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20" autoAdjust="0"/>
  </p:normalViewPr>
  <p:slideViewPr>
    <p:cSldViewPr snapToGrid="0" snapToObjects="1">
      <p:cViewPr varScale="1">
        <p:scale>
          <a:sx n="95" d="100"/>
          <a:sy n="95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C1BE2C7-67A6-8247-B8EB-E2A3B1183F07}" type="datetimeFigureOut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D9BB9A1-4555-7940-A3EC-C740795A5E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49"/>
            <a:ext cx="7342188" cy="326264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Don’t Make Me Think</a:t>
            </a:r>
            <a:br>
              <a:rPr lang="en-US" dirty="0" smtClean="0"/>
            </a:br>
            <a:r>
              <a:rPr lang="en-US" dirty="0" smtClean="0"/>
              <a:t>(the slides)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Dan Fleck</a:t>
            </a:r>
            <a:br>
              <a:rPr lang="en-US" sz="3100" dirty="0" smtClean="0"/>
            </a:br>
            <a:r>
              <a:rPr lang="en-US" sz="3100" dirty="0" smtClean="0"/>
              <a:t>SWE 632</a:t>
            </a:r>
            <a:br>
              <a:rPr lang="en-US" sz="3100" dirty="0" smtClean="0"/>
            </a:br>
            <a:r>
              <a:rPr lang="en-US" sz="3100" dirty="0" smtClean="0"/>
              <a:t>http://</a:t>
            </a:r>
            <a:r>
              <a:rPr lang="en-US" sz="3100" dirty="0" err="1" smtClean="0"/>
              <a:t>cs.gmu.edu</a:t>
            </a:r>
            <a:r>
              <a:rPr lang="en-US" sz="3100" dirty="0" smtClean="0"/>
              <a:t>/~</a:t>
            </a:r>
            <a:r>
              <a:rPr lang="en-US" sz="3100" dirty="0" err="1" smtClean="0"/>
              <a:t>dfleck</a:t>
            </a:r>
            <a:r>
              <a:rPr lang="en-US" sz="3100" dirty="0" smtClean="0"/>
              <a:t>/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84760"/>
            <a:ext cx="5310188" cy="1281402"/>
          </a:xfrm>
        </p:spPr>
        <p:txBody>
          <a:bodyPr/>
          <a:lstStyle/>
          <a:p>
            <a:r>
              <a:rPr lang="en-US" dirty="0" smtClean="0"/>
              <a:t>These are based on the excellent book “Don’t Make Me Think” from Steve Krug…. Go out and buy it!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88" y="3276660"/>
            <a:ext cx="2032000" cy="2616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9776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Navigation: The Trunk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02" y="1682045"/>
            <a:ext cx="8582554" cy="4574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You’ve been kidnapped by the mafia, thrown in a trunk and dumped onto a random webpage on a website (you know, by Google or someone like that)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What site is this? (Site ID)</a:t>
            </a:r>
          </a:p>
          <a:p>
            <a:pPr lvl="1"/>
            <a:r>
              <a:rPr lang="en-US" dirty="0" smtClean="0"/>
              <a:t>What page am I on (Page name)</a:t>
            </a:r>
          </a:p>
          <a:p>
            <a:pPr lvl="1"/>
            <a:r>
              <a:rPr lang="en-US" dirty="0" smtClean="0"/>
              <a:t>What are the major sections of this site? (Sections)</a:t>
            </a:r>
          </a:p>
          <a:p>
            <a:pPr lvl="1"/>
            <a:r>
              <a:rPr lang="en-US" dirty="0" smtClean="0"/>
              <a:t>What are my options at this level? (Local navigation)</a:t>
            </a:r>
          </a:p>
          <a:p>
            <a:pPr lvl="1"/>
            <a:r>
              <a:rPr lang="en-US" dirty="0" smtClean="0"/>
              <a:t>Where am I in the scheme of things? (“You are here indicators”)</a:t>
            </a:r>
          </a:p>
          <a:p>
            <a:pPr lvl="1"/>
            <a:r>
              <a:rPr lang="en-US" dirty="0" smtClean="0"/>
              <a:t>How can I search?</a:t>
            </a:r>
          </a:p>
          <a:p>
            <a:pPr lvl="1"/>
            <a:endParaRPr lang="en-US" dirty="0"/>
          </a:p>
          <a:p>
            <a:r>
              <a:rPr lang="en-US" dirty="0" smtClean="0"/>
              <a:t>Lets try it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Pick a site… click into it a few pages from the homepage</a:t>
            </a:r>
          </a:p>
          <a:p>
            <a:pPr lvl="1"/>
            <a:r>
              <a:rPr lang="en-US" dirty="0" smtClean="0"/>
              <a:t>Answer the </a:t>
            </a:r>
            <a:r>
              <a:rPr lang="en-US" dirty="0" smtClean="0"/>
              <a:t>questions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2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49778"/>
            <a:ext cx="7345363" cy="4315743"/>
          </a:xfrm>
        </p:spPr>
        <p:txBody>
          <a:bodyPr/>
          <a:lstStyle/>
          <a:p>
            <a:r>
              <a:rPr lang="en-US" dirty="0" smtClean="0"/>
              <a:t>Everybody likes __________________</a:t>
            </a:r>
          </a:p>
          <a:p>
            <a:pPr lvl="1"/>
            <a:r>
              <a:rPr lang="en-US" dirty="0"/>
              <a:t>Designer – visually interesting sites</a:t>
            </a:r>
          </a:p>
          <a:p>
            <a:pPr lvl="1"/>
            <a:r>
              <a:rPr lang="en-US" dirty="0"/>
              <a:t>Developer – lots of cool features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CEO – I want Pizazz!</a:t>
            </a:r>
          </a:p>
          <a:p>
            <a:r>
              <a:rPr lang="en-US" dirty="0" smtClean="0"/>
              <a:t>Business development – cross-brand marketing!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296" y="4709437"/>
            <a:ext cx="2925704" cy="214856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0112" y="4976518"/>
            <a:ext cx="4336815" cy="12982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There is no general right answer!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738796">
            <a:off x="6803429" y="3963624"/>
            <a:ext cx="2526847" cy="5190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There is no spoon!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0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832" b="18995"/>
          <a:stretch/>
        </p:blipFill>
        <p:spPr>
          <a:xfrm>
            <a:off x="6100235" y="874889"/>
            <a:ext cx="2857500" cy="1890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General Right Answer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general right answer (</a:t>
            </a:r>
            <a:r>
              <a:rPr lang="en-US" sz="1800" dirty="0" smtClean="0"/>
              <a:t>wait, what the heck?!?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Wrong: Do most people like pull down menus?</a:t>
            </a:r>
          </a:p>
          <a:p>
            <a:pPr lvl="1"/>
            <a:r>
              <a:rPr lang="en-US" dirty="0" smtClean="0"/>
              <a:t>Right: Do people like </a:t>
            </a:r>
            <a:r>
              <a:rPr lang="en-US" i="1" dirty="0" smtClean="0">
                <a:solidFill>
                  <a:srgbClr val="FF0000"/>
                </a:solidFill>
              </a:rPr>
              <a:t>this</a:t>
            </a:r>
            <a:r>
              <a:rPr lang="en-US" dirty="0" smtClean="0"/>
              <a:t> pull down menu, on </a:t>
            </a:r>
            <a:r>
              <a:rPr lang="en-US" i="1" dirty="0" smtClean="0">
                <a:solidFill>
                  <a:srgbClr val="FF0000"/>
                </a:solidFill>
              </a:rPr>
              <a:t>this</a:t>
            </a:r>
            <a:r>
              <a:rPr lang="en-US" dirty="0" smtClean="0"/>
              <a:t> site, in </a:t>
            </a:r>
            <a:r>
              <a:rPr lang="en-US" i="1" dirty="0" smtClean="0">
                <a:solidFill>
                  <a:srgbClr val="FF0000"/>
                </a:solidFill>
              </a:rPr>
              <a:t>this</a:t>
            </a:r>
            <a:r>
              <a:rPr lang="en-US" dirty="0" smtClean="0"/>
              <a:t> context?</a:t>
            </a:r>
          </a:p>
          <a:p>
            <a:pPr lvl="1"/>
            <a:endParaRPr lang="en-US" dirty="0"/>
          </a:p>
          <a:p>
            <a:r>
              <a:rPr lang="en-US" dirty="0" smtClean="0"/>
              <a:t>How do you know?</a:t>
            </a:r>
          </a:p>
          <a:p>
            <a:pPr lvl="1"/>
            <a:r>
              <a:rPr lang="en-US" dirty="0" smtClean="0"/>
              <a:t>Usability Testing!</a:t>
            </a:r>
          </a:p>
          <a:p>
            <a:pPr lvl="1"/>
            <a:r>
              <a:rPr lang="en-US" dirty="0" smtClean="0"/>
              <a:t>That’s the next book!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dirty="0"/>
              <a:t>Rocket Surgery Made </a:t>
            </a:r>
            <a:r>
              <a:rPr lang="en-US" b="1" dirty="0" smtClean="0"/>
              <a:t>Easy” </a:t>
            </a: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148" y="3844690"/>
            <a:ext cx="2351852" cy="30133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992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Courtesy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Reservoir of Goodwill</a:t>
            </a:r>
          </a:p>
          <a:p>
            <a:pPr lvl="1"/>
            <a:r>
              <a:rPr lang="en-US" dirty="0" smtClean="0"/>
              <a:t>Everyone has one, and it’s full when we enter a site.</a:t>
            </a:r>
          </a:p>
          <a:p>
            <a:pPr lvl="1"/>
            <a:r>
              <a:rPr lang="en-US" dirty="0" smtClean="0"/>
              <a:t>Every bad, confusing thing depletes it</a:t>
            </a:r>
          </a:p>
          <a:p>
            <a:pPr lvl="1"/>
            <a:r>
              <a:rPr lang="en-US" dirty="0" smtClean="0"/>
              <a:t>Good, reassuring things can refill it</a:t>
            </a:r>
          </a:p>
          <a:p>
            <a:r>
              <a:rPr lang="en-US" b="1" dirty="0" smtClean="0"/>
              <a:t>Idiosyncratic</a:t>
            </a:r>
            <a:r>
              <a:rPr lang="en-US" dirty="0" smtClean="0"/>
              <a:t>: Some people’s are bigger than others</a:t>
            </a:r>
          </a:p>
          <a:p>
            <a:r>
              <a:rPr lang="en-US" b="1" dirty="0" smtClean="0"/>
              <a:t>Situational</a:t>
            </a:r>
            <a:r>
              <a:rPr lang="en-US" dirty="0" smtClean="0"/>
              <a:t>: If I’m in a hurry, or busy, or upset… smaller</a:t>
            </a:r>
          </a:p>
          <a:p>
            <a:r>
              <a:rPr lang="en-US" b="1" dirty="0" smtClean="0"/>
              <a:t>Sometimes a single mistake can empty it</a:t>
            </a:r>
            <a:r>
              <a:rPr lang="en-US" dirty="0" smtClean="0"/>
              <a:t>: Forcing me to register before I decided to buy anything. I’m done!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22" t="11893" r="9058" b="9892"/>
          <a:stretch/>
        </p:blipFill>
        <p:spPr>
          <a:xfrm>
            <a:off x="7563555" y="950148"/>
            <a:ext cx="395111" cy="159926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8071555" y="1422202"/>
            <a:ext cx="771408" cy="711399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97790"/>
            <a:ext cx="7345363" cy="4638842"/>
          </a:xfrm>
        </p:spPr>
        <p:txBody>
          <a:bodyPr>
            <a:normAutofit/>
          </a:bodyPr>
          <a:lstStyle/>
          <a:p>
            <a:r>
              <a:rPr lang="en-US" dirty="0" smtClean="0"/>
              <a:t>Hiding information I want</a:t>
            </a:r>
          </a:p>
          <a:p>
            <a:r>
              <a:rPr lang="en-US" dirty="0" smtClean="0"/>
              <a:t>Punishing me for not doing things your way</a:t>
            </a:r>
          </a:p>
          <a:p>
            <a:r>
              <a:rPr lang="en-US" dirty="0" smtClean="0"/>
              <a:t>Asking me for info you don’t really need</a:t>
            </a:r>
          </a:p>
          <a:p>
            <a:r>
              <a:rPr lang="en-US" dirty="0" smtClean="0"/>
              <a:t>Shucking and jiving me. </a:t>
            </a:r>
          </a:p>
          <a:p>
            <a:pPr lvl="1"/>
            <a:r>
              <a:rPr lang="en-US" sz="2000" dirty="0" smtClean="0"/>
              <a:t>“Your call is important to us”</a:t>
            </a:r>
          </a:p>
          <a:p>
            <a:r>
              <a:rPr lang="en-US" dirty="0" smtClean="0"/>
              <a:t>Putting sizzle in my way</a:t>
            </a:r>
          </a:p>
          <a:p>
            <a:r>
              <a:rPr lang="en-US" dirty="0" smtClean="0"/>
              <a:t>Your site looks </a:t>
            </a:r>
            <a:r>
              <a:rPr lang="en-US" dirty="0" smtClean="0"/>
              <a:t>amateurish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22" t="11893" r="9058" b="9892"/>
          <a:stretch/>
        </p:blipFill>
        <p:spPr>
          <a:xfrm>
            <a:off x="7563555" y="950148"/>
            <a:ext cx="395111" cy="159926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8071555" y="1422202"/>
            <a:ext cx="771408" cy="711399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that lower reservoirs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3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11158"/>
            <a:ext cx="7345363" cy="45452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Know the main things people want on your site, and make them obvious and easy</a:t>
            </a:r>
          </a:p>
          <a:p>
            <a:r>
              <a:rPr lang="en-US" sz="2000" dirty="0" smtClean="0"/>
              <a:t>Tell me what I want to know</a:t>
            </a:r>
          </a:p>
          <a:p>
            <a:r>
              <a:rPr lang="en-US" sz="2000" dirty="0" smtClean="0"/>
              <a:t>Save me steps wherever you can</a:t>
            </a:r>
          </a:p>
          <a:p>
            <a:r>
              <a:rPr lang="en-US" sz="2000" dirty="0" smtClean="0"/>
              <a:t>Put effort into it</a:t>
            </a:r>
          </a:p>
          <a:p>
            <a:r>
              <a:rPr lang="en-US" sz="2000" dirty="0" smtClean="0"/>
              <a:t>Know what questions I’m likely to have, and answer them</a:t>
            </a:r>
          </a:p>
          <a:p>
            <a:r>
              <a:rPr lang="en-US" sz="2000" dirty="0" smtClean="0"/>
              <a:t>Provide me with creature comforts. Printer friendly pages</a:t>
            </a:r>
          </a:p>
          <a:p>
            <a:r>
              <a:rPr lang="en-US" sz="2000" dirty="0" smtClean="0"/>
              <a:t>Make it easy to recover from errors</a:t>
            </a:r>
          </a:p>
          <a:p>
            <a:r>
              <a:rPr lang="en-US" sz="2000" dirty="0" smtClean="0"/>
              <a:t>When in doubt, apologize.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822" t="11893" r="9058" b="9892"/>
          <a:stretch/>
        </p:blipFill>
        <p:spPr>
          <a:xfrm>
            <a:off x="7563555" y="950148"/>
            <a:ext cx="395111" cy="159926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8071555" y="1422202"/>
            <a:ext cx="771408" cy="711399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fill up reservoirs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Work hard to not make me think, and I’ll be happy!</a:t>
            </a:r>
          </a:p>
          <a:p>
            <a:endParaRPr lang="en-US" dirty="0"/>
          </a:p>
          <a:p>
            <a:r>
              <a:rPr lang="en-US" sz="3600" dirty="0" smtClean="0">
                <a:sym typeface="Wingdings"/>
              </a:rPr>
              <a:t>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732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“Making sure that something works well: that the average person can use the thing without getting hopelessly frustrated”  – Steve Krug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4290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8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1: Don’t Make Me Think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014" y="1830133"/>
            <a:ext cx="8140223" cy="6100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&lt; OBVIOUS									REQUIRES THOUGHT &gt;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Shot 2012-08-20 at 2.52.29 PM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43" y="3119255"/>
            <a:ext cx="1854200" cy="762000"/>
          </a:xfrm>
          <a:prstGeom prst="rect">
            <a:avLst/>
          </a:prstGeom>
        </p:spPr>
      </p:pic>
      <p:pic>
        <p:nvPicPr>
          <p:cNvPr id="10" name="Picture 9" descr="Screen Shot 2012-08-20 at 2.5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69" y="3358172"/>
            <a:ext cx="168910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0009" y="2945545"/>
            <a:ext cx="1466177" cy="1553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09492" y="3092381"/>
            <a:ext cx="1466177" cy="155361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1786186" y="2520184"/>
            <a:ext cx="1763911" cy="425361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Got it!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6466315" y="2489746"/>
            <a:ext cx="1978443" cy="60263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Huh? Uncertain..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1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1: Don’t Make Me Think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014" y="1830133"/>
            <a:ext cx="8140223" cy="6100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&lt; OBVIOUS									REQUIRES THOUGHT &gt;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0098" y="3318817"/>
            <a:ext cx="1076167" cy="11403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46182" y="3470590"/>
            <a:ext cx="1560043" cy="510037"/>
          </a:xfrm>
          <a:prstGeom prst="rect">
            <a:avLst/>
          </a:prstGeom>
          <a:scene3d>
            <a:camera prst="orthographicFront"/>
            <a:lightRig rig="threePt" dir="t"/>
          </a:scene3d>
          <a:sp3d extrusionH="44450"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92525" y="3470590"/>
            <a:ext cx="1560043" cy="5100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 rot="19604039">
            <a:off x="7547943" y="3504310"/>
            <a:ext cx="355483" cy="28002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00216" y="3489552"/>
            <a:ext cx="88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462" y="2712823"/>
            <a:ext cx="95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it!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22581" y="3318817"/>
            <a:ext cx="1076167" cy="11403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41447" y="2642382"/>
            <a:ext cx="2411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guess I can click that.</a:t>
            </a:r>
          </a:p>
          <a:p>
            <a:r>
              <a:rPr lang="en-US" dirty="0" smtClean="0"/>
              <a:t>Quick thought.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25059" y="3288713"/>
            <a:ext cx="1076167" cy="11403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5059" y="2642382"/>
            <a:ext cx="177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I click that?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390093" y="2642382"/>
            <a:ext cx="10000" cy="2658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507543" y="2642382"/>
            <a:ext cx="10000" cy="2658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3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Use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are scanned – not read!</a:t>
            </a:r>
          </a:p>
          <a:p>
            <a:r>
              <a:rPr lang="en-US" dirty="0" smtClean="0"/>
              <a:t>We don’t make optimal choices – we pick the first reasonable option. What’s the cost of an error?</a:t>
            </a:r>
          </a:p>
          <a:p>
            <a:r>
              <a:rPr lang="en-US" dirty="0" smtClean="0"/>
              <a:t>We muddle through – if something works, we don’t look for an alternative.</a:t>
            </a:r>
          </a:p>
          <a:p>
            <a:pPr lvl="1"/>
            <a:r>
              <a:rPr lang="en-US" dirty="0" smtClean="0"/>
              <a:t>Many people (my mom included) type URLs for sites they want to visit into Google Search box – </a:t>
            </a:r>
            <a:r>
              <a:rPr lang="en-US" dirty="0" err="1" smtClean="0"/>
              <a:t>everytime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0023" y="5610409"/>
            <a:ext cx="7700210" cy="9400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Design for people flying by a billboard, not reading a novel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7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8-20 at 3.1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78" y="890065"/>
            <a:ext cx="67908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525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Conventions work – use them!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498002">
            <a:off x="6920189" y="1700123"/>
            <a:ext cx="1840050" cy="14301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Can you identify parts of this page?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7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Omit </a:t>
            </a:r>
            <a:r>
              <a:rPr lang="en-US" strike="sngStrike" dirty="0" smtClean="0">
                <a:solidFill>
                  <a:srgbClr val="FF0000"/>
                </a:solidFill>
              </a:rPr>
              <a:t>needless</a:t>
            </a:r>
            <a:r>
              <a:rPr lang="en-US" dirty="0" smtClean="0"/>
              <a:t>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noise on the page</a:t>
            </a:r>
          </a:p>
          <a:p>
            <a:r>
              <a:rPr lang="en-US" dirty="0" smtClean="0"/>
              <a:t>Makes content more prominent</a:t>
            </a:r>
          </a:p>
          <a:p>
            <a:r>
              <a:rPr lang="en-US" dirty="0" smtClean="0"/>
              <a:t>Makes pages shorter, making scanning easier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7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8-20 at 3.1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0" y="0"/>
            <a:ext cx="6634811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 rot="498002">
            <a:off x="6920189" y="1700123"/>
            <a:ext cx="1840050" cy="14301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What can I omit?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2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8-20 at 4.5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44" y="2407473"/>
            <a:ext cx="5531556" cy="4450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Navigation: The Trunk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02" y="1682046"/>
            <a:ext cx="3060406" cy="3931920"/>
          </a:xfrm>
        </p:spPr>
        <p:txBody>
          <a:bodyPr/>
          <a:lstStyle/>
          <a:p>
            <a:r>
              <a:rPr lang="en-US" dirty="0" smtClean="0"/>
              <a:t>Site organization is what brings people back. If you can’t find things, you use the site less.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3311407" y="2229556"/>
            <a:ext cx="1222963" cy="733778"/>
          </a:xfrm>
          <a:prstGeom prst="donut">
            <a:avLst>
              <a:gd name="adj" fmla="val 10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9111" y="2103083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Site 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068111">
            <a:off x="3130317" y="3273562"/>
            <a:ext cx="1509889" cy="310445"/>
          </a:xfrm>
          <a:prstGeom prst="rightArrow">
            <a:avLst>
              <a:gd name="adj1" fmla="val 1363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440612">
            <a:off x="1578679" y="3465916"/>
            <a:ext cx="226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Breadcrumbs (where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Am I?)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3744503">
            <a:off x="7796270" y="2274049"/>
            <a:ext cx="573851" cy="31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440612">
            <a:off x="6699978" y="1900547"/>
            <a:ext cx="197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Common anchors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28148" y="4790252"/>
            <a:ext cx="884296" cy="310445"/>
          </a:xfrm>
          <a:prstGeom prst="rightArrow">
            <a:avLst>
              <a:gd name="adj1" fmla="val 1969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440612">
            <a:off x="1612359" y="4736962"/>
            <a:ext cx="1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Common tools</a:t>
            </a:r>
          </a:p>
        </p:txBody>
      </p:sp>
    </p:spTree>
    <p:extLst>
      <p:ext uri="{BB962C8B-B14F-4D97-AF65-F5344CB8AC3E}">
        <p14:creationId xmlns:p14="http://schemas.microsoft.com/office/powerpoint/2010/main" val="169046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170</TotalTime>
  <Words>605</Words>
  <Application>Microsoft Macintosh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Capital</vt:lpstr>
      <vt:lpstr>Don’t Make Me Think (the slides)  Dan Fleck SWE 632 http://cs.gmu.edu/~dfleck/</vt:lpstr>
      <vt:lpstr>Usability</vt:lpstr>
      <vt:lpstr>Rule 1: Don’t Make Me Think</vt:lpstr>
      <vt:lpstr>Rule 1: Don’t Make Me Think</vt:lpstr>
      <vt:lpstr>How People Use the Web</vt:lpstr>
      <vt:lpstr>Conventions work – use them!</vt:lpstr>
      <vt:lpstr>Omit needless words!</vt:lpstr>
      <vt:lpstr>PowerPoint Presentation</vt:lpstr>
      <vt:lpstr>Navigation: The Trunk Test</vt:lpstr>
      <vt:lpstr>Navigation: The Trunk Test</vt:lpstr>
      <vt:lpstr>Arguments</vt:lpstr>
      <vt:lpstr>The General Right Answer </vt:lpstr>
      <vt:lpstr>Common Courtesy</vt:lpstr>
      <vt:lpstr>Things that lower reservoirs</vt:lpstr>
      <vt:lpstr>Things that fill up reservoirs</vt:lpstr>
      <vt:lpstr>In Summary</vt:lpstr>
    </vt:vector>
  </TitlesOfParts>
  <Company>George Mason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Make Me Think (the slides)  Dan Fleck SWE 632 http://cs.gmu.edu/~dfleck/</dc:title>
  <dc:creator>Dan Fleck</dc:creator>
  <cp:lastModifiedBy>Dan Fleck</cp:lastModifiedBy>
  <cp:revision>13</cp:revision>
  <dcterms:created xsi:type="dcterms:W3CDTF">2012-08-20T18:35:44Z</dcterms:created>
  <dcterms:modified xsi:type="dcterms:W3CDTF">2012-10-11T19:16:51Z</dcterms:modified>
</cp:coreProperties>
</file>