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9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6" r:id="rId16"/>
    <p:sldId id="287" r:id="rId17"/>
    <p:sldId id="289" r:id="rId18"/>
    <p:sldId id="290" r:id="rId19"/>
    <p:sldId id="278" r:id="rId20"/>
    <p:sldId id="269" r:id="rId21"/>
    <p:sldId id="270" r:id="rId22"/>
    <p:sldId id="282" r:id="rId23"/>
    <p:sldId id="285" r:id="rId24"/>
    <p:sldId id="291" r:id="rId25"/>
    <p:sldId id="283" r:id="rId26"/>
    <p:sldId id="284" r:id="rId27"/>
    <p:sldId id="279" r:id="rId28"/>
    <p:sldId id="272" r:id="rId29"/>
    <p:sldId id="273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280" r:id="rId38"/>
    <p:sldId id="281" r:id="rId39"/>
    <p:sldId id="277" r:id="rId40"/>
    <p:sldId id="275" r:id="rId41"/>
    <p:sldId id="276" r:id="rId42"/>
    <p:sldId id="288" r:id="rId43"/>
    <p:sldId id="271" r:id="rId4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7" autoAdjust="0"/>
    <p:restoredTop sz="94660"/>
  </p:normalViewPr>
  <p:slideViewPr>
    <p:cSldViewPr>
      <p:cViewPr varScale="1">
        <p:scale>
          <a:sx n="94" d="100"/>
          <a:sy n="94" d="100"/>
        </p:scale>
        <p:origin x="-19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160"/>
    </p:cViewPr>
  </p:sorterViewPr>
  <p:notesViewPr>
    <p:cSldViewPr>
      <p:cViewPr varScale="1">
        <p:scale>
          <a:sx n="58" d="100"/>
          <a:sy n="58" d="100"/>
        </p:scale>
        <p:origin x="-504" y="-5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4" Type="http://schemas.openxmlformats.org/officeDocument/2006/relationships/slide" Target="slides/slide39.xml"/><Relationship Id="rId1" Type="http://schemas.openxmlformats.org/officeDocument/2006/relationships/slide" Target="slides/slide7.xml"/><Relationship Id="rId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C3E5E3CC-BAC3-459F-A95C-37450DE45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6AA90B08-1002-4C92-BC43-F229995EC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30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pPr>
              <a:defRPr/>
            </a:pPr>
            <a:fld id="{4C584B00-B08A-4447-8DE4-6D52E4B9C093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pPr>
              <a:defRPr/>
            </a:pPr>
            <a:fld id="{D9A24587-686D-4D8B-8382-1B668CF56F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487AD-AB9A-4E0B-93FF-BB383477022C}" type="datetime5">
              <a:rPr lang="en-US" smtClean="0"/>
              <a:pPr>
                <a:defRPr/>
              </a:pPr>
              <a:t>27-Sep-12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85342-F9D9-457F-A6CC-F328A505F8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B254C-3A46-4142-BFDA-B2102D7DBFBF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1338F-C9A8-42BA-90DF-D47FA483FD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487AD-AB9A-4E0B-93FF-BB383477022C}" type="datetime5">
              <a:rPr lang="en-US" smtClean="0"/>
              <a:pPr>
                <a:defRPr/>
              </a:pPr>
              <a:t>27-Sep-12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85342-F9D9-457F-A6CC-F328A505F8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EE50B-225E-4238-B509-698E941CE411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ACDF6-0979-4518-B414-37B6F049C1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A016C4-04F1-43FC-B4E5-3BBF9E1C8E66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C2148-1599-433D-AE92-9AE6F03DA9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39F2B-7E4F-48CC-B83F-977604DB3049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F1666-14A1-45C2-B7DD-4BFFAD93B5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pPr>
              <a:defRPr/>
            </a:pPr>
            <a:fld id="{ED8487AD-AB9A-4E0B-93FF-BB383477022C}" type="datetime5">
              <a:rPr lang="en-US" smtClean="0"/>
              <a:pPr>
                <a:defRPr/>
              </a:pPr>
              <a:t>27-Sep-12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F61E3-28DC-4E61-935E-6B6E024D391E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887F1-9E77-4D6E-9719-B64A4BEF87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E39E7B-27B7-4436-BA36-7B6C5C16516B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0DA7A-D99A-4E03-896A-2C0122AA82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64842-BB63-420B-9BC4-A3A573662C14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B3A05-2512-4E39-8A45-6184EF232A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CE6B0-72CE-47AB-B45C-C34B3AB42039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3BC54-A83E-4928-8CB6-3CC8BE67D0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23505-181A-4232-899F-1BCCAD0F8D65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F61CE-8C4C-4F3A-AB02-BE3B98E1FB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67F17-E248-4B9B-9B0E-40BB984EB129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7D950-FCCB-4A31-A1ED-F936378BED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>
              <a:defRPr/>
            </a:pPr>
            <a:fld id="{ED8487AD-AB9A-4E0B-93FF-BB383477022C}" type="datetime5">
              <a:rPr lang="en-US" smtClean="0"/>
              <a:pPr>
                <a:defRPr/>
              </a:pPr>
              <a:t>27-Sep-12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E85342-F9D9-457F-A6CC-F328A505F8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operty.onesite.realpage.com/system/onlinepayments/default.asp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763000" cy="21336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3600" dirty="0" smtClean="0"/>
              <a:t>The Importance of Error Messages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>(and other feedback messages)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4400" dirty="0" smtClean="0"/>
              <a:t>In the User Interface</a:t>
            </a:r>
            <a:endParaRPr lang="en-US" sz="2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029200"/>
            <a:ext cx="4648200" cy="990600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n-US" sz="1200" b="1" dirty="0" smtClean="0"/>
              <a:t>“The needs of both people and machines can be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1200" b="1" dirty="0" smtClean="0"/>
              <a:t>reconciled; users will respond more efficiently and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1200" b="1" dirty="0" smtClean="0"/>
              <a:t>intelligently if they receive meaningful feedback.”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1200" b="1" dirty="0" smtClean="0">
                <a:sym typeface="Symbol" pitchFamily="18" charset="2"/>
              </a:rPr>
              <a:t>		</a:t>
            </a:r>
            <a:r>
              <a:rPr lang="en-US" sz="1200" b="1" dirty="0" smtClean="0"/>
              <a:t> B. Dwyer, CACM, Sept. 1981</a:t>
            </a: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914400" y="2514600"/>
            <a:ext cx="731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dirty="0" smtClean="0"/>
              <a:t>Dan Fleck</a:t>
            </a:r>
          </a:p>
          <a:p>
            <a:pPr algn="ctr">
              <a:spcBef>
                <a:spcPct val="20000"/>
              </a:spcBef>
            </a:pPr>
            <a:r>
              <a:rPr lang="en-US" sz="1200" b="1" dirty="0" smtClean="0"/>
              <a:t>(adapted slides from Jeff Offutt)</a:t>
            </a:r>
            <a:endParaRPr lang="en-US" sz="1200" b="1" dirty="0"/>
          </a:p>
          <a:p>
            <a:pPr algn="ctr">
              <a:spcBef>
                <a:spcPct val="20000"/>
              </a:spcBef>
            </a:pPr>
            <a:endParaRPr lang="en-US" sz="1800" b="1" dirty="0"/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http://www.cs.gmu.edu/</a:t>
            </a:r>
            <a:r>
              <a:rPr lang="en-US" b="1" dirty="0" smtClean="0">
                <a:solidFill>
                  <a:srgbClr val="000000"/>
                </a:solidFill>
              </a:rPr>
              <a:t>~</a:t>
            </a:r>
            <a:r>
              <a:rPr lang="en-US" b="1" dirty="0" err="1" smtClean="0">
                <a:solidFill>
                  <a:srgbClr val="000000"/>
                </a:solidFill>
              </a:rPr>
              <a:t>dfleck</a:t>
            </a:r>
            <a:endParaRPr lang="en-US" b="1" dirty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b="1" dirty="0"/>
              <a:t>SWE 632</a:t>
            </a:r>
          </a:p>
          <a:p>
            <a:pPr algn="ctr">
              <a:spcBef>
                <a:spcPct val="20000"/>
              </a:spcBef>
            </a:pPr>
            <a:r>
              <a:rPr lang="en-US" b="1" dirty="0"/>
              <a:t>User Interface Design and </a:t>
            </a:r>
            <a:r>
              <a:rPr lang="en-US" b="1" dirty="0" smtClean="0"/>
              <a:t>Development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524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(2) Give Constructive Guidance in a Positive Tone</a:t>
            </a:r>
          </a:p>
        </p:txBody>
      </p:sp>
      <p:sp>
        <p:nvSpPr>
          <p:cNvPr id="1024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F9929C7-9F15-4A40-AA9E-F15D4F9C02CB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9EB13B-3083-42E8-84C4-F42B37038FB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246" name="Text Box 37"/>
          <p:cNvSpPr txBox="1">
            <a:spLocks noChangeArrowheads="1"/>
          </p:cNvSpPr>
          <p:nvPr/>
        </p:nvSpPr>
        <p:spPr bwMode="auto">
          <a:xfrm>
            <a:off x="3810000" y="2057400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Examples</a:t>
            </a:r>
          </a:p>
        </p:txBody>
      </p:sp>
      <p:sp>
        <p:nvSpPr>
          <p:cNvPr id="10247" name="Text Box 40"/>
          <p:cNvSpPr txBox="1">
            <a:spLocks noChangeArrowheads="1"/>
          </p:cNvSpPr>
          <p:nvPr/>
        </p:nvSpPr>
        <p:spPr bwMode="auto">
          <a:xfrm>
            <a:off x="903288" y="3048000"/>
            <a:ext cx="26757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 dirty="0"/>
              <a:t>Non-constructive</a:t>
            </a:r>
          </a:p>
        </p:txBody>
      </p:sp>
      <p:sp>
        <p:nvSpPr>
          <p:cNvPr id="10248" name="Text Box 41"/>
          <p:cNvSpPr txBox="1">
            <a:spLocks noChangeArrowheads="1"/>
          </p:cNvSpPr>
          <p:nvPr/>
        </p:nvSpPr>
        <p:spPr bwMode="auto">
          <a:xfrm>
            <a:off x="5445125" y="3048000"/>
            <a:ext cx="20168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 dirty="0"/>
              <a:t>Constructive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685800" y="4038600"/>
            <a:ext cx="14269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Illegal </a:t>
            </a:r>
            <a:r>
              <a:rPr lang="en-US" sz="2000" dirty="0"/>
              <a:t>year!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685800" y="4391025"/>
            <a:ext cx="2733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Your id # has </a:t>
            </a:r>
            <a:r>
              <a:rPr lang="en-US" sz="2000" dirty="0">
                <a:solidFill>
                  <a:srgbClr val="FF6600"/>
                </a:solidFill>
              </a:rPr>
              <a:t>characters</a:t>
            </a:r>
            <a:r>
              <a:rPr lang="en-US" sz="2000" dirty="0"/>
              <a:t>!</a:t>
            </a:r>
          </a:p>
        </p:txBody>
      </p: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685800" y="4745038"/>
            <a:ext cx="2560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Part Code not </a:t>
            </a:r>
            <a:r>
              <a:rPr lang="en-US" sz="2000" dirty="0">
                <a:solidFill>
                  <a:srgbClr val="FF6600"/>
                </a:solidFill>
              </a:rPr>
              <a:t>numeric</a:t>
            </a:r>
            <a:r>
              <a:rPr lang="en-US" sz="2000" dirty="0"/>
              <a:t>.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4046538" y="4038600"/>
            <a:ext cx="45272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 year must be between </a:t>
            </a:r>
            <a:r>
              <a:rPr lang="en-US" sz="2000" dirty="0">
                <a:solidFill>
                  <a:srgbClr val="FF6600"/>
                </a:solidFill>
              </a:rPr>
              <a:t>1975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6600"/>
                </a:solidFill>
              </a:rPr>
              <a:t>1995</a:t>
            </a:r>
            <a:r>
              <a:rPr lang="en-US" sz="2000" dirty="0"/>
              <a:t>.</a:t>
            </a: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4046538" y="4392613"/>
            <a:ext cx="4564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 id # must be </a:t>
            </a:r>
            <a:r>
              <a:rPr lang="en-US" sz="2000" dirty="0">
                <a:solidFill>
                  <a:srgbClr val="FF6600"/>
                </a:solidFill>
              </a:rPr>
              <a:t>numeric</a:t>
            </a:r>
            <a:r>
              <a:rPr lang="en-US" sz="2000" dirty="0"/>
              <a:t>.  Please re-enter.</a:t>
            </a:r>
          </a:p>
        </p:txBody>
      </p:sp>
      <p:sp>
        <p:nvSpPr>
          <p:cNvPr id="11313" name="Text Box 49"/>
          <p:cNvSpPr txBox="1">
            <a:spLocks noChangeArrowheads="1"/>
          </p:cNvSpPr>
          <p:nvPr/>
        </p:nvSpPr>
        <p:spPr bwMode="auto">
          <a:xfrm>
            <a:off x="4046538" y="4745038"/>
            <a:ext cx="3860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Part Code must be </a:t>
            </a:r>
            <a:r>
              <a:rPr lang="en-US" sz="2000" dirty="0">
                <a:solidFill>
                  <a:srgbClr val="FF6600"/>
                </a:solidFill>
              </a:rPr>
              <a:t>3 numeric </a:t>
            </a:r>
            <a:r>
              <a:rPr lang="en-US" sz="2000" dirty="0"/>
              <a:t>digits.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8" grpId="0" autoUpdateAnimBg="0"/>
      <p:bldP spid="11310" grpId="0" autoUpdateAnimBg="0"/>
      <p:bldP spid="11312" grpId="0" autoUpdateAnimBg="0"/>
      <p:bldP spid="11309" grpId="0" autoUpdateAnimBg="0"/>
      <p:bldP spid="11311" grpId="0" autoUpdateAnimBg="0"/>
      <p:bldP spid="113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(2) Give Constructive Guidance in a Positive Tone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103438" y="2597150"/>
            <a:ext cx="4937125" cy="38036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Fatal </a:t>
            </a:r>
            <a:r>
              <a:rPr lang="en-US" dirty="0" smtClean="0"/>
              <a:t>error</a:t>
            </a:r>
          </a:p>
          <a:p>
            <a:pPr eaLnBrk="1" hangingPunct="1"/>
            <a:r>
              <a:rPr lang="en-US" dirty="0" smtClean="0"/>
              <a:t>Run </a:t>
            </a:r>
            <a:r>
              <a:rPr lang="en-US" dirty="0" smtClean="0">
                <a:solidFill>
                  <a:srgbClr val="FF6600"/>
                </a:solidFill>
              </a:rPr>
              <a:t>aborted</a:t>
            </a:r>
          </a:p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Catastrophic </a:t>
            </a:r>
            <a:r>
              <a:rPr lang="en-US" dirty="0" smtClean="0"/>
              <a:t>error</a:t>
            </a:r>
          </a:p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Illegal </a:t>
            </a:r>
            <a:r>
              <a:rPr lang="en-US" dirty="0" smtClean="0"/>
              <a:t>error</a:t>
            </a:r>
          </a:p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Invalid</a:t>
            </a:r>
          </a:p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Bad</a:t>
            </a:r>
          </a:p>
        </p:txBody>
      </p:sp>
      <p:sp>
        <p:nvSpPr>
          <p:cNvPr id="1126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05CD25B-5DCF-4B3B-A4AB-E63249ECC15C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4C5331-2C1B-47B8-8FAF-84D74A5FE51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2078038" y="1851025"/>
            <a:ext cx="568737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</a:rPr>
              <a:t>Do not use </a:t>
            </a:r>
            <a:r>
              <a:rPr lang="en-US" sz="3200" dirty="0">
                <a:solidFill>
                  <a:srgbClr val="FF6600"/>
                </a:solidFill>
                <a:latin typeface="+mn-lt"/>
              </a:rPr>
              <a:t>hostile </a:t>
            </a:r>
            <a:r>
              <a:rPr lang="en-US" sz="3200" dirty="0">
                <a:latin typeface="+mn-lt"/>
              </a:rPr>
              <a:t>terminology: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(3) Use a User-Centered Style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429500" cy="20574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endParaRPr lang="en-US" sz="3200" dirty="0" smtClean="0"/>
          </a:p>
          <a:p>
            <a:pPr algn="ctr" eaLnBrk="1" hangingPunct="1">
              <a:buFontTx/>
              <a:buNone/>
            </a:pPr>
            <a:r>
              <a:rPr lang="en-US" sz="4000" dirty="0" smtClean="0"/>
              <a:t>Users should feel that they are in </a:t>
            </a:r>
            <a:r>
              <a:rPr lang="en-US" sz="4000" dirty="0" smtClean="0">
                <a:solidFill>
                  <a:srgbClr val="FF6600"/>
                </a:solidFill>
              </a:rPr>
              <a:t>control</a:t>
            </a:r>
          </a:p>
          <a:p>
            <a:pPr eaLnBrk="1" hangingPunct="1">
              <a:buFontTx/>
              <a:buNone/>
            </a:pPr>
            <a:endParaRPr lang="en-US" sz="3200" dirty="0" smtClean="0"/>
          </a:p>
          <a:p>
            <a:pPr algn="ctr" eaLnBrk="1" hangingPunct="1">
              <a:buFontTx/>
              <a:buNone/>
            </a:pPr>
            <a:r>
              <a:rPr lang="en-US" sz="3200" dirty="0" smtClean="0"/>
              <a:t>Messages should be :</a:t>
            </a:r>
          </a:p>
        </p:txBody>
      </p:sp>
      <p:sp>
        <p:nvSpPr>
          <p:cNvPr id="1229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67A8965-9959-4585-ABFE-C8095A5F6413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6B1DD4-AE1E-4D25-B3AC-DCCD7DF82AF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2819400" y="3276600"/>
            <a:ext cx="4362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 In the user’s </a:t>
            </a:r>
            <a:r>
              <a:rPr lang="en-US" sz="2800" dirty="0" smtClean="0">
                <a:solidFill>
                  <a:srgbClr val="FF6600"/>
                </a:solidFill>
              </a:rPr>
              <a:t>vocabulary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Courteous</a:t>
            </a:r>
            <a:endParaRPr lang="en-US" sz="2800" dirty="0">
              <a:solidFill>
                <a:srgbClr val="FF66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 Not </a:t>
            </a:r>
            <a:r>
              <a:rPr lang="en-US" sz="2800" dirty="0">
                <a:solidFill>
                  <a:srgbClr val="FF6600"/>
                </a:solidFill>
              </a:rPr>
              <a:t>Imperative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(3) Use a User-centered Style</a:t>
            </a:r>
          </a:p>
        </p:txBody>
      </p:sp>
      <p:sp>
        <p:nvSpPr>
          <p:cNvPr id="1331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7D6699A-AC75-499D-B6B3-F46AA9CE101E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53888E-D7C3-4F16-BE2B-DA534D98740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318" name="Text Box 32"/>
          <p:cNvSpPr txBox="1">
            <a:spLocks noChangeArrowheads="1"/>
          </p:cNvSpPr>
          <p:nvPr/>
        </p:nvSpPr>
        <p:spPr bwMode="auto">
          <a:xfrm>
            <a:off x="3779838" y="1981200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Examples</a:t>
            </a:r>
          </a:p>
        </p:txBody>
      </p:sp>
      <p:sp>
        <p:nvSpPr>
          <p:cNvPr id="13319" name="Text Box 34"/>
          <p:cNvSpPr txBox="1">
            <a:spLocks noChangeArrowheads="1"/>
          </p:cNvSpPr>
          <p:nvPr/>
        </p:nvSpPr>
        <p:spPr bwMode="auto">
          <a:xfrm>
            <a:off x="1420813" y="3124200"/>
            <a:ext cx="245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Non-user-centered</a:t>
            </a:r>
          </a:p>
        </p:txBody>
      </p:sp>
      <p:sp>
        <p:nvSpPr>
          <p:cNvPr id="13320" name="Text Box 35"/>
          <p:cNvSpPr txBox="1">
            <a:spLocks noChangeArrowheads="1"/>
          </p:cNvSpPr>
          <p:nvPr/>
        </p:nvSpPr>
        <p:spPr bwMode="auto">
          <a:xfrm>
            <a:off x="5376863" y="3124200"/>
            <a:ext cx="189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User-centered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725613" y="3897313"/>
            <a:ext cx="1839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ENTER </a:t>
            </a:r>
            <a:r>
              <a:rPr lang="en-US" sz="2000" dirty="0"/>
              <a:t>DATA.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725613" y="4313238"/>
            <a:ext cx="91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Ready</a:t>
            </a:r>
            <a:r>
              <a:rPr lang="en-US" sz="200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5159375" y="3897313"/>
            <a:ext cx="23498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Ready </a:t>
            </a:r>
            <a:r>
              <a:rPr lang="en-US" sz="2000" dirty="0"/>
              <a:t>for command: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5159375" y="4313238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Your </a:t>
            </a:r>
            <a:r>
              <a:rPr lang="en-US" sz="2000" dirty="0">
                <a:solidFill>
                  <a:srgbClr val="FF6600"/>
                </a:solidFill>
              </a:rPr>
              <a:t>turn </a:t>
            </a:r>
            <a:r>
              <a:rPr lang="en-US" sz="2000" dirty="0"/>
              <a:t>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2" grpId="0" autoUpdateAnimBg="0"/>
      <p:bldP spid="14374" grpId="0" autoUpdateAnimBg="0"/>
      <p:bldP spid="14373" grpId="0" autoUpdateAnimBg="0"/>
      <p:bldP spid="1437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(4) Use an Appropriate Physical Format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>
          <a:xfrm>
            <a:off x="441325" y="1752600"/>
            <a:ext cx="8261350" cy="4648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3200" dirty="0" smtClean="0"/>
              <a:t>Messages should be </a:t>
            </a:r>
            <a:r>
              <a:rPr lang="en-US" sz="3200" dirty="0" smtClean="0">
                <a:solidFill>
                  <a:srgbClr val="FF6600"/>
                </a:solidFill>
              </a:rPr>
              <a:t>neat, consistent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FF6600"/>
                </a:solidFill>
              </a:rPr>
              <a:t>readable</a:t>
            </a:r>
          </a:p>
          <a:p>
            <a:pPr marL="574675" lvl="1" indent="-344488" eaLnBrk="1" hangingPunct="1">
              <a:buFontTx/>
              <a:buChar char="•"/>
            </a:pPr>
            <a:r>
              <a:rPr lang="en-US" sz="2800" dirty="0" smtClean="0"/>
              <a:t>Mostly </a:t>
            </a:r>
            <a:r>
              <a:rPr lang="en-US" sz="2800" dirty="0" smtClean="0">
                <a:solidFill>
                  <a:srgbClr val="FF6600"/>
                </a:solidFill>
              </a:rPr>
              <a:t>mixed case </a:t>
            </a:r>
            <a:r>
              <a:rPr lang="en-US" sz="2800" dirty="0" smtClean="0"/>
              <a:t>(upper and lower)</a:t>
            </a:r>
          </a:p>
          <a:p>
            <a:pPr marL="574675" lvl="1" indent="-344488" eaLnBrk="1" hangingPunct="1">
              <a:buFontTx/>
              <a:buChar char="•"/>
            </a:pPr>
            <a:r>
              <a:rPr lang="en-US" sz="2800" dirty="0" smtClean="0">
                <a:solidFill>
                  <a:srgbClr val="FF6600"/>
                </a:solidFill>
              </a:rPr>
              <a:t>All upper-case </a:t>
            </a:r>
            <a:r>
              <a:rPr lang="en-US" sz="2800" dirty="0" smtClean="0"/>
              <a:t>only for brief, serious warnings</a:t>
            </a:r>
          </a:p>
          <a:p>
            <a:pPr marL="574675" lvl="1" indent="-344488" eaLnBrk="1" hangingPunct="1">
              <a:buFontTx/>
              <a:buChar char="•"/>
            </a:pPr>
            <a:r>
              <a:rPr lang="en-US" sz="2800" dirty="0" smtClean="0"/>
              <a:t>Message </a:t>
            </a:r>
            <a:r>
              <a:rPr lang="en-US" sz="2800" dirty="0" smtClean="0">
                <a:solidFill>
                  <a:srgbClr val="FF6600"/>
                </a:solidFill>
              </a:rPr>
              <a:t>placement </a:t>
            </a:r>
            <a:r>
              <a:rPr lang="en-US" sz="2800" dirty="0" smtClean="0"/>
              <a:t>should not interfere</a:t>
            </a:r>
          </a:p>
          <a:p>
            <a:pPr marL="574675" lvl="1" indent="-344488" eaLnBrk="1" hangingPunct="1">
              <a:buFontTx/>
              <a:buChar char="•"/>
            </a:pPr>
            <a:r>
              <a:rPr lang="en-US" sz="2800" dirty="0" smtClean="0"/>
              <a:t>Include </a:t>
            </a:r>
            <a:r>
              <a:rPr lang="en-US" sz="2800" dirty="0" smtClean="0">
                <a:solidFill>
                  <a:srgbClr val="FF6600"/>
                </a:solidFill>
              </a:rPr>
              <a:t>white space </a:t>
            </a:r>
            <a:r>
              <a:rPr lang="en-US" sz="2800" dirty="0" smtClean="0"/>
              <a:t>around messages</a:t>
            </a:r>
          </a:p>
          <a:p>
            <a:pPr marL="574675" lvl="1" indent="-344488" eaLnBrk="1" hangingPunct="1">
              <a:buFontTx/>
              <a:buChar char="•"/>
            </a:pPr>
            <a:r>
              <a:rPr lang="en-US" sz="2800" dirty="0" smtClean="0"/>
              <a:t>Input and message on </a:t>
            </a:r>
            <a:r>
              <a:rPr lang="en-US" sz="2800" dirty="0" smtClean="0">
                <a:solidFill>
                  <a:srgbClr val="FF6600"/>
                </a:solidFill>
              </a:rPr>
              <a:t>same screen</a:t>
            </a:r>
          </a:p>
          <a:p>
            <a:pPr marL="574675" lvl="1" indent="-344488" eaLnBrk="1" hangingPunct="1">
              <a:buFontTx/>
              <a:buChar char="•"/>
            </a:pPr>
            <a:r>
              <a:rPr lang="en-US" sz="2800" dirty="0" smtClean="0"/>
              <a:t>Highlight erroneous data fields</a:t>
            </a:r>
          </a:p>
        </p:txBody>
      </p:sp>
      <p:sp>
        <p:nvSpPr>
          <p:cNvPr id="143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F9A44A7-3175-402C-9734-66648E95BDB0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684F98-F76D-483E-B845-1AB14BB5F913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517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C78CE-996C-4E9B-AE76-E3D01A80DA32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DEA52-C888-472D-AB29-D8021FA020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7239000" cy="585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854197"/>
            <a:ext cx="7239000" cy="585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441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E591D-65AA-4A64-B661-031BA1756676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DEA52-C888-472D-AB29-D8021FA020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702926"/>
            <a:ext cx="3105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743200" y="5029200"/>
            <a:ext cx="685800" cy="38100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6"/>
            <a:endCxn id="10" idx="1"/>
          </p:cNvCxnSpPr>
          <p:nvPr/>
        </p:nvCxnSpPr>
        <p:spPr>
          <a:xfrm flipV="1">
            <a:off x="3429000" y="4658558"/>
            <a:ext cx="2286000" cy="561142"/>
          </a:xfrm>
          <a:prstGeom prst="line">
            <a:avLst/>
          </a:prstGeom>
          <a:ln w="38100">
            <a:solidFill>
              <a:srgbClr val="FF006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0" y="4150726"/>
            <a:ext cx="2209800" cy="101566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I did!</a:t>
            </a:r>
          </a:p>
          <a:p>
            <a:r>
              <a:rPr lang="en-US" sz="2000" b="1" dirty="0" smtClean="0">
                <a:solidFill>
                  <a:srgbClr val="FF6600"/>
                </a:solidFill>
              </a:rPr>
              <a:t>Maybe I need 50 cents 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51332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50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854197"/>
            <a:ext cx="7239000" cy="585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517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674E3-3413-4CFE-B913-BFE9F8B93BDC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DEA52-C888-472D-AB29-D8021FA020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5029200"/>
            <a:ext cx="685800" cy="38100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6"/>
            <a:endCxn id="10" idx="1"/>
          </p:cNvCxnSpPr>
          <p:nvPr/>
        </p:nvCxnSpPr>
        <p:spPr>
          <a:xfrm flipV="1">
            <a:off x="3429000" y="4658558"/>
            <a:ext cx="2286000" cy="561142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0" y="4150726"/>
            <a:ext cx="2209800" cy="101566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Must enter 2 zeros (other values not allowed)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51332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50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5105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00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895600"/>
            <a:ext cx="3105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1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517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ED7DB-6EB9-421D-84B9-F6F61E2EBB17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3BC54-A83E-4928-8CB6-3CC8BE67D0D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199"/>
            <a:ext cx="7772400" cy="57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971800"/>
            <a:ext cx="39814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1676400"/>
            <a:ext cx="3200400" cy="193899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This modal dialog box will not allow me to see the message (with crucial info!) while editing the slides. I have to respond before editing.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191000" y="2590800"/>
            <a:ext cx="1676400" cy="45720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71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70669" y="1676399"/>
            <a:ext cx="8602663" cy="358140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Char char="L"/>
            </a:pPr>
            <a:r>
              <a:rPr lang="en-US" sz="2000" b="1" dirty="0" smtClean="0">
                <a:solidFill>
                  <a:srgbClr val="FF6600"/>
                </a:solidFill>
              </a:rPr>
              <a:t>! HT ACCESS: </a:t>
            </a:r>
            <a:r>
              <a:rPr lang="en-US" sz="2000" b="1" dirty="0" smtClean="0"/>
              <a:t>Error accessing “http://www.cs.gmu.edu/offutt.html”: “HTTP: </a:t>
            </a:r>
            <a:r>
              <a:rPr lang="en-US" sz="2000" b="1" dirty="0" smtClean="0">
                <a:solidFill>
                  <a:srgbClr val="FF6600"/>
                </a:solidFill>
              </a:rPr>
              <a:t>File/directory </a:t>
            </a:r>
            <a:r>
              <a:rPr lang="en-US" sz="2000" b="1" dirty="0" smtClean="0"/>
              <a:t>does not exist”</a:t>
            </a:r>
          </a:p>
          <a:p>
            <a:pPr eaLnBrk="1" hangingPunct="1">
              <a:buFont typeface="Arial Unicode MS" pitchFamily="34" charset="-128"/>
              <a:buChar char="☺"/>
            </a:pPr>
            <a:r>
              <a:rPr lang="en-US" sz="2000" b="1" dirty="0" smtClean="0"/>
              <a:t>The requested web page /offutt.html was not found on http:// ...</a:t>
            </a:r>
          </a:p>
          <a:p>
            <a:pPr eaLnBrk="1" hangingPunct="1">
              <a:buFont typeface="Arial Unicode MS" pitchFamily="34" charset="-128"/>
              <a:buChar char="☺"/>
            </a:pPr>
            <a:endParaRPr lang="en-US" sz="2000" b="1" dirty="0" smtClean="0"/>
          </a:p>
          <a:p>
            <a:pPr eaLnBrk="1" hangingPunct="1">
              <a:buFont typeface="Arial Unicode MS" pitchFamily="34" charset="-128"/>
              <a:buChar char="☺"/>
            </a:pPr>
            <a:endParaRPr lang="en-US" sz="2000" b="1" dirty="0" smtClean="0"/>
          </a:p>
          <a:p>
            <a:pPr eaLnBrk="1" hangingPunct="1">
              <a:buFont typeface="Wingdings" pitchFamily="2" charset="2"/>
              <a:buChar char="L"/>
            </a:pPr>
            <a:r>
              <a:rPr lang="en-US" sz="2000" b="1" dirty="0" smtClean="0">
                <a:solidFill>
                  <a:schemeClr val="tx2"/>
                </a:solidFill>
              </a:rPr>
              <a:t>!</a:t>
            </a:r>
            <a:r>
              <a:rPr lang="en-US" sz="2000" b="1" dirty="0" err="1" smtClean="0">
                <a:solidFill>
                  <a:srgbClr val="FF6600"/>
                </a:solidFill>
              </a:rPr>
              <a:t>PrintMonitor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smtClean="0"/>
              <a:t>is currently printing “Doc 1: Bad Examples” from “</a:t>
            </a:r>
            <a:r>
              <a:rPr lang="en-US" sz="2000" b="1" dirty="0" smtClean="0">
                <a:solidFill>
                  <a:srgbClr val="FF6600"/>
                </a:solidFill>
              </a:rPr>
              <a:t>WordPerfect 2.1</a:t>
            </a:r>
            <a:r>
              <a:rPr lang="en-US" sz="2000" b="1" dirty="0" smtClean="0"/>
              <a:t>”. If </a:t>
            </a:r>
            <a:r>
              <a:rPr lang="en-US" sz="2000" b="1" dirty="0" err="1" smtClean="0"/>
              <a:t>PrintMonitor</a:t>
            </a:r>
            <a:r>
              <a:rPr lang="en-US" sz="2000" b="1" dirty="0" smtClean="0"/>
              <a:t> quits now, “Doc 1: Bad Examples" will be printed when the system is restarted with </a:t>
            </a:r>
            <a:r>
              <a:rPr lang="en-US" sz="2000" b="1" dirty="0" smtClean="0">
                <a:solidFill>
                  <a:srgbClr val="FF6600"/>
                </a:solidFill>
              </a:rPr>
              <a:t>MultiFinder</a:t>
            </a:r>
            <a:r>
              <a:rPr lang="en-US" sz="2000" b="1" dirty="0" smtClean="0"/>
              <a:t>. Do you want to finish printing before </a:t>
            </a:r>
            <a:r>
              <a:rPr lang="en-US" sz="2000" b="1" dirty="0" err="1" smtClean="0">
                <a:solidFill>
                  <a:srgbClr val="FF6600"/>
                </a:solidFill>
              </a:rPr>
              <a:t>PrintMonitor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smtClean="0"/>
              <a:t>quits? (</a:t>
            </a:r>
            <a:r>
              <a:rPr lang="en-US" sz="2000" b="1" i="1" dirty="0" smtClean="0"/>
              <a:t>Windows 95</a:t>
            </a:r>
            <a:r>
              <a:rPr lang="en-US" sz="2000" b="1" dirty="0" smtClean="0"/>
              <a:t>)</a:t>
            </a:r>
          </a:p>
          <a:p>
            <a:pPr eaLnBrk="1" hangingPunct="1">
              <a:buFont typeface="Arial Unicode MS" pitchFamily="34" charset="-128"/>
              <a:buChar char="☺"/>
            </a:pPr>
            <a:r>
              <a:rPr lang="en-US" sz="2000" b="1" dirty="0" smtClean="0"/>
              <a:t>Currently printing. If shutdown occurs now, the document will not be printed until MS Word restarts. You can still delay shutdown until the document finishes printing.</a:t>
            </a:r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7E69CC4-D7D0-4FE5-91F2-7E61DCBD8D90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242854-EB38-4ED6-8996-7134ED8EE5F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" name="Rounded Rectangle 6"/>
          <p:cNvSpPr/>
          <p:nvPr/>
        </p:nvSpPr>
        <p:spPr>
          <a:xfrm>
            <a:off x="4648200" y="5181600"/>
            <a:ext cx="381000" cy="304800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48200" y="5638800"/>
            <a:ext cx="381000" cy="304800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5181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Wait and shutdown after printing: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5562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Shutdown now and cancel printing: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7" grpId="0" animBg="1"/>
      <p:bldP spid="9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Philosophies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93912"/>
            <a:ext cx="8153400" cy="392588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3200" dirty="0" smtClean="0"/>
              <a:t>People remember more about when </a:t>
            </a:r>
            <a:r>
              <a:rPr lang="en-US" sz="3200" dirty="0" smtClean="0">
                <a:solidFill>
                  <a:srgbClr val="FF6600"/>
                </a:solidFill>
              </a:rPr>
              <a:t>bad things </a:t>
            </a:r>
            <a:r>
              <a:rPr lang="en-US" sz="3200" dirty="0" smtClean="0"/>
              <a:t>happen than when good things </a:t>
            </a:r>
            <a:r>
              <a:rPr lang="en-US" sz="3200" dirty="0" smtClean="0"/>
              <a:t>happen</a:t>
            </a:r>
            <a:br>
              <a:rPr lang="en-US" sz="3200" dirty="0" smtClean="0"/>
            </a:br>
            <a:endParaRPr lang="en-US" sz="3200" dirty="0" smtClean="0"/>
          </a:p>
          <a:p>
            <a:pPr lvl="1"/>
            <a:r>
              <a:rPr lang="en-US" sz="3000" dirty="0" smtClean="0"/>
              <a:t>Lets talk about bicycle riders…</a:t>
            </a:r>
            <a:endParaRPr lang="en-US" sz="3000" dirty="0" smtClean="0"/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Error messages should not be (just) pointers to </a:t>
            </a:r>
            <a:r>
              <a:rPr lang="en-US" sz="3200" dirty="0" smtClean="0">
                <a:solidFill>
                  <a:srgbClr val="FF6600"/>
                </a:solidFill>
              </a:rPr>
              <a:t>manuals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EC21A79-98F3-4657-9317-1CE4BA22988C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6B987B-05D1-4DDC-98C7-89315482CF5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71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Another Example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602663" cy="4805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en-US" b="1" dirty="0" smtClean="0">
                <a:solidFill>
                  <a:schemeClr val="tx1"/>
                </a:solidFill>
              </a:rPr>
              <a:t>http://www.inwarehouse.se/ : Microsoft OLE DB Provider for ODBC Drivers error '80004005'</a:t>
            </a:r>
          </a:p>
          <a:p>
            <a:pPr eaLnBrk="1" hangingPunct="1">
              <a:lnSpc>
                <a:spcPct val="90000"/>
              </a:lnSpc>
              <a:buFont typeface="Arial Unicode MS" pitchFamily="34" charset="-128"/>
              <a:buNone/>
            </a:pPr>
            <a:r>
              <a:rPr lang="en-US" b="1" dirty="0" smtClean="0"/>
              <a:t>    [Microsoft][ODBC SQL Server Driver][SQL Server]Your transaction (</a:t>
            </a:r>
            <a:r>
              <a:rPr lang="en-US" b="1" dirty="0" smtClean="0">
                <a:solidFill>
                  <a:srgbClr val="FF6600"/>
                </a:solidFill>
              </a:rPr>
              <a:t>process ID #85</a:t>
            </a:r>
            <a:r>
              <a:rPr lang="en-US" b="1" dirty="0" smtClean="0"/>
              <a:t>) was </a:t>
            </a:r>
            <a:r>
              <a:rPr lang="en-US" sz="3200" b="1" dirty="0" smtClean="0">
                <a:solidFill>
                  <a:srgbClr val="FF6600"/>
                </a:solidFill>
                <a:latin typeface="Chiller" pitchFamily="82" charset="0"/>
              </a:rPr>
              <a:t>deadlocked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smtClean="0"/>
              <a:t>with another process and has been chosen as the deadlock </a:t>
            </a:r>
            <a:r>
              <a:rPr lang="en-US" b="1" dirty="0" smtClean="0">
                <a:solidFill>
                  <a:srgbClr val="FF6600"/>
                </a:solidFill>
              </a:rPr>
              <a:t>victim</a:t>
            </a:r>
            <a:r>
              <a:rPr lang="en-US" b="1" dirty="0" smtClean="0"/>
              <a:t>. Rerun your transaction.</a:t>
            </a:r>
          </a:p>
          <a:p>
            <a:pPr eaLnBrk="1" hangingPunct="1">
              <a:lnSpc>
                <a:spcPct val="90000"/>
              </a:lnSpc>
              <a:buFont typeface="Arial Unicode MS" pitchFamily="34" charset="-128"/>
              <a:buNone/>
            </a:pP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FF6600"/>
                </a:solidFill>
              </a:rPr>
              <a:t> /script/</a:t>
            </a:r>
            <a:r>
              <a:rPr lang="en-US" b="1" dirty="0" err="1" smtClean="0">
                <a:solidFill>
                  <a:srgbClr val="FF6600"/>
                </a:solidFill>
              </a:rPr>
              <a:t>webkatalogen</a:t>
            </a:r>
            <a:r>
              <a:rPr lang="en-US" b="1" dirty="0" smtClean="0">
                <a:solidFill>
                  <a:srgbClr val="FF6600"/>
                </a:solidFill>
              </a:rPr>
              <a:t>/pb.asp</a:t>
            </a:r>
            <a:r>
              <a:rPr lang="en-US" b="1" dirty="0" smtClean="0"/>
              <a:t>, line 221</a:t>
            </a:r>
          </a:p>
          <a:p>
            <a:pPr eaLnBrk="1" hangingPunct="1">
              <a:lnSpc>
                <a:spcPct val="90000"/>
              </a:lnSpc>
              <a:buFont typeface="Arial Unicode MS" pitchFamily="34" charset="-128"/>
              <a:buChar char="☹"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buFont typeface="Arial Unicode MS" pitchFamily="34" charset="-128"/>
              <a:buChar char="☺"/>
            </a:pPr>
            <a:r>
              <a:rPr lang="en-US" b="1" dirty="0" smtClean="0"/>
              <a:t>Internal failure, please try again.</a:t>
            </a:r>
          </a:p>
        </p:txBody>
      </p:sp>
      <p:sp>
        <p:nvSpPr>
          <p:cNvPr id="1638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1E8C8BC-3A9A-4E60-81D7-D86D404AF949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F2FC6D-56EA-4E95-8899-B5E901467E90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More Examples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724900" cy="4316413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en-US" dirty="0" smtClean="0">
                <a:solidFill>
                  <a:srgbClr val="FF6600"/>
                </a:solidFill>
              </a:rPr>
              <a:t>Bus </a:t>
            </a:r>
            <a:r>
              <a:rPr lang="en-US" dirty="0" smtClean="0"/>
              <a:t>error, </a:t>
            </a:r>
            <a:r>
              <a:rPr lang="en-US" dirty="0" smtClean="0">
                <a:solidFill>
                  <a:srgbClr val="FF6600"/>
                </a:solidFill>
              </a:rPr>
              <a:t>core </a:t>
            </a:r>
            <a:r>
              <a:rPr lang="en-US" dirty="0" smtClean="0"/>
              <a:t>dumped (</a:t>
            </a:r>
            <a:r>
              <a:rPr lang="en-US" i="1" dirty="0" smtClean="0"/>
              <a:t>Unix</a:t>
            </a:r>
            <a:r>
              <a:rPr lang="en-US" dirty="0" smtClean="0"/>
              <a:t>)</a:t>
            </a:r>
          </a:p>
          <a:p>
            <a:pPr eaLnBrk="1" hangingPunct="1">
              <a:buFont typeface="Arial Unicode MS" pitchFamily="34" charset="-128"/>
              <a:buChar char="☺"/>
            </a:pPr>
            <a:r>
              <a:rPr lang="en-US" dirty="0" smtClean="0"/>
              <a:t>Access through a nil pointer in function </a:t>
            </a:r>
            <a:r>
              <a:rPr lang="en-US" dirty="0" err="1" smtClean="0"/>
              <a:t>GetNext</a:t>
            </a:r>
            <a:r>
              <a:rPr lang="en-US" dirty="0" smtClean="0"/>
              <a:t>()</a:t>
            </a:r>
          </a:p>
          <a:p>
            <a:pPr lvl="1" eaLnBrk="1" hangingPunct="1">
              <a:buFont typeface="Arial Unicode MS" pitchFamily="34" charset="-128"/>
              <a:buChar char="☺"/>
            </a:pPr>
            <a:endParaRPr lang="en-US" sz="1800" dirty="0" smtClean="0"/>
          </a:p>
          <a:p>
            <a:pPr eaLnBrk="1" hangingPunct="1">
              <a:buFont typeface="Wingdings" pitchFamily="2" charset="2"/>
              <a:buChar char="L"/>
            </a:pPr>
            <a:r>
              <a:rPr lang="en-US" dirty="0" smtClean="0"/>
              <a:t>Terminating </a:t>
            </a:r>
            <a:r>
              <a:rPr lang="en-US" dirty="0" smtClean="0">
                <a:solidFill>
                  <a:srgbClr val="FF6600"/>
                </a:solidFill>
              </a:rPr>
              <a:t>thread</a:t>
            </a:r>
            <a:r>
              <a:rPr lang="en-US" dirty="0" smtClean="0"/>
              <a:t>, due to a </a:t>
            </a:r>
            <a:r>
              <a:rPr lang="en-US" dirty="0" smtClean="0">
                <a:solidFill>
                  <a:srgbClr val="FF6600"/>
                </a:solidFill>
              </a:rPr>
              <a:t>stack </a:t>
            </a:r>
            <a:r>
              <a:rPr lang="en-US" dirty="0" smtClean="0"/>
              <a:t>overflow problem. A </a:t>
            </a:r>
            <a:r>
              <a:rPr lang="en-US" dirty="0" err="1" smtClean="0">
                <a:solidFill>
                  <a:srgbClr val="FF6600"/>
                </a:solidFill>
              </a:rPr>
              <a:t>VxD</a:t>
            </a:r>
            <a:r>
              <a:rPr lang="en-US" dirty="0" smtClean="0"/>
              <a:t>, possibly recently installed, has consumed too </a:t>
            </a:r>
            <a:r>
              <a:rPr lang="en-US" dirty="0" smtClean="0">
                <a:solidFill>
                  <a:srgbClr val="FF6600"/>
                </a:solidFill>
              </a:rPr>
              <a:t>much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stack space. Increase the setting of </a:t>
            </a:r>
            <a:r>
              <a:rPr lang="en-US" dirty="0" err="1" smtClean="0">
                <a:solidFill>
                  <a:srgbClr val="FF6600"/>
                </a:solidFill>
              </a:rPr>
              <a:t>MinSPs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6600"/>
                </a:solidFill>
              </a:rPr>
              <a:t>SYSTEM.INI</a:t>
            </a:r>
            <a:r>
              <a:rPr lang="en-US" dirty="0" smtClean="0"/>
              <a:t> or remove recently installed </a:t>
            </a:r>
            <a:r>
              <a:rPr lang="en-US" dirty="0" err="1" smtClean="0">
                <a:solidFill>
                  <a:srgbClr val="FF6600"/>
                </a:solidFill>
              </a:rPr>
              <a:t>VxDs</a:t>
            </a:r>
            <a:r>
              <a:rPr lang="en-US" dirty="0" smtClean="0"/>
              <a:t>.  There are currently </a:t>
            </a:r>
            <a:r>
              <a:rPr lang="en-US" dirty="0" smtClean="0">
                <a:solidFill>
                  <a:srgbClr val="FF6600"/>
                </a:solidFill>
              </a:rPr>
              <a:t>5 SPs </a:t>
            </a:r>
            <a:r>
              <a:rPr lang="en-US" dirty="0" smtClean="0"/>
              <a:t>allocated.  (</a:t>
            </a:r>
            <a:r>
              <a:rPr lang="en-US" i="1" dirty="0" smtClean="0"/>
              <a:t>Windows 2000</a:t>
            </a:r>
            <a:r>
              <a:rPr lang="en-US" dirty="0" smtClean="0"/>
              <a:t>)</a:t>
            </a:r>
          </a:p>
          <a:p>
            <a:pPr eaLnBrk="1" hangingPunct="1">
              <a:buFont typeface="Arial Unicode MS" pitchFamily="34" charset="-128"/>
              <a:buChar char="☺"/>
            </a:pPr>
            <a:r>
              <a:rPr lang="en-US" dirty="0" smtClean="0">
                <a:solidFill>
                  <a:schemeClr val="tx2"/>
                </a:solidFill>
              </a:rPr>
              <a:t>???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1741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209E554-F507-48B9-B5ED-0960FC6652DE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C1DAC0-239B-40BD-91BF-B9FF4069123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Yet Another Example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915400" cy="25082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000" dirty="0" smtClean="0"/>
              <a:t>From </a:t>
            </a:r>
            <a:r>
              <a:rPr lang="en-US" sz="5000" dirty="0" smtClean="0">
                <a:solidFill>
                  <a:schemeClr val="tx1"/>
                </a:solidFill>
              </a:rPr>
              <a:t>Lotus </a:t>
            </a:r>
            <a:r>
              <a:rPr lang="en-US" sz="5000" dirty="0" smtClean="0"/>
              <a:t>notes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What does that mean ???</a:t>
            </a:r>
          </a:p>
        </p:txBody>
      </p:sp>
      <p:sp>
        <p:nvSpPr>
          <p:cNvPr id="1843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0C8F6AE-8983-4423-95E1-F6EAE116F693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8EB9E2-9E8C-4A8F-85CE-8F8BF51BABD2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971800"/>
            <a:ext cx="33668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Confusing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500"/>
              </a:spcBef>
              <a:buNone/>
            </a:pPr>
            <a:r>
              <a:rPr lang="en-US" sz="2400" dirty="0" smtClean="0"/>
              <a:t>This webpage has a </a:t>
            </a:r>
            <a:r>
              <a:rPr lang="en-US" sz="2400" dirty="0" smtClean="0">
                <a:solidFill>
                  <a:srgbClr val="FF6600"/>
                </a:solidFill>
              </a:rPr>
              <a:t>redirect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loop.</a:t>
            </a:r>
          </a:p>
          <a:p>
            <a:pPr>
              <a:spcBef>
                <a:spcPts val="500"/>
              </a:spcBef>
              <a:buNone/>
            </a:pPr>
            <a:r>
              <a:rPr lang="en-US" sz="2400" dirty="0" smtClean="0"/>
              <a:t>The webpage at </a:t>
            </a:r>
          </a:p>
          <a:p>
            <a:pPr>
              <a:spcBef>
                <a:spcPts val="500"/>
              </a:spcBef>
              <a:buNone/>
            </a:pPr>
            <a:r>
              <a:rPr lang="en-US" sz="2400" dirty="0" smtClean="0"/>
              <a:t>   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2"/>
              </a:rPr>
              <a:t>https://property.onesite.realpage.com/system/onlinepayments/default.asp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500"/>
              </a:spcBef>
              <a:buNone/>
            </a:pPr>
            <a:r>
              <a:rPr lang="en-US" sz="2400" dirty="0" smtClean="0"/>
              <a:t>     has resulted in too many </a:t>
            </a:r>
            <a:r>
              <a:rPr lang="en-US" sz="2400" dirty="0" smtClean="0">
                <a:solidFill>
                  <a:srgbClr val="FF6600"/>
                </a:solidFill>
              </a:rPr>
              <a:t>redirects</a:t>
            </a:r>
            <a:r>
              <a:rPr lang="en-US" sz="2400" dirty="0" smtClean="0"/>
              <a:t>. Clearing your </a:t>
            </a:r>
            <a:r>
              <a:rPr lang="en-US" sz="2400" dirty="0" smtClean="0">
                <a:solidFill>
                  <a:srgbClr val="FF6600"/>
                </a:solidFill>
              </a:rPr>
              <a:t>cookies </a:t>
            </a:r>
            <a:r>
              <a:rPr lang="en-US" sz="2400" dirty="0" smtClean="0"/>
              <a:t>for this site may fix the problem. If not, it is possibly </a:t>
            </a:r>
            <a:r>
              <a:rPr lang="en-US" sz="2400" dirty="0" smtClean="0">
                <a:solidFill>
                  <a:srgbClr val="FF6600"/>
                </a:solidFill>
              </a:rPr>
              <a:t>a server configuration </a:t>
            </a:r>
            <a:r>
              <a:rPr lang="en-US" sz="2400" dirty="0" smtClean="0"/>
              <a:t>issue and not a problem with your computer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pPr>
              <a:spcBef>
                <a:spcPts val="500"/>
              </a:spcBef>
              <a:buNone/>
            </a:pPr>
            <a:r>
              <a:rPr lang="en-US" sz="2400" dirty="0" smtClean="0"/>
              <a:t>Here are some suggestions:</a:t>
            </a:r>
          </a:p>
          <a:p>
            <a:pPr>
              <a:spcBef>
                <a:spcPts val="500"/>
              </a:spcBef>
              <a:buNone/>
            </a:pPr>
            <a:r>
              <a:rPr lang="en-US" sz="2400" dirty="0" smtClean="0"/>
              <a:t>   Reload this web page later.</a:t>
            </a:r>
          </a:p>
          <a:p>
            <a:pPr>
              <a:spcBef>
                <a:spcPts val="500"/>
              </a:spcBef>
              <a:buNone/>
            </a:pPr>
            <a:r>
              <a:rPr lang="en-US" sz="2400" dirty="0" smtClean="0"/>
              <a:t>   Learn more about this problem.</a:t>
            </a:r>
          </a:p>
          <a:p>
            <a:pPr>
              <a:spcBef>
                <a:spcPts val="500"/>
              </a:spcBef>
              <a:buNone/>
            </a:pPr>
            <a:r>
              <a:rPr lang="en-US" sz="2400" dirty="0" smtClean="0"/>
              <a:t>   More information on this </a:t>
            </a:r>
            <a:r>
              <a:rPr lang="en-US" sz="2400" dirty="0" smtClean="0"/>
              <a:t>error</a:t>
            </a:r>
            <a:br>
              <a:rPr lang="en-US" sz="2400" dirty="0" smtClean="0"/>
            </a:br>
            <a:endParaRPr lang="en-US" sz="2400" dirty="0" smtClean="0"/>
          </a:p>
          <a:p>
            <a:pPr>
              <a:spcBef>
                <a:spcPts val="500"/>
              </a:spcBef>
              <a:buNone/>
            </a:pPr>
            <a:r>
              <a:rPr lang="en-US" sz="2400" dirty="0" smtClean="0"/>
              <a:t>Below is the original error message</a:t>
            </a:r>
          </a:p>
          <a:p>
            <a:pPr>
              <a:spcBef>
                <a:spcPts val="500"/>
              </a:spcBef>
              <a:buNone/>
            </a:pPr>
            <a:r>
              <a:rPr lang="en-US" sz="2400" dirty="0" smtClean="0"/>
              <a:t>Error </a:t>
            </a:r>
            <a:r>
              <a:rPr lang="en-US" sz="2400" dirty="0" smtClean="0">
                <a:solidFill>
                  <a:srgbClr val="FF6600"/>
                </a:solidFill>
              </a:rPr>
              <a:t>310 (net::ERR_TOO_MANY_REDIRECTS</a:t>
            </a:r>
            <a:r>
              <a:rPr lang="en-US" sz="2400" dirty="0" smtClean="0"/>
              <a:t>): There were too many redirects.</a:t>
            </a:r>
          </a:p>
          <a:p>
            <a:pPr>
              <a:spcBef>
                <a:spcPts val="500"/>
              </a:spcBef>
              <a:buNone/>
            </a:pPr>
            <a:endParaRPr lang="en-US" sz="2400" dirty="0" smtClean="0"/>
          </a:p>
          <a:p>
            <a:pPr>
              <a:spcBef>
                <a:spcPts val="500"/>
              </a:spcBef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6006E-6C73-4763-A3E6-6DC86356E398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F1666-14A1-45C2-B7DD-4BFFAD93B50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9750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Confusing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971800"/>
            <a:ext cx="8915400" cy="3581400"/>
          </a:xfrm>
        </p:spPr>
        <p:txBody>
          <a:bodyPr/>
          <a:lstStyle/>
          <a:p>
            <a:r>
              <a:rPr lang="en-US" dirty="0" smtClean="0"/>
              <a:t>The wording of this message makes it hard to know how to answer</a:t>
            </a:r>
          </a:p>
          <a:p>
            <a:pPr lvl="1"/>
            <a:r>
              <a:rPr lang="en-US" dirty="0" smtClean="0"/>
              <a:t>“to view only” ?</a:t>
            </a:r>
          </a:p>
          <a:p>
            <a:r>
              <a:rPr lang="en-US" dirty="0" smtClean="0"/>
              <a:t>If I want to let it show me everything, should I answer “Yes” or “No”?</a:t>
            </a:r>
          </a:p>
          <a:p>
            <a:r>
              <a:rPr lang="en-US" dirty="0" smtClean="0"/>
              <a:t>This message can only be understood by someone who got an A in a logic class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39F2B-7E4F-48CC-B83F-977604DB3049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F1666-14A1-45C2-B7DD-4BFFAD93B50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514011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Yet Another Example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2133600"/>
            <a:ext cx="8915400" cy="25082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From an online </a:t>
            </a:r>
            <a:r>
              <a:rPr lang="en-US" dirty="0" smtClean="0">
                <a:solidFill>
                  <a:srgbClr val="FF6600"/>
                </a:solidFill>
              </a:rPr>
              <a:t>bill payment </a:t>
            </a:r>
            <a:r>
              <a:rPr lang="en-US" dirty="0" smtClean="0"/>
              <a:t>system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Is it legal to “</a:t>
            </a:r>
            <a:r>
              <a:rPr lang="en-US" dirty="0" smtClean="0">
                <a:solidFill>
                  <a:srgbClr val="FF6600"/>
                </a:solidFill>
              </a:rPr>
              <a:t>abort</a:t>
            </a:r>
            <a:r>
              <a:rPr lang="en-US" dirty="0" smtClean="0"/>
              <a:t>” in this state?</a:t>
            </a:r>
          </a:p>
        </p:txBody>
      </p:sp>
      <p:sp>
        <p:nvSpPr>
          <p:cNvPr id="1945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F862072-38F2-446B-957C-1FA99AF267A1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FB53C2-FC0E-4EB2-82CE-957655584569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19463" name="Picture 5" descr="novec_bill_pay_con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667000"/>
            <a:ext cx="504990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Commonly Occurring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44732" cy="25830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browsers give a </a:t>
            </a:r>
            <a:r>
              <a:rPr lang="en-US" dirty="0" smtClean="0">
                <a:solidFill>
                  <a:srgbClr val="FF6600"/>
                </a:solidFill>
              </a:rPr>
              <a:t>warning </a:t>
            </a:r>
            <a:r>
              <a:rPr lang="en-US" dirty="0" smtClean="0"/>
              <a:t>before submitting POST data for the second time</a:t>
            </a:r>
          </a:p>
          <a:p>
            <a:pPr lvl="1"/>
            <a:r>
              <a:rPr lang="en-US" dirty="0" smtClean="0"/>
              <a:t>Avoid </a:t>
            </a:r>
            <a:r>
              <a:rPr lang="en-US" dirty="0" smtClean="0">
                <a:solidFill>
                  <a:srgbClr val="FF6600"/>
                </a:solidFill>
              </a:rPr>
              <a:t>duplicate </a:t>
            </a:r>
            <a:r>
              <a:rPr lang="en-US" dirty="0" smtClean="0"/>
              <a:t>submissions and updates</a:t>
            </a:r>
          </a:p>
          <a:p>
            <a:pPr lvl="1"/>
            <a:r>
              <a:rPr lang="en-US" dirty="0" smtClean="0"/>
              <a:t>Avoid duplicate </a:t>
            </a:r>
            <a:r>
              <a:rPr lang="en-US" dirty="0" smtClean="0">
                <a:solidFill>
                  <a:srgbClr val="FF6600"/>
                </a:solidFill>
              </a:rPr>
              <a:t>purchases</a:t>
            </a:r>
          </a:p>
          <a:p>
            <a:r>
              <a:rPr lang="en-US" dirty="0" smtClean="0"/>
              <a:t>Users should be very </a:t>
            </a:r>
            <a:r>
              <a:rPr lang="en-US" dirty="0" smtClean="0">
                <a:solidFill>
                  <a:srgbClr val="FF6600"/>
                </a:solidFill>
              </a:rPr>
              <a:t>careful </a:t>
            </a:r>
            <a:r>
              <a:rPr lang="en-US" dirty="0" smtClean="0"/>
              <a:t>before overriding this hesitation</a:t>
            </a:r>
          </a:p>
          <a:p>
            <a:r>
              <a:rPr lang="en-US" dirty="0" smtClean="0"/>
              <a:t>However … how many </a:t>
            </a:r>
            <a:r>
              <a:rPr lang="en-US" dirty="0" smtClean="0">
                <a:solidFill>
                  <a:srgbClr val="FF6600"/>
                </a:solidFill>
              </a:rPr>
              <a:t>users understand </a:t>
            </a:r>
            <a:r>
              <a:rPr lang="en-US" dirty="0" smtClean="0"/>
              <a:t>“POSTDATA”?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0FAC-84CD-40EA-AF7D-8BA6F6F8CA05}" type="datetime5">
              <a:rPr lang="en-US" smtClean="0"/>
              <a:pPr/>
              <a:t>27-Sep-12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80F4-CE9A-4FE7-A99F-362DA87BBF6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4" descr="PostDataM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392331"/>
            <a:ext cx="8305800" cy="205105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4267200" y="5029200"/>
            <a:ext cx="914400" cy="228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44158"/>
            <a:ext cx="7345362" cy="5940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Last (Negative) Example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915400" cy="530701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en-US" dirty="0" smtClean="0"/>
              <a:t>Program Error</a:t>
            </a:r>
            <a:r>
              <a:rPr lang="en-US" dirty="0" smtClean="0">
                <a:solidFill>
                  <a:srgbClr val="FF6600"/>
                </a:solidFill>
              </a:rPr>
              <a:t>: WINWORD.exe </a:t>
            </a:r>
            <a:r>
              <a:rPr lang="en-US" dirty="0" smtClean="0"/>
              <a:t>has generated errors and will be </a:t>
            </a:r>
            <a:r>
              <a:rPr lang="en-US" dirty="0" smtClean="0">
                <a:solidFill>
                  <a:srgbClr val="FF6600"/>
                </a:solidFill>
              </a:rPr>
              <a:t>closed </a:t>
            </a:r>
            <a:r>
              <a:rPr lang="en-US" dirty="0" smtClean="0"/>
              <a:t>by Windows. You will need to </a:t>
            </a:r>
            <a:r>
              <a:rPr lang="en-US" dirty="0" smtClean="0">
                <a:solidFill>
                  <a:srgbClr val="FF6600"/>
                </a:solidFill>
              </a:rPr>
              <a:t>restart </a:t>
            </a:r>
            <a:r>
              <a:rPr lang="en-US" dirty="0" smtClean="0"/>
              <a:t>this program. </a:t>
            </a:r>
            <a:r>
              <a:rPr lang="en-US" dirty="0" smtClean="0">
                <a:solidFill>
                  <a:srgbClr val="FF6600"/>
                </a:solidFill>
              </a:rPr>
              <a:t>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error log </a:t>
            </a:r>
            <a:r>
              <a:rPr lang="en-US" dirty="0" smtClean="0"/>
              <a:t>is being created. </a:t>
            </a:r>
            <a:r>
              <a:rPr lang="en-US" i="1" dirty="0" smtClean="0"/>
              <a:t>(Word 2000)</a:t>
            </a:r>
          </a:p>
          <a:p>
            <a:pPr lvl="1" eaLnBrk="1" hangingPunct="1">
              <a:buFont typeface="Wingdings" pitchFamily="2" charset="2"/>
              <a:buChar char="L"/>
            </a:pPr>
            <a:r>
              <a:rPr lang="en-US" i="1" dirty="0" smtClean="0"/>
              <a:t> </a:t>
            </a:r>
            <a:r>
              <a:rPr lang="en-US" dirty="0" smtClean="0"/>
              <a:t>A colleague got this message, intermittently, for several months before diagnosing the problem</a:t>
            </a:r>
          </a:p>
          <a:p>
            <a:pPr lvl="1" eaLnBrk="1" hangingPunct="1">
              <a:buFont typeface="Wingdings" pitchFamily="2" charset="2"/>
              <a:buChar char="L"/>
            </a:pPr>
            <a:r>
              <a:rPr lang="en-US" dirty="0" smtClean="0"/>
              <a:t>It occurred when starting MS Word (and PowerPoint) … </a:t>
            </a:r>
            <a:r>
              <a:rPr lang="en-US" i="1" dirty="0" smtClean="0"/>
              <a:t>sometimes</a:t>
            </a:r>
            <a:r>
              <a:rPr lang="en-US" dirty="0" smtClean="0"/>
              <a:t> … and they immediately exited</a:t>
            </a:r>
          </a:p>
          <a:p>
            <a:pPr lvl="1" eaLnBrk="1" hangingPunct="1">
              <a:buFont typeface="Wingdings" pitchFamily="2" charset="2"/>
              <a:buChar char="L"/>
            </a:pPr>
            <a:r>
              <a:rPr lang="en-US" dirty="0" smtClean="0"/>
              <a:t> Restarting the computer did not work</a:t>
            </a:r>
          </a:p>
          <a:p>
            <a:pPr lvl="1" eaLnBrk="1" hangingPunct="1">
              <a:buFont typeface="Wingdings" pitchFamily="2" charset="2"/>
              <a:buChar char="L"/>
            </a:pP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ook computer to the support center, but they couldn’t get the problem to repeat</a:t>
            </a:r>
          </a:p>
          <a:p>
            <a:pPr lvl="1" eaLnBrk="1" hangingPunct="1">
              <a:buFont typeface="Arial Unicode MS" pitchFamily="34" charset="-128"/>
              <a:buChar char="☹"/>
            </a:pPr>
            <a:r>
              <a:rPr lang="en-US" i="1" dirty="0" smtClean="0"/>
              <a:t> </a:t>
            </a:r>
            <a:r>
              <a:rPr lang="en-US" dirty="0" smtClean="0"/>
              <a:t>The actual problem ???</a:t>
            </a:r>
          </a:p>
          <a:p>
            <a:pPr eaLnBrk="1" hangingPunct="1">
              <a:buFont typeface="Arial Unicode MS" pitchFamily="34" charset="-128"/>
              <a:buChar char="☺"/>
            </a:pPr>
            <a:r>
              <a:rPr lang="en-US" dirty="0" smtClean="0"/>
              <a:t>The default printer is a network printer and is currently unavailable. Word is continuing, but you will not be able to print.</a:t>
            </a:r>
            <a:endParaRPr lang="en-US" sz="2000" dirty="0" smtClean="0"/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520DE95-0EFB-4132-BC3A-3AEE4E9B9D6A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E598C4-0935-45B3-AFD7-33A72CF27EAC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5"/>
          <p:cNvSpPr>
            <a:spLocks noChangeArrowheads="1"/>
          </p:cNvSpPr>
          <p:nvPr/>
        </p:nvSpPr>
        <p:spPr bwMode="auto">
          <a:xfrm>
            <a:off x="609600" y="2209800"/>
            <a:ext cx="7924800" cy="3657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Outstanding Example</a:t>
            </a:r>
          </a:p>
        </p:txBody>
      </p:sp>
      <p:sp>
        <p:nvSpPr>
          <p:cNvPr id="21506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7D261BB-3CA7-45BC-83D3-6EAA892D28F1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B7624D-D0C1-446D-81E6-36E4697E30C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344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ERROR 403 - Forbidden</a:t>
            </a:r>
          </a:p>
        </p:txBody>
      </p:sp>
      <p:sp>
        <p:nvSpPr>
          <p:cNvPr id="21513" name="Text Box 3"/>
          <p:cNvSpPr txBox="1">
            <a:spLocks noChangeArrowheads="1"/>
          </p:cNvSpPr>
          <p:nvPr/>
        </p:nvSpPr>
        <p:spPr bwMode="auto">
          <a:xfrm>
            <a:off x="685800" y="2332038"/>
            <a:ext cx="786272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The server understood the request, but is </a:t>
            </a:r>
            <a:r>
              <a:rPr lang="en-US" sz="2000" dirty="0">
                <a:solidFill>
                  <a:srgbClr val="FF6600"/>
                </a:solidFill>
                <a:latin typeface="Arial" charset="0"/>
              </a:rPr>
              <a:t>refusing </a:t>
            </a:r>
            <a:r>
              <a:rPr lang="en-US" sz="2000" dirty="0">
                <a:latin typeface="Arial" charset="0"/>
              </a:rPr>
              <a:t>to fulfill it.</a:t>
            </a:r>
          </a:p>
          <a:p>
            <a:r>
              <a:rPr lang="en-US" sz="2000" dirty="0">
                <a:latin typeface="Arial" charset="0"/>
              </a:rPr>
              <a:t>Authorization will not help and the request SHOULD NOT be</a:t>
            </a:r>
          </a:p>
          <a:p>
            <a:r>
              <a:rPr lang="en-US" sz="2000" dirty="0">
                <a:latin typeface="Arial" charset="0"/>
              </a:rPr>
              <a:t>repeated. This status code is commonly used when the server does</a:t>
            </a:r>
          </a:p>
          <a:p>
            <a:r>
              <a:rPr lang="en-US" sz="2000" dirty="0">
                <a:latin typeface="Arial" charset="0"/>
              </a:rPr>
              <a:t>not wish to reveal exactly why the request has been refused, or</a:t>
            </a:r>
          </a:p>
          <a:p>
            <a:r>
              <a:rPr lang="en-US" sz="2000" dirty="0">
                <a:latin typeface="Arial" charset="0"/>
              </a:rPr>
              <a:t>when no other response is applicable.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Having trouble? Maybe one of these links will help you find what</a:t>
            </a:r>
          </a:p>
          <a:p>
            <a:r>
              <a:rPr lang="en-US" sz="2000" dirty="0">
                <a:latin typeface="Arial" charset="0"/>
              </a:rPr>
              <a:t>you are looking for: </a:t>
            </a:r>
            <a:r>
              <a:rPr lang="en-US" sz="2000" u="sng" dirty="0">
                <a:latin typeface="Arial" charset="0"/>
              </a:rPr>
              <a:t>Hardware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u="sng" dirty="0">
                <a:latin typeface="Arial" charset="0"/>
              </a:rPr>
              <a:t>Software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u="sng" dirty="0">
                <a:latin typeface="Arial" charset="0"/>
              </a:rPr>
              <a:t>Solutions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u="sng" dirty="0">
                <a:latin typeface="Arial" charset="0"/>
              </a:rPr>
              <a:t>Storage</a:t>
            </a:r>
          </a:p>
          <a:p>
            <a:r>
              <a:rPr lang="en-US" sz="2000" u="sng" dirty="0">
                <a:latin typeface="Arial" charset="0"/>
              </a:rPr>
              <a:t>Systems Products</a:t>
            </a:r>
            <a:r>
              <a:rPr lang="en-US" sz="2000" dirty="0">
                <a:latin typeface="Arial" charset="0"/>
              </a:rPr>
              <a:t>.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b="1" dirty="0">
                <a:latin typeface="Arial" charset="0"/>
              </a:rPr>
              <a:t>Search</a:t>
            </a:r>
            <a:r>
              <a:rPr lang="en-US" sz="2000" dirty="0">
                <a:latin typeface="Arial" charset="0"/>
              </a:rPr>
              <a:t>:</a:t>
            </a:r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1828800" y="5486400"/>
            <a:ext cx="1066800" cy="3048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Interesting Example</a:t>
            </a:r>
          </a:p>
        </p:txBody>
      </p:sp>
      <p:sp>
        <p:nvSpPr>
          <p:cNvPr id="23554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B1311A04-DB21-4E7C-8989-285ABC2CA82C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48321E-8483-4147-BE80-99D4C87476C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066800" y="2438400"/>
            <a:ext cx="7010400" cy="1371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1714500" y="4191000"/>
            <a:ext cx="571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Interesting </a:t>
            </a:r>
            <a:r>
              <a:rPr lang="en-US" dirty="0">
                <a:solidFill>
                  <a:srgbClr val="FF6600"/>
                </a:solidFill>
              </a:rPr>
              <a:t>escape</a:t>
            </a:r>
          </a:p>
          <a:p>
            <a:r>
              <a:rPr lang="en-US" dirty="0"/>
              <a:t>A reminder that we should use </a:t>
            </a:r>
            <a:r>
              <a:rPr lang="en-US" dirty="0">
                <a:solidFill>
                  <a:srgbClr val="FF6600"/>
                </a:solidFill>
              </a:rPr>
              <a:t>subject lines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Intrusive </a:t>
            </a:r>
            <a:r>
              <a:rPr lang="en-US" dirty="0"/>
              <a:t>or </a:t>
            </a:r>
            <a:r>
              <a:rPr lang="en-US" dirty="0">
                <a:solidFill>
                  <a:srgbClr val="FF6600"/>
                </a:solidFill>
              </a:rPr>
              <a:t>protection</a:t>
            </a:r>
            <a:r>
              <a:rPr lang="en-US" dirty="0"/>
              <a:t>?</a:t>
            </a:r>
          </a:p>
        </p:txBody>
      </p:sp>
      <p:sp>
        <p:nvSpPr>
          <p:cNvPr id="23560" name="Text Box 3"/>
          <p:cNvSpPr txBox="1">
            <a:spLocks noChangeArrowheads="1"/>
          </p:cNvSpPr>
          <p:nvPr/>
        </p:nvSpPr>
        <p:spPr bwMode="auto">
          <a:xfrm>
            <a:off x="1147763" y="2554288"/>
            <a:ext cx="68468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Command: Mail                           To:  </a:t>
            </a:r>
            <a:r>
              <a:rPr lang="en-US" dirty="0" err="1">
                <a:latin typeface="Arial" charset="0"/>
              </a:rPr>
              <a:t>fred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Subject:</a:t>
            </a:r>
          </a:p>
          <a:p>
            <a:r>
              <a:rPr lang="en-US" dirty="0">
                <a:latin typeface="Arial" charset="0"/>
              </a:rPr>
              <a:t>No subject – Continue with message? (y/n) n ___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Bad Error Messages Cost $!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95600"/>
            <a:ext cx="8153400" cy="3352799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What </a:t>
            </a:r>
            <a:r>
              <a:rPr lang="en-US" sz="3000" dirty="0"/>
              <a:t>did it mean? </a:t>
            </a:r>
            <a:endParaRPr lang="en-US" sz="3000" dirty="0" smtClean="0"/>
          </a:p>
          <a:p>
            <a:pPr lvl="1"/>
            <a:r>
              <a:rPr lang="en-US" sz="3000" dirty="0" smtClean="0"/>
              <a:t>Why </a:t>
            </a:r>
            <a:r>
              <a:rPr lang="en-US" sz="3000" dirty="0"/>
              <a:t>were users seeing it? </a:t>
            </a:r>
            <a:endParaRPr lang="en-US" sz="3000" dirty="0" smtClean="0"/>
          </a:p>
          <a:p>
            <a:pPr lvl="1"/>
            <a:r>
              <a:rPr lang="en-US" sz="3000" dirty="0" smtClean="0"/>
              <a:t>How </a:t>
            </a:r>
            <a:r>
              <a:rPr lang="en-US" sz="3000" dirty="0"/>
              <a:t>could they get rid of it?</a:t>
            </a:r>
          </a:p>
          <a:p>
            <a:r>
              <a:rPr lang="en-US" sz="3200" dirty="0" smtClean="0"/>
              <a:t>Customers called/emailed hundreds of times</a:t>
            </a:r>
          </a:p>
          <a:p>
            <a:r>
              <a:rPr lang="en-US" sz="3200" dirty="0" smtClean="0"/>
              <a:t>Customer support costs for this error: $50,000</a:t>
            </a:r>
          </a:p>
          <a:p>
            <a:pPr lvl="1"/>
            <a:r>
              <a:rPr lang="en-US" dirty="0"/>
              <a:t>From: http://</a:t>
            </a:r>
            <a:r>
              <a:rPr lang="en-US" dirty="0" err="1"/>
              <a:t>writersua.com</a:t>
            </a:r>
            <a:r>
              <a:rPr lang="en-US" dirty="0"/>
              <a:t>/articles/message/</a:t>
            </a:r>
            <a:r>
              <a:rPr lang="en-US" dirty="0" err="1"/>
              <a:t>index.html</a:t>
            </a:r>
            <a:endParaRPr lang="en-US" dirty="0"/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EC21A79-98F3-4657-9317-1CE4BA22988C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6B987B-05D1-4DDC-98C7-89315482CF5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>
          <a:xfrm>
            <a:off x="762000" y="1600200"/>
            <a:ext cx="7848600" cy="1219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Error: This </a:t>
            </a:r>
            <a:r>
              <a:rPr lang="en-US" dirty="0"/>
              <a:t>page is too big to be shown completely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4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dirty="0" smtClean="0"/>
              <a:t>turn – Groups 1-6!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CE6B0-72CE-47AB-B45C-C34B3AB42039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Dan Fleck,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3BC54-A83E-4928-8CB6-3CC8BE67D0D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8288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 smtClean="0"/>
              <a:t>www.instructionaldesign.org</a:t>
            </a:r>
            <a:r>
              <a:rPr lang="en-US" dirty="0" smtClean="0"/>
              <a:t>/</a:t>
            </a:r>
            <a:r>
              <a:rPr lang="en-US" dirty="0" err="1" smtClean="0"/>
              <a:t>bad_error_messages.html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590800"/>
            <a:ext cx="7327647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What is wrong? (Be specific… use our four criteria)</a:t>
            </a:r>
          </a:p>
          <a:p>
            <a:pPr marL="1066800" lvl="1" indent="-609600">
              <a:buFontTx/>
              <a:buAutoNum type="arabicPeriod"/>
            </a:pPr>
            <a:r>
              <a:rPr lang="en-US" dirty="0"/>
              <a:t>Must be </a:t>
            </a:r>
            <a:r>
              <a:rPr lang="en-US" dirty="0">
                <a:solidFill>
                  <a:srgbClr val="FF6600"/>
                </a:solidFill>
              </a:rPr>
              <a:t>specific</a:t>
            </a:r>
          </a:p>
          <a:p>
            <a:pPr marL="1066800" lvl="1" indent="-609600">
              <a:buFontTx/>
              <a:buAutoNum type="arabicPeriod"/>
            </a:pPr>
            <a:r>
              <a:rPr lang="en-US" dirty="0"/>
              <a:t>Must use </a:t>
            </a:r>
            <a:r>
              <a:rPr lang="en-US" dirty="0">
                <a:solidFill>
                  <a:srgbClr val="FF6600"/>
                </a:solidFill>
              </a:rPr>
              <a:t>constructive guidance </a:t>
            </a:r>
            <a:r>
              <a:rPr lang="en-US" dirty="0"/>
              <a:t>and </a:t>
            </a:r>
            <a:r>
              <a:rPr lang="en-US" dirty="0">
                <a:solidFill>
                  <a:srgbClr val="FF6600"/>
                </a:solidFill>
              </a:rPr>
              <a:t>positive tone</a:t>
            </a:r>
          </a:p>
          <a:p>
            <a:pPr marL="1066800" lvl="1" indent="-609600">
              <a:buFontTx/>
              <a:buAutoNum type="arabicPeriod"/>
            </a:pPr>
            <a:r>
              <a:rPr lang="en-US" dirty="0"/>
              <a:t>Must be in a </a:t>
            </a:r>
            <a:r>
              <a:rPr lang="en-US" dirty="0">
                <a:solidFill>
                  <a:srgbClr val="FF6600"/>
                </a:solidFill>
              </a:rPr>
              <a:t>user-centered </a:t>
            </a:r>
            <a:r>
              <a:rPr lang="en-US" dirty="0"/>
              <a:t>style</a:t>
            </a:r>
          </a:p>
          <a:p>
            <a:pPr marL="1066800" lvl="1" indent="-609600">
              <a:buFontTx/>
              <a:buAutoNum type="arabicPeriod"/>
            </a:pPr>
            <a:r>
              <a:rPr lang="en-US" dirty="0"/>
              <a:t>Must use appropriate </a:t>
            </a:r>
            <a:r>
              <a:rPr lang="en-US" dirty="0">
                <a:solidFill>
                  <a:srgbClr val="FF6600"/>
                </a:solidFill>
              </a:rPr>
              <a:t>physical format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r>
              <a:rPr lang="en-US" dirty="0" smtClean="0"/>
              <a:t>2. Fix it</a:t>
            </a:r>
            <a:r>
              <a:rPr lang="en-US" dirty="0" smtClean="0"/>
              <a:t>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3. Go to the next slides and answer the example </a:t>
            </a:r>
          </a:p>
          <a:p>
            <a:r>
              <a:rPr lang="en-US" dirty="0" smtClean="0"/>
              <a:t>for your group number (1-6 also)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2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CE6B0-72CE-47AB-B45C-C34B3AB42039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Dan Fleck,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3BC54-A83E-4928-8CB6-3CC8BE67D0D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1295400"/>
            <a:ext cx="5156200" cy="425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943600"/>
            <a:ext cx="825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From: http://</a:t>
            </a:r>
            <a:r>
              <a:rPr lang="en-US" sz="1800" dirty="0" err="1"/>
              <a:t>msdn.microsoft.com</a:t>
            </a:r>
            <a:r>
              <a:rPr lang="en-US" sz="1800" dirty="0"/>
              <a:t>/en-us/library/windows/desktop/aa511267.aspx#codes</a:t>
            </a:r>
          </a:p>
        </p:txBody>
      </p:sp>
    </p:spTree>
    <p:extLst>
      <p:ext uri="{BB962C8B-B14F-4D97-AF65-F5344CB8AC3E}">
        <p14:creationId xmlns:p14="http://schemas.microsoft.com/office/powerpoint/2010/main" val="149231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CE6B0-72CE-47AB-B45C-C34B3AB42039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Dan Fleck,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3BC54-A83E-4928-8CB6-3CC8BE67D0D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943600"/>
            <a:ext cx="825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From: http://</a:t>
            </a:r>
            <a:r>
              <a:rPr lang="en-US" sz="1800" dirty="0" err="1"/>
              <a:t>msdn.microsoft.com</a:t>
            </a:r>
            <a:r>
              <a:rPr lang="en-US" sz="1800" dirty="0"/>
              <a:t>/en-us/library/windows/desktop/aa511267.aspx#codes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879600"/>
            <a:ext cx="82423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5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CE6B0-72CE-47AB-B45C-C34B3AB42039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Dan Fleck,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3BC54-A83E-4928-8CB6-3CC8BE67D0D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943600"/>
            <a:ext cx="825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From: http://</a:t>
            </a:r>
            <a:r>
              <a:rPr lang="en-US" sz="1800" dirty="0" err="1"/>
              <a:t>msdn.microsoft.com</a:t>
            </a:r>
            <a:r>
              <a:rPr lang="en-US" sz="1800" dirty="0"/>
              <a:t>/en-us/library/windows/desktop/aa511267.aspx#codes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120900"/>
            <a:ext cx="5067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2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CE6B0-72CE-47AB-B45C-C34B3AB42039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Dan Fleck,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3BC54-A83E-4928-8CB6-3CC8BE67D0D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943600"/>
            <a:ext cx="825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From: http://</a:t>
            </a:r>
            <a:r>
              <a:rPr lang="en-US" sz="1800" dirty="0" err="1"/>
              <a:t>msdn.microsoft.com</a:t>
            </a:r>
            <a:r>
              <a:rPr lang="en-US" sz="1800" dirty="0"/>
              <a:t>/en-us/library/windows/desktop/aa511267.aspx#codes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0"/>
            <a:ext cx="50546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1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2159000"/>
            <a:ext cx="5054600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CE6B0-72CE-47AB-B45C-C34B3AB42039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Dan Fleck,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3BC54-A83E-4928-8CB6-3CC8BE67D0D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943600"/>
            <a:ext cx="825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From: http://</a:t>
            </a:r>
            <a:r>
              <a:rPr lang="en-US" sz="1800" dirty="0" err="1"/>
              <a:t>msdn.microsoft.com</a:t>
            </a:r>
            <a:r>
              <a:rPr lang="en-US" sz="1800" dirty="0"/>
              <a:t>/en-us/library/windows/desktop/aa511267.aspx#codes</a:t>
            </a:r>
          </a:p>
        </p:txBody>
      </p:sp>
    </p:spTree>
    <p:extLst>
      <p:ext uri="{BB962C8B-B14F-4D97-AF65-F5344CB8AC3E}">
        <p14:creationId xmlns:p14="http://schemas.microsoft.com/office/powerpoint/2010/main" val="20010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CE6B0-72CE-47AB-B45C-C34B3AB42039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Dan Fleck,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3BC54-A83E-4928-8CB6-3CC8BE67D0D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943600"/>
            <a:ext cx="825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From: http://</a:t>
            </a:r>
            <a:r>
              <a:rPr lang="en-US" sz="1800" dirty="0" err="1"/>
              <a:t>msdn.microsoft.com</a:t>
            </a:r>
            <a:r>
              <a:rPr lang="en-US" sz="1800" dirty="0"/>
              <a:t>/en-us/library/windows/desktop/aa511267.aspx#codes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2095500"/>
            <a:ext cx="50419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7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Stupid Example</a:t>
            </a:r>
          </a:p>
        </p:txBody>
      </p:sp>
      <p:sp>
        <p:nvSpPr>
          <p:cNvPr id="24578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BE96D77-BACF-409B-9D1B-ADEDD5BCF605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BAEC82-3AE0-4765-9342-8B0A8E2F09DE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24582" name="Picture 3" descr="anyk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219200"/>
            <a:ext cx="5867400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Stupid Example</a:t>
            </a:r>
          </a:p>
        </p:txBody>
      </p:sp>
      <p:sp>
        <p:nvSpPr>
          <p:cNvPr id="25602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DCDCC7C-D2C1-425D-BF18-576E6412C19C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E0BB2F-AE26-4B1E-8C98-586DAF297A98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25606" name="Picture 3" descr="goodComm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1143000"/>
            <a:ext cx="60198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1029"/>
          <p:cNvSpPr>
            <a:spLocks noChangeArrowheads="1"/>
          </p:cNvSpPr>
          <p:nvPr/>
        </p:nvSpPr>
        <p:spPr bwMode="auto">
          <a:xfrm>
            <a:off x="228600" y="1524000"/>
            <a:ext cx="4343400" cy="464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26631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6600"/>
                </a:solidFill>
              </a:rPr>
              <a:t>If Error Messages Were Haikus</a:t>
            </a:r>
          </a:p>
        </p:txBody>
      </p:sp>
      <p:sp>
        <p:nvSpPr>
          <p:cNvPr id="26632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4457700" cy="5089525"/>
          </a:xfrm>
        </p:spPr>
        <p:txBody>
          <a:bodyPr>
            <a:noAutofit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Yesterday it worked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Today it is not working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Windows is like that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Wind catches lily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400" dirty="0" err="1" smtClean="0">
                <a:solidFill>
                  <a:srgbClr val="FF6600"/>
                </a:solidFill>
              </a:rPr>
              <a:t>Scatt’ring</a:t>
            </a:r>
            <a:r>
              <a:rPr lang="en-US" sz="2400" dirty="0" smtClean="0">
                <a:solidFill>
                  <a:srgbClr val="FF6600"/>
                </a:solidFill>
              </a:rPr>
              <a:t> petals to the wind: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segmentation fault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Three things are certain: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Death, taxes, and lost data.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Guess which has occurred. </a:t>
            </a:r>
          </a:p>
        </p:txBody>
      </p:sp>
      <p:sp>
        <p:nvSpPr>
          <p:cNvPr id="2662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700E727-EAFA-4016-8A39-6C8905EBC2CD}" type="datetime5">
              <a:rPr lang="en-US" smtClean="0">
                <a:solidFill>
                  <a:srgbClr val="FF6600"/>
                </a:solidFill>
              </a:rPr>
              <a:pPr/>
              <a:t>27-Sep-12</a:t>
            </a:fld>
            <a:endParaRPr lang="en-US" smtClean="0">
              <a:solidFill>
                <a:srgbClr val="FF6600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©  Dan Fleck, 2012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86BB65-7AF6-4B27-9ADD-5F710E16C615}" type="slidenum">
              <a:rPr lang="en-US" smtClean="0">
                <a:solidFill>
                  <a:srgbClr val="FF6600"/>
                </a:solidFill>
              </a:rPr>
              <a:pPr/>
              <a:t>39</a:t>
            </a:fld>
            <a:endParaRPr lang="en-US" smtClean="0">
              <a:solidFill>
                <a:srgbClr val="FF6600"/>
              </a:solidFill>
            </a:endParaRPr>
          </a:p>
        </p:txBody>
      </p:sp>
      <p:sp>
        <p:nvSpPr>
          <p:cNvPr id="26633" name="Rectangle 1028"/>
          <p:cNvSpPr>
            <a:spLocks noChangeArrowheads="1"/>
          </p:cNvSpPr>
          <p:nvPr/>
        </p:nvSpPr>
        <p:spPr bwMode="auto">
          <a:xfrm>
            <a:off x="4781550" y="1485900"/>
            <a:ext cx="4362450" cy="464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FF6600"/>
                </a:solidFill>
              </a:rPr>
              <a:t>A file that big?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FF6600"/>
                </a:solidFill>
              </a:rPr>
              <a:t>It might be very useful.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FF6600"/>
                </a:solidFill>
              </a:rPr>
              <a:t>But now it is gone.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solidFill>
                <a:srgbClr val="FF66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FF6600"/>
                </a:solidFill>
              </a:rPr>
              <a:t>Windows NT crashed.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FF6600"/>
                </a:solidFill>
              </a:rPr>
              <a:t>I am the Blue Screen of Death.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FF6600"/>
                </a:solidFill>
              </a:rPr>
              <a:t>No one hears your screams.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solidFill>
                <a:srgbClr val="FF66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FF6600"/>
                </a:solidFill>
              </a:rPr>
              <a:t>Errors have occurred.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FF6600"/>
                </a:solidFill>
              </a:rPr>
              <a:t>We won’t tell you where or why.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FF6600"/>
                </a:solidFill>
                <a:latin typeface="Comic Sans MS" pitchFamily="66" charset="0"/>
              </a:rPr>
              <a:t>Lazy programmers</a:t>
            </a:r>
            <a:r>
              <a:rPr lang="en-US" dirty="0">
                <a:solidFill>
                  <a:srgbClr val="FF6600"/>
                </a:solidFill>
              </a:rPr>
              <a:t>. </a:t>
            </a:r>
          </a:p>
        </p:txBody>
      </p:sp>
      <p:sp>
        <p:nvSpPr>
          <p:cNvPr id="26634" name="Line 1031"/>
          <p:cNvSpPr>
            <a:spLocks noChangeShapeType="1"/>
          </p:cNvSpPr>
          <p:nvPr/>
        </p:nvSpPr>
        <p:spPr bwMode="auto">
          <a:xfrm>
            <a:off x="228600" y="28956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26635" name="Line 1032"/>
          <p:cNvSpPr>
            <a:spLocks noChangeShapeType="1"/>
          </p:cNvSpPr>
          <p:nvPr/>
        </p:nvSpPr>
        <p:spPr bwMode="auto">
          <a:xfrm>
            <a:off x="4572000" y="28956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26636" name="Line 1033"/>
          <p:cNvSpPr>
            <a:spLocks noChangeShapeType="1"/>
          </p:cNvSpPr>
          <p:nvPr/>
        </p:nvSpPr>
        <p:spPr bwMode="auto">
          <a:xfrm>
            <a:off x="228600" y="4495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26637" name="Line 1034"/>
          <p:cNvSpPr>
            <a:spLocks noChangeShapeType="1"/>
          </p:cNvSpPr>
          <p:nvPr/>
        </p:nvSpPr>
        <p:spPr bwMode="auto">
          <a:xfrm>
            <a:off x="4572000" y="4495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 General Ideas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690688"/>
            <a:ext cx="8191500" cy="3208337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sz="3200" dirty="0" smtClean="0"/>
              <a:t>Must be </a:t>
            </a:r>
            <a:r>
              <a:rPr lang="en-US" sz="3200" dirty="0" smtClean="0">
                <a:solidFill>
                  <a:srgbClr val="FF6600"/>
                </a:solidFill>
              </a:rPr>
              <a:t>specific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200" dirty="0" smtClean="0"/>
              <a:t>Must use </a:t>
            </a:r>
            <a:r>
              <a:rPr lang="en-US" sz="3200" dirty="0" smtClean="0">
                <a:solidFill>
                  <a:srgbClr val="FF6600"/>
                </a:solidFill>
              </a:rPr>
              <a:t>constructive guidance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FF6600"/>
                </a:solidFill>
              </a:rPr>
              <a:t>positive tone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200" dirty="0" smtClean="0"/>
              <a:t>Must be in a </a:t>
            </a:r>
            <a:r>
              <a:rPr lang="en-US" sz="3200" dirty="0" smtClean="0">
                <a:solidFill>
                  <a:srgbClr val="FF6600"/>
                </a:solidFill>
              </a:rPr>
              <a:t>user-centered </a:t>
            </a:r>
            <a:r>
              <a:rPr lang="en-US" sz="3200" dirty="0" smtClean="0"/>
              <a:t>style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200" dirty="0" smtClean="0"/>
              <a:t>Must use appropriate </a:t>
            </a:r>
            <a:r>
              <a:rPr lang="en-US" sz="3200" dirty="0" smtClean="0">
                <a:solidFill>
                  <a:srgbClr val="FF6600"/>
                </a:solidFill>
              </a:rPr>
              <a:t>physical format</a:t>
            </a:r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7AD3D5D-A943-4BD5-B0C9-BF6C4D68B79A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083C00-3151-486A-AB47-81913E058AB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148324" y="457200"/>
            <a:ext cx="8991600" cy="914400"/>
          </a:xfrm>
        </p:spPr>
        <p:txBody>
          <a:bodyPr/>
          <a:lstStyle/>
          <a:p>
            <a:pPr eaLnBrk="1" hangingPunct="1"/>
            <a:r>
              <a:rPr lang="en-US" u="sng" dirty="0" smtClean="0"/>
              <a:t>Client-</a:t>
            </a:r>
            <a:r>
              <a:rPr lang="en-US" dirty="0" smtClean="0"/>
              <a:t> or </a:t>
            </a:r>
            <a:r>
              <a:rPr lang="en-US" u="sng" dirty="0" smtClean="0"/>
              <a:t>Server-side</a:t>
            </a:r>
            <a:r>
              <a:rPr lang="en-US" dirty="0" smtClean="0"/>
              <a:t> Checking?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76400"/>
            <a:ext cx="4265613" cy="4800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Typically uses </a:t>
            </a:r>
            <a:r>
              <a:rPr lang="en-US" sz="2400" dirty="0" err="1" smtClean="0">
                <a:solidFill>
                  <a:srgbClr val="FF6600"/>
                </a:solidFill>
              </a:rPr>
              <a:t>javascript</a:t>
            </a:r>
            <a:endParaRPr lang="en-US" sz="2400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Does not require “</a:t>
            </a:r>
            <a:r>
              <a:rPr lang="en-US" sz="2400" dirty="0" smtClean="0">
                <a:solidFill>
                  <a:srgbClr val="FF6600"/>
                </a:solidFill>
              </a:rPr>
              <a:t>round-trip</a:t>
            </a:r>
            <a:r>
              <a:rPr lang="en-US" sz="2400" dirty="0" smtClean="0"/>
              <a:t>” to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Can check </a:t>
            </a:r>
            <a:r>
              <a:rPr lang="en-US" sz="2000" dirty="0" smtClean="0">
                <a:solidFill>
                  <a:srgbClr val="FF6600"/>
                </a:solidFill>
              </a:rPr>
              <a:t>immediately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JS is </a:t>
            </a:r>
            <a:r>
              <a:rPr lang="en-US" sz="2400" dirty="0" smtClean="0">
                <a:solidFill>
                  <a:srgbClr val="FF6600"/>
                </a:solidFill>
              </a:rPr>
              <a:t>interpreted </a:t>
            </a:r>
            <a:r>
              <a:rPr lang="en-US" sz="2400" dirty="0" smtClean="0"/>
              <a:t>(slow!)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JS has limited abilities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6600"/>
                </a:solidFill>
              </a:rPr>
              <a:t>Format </a:t>
            </a:r>
            <a:r>
              <a:rPr lang="en-US" sz="2000" dirty="0" smtClean="0"/>
              <a:t>error message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6600"/>
                </a:solidFill>
              </a:rPr>
              <a:t>Redraw </a:t>
            </a:r>
            <a:r>
              <a:rPr lang="en-US" sz="2000" dirty="0" smtClean="0"/>
              <a:t>screen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6600"/>
                </a:solidFill>
              </a:rPr>
              <a:t>Diagnose </a:t>
            </a:r>
            <a:r>
              <a:rPr lang="en-US" sz="2000" dirty="0" smtClean="0"/>
              <a:t>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6600"/>
                </a:solidFill>
              </a:rPr>
              <a:t>Access </a:t>
            </a:r>
            <a:r>
              <a:rPr lang="en-US" sz="2000" dirty="0" smtClean="0"/>
              <a:t>back-end data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JS is quite </a:t>
            </a:r>
            <a:r>
              <a:rPr lang="en-US" sz="2400" dirty="0" smtClean="0">
                <a:solidFill>
                  <a:srgbClr val="FF6600"/>
                </a:solidFill>
              </a:rPr>
              <a:t>error-prone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67200" y="1676400"/>
            <a:ext cx="4876800" cy="4495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Typically uses </a:t>
            </a:r>
            <a:r>
              <a:rPr lang="en-US" sz="2400" dirty="0" smtClean="0">
                <a:solidFill>
                  <a:srgbClr val="FF6600"/>
                </a:solidFill>
              </a:rPr>
              <a:t>Java </a:t>
            </a:r>
            <a:r>
              <a:rPr lang="en-US" sz="2400" dirty="0" smtClean="0"/>
              <a:t>(or C#)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Requires “</a:t>
            </a:r>
            <a:r>
              <a:rPr lang="en-US" sz="2400" dirty="0" smtClean="0">
                <a:solidFill>
                  <a:srgbClr val="FF6600"/>
                </a:solidFill>
              </a:rPr>
              <a:t>round-trip</a:t>
            </a:r>
            <a:r>
              <a:rPr lang="en-US" sz="2400" dirty="0" smtClean="0"/>
              <a:t>” to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Check is after “</a:t>
            </a:r>
            <a:r>
              <a:rPr lang="en-US" sz="2000" dirty="0" smtClean="0">
                <a:solidFill>
                  <a:srgbClr val="FF6600"/>
                </a:solidFill>
              </a:rPr>
              <a:t>go</a:t>
            </a:r>
            <a:r>
              <a:rPr lang="en-US" sz="2000" dirty="0" smtClean="0"/>
              <a:t>” button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Java is very </a:t>
            </a:r>
            <a:r>
              <a:rPr lang="en-US" sz="2400" dirty="0" smtClean="0">
                <a:solidFill>
                  <a:srgbClr val="FF6600"/>
                </a:solidFill>
              </a:rPr>
              <a:t>fast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Java is very </a:t>
            </a:r>
            <a:r>
              <a:rPr lang="en-US" sz="2400" dirty="0" smtClean="0">
                <a:solidFill>
                  <a:srgbClr val="FF6600"/>
                </a:solidFill>
              </a:rPr>
              <a:t>powerful 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Arbitrary message </a:t>
            </a:r>
            <a:r>
              <a:rPr lang="en-US" sz="2000" dirty="0" smtClean="0">
                <a:solidFill>
                  <a:srgbClr val="FF6600"/>
                </a:solidFill>
              </a:rPr>
              <a:t>formatting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Can create a new </a:t>
            </a:r>
            <a:r>
              <a:rPr lang="en-US" sz="2000" dirty="0" smtClean="0">
                <a:solidFill>
                  <a:srgbClr val="FF6600"/>
                </a:solidFill>
              </a:rPr>
              <a:t>screen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6600"/>
                </a:solidFill>
              </a:rPr>
              <a:t>Exception-handling </a:t>
            </a:r>
            <a:r>
              <a:rPr lang="en-US" sz="2000" dirty="0" smtClean="0"/>
              <a:t>mechanism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Can access </a:t>
            </a:r>
            <a:r>
              <a:rPr lang="en-US" sz="2000" dirty="0" smtClean="0">
                <a:solidFill>
                  <a:srgbClr val="FF6600"/>
                </a:solidFill>
              </a:rPr>
              <a:t>database </a:t>
            </a:r>
            <a:r>
              <a:rPr lang="en-US" sz="2000" dirty="0" smtClean="0"/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Java programs are much more </a:t>
            </a:r>
            <a:r>
              <a:rPr lang="en-US" sz="2400" dirty="0" smtClean="0">
                <a:solidFill>
                  <a:srgbClr val="FF6600"/>
                </a:solidFill>
              </a:rPr>
              <a:t>reliable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6600"/>
                </a:solidFill>
              </a:rPr>
              <a:t>Users can “bypass” client-side checking</a:t>
            </a:r>
          </a:p>
        </p:txBody>
      </p:sp>
      <p:sp>
        <p:nvSpPr>
          <p:cNvPr id="27650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E2350F4-F1F6-4094-8260-B864E7C9C0FE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2765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2765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5E837B-C026-40C3-AE21-1F28E937ADAB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34286" y="533400"/>
            <a:ext cx="8991600" cy="914400"/>
          </a:xfrm>
        </p:spPr>
        <p:txBody>
          <a:bodyPr/>
          <a:lstStyle/>
          <a:p>
            <a:pPr eaLnBrk="1" hangingPunct="1"/>
            <a:r>
              <a:rPr lang="en-US" u="sng" dirty="0" smtClean="0"/>
              <a:t>Client-</a:t>
            </a:r>
            <a:r>
              <a:rPr lang="en-US" dirty="0" smtClean="0"/>
              <a:t> or </a:t>
            </a:r>
            <a:r>
              <a:rPr lang="en-US" u="sng" dirty="0" smtClean="0"/>
              <a:t>Server-side</a:t>
            </a:r>
            <a:r>
              <a:rPr lang="en-US" dirty="0" smtClean="0"/>
              <a:t> Checking?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752600"/>
            <a:ext cx="89154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Server-side </a:t>
            </a:r>
            <a:r>
              <a:rPr lang="en-US" dirty="0" smtClean="0"/>
              <a:t>checking with Java has many advantages</a:t>
            </a:r>
          </a:p>
          <a:p>
            <a:pPr eaLnBrk="1" hangingPunct="1"/>
            <a:r>
              <a:rPr lang="en-US" dirty="0" smtClean="0"/>
              <a:t>Only client-side advantage is </a:t>
            </a:r>
            <a:r>
              <a:rPr lang="en-US" dirty="0" smtClean="0">
                <a:solidFill>
                  <a:srgbClr val="FF6600"/>
                </a:solidFill>
              </a:rPr>
              <a:t>speed 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Advantage disappears when JS gets </a:t>
            </a:r>
            <a:r>
              <a:rPr lang="en-US" dirty="0" smtClean="0">
                <a:solidFill>
                  <a:srgbClr val="FF6600"/>
                </a:solidFill>
              </a:rPr>
              <a:t>complicated </a:t>
            </a:r>
            <a:r>
              <a:rPr lang="en-US" dirty="0" smtClean="0"/>
              <a:t>(interpreted!)</a:t>
            </a:r>
          </a:p>
          <a:p>
            <a:pPr lvl="1" eaLnBrk="1" hangingPunct="1"/>
            <a:r>
              <a:rPr lang="en-US" dirty="0" smtClean="0"/>
              <a:t>Other advantages of server-side </a:t>
            </a:r>
            <a:r>
              <a:rPr lang="en-US" dirty="0" smtClean="0">
                <a:solidFill>
                  <a:srgbClr val="FF6600"/>
                </a:solidFill>
              </a:rPr>
              <a:t>outweigh </a:t>
            </a:r>
            <a:r>
              <a:rPr lang="en-US" dirty="0" smtClean="0"/>
              <a:t>speed of client-side by a lot</a:t>
            </a:r>
          </a:p>
          <a:p>
            <a:pPr eaLnBrk="1" hangingPunct="1"/>
            <a:r>
              <a:rPr lang="en-US" dirty="0" smtClean="0"/>
              <a:t>Modern web sites are moving to doing all of their checking on the </a:t>
            </a:r>
            <a:r>
              <a:rPr lang="en-US" u="sng" dirty="0" smtClean="0">
                <a:solidFill>
                  <a:srgbClr val="FF6600"/>
                </a:solidFill>
              </a:rPr>
              <a:t>server side</a:t>
            </a:r>
          </a:p>
          <a:p>
            <a:pPr eaLnBrk="1" hangingPunct="1"/>
            <a:r>
              <a:rPr lang="en-US" dirty="0" smtClean="0"/>
              <a:t>A compromise uses </a:t>
            </a:r>
            <a:r>
              <a:rPr lang="en-US" dirty="0" smtClean="0">
                <a:solidFill>
                  <a:srgbClr val="FF6600"/>
                </a:solidFill>
              </a:rPr>
              <a:t>Ajax</a:t>
            </a:r>
          </a:p>
          <a:p>
            <a:pPr lvl="1" eaLnBrk="1" hangingPunct="1"/>
            <a:r>
              <a:rPr lang="en-US" dirty="0" smtClean="0"/>
              <a:t>Checking can be done on the server</a:t>
            </a:r>
          </a:p>
          <a:p>
            <a:pPr lvl="1" eaLnBrk="1" hangingPunct="1"/>
            <a:r>
              <a:rPr lang="en-US" dirty="0" smtClean="0"/>
              <a:t>But without the user explicitly sending a request</a:t>
            </a:r>
          </a:p>
        </p:txBody>
      </p:sp>
      <p:sp>
        <p:nvSpPr>
          <p:cNvPr id="286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8A33373-2A83-453B-9DDF-DD40AB9771E3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537E88-99FB-4873-94B1-5150B71918DA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Philosophy of Designing for Errors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Think of the </a:t>
            </a:r>
            <a:r>
              <a:rPr lang="en-US" dirty="0" smtClean="0">
                <a:solidFill>
                  <a:srgbClr val="FF6600"/>
                </a:solidFill>
              </a:rPr>
              <a:t>user’s </a:t>
            </a:r>
            <a:r>
              <a:rPr lang="en-US" dirty="0" smtClean="0"/>
              <a:t>point of view</a:t>
            </a:r>
          </a:p>
          <a:p>
            <a:r>
              <a:rPr lang="en-US" dirty="0" smtClean="0"/>
              <a:t>Assume </a:t>
            </a:r>
            <a:r>
              <a:rPr lang="en-US" dirty="0" smtClean="0">
                <a:solidFill>
                  <a:srgbClr val="FF6600"/>
                </a:solidFill>
              </a:rPr>
              <a:t>every mistake </a:t>
            </a:r>
            <a:r>
              <a:rPr lang="en-US" dirty="0" smtClean="0"/>
              <a:t>will occur</a:t>
            </a:r>
          </a:p>
          <a:p>
            <a:r>
              <a:rPr lang="en-US" dirty="0" smtClean="0"/>
              <a:t>Make every action </a:t>
            </a:r>
            <a:r>
              <a:rPr lang="en-US" dirty="0" smtClean="0">
                <a:solidFill>
                  <a:srgbClr val="FF6600"/>
                </a:solidFill>
              </a:rPr>
              <a:t>reversible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6600"/>
                </a:solidFill>
              </a:rPr>
              <a:t>syntactic constraints </a:t>
            </a:r>
            <a:r>
              <a:rPr lang="en-US" dirty="0" smtClean="0"/>
              <a:t>as much as possible</a:t>
            </a:r>
          </a:p>
          <a:p>
            <a:pPr lvl="1"/>
            <a:r>
              <a:rPr lang="en-US" dirty="0" smtClean="0"/>
              <a:t>Selection vs. typing</a:t>
            </a:r>
          </a:p>
          <a:p>
            <a:r>
              <a:rPr lang="en-US" dirty="0" smtClean="0"/>
              <a:t>Make the </a:t>
            </a:r>
            <a:r>
              <a:rPr lang="en-US" dirty="0" smtClean="0">
                <a:solidFill>
                  <a:srgbClr val="FF6600"/>
                </a:solidFill>
              </a:rPr>
              <a:t>results </a:t>
            </a:r>
            <a:r>
              <a:rPr lang="en-US" dirty="0" smtClean="0"/>
              <a:t>of actions obvious</a:t>
            </a:r>
          </a:p>
          <a:p>
            <a:pPr lvl="1"/>
            <a:r>
              <a:rPr lang="en-US" dirty="0" smtClean="0"/>
              <a:t>If possible, make them obvious </a:t>
            </a:r>
            <a:r>
              <a:rPr lang="en-US" dirty="0" smtClean="0">
                <a:solidFill>
                  <a:srgbClr val="FF6600"/>
                </a:solidFill>
              </a:rPr>
              <a:t>before </a:t>
            </a:r>
            <a:r>
              <a:rPr lang="en-US" dirty="0" smtClean="0"/>
              <a:t>actions are committed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163A85-9ADB-43D0-8984-F5122696E960}" type="datetime5">
              <a:rPr lang="en-US" smtClean="0"/>
              <a:pPr>
                <a:defRPr/>
              </a:pPr>
              <a:t>27-Sep-12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49302-51DD-456D-B177-8C0A025E571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96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408DA09-AB49-40B8-9BF1-61555F74914B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653FF-B0B4-4EE5-BB41-412975EE7B5E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60538" y="2116138"/>
            <a:ext cx="5622925" cy="2794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Error Messages: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Increase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</a:rPr>
              <a:t>speed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of use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Increase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</a:rPr>
              <a:t>subjective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satisfaction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Reduce repeat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</a:rPr>
              <a:t>errors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55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(1) Be Specific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276225" y="2884488"/>
            <a:ext cx="8512175" cy="351631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Users should not have to read a message </a:t>
            </a:r>
            <a:r>
              <a:rPr lang="en-US" sz="3200" dirty="0" smtClean="0">
                <a:solidFill>
                  <a:srgbClr val="FF6600"/>
                </a:solidFill>
              </a:rPr>
              <a:t>twice</a:t>
            </a:r>
          </a:p>
          <a:p>
            <a:pPr eaLnBrk="1" hangingPunct="1"/>
            <a:r>
              <a:rPr lang="en-US" sz="3200" dirty="0" smtClean="0"/>
              <a:t>Messages should be </a:t>
            </a:r>
            <a:r>
              <a:rPr lang="en-US" sz="3200" dirty="0" smtClean="0">
                <a:solidFill>
                  <a:srgbClr val="FF6600"/>
                </a:solidFill>
              </a:rPr>
              <a:t>concise</a:t>
            </a:r>
          </a:p>
          <a:p>
            <a:pPr eaLnBrk="1" hangingPunct="1"/>
            <a:r>
              <a:rPr lang="en-US" sz="3200" dirty="0" smtClean="0"/>
              <a:t>Messages should be brief, informative, and in the </a:t>
            </a:r>
            <a:r>
              <a:rPr lang="en-US" sz="3200" u="sng" dirty="0" smtClean="0">
                <a:solidFill>
                  <a:srgbClr val="FF6600"/>
                </a:solidFill>
              </a:rPr>
              <a:t>users</a:t>
            </a:r>
            <a:r>
              <a:rPr lang="en-US" sz="3200" dirty="0" smtClean="0"/>
              <a:t>’ vocabulary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EC8D563-264D-4EE6-830D-5411EA8F9157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49DCC3-8FFF-49D9-B29B-299ECC3364F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990600" y="1752600"/>
            <a:ext cx="71628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A message that has to be explained has </a:t>
            </a:r>
            <a:r>
              <a:rPr lang="en-US" sz="2800" b="1" dirty="0">
                <a:solidFill>
                  <a:srgbClr val="FF6600"/>
                </a:solidFill>
                <a:latin typeface="Jokerman" pitchFamily="82" charset="0"/>
              </a:rPr>
              <a:t>failed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(1) Be Specific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1163638" y="1828800"/>
            <a:ext cx="6816725" cy="45720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FF6600"/>
                </a:solidFill>
              </a:rPr>
              <a:t>useful </a:t>
            </a:r>
            <a:r>
              <a:rPr lang="en-US" sz="3200" dirty="0" smtClean="0"/>
              <a:t>message should state: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What </a:t>
            </a:r>
            <a:r>
              <a:rPr lang="en-US" dirty="0" smtClean="0"/>
              <a:t>error has been detected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Which </a:t>
            </a:r>
            <a:r>
              <a:rPr lang="en-US" dirty="0" smtClean="0"/>
              <a:t>input field contains the error</a:t>
            </a:r>
          </a:p>
          <a:p>
            <a:pPr marL="1409700" lvl="2" indent="-609600" eaLnBrk="1" hangingPunct="1"/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sz="3200" dirty="0" smtClean="0"/>
              <a:t>	</a:t>
            </a:r>
            <a:r>
              <a:rPr lang="en-US" dirty="0" smtClean="0"/>
              <a:t>and most importantly …</a:t>
            </a:r>
            <a:endParaRPr lang="en-US" sz="3200" dirty="0" smtClean="0"/>
          </a:p>
          <a:p>
            <a:pPr marL="1409700" lvl="2" indent="-609600" eaLnBrk="1" hangingPunct="1">
              <a:buFontTx/>
              <a:buAutoNum type="arabicPeriod" startAt="3"/>
            </a:pPr>
            <a:endParaRPr lang="en-US" dirty="0" smtClean="0"/>
          </a:p>
          <a:p>
            <a:pPr marL="609600" indent="-609600" eaLnBrk="1" hangingPunct="1">
              <a:buFontTx/>
              <a:buAutoNum type="arabicPeriod" startAt="3"/>
            </a:pPr>
            <a:r>
              <a:rPr lang="en-US" dirty="0" smtClean="0"/>
              <a:t>What corrective </a:t>
            </a:r>
            <a:r>
              <a:rPr lang="en-US" dirty="0" smtClean="0">
                <a:solidFill>
                  <a:srgbClr val="FF6600"/>
                </a:solidFill>
              </a:rPr>
              <a:t>action </a:t>
            </a:r>
            <a:r>
              <a:rPr lang="en-US" dirty="0" smtClean="0"/>
              <a:t>to take</a:t>
            </a:r>
          </a:p>
        </p:txBody>
      </p:sp>
      <p:sp>
        <p:nvSpPr>
          <p:cNvPr id="61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CA8546E-1B68-4150-A351-EA8C5A057BBE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F3B2BB-26E6-4562-B13B-3CEAF2B5981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(1) Be Specific</a:t>
            </a:r>
            <a:endParaRPr lang="en-US" sz="2800" dirty="0" smtClean="0">
              <a:latin typeface="Bookman Old Style" pitchFamily="18" charset="0"/>
            </a:endParaRPr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B5B0D80-1876-4B8A-9C17-91D0F0034F7D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45BF92-B0E9-4F89-912C-13874E3673E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174" name="Text Box 35"/>
          <p:cNvSpPr txBox="1">
            <a:spLocks noChangeArrowheads="1"/>
          </p:cNvSpPr>
          <p:nvPr/>
        </p:nvSpPr>
        <p:spPr bwMode="auto">
          <a:xfrm>
            <a:off x="3779838" y="1879600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Examples</a:t>
            </a:r>
          </a:p>
        </p:txBody>
      </p:sp>
      <p:sp>
        <p:nvSpPr>
          <p:cNvPr id="7175" name="Text Box 36"/>
          <p:cNvSpPr txBox="1">
            <a:spLocks noChangeArrowheads="1"/>
          </p:cNvSpPr>
          <p:nvPr/>
        </p:nvSpPr>
        <p:spPr bwMode="auto">
          <a:xfrm>
            <a:off x="5751513" y="2678113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Specific</a:t>
            </a:r>
          </a:p>
        </p:txBody>
      </p:sp>
      <p:sp>
        <p:nvSpPr>
          <p:cNvPr id="7176" name="Text Box 37"/>
          <p:cNvSpPr txBox="1">
            <a:spLocks noChangeArrowheads="1"/>
          </p:cNvSpPr>
          <p:nvPr/>
        </p:nvSpPr>
        <p:spPr bwMode="auto">
          <a:xfrm>
            <a:off x="1220788" y="2678113"/>
            <a:ext cx="1757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/>
              <a:t>Non-specific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657225" y="3260725"/>
            <a:ext cx="1502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Invalid </a:t>
            </a:r>
            <a:r>
              <a:rPr lang="en-US" sz="2000" dirty="0"/>
              <a:t>input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657225" y="3576638"/>
            <a:ext cx="1402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Invalid </a:t>
            </a:r>
            <a:r>
              <a:rPr lang="en-US" sz="2000" dirty="0"/>
              <a:t>date</a:t>
            </a:r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657225" y="3916363"/>
            <a:ext cx="213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SYNTAX </a:t>
            </a:r>
            <a:r>
              <a:rPr lang="en-US" sz="2000" dirty="0">
                <a:solidFill>
                  <a:srgbClr val="FF6600"/>
                </a:solidFill>
              </a:rPr>
              <a:t>ERROR</a:t>
            </a:r>
          </a:p>
        </p:txBody>
      </p: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657225" y="4287838"/>
            <a:ext cx="1430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Illegal </a:t>
            </a:r>
            <a:r>
              <a:rPr lang="en-US" sz="2000" dirty="0"/>
              <a:t>entry</a:t>
            </a:r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657225" y="4632325"/>
            <a:ext cx="28829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Error accessing</a:t>
            </a:r>
          </a:p>
          <a:p>
            <a:r>
              <a:rPr lang="en-US" sz="2000" dirty="0"/>
              <a:t>    http://</a:t>
            </a:r>
            <a:r>
              <a:rPr lang="en-US" sz="2000" dirty="0" err="1"/>
              <a:t>www.cs.gmu.edu</a:t>
            </a:r>
            <a:r>
              <a:rPr lang="en-US" sz="2000" dirty="0"/>
              <a:t>:</a:t>
            </a:r>
          </a:p>
          <a:p>
            <a:r>
              <a:rPr lang="en-US" sz="2000" dirty="0"/>
              <a:t>    </a:t>
            </a:r>
            <a:r>
              <a:rPr lang="en-US" sz="2000" dirty="0">
                <a:solidFill>
                  <a:srgbClr val="FF6600"/>
                </a:solidFill>
              </a:rPr>
              <a:t>SOCKET</a:t>
            </a:r>
            <a:r>
              <a:rPr lang="en-US" sz="2000" dirty="0"/>
              <a:t>: Connection</a:t>
            </a:r>
          </a:p>
          <a:p>
            <a:r>
              <a:rPr lang="en-US" sz="2000" dirty="0"/>
              <a:t>    refused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4191000" y="3260725"/>
            <a:ext cx="4286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 id number must be </a:t>
            </a:r>
            <a:r>
              <a:rPr lang="en-US" sz="2000" dirty="0" smtClean="0">
                <a:solidFill>
                  <a:srgbClr val="FF6600"/>
                </a:solidFill>
              </a:rPr>
              <a:t>5 numeric digits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4191000" y="3576638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Format: </a:t>
            </a:r>
            <a:r>
              <a:rPr lang="en-US" sz="2000" dirty="0">
                <a:solidFill>
                  <a:srgbClr val="FF6600"/>
                </a:solidFill>
              </a:rPr>
              <a:t>MM/DD/YY</a:t>
            </a:r>
          </a:p>
        </p:txBody>
      </p:sp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4191000" y="3917950"/>
            <a:ext cx="2990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Unmatched </a:t>
            </a:r>
            <a:r>
              <a:rPr lang="en-US" sz="2000" dirty="0"/>
              <a:t>left parenthesis</a:t>
            </a:r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4191000" y="4287838"/>
            <a:ext cx="3973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Type first letter: </a:t>
            </a:r>
            <a:r>
              <a:rPr lang="en-US" sz="2000" u="sng" dirty="0">
                <a:solidFill>
                  <a:srgbClr val="FF6600"/>
                </a:solidFill>
              </a:rPr>
              <a:t>S</a:t>
            </a:r>
            <a:r>
              <a:rPr lang="en-US" sz="2000" dirty="0"/>
              <a:t>end,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u="sng" dirty="0">
                <a:solidFill>
                  <a:srgbClr val="FF6600"/>
                </a:solidFill>
              </a:rPr>
              <a:t>R</a:t>
            </a:r>
            <a:r>
              <a:rPr lang="en-US" sz="2000" dirty="0"/>
              <a:t>ead, or </a:t>
            </a:r>
            <a:r>
              <a:rPr lang="en-US" sz="2000" u="sng" dirty="0">
                <a:solidFill>
                  <a:srgbClr val="FF6600"/>
                </a:solidFill>
              </a:rPr>
              <a:t>D</a:t>
            </a:r>
            <a:r>
              <a:rPr lang="en-US" sz="2000" dirty="0"/>
              <a:t>rop</a:t>
            </a:r>
          </a:p>
        </p:txBody>
      </p:sp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4191000" y="4632325"/>
            <a:ext cx="4264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www.cs.gmu.edu</a:t>
            </a:r>
            <a:r>
              <a:rPr lang="en-US" sz="2000" dirty="0"/>
              <a:t> is </a:t>
            </a:r>
            <a:r>
              <a:rPr lang="en-US" sz="2000" dirty="0">
                <a:solidFill>
                  <a:srgbClr val="FF6600"/>
                </a:solidFill>
              </a:rPr>
              <a:t>busy</a:t>
            </a:r>
            <a:r>
              <a:rPr lang="en-US" sz="2000" dirty="0"/>
              <a:t>, try again later</a:t>
            </a:r>
          </a:p>
          <a:p>
            <a:r>
              <a:rPr lang="en-US" sz="2000" dirty="0"/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1" grpId="0" autoUpdateAnimBg="0"/>
      <p:bldP spid="8233" grpId="0" autoUpdateAnimBg="0"/>
      <p:bldP spid="8235" grpId="0" autoUpdateAnimBg="0"/>
      <p:bldP spid="8237" grpId="0" autoUpdateAnimBg="0"/>
      <p:bldP spid="8239" grpId="0" autoUpdateAnimBg="0"/>
      <p:bldP spid="8230" grpId="0" autoUpdateAnimBg="0"/>
      <p:bldP spid="8232" grpId="0" autoUpdateAnimBg="0"/>
      <p:bldP spid="8236" grpId="0" autoUpdateAnimBg="0"/>
      <p:bldP spid="8238" grpId="0" autoUpdateAnimBg="0"/>
      <p:bldP spid="824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2611438"/>
            <a:ext cx="8836025" cy="33385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sz="2000" dirty="0" smtClean="0"/>
          </a:p>
          <a:p>
            <a:pPr marL="0" indent="0" algn="ctr" eaLnBrk="1" hangingPunct="1">
              <a:buFontTx/>
              <a:buNone/>
            </a:pPr>
            <a:r>
              <a:rPr lang="en-US" sz="3200" dirty="0" smtClean="0"/>
              <a:t>A note on </a:t>
            </a:r>
            <a:r>
              <a:rPr lang="en-US" sz="3200" dirty="0" smtClean="0">
                <a:solidFill>
                  <a:srgbClr val="FF6600"/>
                </a:solidFill>
              </a:rPr>
              <a:t>beeping </a:t>
            </a:r>
            <a:r>
              <a:rPr lang="en-US" sz="3200" dirty="0" smtClean="0"/>
              <a:t>...</a:t>
            </a:r>
          </a:p>
          <a:p>
            <a:pPr marL="0" indent="0" algn="ctr" eaLnBrk="1" hangingPunct="1">
              <a:buFontTx/>
              <a:buNone/>
            </a:pPr>
            <a:endParaRPr lang="en-US" sz="3200" dirty="0" smtClean="0"/>
          </a:p>
          <a:p>
            <a:pPr marL="0" indent="0" algn="ctr" eaLnBrk="1" hangingPunct="1">
              <a:buFontTx/>
              <a:buNone/>
            </a:pPr>
            <a:r>
              <a:rPr lang="en-US" u="sng" dirty="0" smtClean="0"/>
              <a:t>Beeps are non-specific, and can be </a:t>
            </a:r>
            <a:r>
              <a:rPr lang="en-US" u="sng" dirty="0" smtClean="0">
                <a:solidFill>
                  <a:srgbClr val="FF6600"/>
                </a:solidFill>
              </a:rPr>
              <a:t>embarrassing </a:t>
            </a:r>
            <a:r>
              <a:rPr lang="en-US" u="sng" dirty="0" smtClean="0"/>
              <a:t>and </a:t>
            </a:r>
            <a:r>
              <a:rPr lang="en-US" u="sng" dirty="0" smtClean="0">
                <a:solidFill>
                  <a:srgbClr val="FF6600"/>
                </a:solidFill>
              </a:rPr>
              <a:t>annoying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B127DDA-B196-46D6-B4FF-1D0272149F1C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C59312-BAC9-4EE9-8B8A-F77BC226ACC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6096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(1) Be Specific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44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(2) Give Constructive Guidance in a Positive Tone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6858000" cy="4557713"/>
          </a:xfrm>
        </p:spPr>
        <p:txBody>
          <a:bodyPr>
            <a:noAutofit/>
          </a:bodyPr>
          <a:lstStyle/>
          <a:p>
            <a:pPr eaLnBrk="1" hangingPunct="1">
              <a:spcBef>
                <a:spcPts val="1000"/>
              </a:spcBef>
            </a:pPr>
            <a:endParaRPr lang="en-US" sz="2000" dirty="0" smtClean="0"/>
          </a:p>
          <a:p>
            <a:pPr eaLnBrk="1" hangingPunct="1">
              <a:spcBef>
                <a:spcPts val="1000"/>
              </a:spcBef>
            </a:pPr>
            <a:r>
              <a:rPr lang="en-US" sz="2800" dirty="0" smtClean="0"/>
              <a:t>Meaningful messages</a:t>
            </a:r>
          </a:p>
          <a:p>
            <a:pPr eaLnBrk="1" hangingPunct="1">
              <a:lnSpc>
                <a:spcPct val="130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srgbClr val="FF6600"/>
                </a:solidFill>
              </a:rPr>
              <a:t>Positive </a:t>
            </a:r>
            <a:r>
              <a:rPr lang="en-US" sz="2800" dirty="0" smtClean="0"/>
              <a:t>tone</a:t>
            </a:r>
          </a:p>
          <a:p>
            <a:pPr eaLnBrk="1" hangingPunct="1">
              <a:lnSpc>
                <a:spcPct val="130000"/>
              </a:lnSpc>
              <a:spcBef>
                <a:spcPts val="1000"/>
              </a:spcBef>
            </a:pPr>
            <a:r>
              <a:rPr lang="en-US" sz="2800" dirty="0" smtClean="0"/>
              <a:t>Not </a:t>
            </a:r>
            <a:r>
              <a:rPr lang="en-US" sz="2800" dirty="0" smtClean="0">
                <a:solidFill>
                  <a:srgbClr val="FF6600"/>
                </a:solidFill>
              </a:rPr>
              <a:t>incriminating</a:t>
            </a:r>
          </a:p>
          <a:p>
            <a:pPr eaLnBrk="1" hangingPunct="1">
              <a:lnSpc>
                <a:spcPct val="130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srgbClr val="FF6600"/>
                </a:solidFill>
              </a:rPr>
              <a:t>Blame </a:t>
            </a:r>
            <a:r>
              <a:rPr lang="en-US" sz="2800" dirty="0" smtClean="0"/>
              <a:t>system, not users</a:t>
            </a:r>
          </a:p>
          <a:p>
            <a:pPr eaLnBrk="1" hangingPunct="1">
              <a:lnSpc>
                <a:spcPct val="130000"/>
              </a:lnSpc>
              <a:spcBef>
                <a:spcPts val="1000"/>
              </a:spcBef>
            </a:pPr>
            <a:r>
              <a:rPr lang="en-US" sz="2800" dirty="0" smtClean="0"/>
              <a:t>State what </a:t>
            </a:r>
            <a:r>
              <a:rPr lang="en-US" sz="2800" u="sng" dirty="0" smtClean="0">
                <a:solidFill>
                  <a:srgbClr val="FF6600"/>
                </a:solidFill>
              </a:rPr>
              <a:t>should</a:t>
            </a:r>
            <a:r>
              <a:rPr lang="en-US" sz="2800" dirty="0" smtClean="0">
                <a:solidFill>
                  <a:srgbClr val="FF6600"/>
                </a:solidFill>
              </a:rPr>
              <a:t> </a:t>
            </a:r>
            <a:r>
              <a:rPr lang="en-US" sz="2800" dirty="0" smtClean="0"/>
              <a:t>be there, not what should </a:t>
            </a:r>
            <a:r>
              <a:rPr lang="en-US" sz="2800" u="sng" dirty="0" smtClean="0">
                <a:solidFill>
                  <a:srgbClr val="FF6600"/>
                </a:solidFill>
              </a:rPr>
              <a:t>not</a:t>
            </a:r>
          </a:p>
        </p:txBody>
      </p:sp>
      <p:sp>
        <p:nvSpPr>
          <p:cNvPr id="921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E9FD278-6359-4023-ACED-D87B9D738A7F}" type="datetime5">
              <a:rPr lang="en-US" smtClean="0"/>
              <a:pPr/>
              <a:t>27-Sep-12</a:t>
            </a:fld>
            <a:endParaRPr lang="en-US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F44226-D51A-4069-A229-DEC64D2CE55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2244</TotalTime>
  <Words>2237</Words>
  <Application>Microsoft Macintosh PowerPoint</Application>
  <PresentationFormat>On-screen Show (4:3)</PresentationFormat>
  <Paragraphs>431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Capital</vt:lpstr>
      <vt:lpstr>The Importance of Error Messages (and other feedback messages) In the User Interface</vt:lpstr>
      <vt:lpstr>Philosophies</vt:lpstr>
      <vt:lpstr>Bad Error Messages Cost $!</vt:lpstr>
      <vt:lpstr>Four General Ideas</vt:lpstr>
      <vt:lpstr>(1) Be Specific</vt:lpstr>
      <vt:lpstr>(1) Be Specific</vt:lpstr>
      <vt:lpstr>(1) Be Specific</vt:lpstr>
      <vt:lpstr>PowerPoint Presentation</vt:lpstr>
      <vt:lpstr>(2) Give Constructive Guidance in a Positive Tone</vt:lpstr>
      <vt:lpstr>(2) Give Constructive Guidance in a Positive Tone</vt:lpstr>
      <vt:lpstr>(2) Give Constructive Guidance in a Positive Tone</vt:lpstr>
      <vt:lpstr>(3) Use a User-Centered Style</vt:lpstr>
      <vt:lpstr>(3) Use a User-centered Style</vt:lpstr>
      <vt:lpstr>(4) Use an Appropriate Physical Format</vt:lpstr>
      <vt:lpstr>Example</vt:lpstr>
      <vt:lpstr>Example</vt:lpstr>
      <vt:lpstr>Example</vt:lpstr>
      <vt:lpstr>Example</vt:lpstr>
      <vt:lpstr>Examples</vt:lpstr>
      <vt:lpstr>Another Example</vt:lpstr>
      <vt:lpstr>More Examples</vt:lpstr>
      <vt:lpstr>Yet Another Example</vt:lpstr>
      <vt:lpstr>A Confusing Example</vt:lpstr>
      <vt:lpstr>Another Confusing Example</vt:lpstr>
      <vt:lpstr>Yet Another Example</vt:lpstr>
      <vt:lpstr>A Commonly Occurring Example</vt:lpstr>
      <vt:lpstr>Last (Negative) Example</vt:lpstr>
      <vt:lpstr>An Outstanding Example</vt:lpstr>
      <vt:lpstr>An Interesting Example</vt:lpstr>
      <vt:lpstr>Your turn – Groups 1-6!</vt:lpstr>
      <vt:lpstr>Exercise 1</vt:lpstr>
      <vt:lpstr>Exercise 2</vt:lpstr>
      <vt:lpstr>Exercise 3</vt:lpstr>
      <vt:lpstr>Exercise 4</vt:lpstr>
      <vt:lpstr>Exercise 5</vt:lpstr>
      <vt:lpstr>Exercise 6</vt:lpstr>
      <vt:lpstr>A Stupid Example</vt:lpstr>
      <vt:lpstr>Another Stupid Example</vt:lpstr>
      <vt:lpstr>If Error Messages Were Haikus</vt:lpstr>
      <vt:lpstr>Client- or Server-side Checking?</vt:lpstr>
      <vt:lpstr>Client- or Server-side Checking?</vt:lpstr>
      <vt:lpstr>Philosophy of Designing for Errors</vt:lpstr>
      <vt:lpstr>Summary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 632: THE IMPORTANCE OF ERROR MESSAGES (and other feedback messages) IN THE USER INTERFACE  Thanks to Sabrina Parker</dc:title>
  <dc:creator>Offutt</dc:creator>
  <cp:lastModifiedBy>Dan Fleck</cp:lastModifiedBy>
  <cp:revision>104</cp:revision>
  <dcterms:created xsi:type="dcterms:W3CDTF">2001-01-15T22:25:37Z</dcterms:created>
  <dcterms:modified xsi:type="dcterms:W3CDTF">2012-09-27T18:03:57Z</dcterms:modified>
</cp:coreProperties>
</file>