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313" r:id="rId2"/>
    <p:sldId id="273" r:id="rId3"/>
    <p:sldId id="301" r:id="rId4"/>
    <p:sldId id="341" r:id="rId5"/>
    <p:sldId id="342" r:id="rId6"/>
    <p:sldId id="343" r:id="rId7"/>
    <p:sldId id="274" r:id="rId8"/>
    <p:sldId id="275" r:id="rId9"/>
    <p:sldId id="276" r:id="rId10"/>
    <p:sldId id="277" r:id="rId11"/>
    <p:sldId id="347" r:id="rId12"/>
    <p:sldId id="278" r:id="rId13"/>
    <p:sldId id="279" r:id="rId14"/>
    <p:sldId id="348" r:id="rId15"/>
    <p:sldId id="346" r:id="rId16"/>
    <p:sldId id="344" r:id="rId17"/>
    <p:sldId id="345" r:id="rId18"/>
    <p:sldId id="34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306" r:id="rId28"/>
    <p:sldId id="289" r:id="rId2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man Old Styl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3333FF"/>
    <a:srgbClr val="2929FF"/>
    <a:srgbClr val="0000FF"/>
    <a:srgbClr val="0000CC"/>
    <a:srgbClr val="CCE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5" autoAdjust="0"/>
    <p:restoredTop sz="74829" autoAdjust="0"/>
  </p:normalViewPr>
  <p:slideViewPr>
    <p:cSldViewPr>
      <p:cViewPr varScale="1">
        <p:scale>
          <a:sx n="96" d="100"/>
          <a:sy n="96" d="100"/>
        </p:scale>
        <p:origin x="-15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Relationship Id="rId2" Type="http://schemas.openxmlformats.org/officeDocument/2006/relationships/slide" Target="slides/slide27.xml"/><Relationship Id="rId3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353" cy="47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defTabSz="96731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849" y="0"/>
            <a:ext cx="3170353" cy="47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algn="r" defTabSz="96731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2109"/>
            <a:ext cx="3170353" cy="4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defTabSz="96731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849" y="9122109"/>
            <a:ext cx="3170353" cy="4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algn="r" defTabSz="967315">
              <a:defRPr sz="1300" smtClean="0"/>
            </a:lvl1pPr>
          </a:lstStyle>
          <a:p>
            <a:pPr>
              <a:defRPr/>
            </a:pPr>
            <a:fld id="{9F41ABBD-EACD-4A3E-A8A0-E5393969C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2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353" cy="47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defTabSz="9673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849" y="0"/>
            <a:ext cx="3170353" cy="479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>
            <a:lvl1pPr algn="r" defTabSz="9673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494" y="4560249"/>
            <a:ext cx="5366212" cy="431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2109"/>
            <a:ext cx="3170353" cy="4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defTabSz="9673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849" y="9122109"/>
            <a:ext cx="3170353" cy="47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0" tIns="48315" rIns="96630" bIns="48315" numCol="1" anchor="b" anchorCtr="0" compatLnSpc="1">
            <a:prstTxWarp prst="textNoShape">
              <a:avLst/>
            </a:prstTxWarp>
          </a:bodyPr>
          <a:lstStyle>
            <a:lvl1pPr algn="r" defTabSz="967315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8FB8ACA-86A6-4731-822D-B0B2620B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87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Excise tasks examples:</a:t>
            </a:r>
            <a:r>
              <a:rPr lang="en-US" baseline="0" dirty="0" smtClean="0"/>
              <a:t> compiling, saving, locating a document to open, configuring your printer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B8ACA-86A6-4731-822D-B0B2620B89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5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Complexity – everything is</a:t>
            </a:r>
            <a:r>
              <a:rPr lang="en-US" baseline="0" dirty="0" smtClean="0"/>
              <a:t> unique, if it isn’t we combine into one function. Computers themselves have lots of states – s/w even more! Scaling up doesn’t mean replicating, it means adding complexity.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Conformity – s/w is expected to conform to the user. No unifying principles to apply/look for (since s/w is arbitrarily complex)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Changeability – people believe it’s easier to change s/w than hardware (like buildings and cars)… so there is constant pressure to change.	</a:t>
            </a:r>
          </a:p>
          <a:p>
            <a:r>
              <a:rPr lang="en-US" baseline="0" dirty="0" smtClean="0"/>
              <a:t>		Successful s/w is used beyond original purpose (needs changing)</a:t>
            </a:r>
          </a:p>
          <a:p>
            <a:r>
              <a:rPr lang="en-US" baseline="0" dirty="0" smtClean="0"/>
              <a:t>		New technology/platforms require it change or die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Invisible – no good simple way to visual s/w as a whole (ERD, Flow, Sequence, State, etc…) none perfect, and none complete. Hard to “see” problems.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B8ACA-86A6-4731-822D-B0B2620B89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23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Mapping example:</a:t>
            </a:r>
          </a:p>
          <a:p>
            <a:r>
              <a:rPr lang="en-US" dirty="0" smtClean="0"/>
              <a:t>	- Sort date: [Ascending | Descending ] -</a:t>
            </a:r>
            <a:r>
              <a:rPr lang="en-US" dirty="0" smtClean="0">
                <a:sym typeface="Wingdings"/>
              </a:rPr>
              <a:t> not a good mapping. Probably</a:t>
            </a:r>
            <a:r>
              <a:rPr lang="en-US" baseline="0" dirty="0" smtClean="0">
                <a:sym typeface="Wingdings"/>
              </a:rPr>
              <a:t> [Oldest First | Most Recent First]</a:t>
            </a:r>
          </a:p>
          <a:p>
            <a:r>
              <a:rPr lang="en-US" baseline="0" dirty="0" smtClean="0">
                <a:sym typeface="Wingdings"/>
              </a:rPr>
              <a:t>	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FB8ACA-86A6-4731-822D-B0B2620B89B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3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pPr>
              <a:defRPr/>
            </a:pPr>
            <a:fld id="{1429264B-A966-4701-BBA0-D3323F8DDF62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pPr>
              <a:defRPr/>
            </a:pPr>
            <a:fld id="{C6B794C9-7AE2-4E53-835A-16677D04DF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7906D-9739-4B5A-B742-BD0EF6EDF5F6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D5EF-59A4-44C8-BAA6-6F6E736BD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96995A-EA6B-4C22-80DF-A107DACB24AC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1175A-267F-4BD2-A069-11D5FA40C1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7906D-9739-4B5A-B742-BD0EF6EDF5F6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8D5EF-59A4-44C8-BAA6-6F6E736BD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2F99C-C083-4181-A251-B3E69D7C9CDD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71D90-B1F1-49EC-B74B-7FF58FB9C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879DB-1CEF-4406-80C7-5682DA2C0434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8EDD5-0EB6-4A7D-A7C1-B02067DE44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19CFB-EA23-41CC-BBF4-0C73761BF55B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2DD3C-9BEA-4B32-8DAA-0FB81E6DF3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pPr>
              <a:defRPr/>
            </a:pPr>
            <a:fld id="{6137906D-9739-4B5A-B742-BD0EF6EDF5F6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02092E-9756-47F9-8A5C-F7DC56EDA535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C9A76-3DDB-476B-B9CF-BC0EB0E5BA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ED2434-09EC-43BF-B0B0-7850A75B6CB0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F8E65-864D-4815-9CCA-730EB69962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012199-D1A9-46E9-A1F1-08DEF757BF74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C7C9-CEDC-4C8A-8C3B-BAAB676517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53B49-8C63-4C18-9855-45978DF5079B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000E8-E351-49CA-8F2D-DC7EF31C5F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C7FD9A-35D7-45CB-BB37-1C75D26E5960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0DCDC6-A787-4D30-AEA6-74155F89EC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6F1F16-3DF2-4D47-A2F7-3B7993214928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1C479-C667-41E4-A95E-CD8427A204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fld id="{6137906D-9739-4B5A-B742-BD0EF6EDF5F6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58D5EF-59A4-44C8-BAA6-6F6E736BDE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pple.com/macosx/features/ical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Eliminating Excise Tasks and Navigation</a:t>
            </a:r>
          </a:p>
        </p:txBody>
      </p:sp>
      <p:sp>
        <p:nvSpPr>
          <p:cNvPr id="205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3276600"/>
          </a:xfrm>
        </p:spPr>
        <p:txBody>
          <a:bodyPr/>
          <a:lstStyle/>
          <a:p>
            <a:r>
              <a:rPr lang="en-US" b="1" dirty="0" smtClean="0"/>
              <a:t>Dan Fleck</a:t>
            </a:r>
          </a:p>
          <a:p>
            <a:r>
              <a:rPr lang="en-US" sz="1200" b="1" dirty="0" smtClean="0"/>
              <a:t>(adapted from original slides by Jeff Offutt)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http://www.cs.gmu.edu/~</a:t>
            </a:r>
            <a:r>
              <a:rPr lang="en-US" b="1" dirty="0" err="1" smtClean="0">
                <a:solidFill>
                  <a:schemeClr val="tx1"/>
                </a:solidFill>
              </a:rPr>
              <a:t>dfleck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SWE 632</a:t>
            </a:r>
          </a:p>
          <a:p>
            <a:r>
              <a:rPr lang="en-US" b="1" dirty="0" smtClean="0"/>
              <a:t>User Interface Design and Development</a:t>
            </a:r>
          </a:p>
          <a:p>
            <a:r>
              <a:rPr lang="en-US" b="1" dirty="0" smtClean="0"/>
              <a:t>Cooper, </a:t>
            </a:r>
            <a:r>
              <a:rPr lang="en-US" b="1" dirty="0" err="1" smtClean="0"/>
              <a:t>Ch</a:t>
            </a:r>
            <a:r>
              <a:rPr lang="en-US" b="1" dirty="0" smtClean="0"/>
              <a:t> 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/>
              <a:t>Balancing Beginners and Experts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345363" cy="393192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u="sng" dirty="0" smtClean="0">
                <a:solidFill>
                  <a:srgbClr val="FF6600"/>
                </a:solidFill>
              </a:rPr>
              <a:t>Beginners need help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in the form of simple ways to accomplish tasks</a:t>
            </a:r>
          </a:p>
          <a:p>
            <a:pPr eaLnBrk="1" hangingPunct="1"/>
            <a:r>
              <a:rPr lang="en-US" dirty="0" smtClean="0"/>
              <a:t>This help usually </a:t>
            </a:r>
            <a:r>
              <a:rPr lang="en-US" u="sng" dirty="0" smtClean="0">
                <a:solidFill>
                  <a:srgbClr val="FF6600"/>
                </a:solidFill>
              </a:rPr>
              <a:t>slows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down expert and intermediate users</a:t>
            </a:r>
          </a:p>
          <a:p>
            <a:pPr eaLnBrk="1" hangingPunct="1"/>
            <a:r>
              <a:rPr lang="en-US" dirty="0" smtClean="0"/>
              <a:t>The help that beginners need is </a:t>
            </a:r>
            <a:r>
              <a:rPr lang="en-US" u="sng" dirty="0" smtClean="0">
                <a:solidFill>
                  <a:srgbClr val="FF6600"/>
                </a:solidFill>
              </a:rPr>
              <a:t>excise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for everyone else!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u="sng" dirty="0" smtClean="0">
                <a:solidFill>
                  <a:srgbClr val="FF6600"/>
                </a:solidFill>
              </a:rPr>
              <a:t>Must make it easy to eliminate introductory features</a:t>
            </a:r>
          </a:p>
        </p:txBody>
      </p:sp>
      <p:sp>
        <p:nvSpPr>
          <p:cNvPr id="3789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848F51D-7305-4713-8055-DA8D43324936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AB7A8D-6972-4C4E-ADA3-2DB134C582E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423362" y="5638800"/>
            <a:ext cx="6375062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Identifying excise requires knowing user goals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Avoiding Excise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458200" cy="4389121"/>
          </a:xfrm>
        </p:spPr>
        <p:txBody>
          <a:bodyPr numCol="1">
            <a:normAutofit/>
          </a:bodyPr>
          <a:lstStyle/>
          <a:p>
            <a:pPr eaLnBrk="1" hangingPunct="1"/>
            <a:r>
              <a:rPr lang="en-US" sz="2800" dirty="0" smtClean="0"/>
              <a:t>Put the </a:t>
            </a:r>
            <a:r>
              <a:rPr lang="en-US" sz="2800" u="sng" dirty="0" smtClean="0">
                <a:solidFill>
                  <a:srgbClr val="FF6600"/>
                </a:solidFill>
              </a:rPr>
              <a:t>mouse focus </a:t>
            </a:r>
            <a:r>
              <a:rPr lang="en-US" sz="2800" dirty="0" smtClean="0"/>
              <a:t>in the first input box</a:t>
            </a:r>
          </a:p>
          <a:p>
            <a:pPr eaLnBrk="1" hangingPunct="1"/>
            <a:r>
              <a:rPr lang="en-US" sz="2800" dirty="0" smtClean="0"/>
              <a:t>Don’t </a:t>
            </a:r>
            <a:r>
              <a:rPr lang="en-US" sz="2800" u="sng" dirty="0" smtClean="0">
                <a:solidFill>
                  <a:srgbClr val="FF6600"/>
                </a:solidFill>
              </a:rPr>
              <a:t>interrupt flow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unless absolutely necessary</a:t>
            </a:r>
          </a:p>
          <a:p>
            <a:pPr eaLnBrk="1" hangingPunct="1"/>
            <a:r>
              <a:rPr lang="en-US" sz="2800" dirty="0" smtClean="0"/>
              <a:t>Try not to show </a:t>
            </a:r>
            <a:r>
              <a:rPr lang="en-US" sz="2800" u="sng" dirty="0" smtClean="0">
                <a:solidFill>
                  <a:srgbClr val="FF6600"/>
                </a:solidFill>
              </a:rPr>
              <a:t>error</a:t>
            </a:r>
            <a:r>
              <a:rPr lang="en-US" sz="2800" u="sng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messages</a:t>
            </a:r>
          </a:p>
          <a:p>
            <a:pPr eaLnBrk="1" hangingPunct="1"/>
            <a:r>
              <a:rPr lang="en-US" sz="2800" dirty="0" smtClean="0"/>
              <a:t>Don’t ask users to “</a:t>
            </a:r>
            <a:r>
              <a:rPr lang="en-US" sz="2800" u="sng" dirty="0" smtClean="0">
                <a:solidFill>
                  <a:srgbClr val="FF6600"/>
                </a:solidFill>
              </a:rPr>
              <a:t>correct</a:t>
            </a:r>
            <a:r>
              <a:rPr lang="en-US" sz="2800" dirty="0" smtClean="0"/>
              <a:t>” what they don’t understand</a:t>
            </a:r>
          </a:p>
          <a:p>
            <a:pPr eaLnBrk="1" hangingPunct="1"/>
            <a:r>
              <a:rPr lang="en-US" sz="2800" dirty="0" smtClean="0"/>
              <a:t>Don’t </a:t>
            </a:r>
            <a:r>
              <a:rPr lang="en-US" sz="2800" dirty="0" smtClean="0"/>
              <a:t>have </a:t>
            </a:r>
            <a:r>
              <a:rPr lang="en-US" sz="2800" u="sng" dirty="0" smtClean="0">
                <a:solidFill>
                  <a:srgbClr val="FF6600"/>
                </a:solidFill>
              </a:rPr>
              <a:t>separate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screens for input and output (edit in place)</a:t>
            </a:r>
            <a:endParaRPr lang="en-US" sz="2800" dirty="0" smtClean="0"/>
          </a:p>
        </p:txBody>
      </p:sp>
      <p:sp>
        <p:nvSpPr>
          <p:cNvPr id="3891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CF06E5A-3077-42B5-A3EF-47F0A0263B22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A5F653-9C8A-4ADE-853E-4AA260091FE3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797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Avoiding Excise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458200" cy="4389121"/>
          </a:xfrm>
        </p:spPr>
        <p:txBody>
          <a:bodyPr numCol="1"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Don’t require </a:t>
            </a:r>
            <a:r>
              <a:rPr lang="en-US" sz="2800" u="sng" dirty="0" smtClean="0">
                <a:solidFill>
                  <a:srgbClr val="FF6600"/>
                </a:solidFill>
              </a:rPr>
              <a:t>passwords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for everything</a:t>
            </a:r>
          </a:p>
          <a:p>
            <a:pPr lvl="1" eaLnBrk="1" hangingPunct="1"/>
            <a:r>
              <a:rPr lang="en-US" sz="2400" dirty="0" smtClean="0"/>
              <a:t>washingtonpost.com ???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Security is always excise </a:t>
            </a:r>
            <a:r>
              <a:rPr lang="en-US" sz="2400" dirty="0" smtClean="0">
                <a:solidFill>
                  <a:schemeClr val="tx2"/>
                </a:solidFill>
              </a:rPr>
              <a:t>!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Don’t force the user to go to </a:t>
            </a:r>
            <a:r>
              <a:rPr lang="en-US" sz="2800" u="sng" dirty="0" smtClean="0">
                <a:solidFill>
                  <a:srgbClr val="FF6600"/>
                </a:solidFill>
              </a:rPr>
              <a:t>different </a:t>
            </a:r>
            <a:r>
              <a:rPr lang="en-US" sz="2800" u="sng" dirty="0" smtClean="0">
                <a:solidFill>
                  <a:srgbClr val="FF6600"/>
                </a:solidFill>
              </a:rPr>
              <a:t>windows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Lets edit my linked-in profile</a:t>
            </a:r>
          </a:p>
          <a:p>
            <a:pPr lvl="1"/>
            <a:r>
              <a:rPr lang="en-US" sz="2600" dirty="0" smtClean="0">
                <a:solidFill>
                  <a:srgbClr val="000000"/>
                </a:solidFill>
              </a:rPr>
              <a:t>Think about having to navigate to two windows to edit your Word document… wait, isn’t that how HTML works </a:t>
            </a:r>
            <a:r>
              <a:rPr lang="en-US" sz="2600" dirty="0" smtClean="0">
                <a:solidFill>
                  <a:srgbClr val="000000"/>
                </a:solidFill>
                <a:sym typeface="Wingdings"/>
              </a:rPr>
              <a:t></a:t>
            </a:r>
            <a:endParaRPr lang="en-US" sz="26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800" dirty="0" smtClean="0"/>
              <a:t>Don’t make users </a:t>
            </a:r>
            <a:r>
              <a:rPr lang="en-US" sz="2800" u="sng" dirty="0" smtClean="0">
                <a:solidFill>
                  <a:srgbClr val="FF6600"/>
                </a:solidFill>
              </a:rPr>
              <a:t>remember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where files are</a:t>
            </a:r>
          </a:p>
          <a:p>
            <a:pPr lvl="1" eaLnBrk="1" hangingPunct="1"/>
            <a:r>
              <a:rPr lang="en-US" sz="2400" dirty="0" smtClean="0"/>
              <a:t>MUST let users define file organization (MS Word does not)</a:t>
            </a:r>
          </a:p>
        </p:txBody>
      </p:sp>
      <p:sp>
        <p:nvSpPr>
          <p:cNvPr id="3891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CF06E5A-3077-42B5-A3EF-47F0A0263B22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A5F653-9C8A-4ADE-853E-4AA260091FE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Avoiding Excise – cont’d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dirty="0" smtClean="0"/>
              <a:t>Don’t make users </a:t>
            </a:r>
            <a:r>
              <a:rPr lang="en-US" sz="2800" u="sng" dirty="0" smtClean="0">
                <a:solidFill>
                  <a:srgbClr val="FF6600"/>
                </a:solidFill>
              </a:rPr>
              <a:t>move or resize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windows</a:t>
            </a:r>
          </a:p>
          <a:p>
            <a:pPr eaLnBrk="1" hangingPunct="1"/>
            <a:r>
              <a:rPr lang="en-US" sz="2800" dirty="0" smtClean="0"/>
              <a:t>Don’t make users </a:t>
            </a:r>
            <a:r>
              <a:rPr lang="en-US" sz="2800" u="sng" dirty="0" smtClean="0">
                <a:solidFill>
                  <a:srgbClr val="FF6600"/>
                </a:solidFill>
              </a:rPr>
              <a:t>remember or reenter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personal settings</a:t>
            </a:r>
          </a:p>
          <a:p>
            <a:pPr eaLnBrk="1" hangingPunct="1"/>
            <a:r>
              <a:rPr lang="en-US" sz="2800" dirty="0" smtClean="0"/>
              <a:t>Don’t make users enter </a:t>
            </a:r>
            <a:r>
              <a:rPr lang="en-US" sz="2800" u="sng" dirty="0" smtClean="0">
                <a:solidFill>
                  <a:srgbClr val="FF6600"/>
                </a:solidFill>
              </a:rPr>
              <a:t>unnecessary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data</a:t>
            </a:r>
          </a:p>
          <a:p>
            <a:pPr lvl="1" eaLnBrk="1" hangingPunct="1"/>
            <a:r>
              <a:rPr lang="en-US" sz="2400" dirty="0" smtClean="0"/>
              <a:t>Telephone number for DB key – use the name or invent a number!</a:t>
            </a:r>
          </a:p>
          <a:p>
            <a:pPr eaLnBrk="1" hangingPunct="1"/>
            <a:r>
              <a:rPr lang="en-US" sz="2800" dirty="0" smtClean="0"/>
              <a:t>Don’t make users </a:t>
            </a:r>
            <a:r>
              <a:rPr lang="en-US" sz="2800" u="sng" dirty="0" smtClean="0">
                <a:solidFill>
                  <a:srgbClr val="FF6600"/>
                </a:solidFill>
              </a:rPr>
              <a:t>confirm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actions – unless undo is impossible</a:t>
            </a:r>
          </a:p>
          <a:p>
            <a:pPr eaLnBrk="1" hangingPunct="1"/>
            <a:r>
              <a:rPr lang="en-US" sz="2800" dirty="0" smtClean="0"/>
              <a:t>Don’t let users make </a:t>
            </a:r>
            <a:r>
              <a:rPr lang="en-US" sz="2800" u="sng" dirty="0" smtClean="0">
                <a:solidFill>
                  <a:srgbClr val="FF6600"/>
                </a:solidFill>
              </a:rPr>
              <a:t>errors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– </a:t>
            </a:r>
            <a:r>
              <a:rPr lang="en-US" sz="2800" dirty="0" err="1" smtClean="0"/>
              <a:t>haha</a:t>
            </a:r>
            <a:r>
              <a:rPr lang="en-US" sz="2800" dirty="0" smtClean="0"/>
              <a:t>!</a:t>
            </a:r>
          </a:p>
        </p:txBody>
      </p:sp>
      <p:sp>
        <p:nvSpPr>
          <p:cNvPr id="3993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32E080E-EAD3-46E8-ADB3-C33BF865A4D6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6D8228-4F82-4B64-A0A3-8FE25D7A33EC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are excise? MSWord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read a document from the web</a:t>
            </a:r>
          </a:p>
          <a:p>
            <a:pPr marL="808038" lvl="1" indent="-457200">
              <a:buFont typeface="+mj-lt"/>
              <a:buAutoNum type="arabicPeriod"/>
            </a:pPr>
            <a:r>
              <a:rPr lang="en-US" dirty="0" smtClean="0"/>
              <a:t>Click on the link</a:t>
            </a:r>
          </a:p>
          <a:p>
            <a:pPr marL="808038" lvl="1" indent="-457200">
              <a:buFont typeface="+mj-lt"/>
              <a:buAutoNum type="arabicPeriod"/>
            </a:pPr>
            <a:r>
              <a:rPr lang="en-US" dirty="0" smtClean="0"/>
              <a:t>Browser asks if I want to save or open</a:t>
            </a:r>
          </a:p>
          <a:p>
            <a:pPr marL="808038" lvl="1" indent="-457200">
              <a:buFont typeface="+mj-lt"/>
              <a:buAutoNum type="arabicPeriod"/>
            </a:pPr>
            <a:r>
              <a:rPr lang="en-US" dirty="0" smtClean="0"/>
              <a:t>Word opens with 4 pages on the screen (tiny text)</a:t>
            </a:r>
          </a:p>
          <a:p>
            <a:pPr marL="808038" lvl="1" indent="-457200">
              <a:buFont typeface="+mj-lt"/>
              <a:buAutoNum type="arabicPeriod"/>
            </a:pPr>
            <a:r>
              <a:rPr lang="en-US" dirty="0" smtClean="0"/>
              <a:t>Change “zoom” to fit page</a:t>
            </a:r>
          </a:p>
          <a:p>
            <a:pPr marL="808038" lvl="1" indent="-457200">
              <a:buFont typeface="+mj-lt"/>
              <a:buAutoNum type="arabicPeriod"/>
            </a:pPr>
            <a:r>
              <a:rPr lang="en-US" dirty="0" smtClean="0"/>
              <a:t>Read the document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19CFB-EA23-41CC-BBF4-0C73761BF55B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2DD3C-9BEA-4B32-8DAA-0FB81E6DF3D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are excise? 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52600"/>
            <a:ext cx="7786688" cy="4312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To instant message (IM) </a:t>
            </a:r>
            <a:r>
              <a:rPr lang="en-US" dirty="0" smtClean="0"/>
              <a:t>someone: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switch to your IM client </a:t>
            </a:r>
          </a:p>
          <a:p>
            <a:pPr>
              <a:buFont typeface="+mj-lt"/>
              <a:buAutoNum type="arabicPeriod"/>
            </a:pPr>
            <a:r>
              <a:rPr lang="en-US" dirty="0"/>
              <a:t>double click their name </a:t>
            </a:r>
          </a:p>
          <a:p>
            <a:pPr>
              <a:buFont typeface="+mj-lt"/>
              <a:buAutoNum type="arabicPeriod"/>
            </a:pPr>
            <a:r>
              <a:rPr lang="en-US" dirty="0"/>
              <a:t>type your message </a:t>
            </a:r>
          </a:p>
          <a:p>
            <a:pPr>
              <a:buFont typeface="+mj-lt"/>
              <a:buAutoNum type="arabicPeriod"/>
            </a:pPr>
            <a:r>
              <a:rPr lang="en-US" dirty="0"/>
              <a:t>press return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From: http://</a:t>
            </a:r>
            <a:r>
              <a:rPr lang="en-US" sz="1400" dirty="0" err="1"/>
              <a:t>www.codinghorror.com</a:t>
            </a:r>
            <a:r>
              <a:rPr lang="en-US" sz="1400" dirty="0"/>
              <a:t>/blog/2007/05/reducing-user-interface-</a:t>
            </a:r>
            <a:r>
              <a:rPr lang="en-US" sz="1400" dirty="0" err="1"/>
              <a:t>friction.html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19CFB-EA23-41CC-BBF4-0C73761BF55B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2DD3C-9BEA-4B32-8DAA-0FB81E6DF3D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5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are excise?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312921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dirty="0" smtClean="0"/>
              <a:t>To </a:t>
            </a:r>
            <a:r>
              <a:rPr lang="en-US" sz="1800" dirty="0"/>
              <a:t>email someone, you have to</a:t>
            </a:r>
            <a:r>
              <a:rPr lang="en-US" sz="1800" dirty="0" smtClean="0"/>
              <a:t>: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switch </a:t>
            </a:r>
            <a:r>
              <a:rPr lang="en-US" sz="1800" dirty="0"/>
              <a:t>to your email client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choose </a:t>
            </a:r>
            <a:r>
              <a:rPr lang="en-US" sz="1800" dirty="0"/>
              <a:t>"New/Compose Message" from the interface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type </a:t>
            </a:r>
            <a:r>
              <a:rPr lang="en-US" sz="1800" dirty="0"/>
              <a:t>the recipient's name (autocomplete in most email programs typically helps to reduce this to 3-4 keystrokes)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type </a:t>
            </a:r>
            <a:r>
              <a:rPr lang="en-US" sz="1800" dirty="0"/>
              <a:t>tab or return to go to the next field (typically another to or cc field)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type </a:t>
            </a:r>
            <a:r>
              <a:rPr lang="en-US" sz="1800" dirty="0"/>
              <a:t>tab or return again to go to the subject field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type tab because I didn’t want to enter a subject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type </a:t>
            </a:r>
            <a:r>
              <a:rPr lang="en-US" sz="1800" dirty="0"/>
              <a:t>in your message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confirmation popup appears (Do you want to send without subject?)</a:t>
            </a:r>
            <a:br>
              <a:rPr lang="en-US" sz="1800" dirty="0" smtClean="0"/>
            </a:br>
            <a:r>
              <a:rPr lang="en-US" sz="1800" dirty="0" smtClean="0"/>
              <a:t>click “yes”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click </a:t>
            </a:r>
            <a:r>
              <a:rPr lang="en-US" sz="1800" dirty="0"/>
              <a:t>send </a:t>
            </a:r>
            <a:endParaRPr lang="en-US" sz="18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Adapted from</a:t>
            </a:r>
            <a:r>
              <a:rPr lang="en-US" sz="1400" dirty="0"/>
              <a:t>: http://</a:t>
            </a:r>
            <a:r>
              <a:rPr lang="en-US" sz="1400" dirty="0" err="1"/>
              <a:t>www.codinghorror.com</a:t>
            </a:r>
            <a:r>
              <a:rPr lang="en-US" sz="1400" dirty="0"/>
              <a:t>/blog/2007/05/reducing-user-interface-</a:t>
            </a:r>
            <a:r>
              <a:rPr lang="en-US" sz="1400" dirty="0" err="1"/>
              <a:t>friction.html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19CFB-EA23-41CC-BBF4-0C73761BF55B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2DD3C-9BEA-4B32-8DAA-0FB81E6DF3D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6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are excise? 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52600"/>
            <a:ext cx="7786688" cy="431292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smtClean="0"/>
              <a:t>My </a:t>
            </a:r>
            <a:r>
              <a:rPr lang="en-US" sz="1600" dirty="0"/>
              <a:t>typical usage [in </a:t>
            </a:r>
            <a:r>
              <a:rPr lang="en-US" sz="1600" dirty="0">
                <a:hlinkClick r:id="rId2"/>
              </a:rPr>
              <a:t>iCal</a:t>
            </a:r>
            <a:r>
              <a:rPr lang="en-US" sz="1600" dirty="0"/>
              <a:t>]: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Double-click on the date of the event in month view.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Type the event name.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Tab past Location.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Tab past "all-day" checkbox.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Tab past Month.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Tab past Day.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Tab past Year.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Enter the hour. </a:t>
            </a:r>
            <a:endParaRPr lang="en-US" sz="20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Enter </a:t>
            </a:r>
            <a:r>
              <a:rPr lang="en-US" sz="1800" dirty="0"/>
              <a:t>the minutes. 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Swap the AM/PM. </a:t>
            </a:r>
          </a:p>
          <a:p>
            <a:pPr marL="0" indent="-45720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200" dirty="0"/>
              <a:t>From: http://</a:t>
            </a:r>
            <a:r>
              <a:rPr lang="en-US" sz="1200" dirty="0" err="1"/>
              <a:t>www.codinghorror.com</a:t>
            </a:r>
            <a:r>
              <a:rPr lang="en-US" sz="1200" dirty="0"/>
              <a:t>/blog/2007/05/reducing-user-interface-</a:t>
            </a:r>
            <a:r>
              <a:rPr lang="en-US" sz="1200" dirty="0" err="1"/>
              <a:t>friction.html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19CFB-EA23-41CC-BBF4-0C73761BF55B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2DD3C-9BEA-4B32-8DAA-0FB81E6DF3D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Get image of a Window in GIMP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Create -&gt; New screenshot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type (window)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Move the main GIMP window to uncover the window I want the screenshot of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the window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Click “take screenshot”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A19CFB-EA23-41CC-BBF4-0C73761BF55B}" type="datetime5">
              <a:rPr lang="en-US" smtClean="0"/>
              <a:pPr>
                <a:defRPr/>
              </a:pPr>
              <a:t>3-Oct-12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2DD3C-9BEA-4B32-8DAA-0FB81E6DF3D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90600" y="5638800"/>
            <a:ext cx="6400800" cy="533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Lets try it and see how GIMP really does this…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30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Excise Summary</a:t>
            </a:r>
          </a:p>
        </p:txBody>
      </p:sp>
      <p:sp>
        <p:nvSpPr>
          <p:cNvPr id="4198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5730E06-3621-4434-8C24-9B921A222F18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7ACCB-390D-44DD-9CA9-7A1697355E4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766888" y="2971800"/>
            <a:ext cx="5610225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It’s easy to make things hard</a:t>
            </a:r>
          </a:p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It’s hard to make things easy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Ch 11 : Overhead &amp; Navigation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12921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/>
            <a:r>
              <a:rPr lang="en-US" sz="2800" u="sng" dirty="0" smtClean="0">
                <a:solidFill>
                  <a:srgbClr val="FF6600"/>
                </a:solidFill>
              </a:rPr>
              <a:t>Overhead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relates to solving problems: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u="sng" dirty="0" smtClean="0">
                <a:solidFill>
                  <a:srgbClr val="FF6600"/>
                </a:solidFill>
              </a:rPr>
              <a:t>Revenue Tasks</a:t>
            </a:r>
            <a:r>
              <a:rPr lang="en-US" sz="2400" dirty="0" smtClean="0"/>
              <a:t>: Sub-tasks that work to solve the problem directly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sz="2000" dirty="0" smtClean="0"/>
              <a:t>Designing, requirements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sz="2000" dirty="0" smtClean="0"/>
              <a:t>Studying, homework, listening to lectures, taking tests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u="sng" dirty="0" smtClean="0">
                <a:solidFill>
                  <a:srgbClr val="FF6600"/>
                </a:solidFill>
              </a:rPr>
              <a:t>Excise Tasks</a:t>
            </a:r>
            <a:r>
              <a:rPr lang="en-US" sz="2400" dirty="0" smtClean="0"/>
              <a:t>: Sub-tasks that must be done but that are not really part of the problem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sz="2000" dirty="0" smtClean="0"/>
              <a:t>Compiling, debugging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sz="2000" dirty="0" smtClean="0"/>
              <a:t>Driving to school, parking, “</a:t>
            </a:r>
            <a:r>
              <a:rPr lang="en-US" sz="2000" dirty="0" err="1" smtClean="0"/>
              <a:t>makework</a:t>
            </a:r>
            <a:r>
              <a:rPr lang="en-US" sz="2000" dirty="0" smtClean="0"/>
              <a:t>” kind of homework</a:t>
            </a:r>
          </a:p>
          <a:p>
            <a:pPr marL="533400" indent="-533400" eaLnBrk="1" hangingPunct="1"/>
            <a:r>
              <a:rPr lang="en-US" sz="2800" dirty="0" smtClean="0"/>
              <a:t>Excise tasks often satisfy the needs of the </a:t>
            </a:r>
            <a:r>
              <a:rPr lang="en-US" sz="2800" u="sng" dirty="0" smtClean="0">
                <a:solidFill>
                  <a:srgbClr val="FF6600"/>
                </a:solidFill>
              </a:rPr>
              <a:t>tools</a:t>
            </a:r>
            <a:r>
              <a:rPr lang="en-US" sz="2800" dirty="0" smtClean="0"/>
              <a:t>, not the </a:t>
            </a:r>
            <a:r>
              <a:rPr lang="en-US" sz="2800" u="sng" dirty="0" smtClean="0">
                <a:solidFill>
                  <a:srgbClr val="FF6600"/>
                </a:solidFill>
              </a:rPr>
              <a:t>users</a:t>
            </a:r>
          </a:p>
        </p:txBody>
      </p:sp>
      <p:sp>
        <p:nvSpPr>
          <p:cNvPr id="3277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AA6E8AE-49F9-4166-AE34-C3FD950823A8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30DCC7-B448-403B-91F6-DCFEB15BCD9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Navigation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4702175"/>
          </a:xfrm>
        </p:spPr>
        <p:txBody>
          <a:bodyPr>
            <a:normAutofit/>
          </a:bodyPr>
          <a:lstStyle/>
          <a:p>
            <a:pPr marL="533400" indent="-533400" eaLnBrk="1" hangingPunct="1"/>
            <a:r>
              <a:rPr lang="en-US" sz="2800" dirty="0" smtClean="0"/>
              <a:t>Navigation is </a:t>
            </a:r>
            <a:r>
              <a:rPr lang="en-US" sz="2800" u="sng" dirty="0" smtClean="0">
                <a:solidFill>
                  <a:srgbClr val="FF6600"/>
                </a:solidFill>
              </a:rPr>
              <a:t>moving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around a UI</a:t>
            </a:r>
          </a:p>
          <a:p>
            <a:pPr marL="533400" indent="-533400" eaLnBrk="1" hangingPunct="1"/>
            <a:r>
              <a:rPr lang="en-US" sz="2800" dirty="0" smtClean="0"/>
              <a:t>Navigation is never about the </a:t>
            </a:r>
            <a:r>
              <a:rPr lang="en-US" sz="2800" u="sng" dirty="0" smtClean="0">
                <a:solidFill>
                  <a:srgbClr val="FF6600"/>
                </a:solidFill>
              </a:rPr>
              <a:t>users goals</a:t>
            </a:r>
          </a:p>
          <a:p>
            <a:pPr marL="533400" indent="-533400" eaLnBrk="1" hangingPunct="1"/>
            <a:r>
              <a:rPr lang="en-US" sz="2800" dirty="0" smtClean="0"/>
              <a:t>Navigation is </a:t>
            </a:r>
            <a:r>
              <a:rPr lang="en-US" sz="2800" u="sng" dirty="0" smtClean="0">
                <a:solidFill>
                  <a:srgbClr val="FF6600"/>
                </a:solidFill>
              </a:rPr>
              <a:t>always excise</a:t>
            </a:r>
          </a:p>
          <a:p>
            <a:pPr marL="533400" indent="-533400" eaLnBrk="1" hangingPunct="1"/>
            <a:r>
              <a:rPr lang="en-US" sz="2800" dirty="0" smtClean="0"/>
              <a:t>Four </a:t>
            </a:r>
            <a:r>
              <a:rPr lang="en-US" sz="2800" u="sng" dirty="0" smtClean="0">
                <a:solidFill>
                  <a:srgbClr val="FF6600"/>
                </a:solidFill>
              </a:rPr>
              <a:t>types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of navigation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dirty="0" smtClean="0"/>
              <a:t>Among </a:t>
            </a:r>
            <a:r>
              <a:rPr lang="en-US" sz="2400" u="sng" dirty="0" smtClean="0">
                <a:solidFill>
                  <a:srgbClr val="FF6600"/>
                </a:solidFill>
              </a:rPr>
              <a:t>multiple windows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and screens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dirty="0" smtClean="0"/>
              <a:t>Navigation among </a:t>
            </a:r>
            <a:r>
              <a:rPr lang="en-US" sz="2400" u="sng" dirty="0" smtClean="0">
                <a:solidFill>
                  <a:srgbClr val="FF6600"/>
                </a:solidFill>
              </a:rPr>
              <a:t>panes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or frames in a window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dirty="0" smtClean="0"/>
              <a:t>Navigation among </a:t>
            </a:r>
            <a:r>
              <a:rPr lang="en-US" sz="2400" u="sng" dirty="0" smtClean="0">
                <a:solidFill>
                  <a:srgbClr val="FF6600"/>
                </a:solidFill>
              </a:rPr>
              <a:t>tools and menus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dirty="0" smtClean="0"/>
              <a:t>Navigation </a:t>
            </a:r>
            <a:r>
              <a:rPr lang="en-US" sz="2400" u="sng" dirty="0" smtClean="0">
                <a:solidFill>
                  <a:srgbClr val="FF6600"/>
                </a:solidFill>
              </a:rPr>
              <a:t>within information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(scrolling, zooming, …)</a:t>
            </a:r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9EF9879-B6F7-45CA-80D7-C09D6AEE19C2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4301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E649A8-F826-4EF8-9AFE-A97438DD6A66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smtClean="0"/>
              <a:t>(1) Navigation Among Windows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480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most </a:t>
            </a:r>
            <a:r>
              <a:rPr lang="en-US" sz="2800" u="sng" dirty="0" smtClean="0">
                <a:solidFill>
                  <a:srgbClr val="FF6600"/>
                </a:solidFill>
              </a:rPr>
              <a:t>intrusive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because all information changes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Navigational trauma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: User loses track of location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Avoid making users </a:t>
            </a:r>
            <a:r>
              <a:rPr lang="en-US" sz="2800" u="sng" dirty="0" smtClean="0">
                <a:solidFill>
                  <a:srgbClr val="FF6600"/>
                </a:solidFill>
              </a:rPr>
              <a:t>toggle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back and forth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Don’t make users </a:t>
            </a:r>
            <a:r>
              <a:rPr lang="en-US" sz="2800" u="sng" dirty="0" smtClean="0">
                <a:solidFill>
                  <a:srgbClr val="FF6600"/>
                </a:solidFill>
              </a:rPr>
              <a:t>remember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something from one screen to another</a:t>
            </a:r>
          </a:p>
        </p:txBody>
      </p:sp>
      <p:sp>
        <p:nvSpPr>
          <p:cNvPr id="4403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730AC79-D4E1-4884-9061-8F9FB338B467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4403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40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BAA170-4813-491C-8B3C-6067A02889F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(2) Navigation Among Panes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dirty="0" smtClean="0"/>
              <a:t>Use </a:t>
            </a:r>
            <a:r>
              <a:rPr lang="en-US" sz="2800" u="sng" dirty="0" smtClean="0">
                <a:solidFill>
                  <a:srgbClr val="FF6600"/>
                </a:solidFill>
              </a:rPr>
              <a:t>adjacent panes</a:t>
            </a:r>
            <a:r>
              <a:rPr lang="en-US" sz="2800" dirty="0" smtClean="0"/>
              <a:t> on one window to</a:t>
            </a:r>
          </a:p>
          <a:p>
            <a:pPr lvl="1" eaLnBrk="1" hangingPunct="1"/>
            <a:r>
              <a:rPr lang="en-US" sz="2400" dirty="0" smtClean="0"/>
              <a:t>Provide supporting functions</a:t>
            </a:r>
          </a:p>
          <a:p>
            <a:pPr lvl="1" eaLnBrk="1" hangingPunct="1"/>
            <a:r>
              <a:rPr lang="en-US" sz="2400" dirty="0" smtClean="0"/>
              <a:t>Display related data</a:t>
            </a:r>
          </a:p>
          <a:p>
            <a:pPr lvl="1" eaLnBrk="1" hangingPunct="1"/>
            <a:r>
              <a:rPr lang="en-US" sz="2400" dirty="0" smtClean="0"/>
              <a:t>Provide helpful links</a:t>
            </a:r>
          </a:p>
          <a:p>
            <a:pPr eaLnBrk="1" hangingPunct="1"/>
            <a:r>
              <a:rPr lang="en-US" sz="2800" dirty="0" smtClean="0"/>
              <a:t>Too many panes can become </a:t>
            </a:r>
            <a:r>
              <a:rPr lang="en-US" sz="2800" u="sng" dirty="0" smtClean="0">
                <a:solidFill>
                  <a:srgbClr val="FF6600"/>
                </a:solidFill>
              </a:rPr>
              <a:t>confusing</a:t>
            </a:r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Group related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panes together</a:t>
            </a:r>
          </a:p>
          <a:p>
            <a:pPr eaLnBrk="1" hangingPunct="1"/>
            <a:r>
              <a:rPr lang="en-US" sz="2800" dirty="0" smtClean="0"/>
              <a:t>Try to </a:t>
            </a:r>
            <a:r>
              <a:rPr lang="en-US" sz="2800" u="sng" dirty="0" smtClean="0">
                <a:solidFill>
                  <a:srgbClr val="FF6600"/>
                </a:solidFill>
              </a:rPr>
              <a:t>avoid scrolling</a:t>
            </a:r>
          </a:p>
          <a:p>
            <a:pPr lvl="1" eaLnBrk="1" hangingPunct="1"/>
            <a:r>
              <a:rPr lang="en-US" sz="2400" dirty="0" smtClean="0"/>
              <a:t>If scrolling is necessary, user should only have to scroll </a:t>
            </a:r>
            <a:r>
              <a:rPr lang="en-US" sz="2400" u="sng" dirty="0" smtClean="0"/>
              <a:t>once</a:t>
            </a:r>
            <a:r>
              <a:rPr lang="en-US" sz="2400" dirty="0" smtClean="0"/>
              <a:t>, not back and forth</a:t>
            </a:r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Tabbed panes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can group multiple documents and separate views of the same document</a:t>
            </a:r>
          </a:p>
          <a:p>
            <a:pPr lvl="1" eaLnBrk="1" hangingPunct="1"/>
            <a:r>
              <a:rPr lang="en-US" sz="2400" dirty="0" smtClean="0"/>
              <a:t>Tabbing is a navigation that hides the previous screen</a:t>
            </a:r>
          </a:p>
        </p:txBody>
      </p:sp>
      <p:sp>
        <p:nvSpPr>
          <p:cNvPr id="4505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5469AA5-568A-4F8F-A04E-A5C61E8247F6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4505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506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6284FF-BB01-4949-9C93-B13B1E37F8A4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/>
              <a:t>(3) Navigation Among Tools &amp; Menus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1"/>
            <a:ext cx="8763000" cy="48768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Group </a:t>
            </a:r>
            <a:r>
              <a:rPr lang="en-US" sz="3200" u="sng" dirty="0" smtClean="0">
                <a:solidFill>
                  <a:srgbClr val="FF6600"/>
                </a:solidFill>
              </a:rPr>
              <a:t>commonly used</a:t>
            </a:r>
            <a:r>
              <a:rPr lang="en-US" sz="3200" dirty="0" smtClean="0">
                <a:solidFill>
                  <a:srgbClr val="FF6600"/>
                </a:solidFill>
              </a:rPr>
              <a:t> </a:t>
            </a:r>
            <a:r>
              <a:rPr lang="en-US" sz="3200" dirty="0" smtClean="0"/>
              <a:t>tools</a:t>
            </a:r>
          </a:p>
          <a:p>
            <a:pPr eaLnBrk="1" hangingPunct="1"/>
            <a:r>
              <a:rPr lang="en-US" sz="3200" dirty="0" smtClean="0"/>
              <a:t>Group tools that are </a:t>
            </a:r>
            <a:r>
              <a:rPr lang="en-US" sz="3200" u="sng" dirty="0" smtClean="0">
                <a:solidFill>
                  <a:srgbClr val="FF6600"/>
                </a:solidFill>
              </a:rPr>
              <a:t>used together</a:t>
            </a:r>
          </a:p>
          <a:p>
            <a:pPr eaLnBrk="1" hangingPunct="1"/>
            <a:r>
              <a:rPr lang="en-US" sz="3200" dirty="0" smtClean="0"/>
              <a:t>Make </a:t>
            </a:r>
            <a:r>
              <a:rPr lang="en-US" sz="3200" u="sng" dirty="0" smtClean="0">
                <a:solidFill>
                  <a:srgbClr val="FF6600"/>
                </a:solidFill>
              </a:rPr>
              <a:t>frequently used</a:t>
            </a:r>
            <a:r>
              <a:rPr lang="en-US" sz="3200" dirty="0" smtClean="0">
                <a:solidFill>
                  <a:srgbClr val="FF6600"/>
                </a:solidFill>
              </a:rPr>
              <a:t> </a:t>
            </a:r>
            <a:r>
              <a:rPr lang="en-US" sz="3200" dirty="0" smtClean="0"/>
              <a:t>tools immediately available</a:t>
            </a:r>
          </a:p>
          <a:p>
            <a:pPr lvl="1" eaLnBrk="1" hangingPunct="1"/>
            <a:r>
              <a:rPr lang="en-US" sz="2800" dirty="0" smtClean="0"/>
              <a:t>In toolbars or palettes</a:t>
            </a:r>
          </a:p>
          <a:p>
            <a:pPr eaLnBrk="1" hangingPunct="1"/>
            <a:r>
              <a:rPr lang="en-US" sz="3200" u="sng" dirty="0" smtClean="0">
                <a:solidFill>
                  <a:srgbClr val="FF6600"/>
                </a:solidFill>
              </a:rPr>
              <a:t>Menus</a:t>
            </a:r>
            <a:r>
              <a:rPr lang="en-US" sz="3200" dirty="0" smtClean="0">
                <a:solidFill>
                  <a:srgbClr val="FF6600"/>
                </a:solidFill>
              </a:rPr>
              <a:t> </a:t>
            </a:r>
            <a:r>
              <a:rPr lang="en-US" sz="3200" dirty="0" smtClean="0"/>
              <a:t>require more navigation than toolbars and palettes</a:t>
            </a:r>
          </a:p>
          <a:p>
            <a:pPr eaLnBrk="1" hangingPunct="1"/>
            <a:endParaRPr lang="en-US" sz="3200" dirty="0" smtClean="0"/>
          </a:p>
        </p:txBody>
      </p:sp>
      <p:sp>
        <p:nvSpPr>
          <p:cNvPr id="4608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EE8F0119-1771-4070-9125-7038EA796648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FF1BFF-7517-4559-A7F1-BDCF425BFDBB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(4) Navigation Within Information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4572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Try to </a:t>
            </a:r>
            <a:r>
              <a:rPr lang="en-US" sz="2800" u="sng" dirty="0" smtClean="0">
                <a:solidFill>
                  <a:srgbClr val="FF6600"/>
                </a:solidFill>
              </a:rPr>
              <a:t>avoid scrolling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when possible</a:t>
            </a:r>
          </a:p>
          <a:p>
            <a:pPr lvl="1" eaLnBrk="1" hangingPunct="1"/>
            <a:r>
              <a:rPr lang="en-US" sz="2400" dirty="0" smtClean="0"/>
              <a:t>Horizontal scrolling is very difficult</a:t>
            </a:r>
          </a:p>
          <a:p>
            <a:pPr lvl="1" eaLnBrk="1" hangingPunct="1"/>
            <a:r>
              <a:rPr lang="en-US" sz="2400" dirty="0" smtClean="0"/>
              <a:t>Scrolling “back and forth” is slow &amp; annoying</a:t>
            </a:r>
          </a:p>
          <a:p>
            <a:pPr eaLnBrk="1" hangingPunct="1"/>
            <a:r>
              <a:rPr lang="en-US" sz="2800" u="sng" dirty="0" smtClean="0">
                <a:solidFill>
                  <a:srgbClr val="FF6600"/>
                </a:solidFill>
              </a:rPr>
              <a:t>Linking is disruptive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and needs to be clearly marked</a:t>
            </a:r>
          </a:p>
          <a:p>
            <a:pPr lvl="1" eaLnBrk="1" hangingPunct="1"/>
            <a:r>
              <a:rPr lang="en-US" sz="2400" dirty="0" smtClean="0"/>
              <a:t>Non-Web applications are starting to include link idioms</a:t>
            </a:r>
          </a:p>
          <a:p>
            <a:pPr eaLnBrk="1" hangingPunct="1"/>
            <a:r>
              <a:rPr lang="en-US" sz="2800" dirty="0" smtClean="0"/>
              <a:t>Navigating within information needs to be </a:t>
            </a:r>
            <a:r>
              <a:rPr lang="en-US" sz="2800" u="sng" dirty="0" smtClean="0">
                <a:solidFill>
                  <a:srgbClr val="FF6600"/>
                </a:solidFill>
              </a:rPr>
              <a:t>fast</a:t>
            </a:r>
          </a:p>
          <a:p>
            <a:pPr lvl="1" eaLnBrk="1" hangingPunct="1"/>
            <a:r>
              <a:rPr lang="en-US" sz="2400" dirty="0" smtClean="0"/>
              <a:t>Mouse is a particularly slow tool</a:t>
            </a:r>
          </a:p>
          <a:p>
            <a:pPr eaLnBrk="1" hangingPunct="1"/>
            <a:r>
              <a:rPr lang="en-US" sz="2800" dirty="0" smtClean="0"/>
              <a:t>Compare the navigation in </a:t>
            </a:r>
            <a:r>
              <a:rPr lang="en-US" sz="2800" dirty="0" smtClean="0">
                <a:solidFill>
                  <a:srgbClr val="FF6600"/>
                </a:solidFill>
              </a:rPr>
              <a:t>MS-Word </a:t>
            </a:r>
            <a:r>
              <a:rPr lang="en-US" sz="2800" dirty="0" smtClean="0"/>
              <a:t>with </a:t>
            </a:r>
            <a:r>
              <a:rPr lang="en-US" sz="2800" dirty="0" smtClean="0">
                <a:solidFill>
                  <a:srgbClr val="FF6600"/>
                </a:solidFill>
              </a:rPr>
              <a:t>VIM</a:t>
            </a:r>
          </a:p>
          <a:p>
            <a:pPr lvl="1" eaLnBrk="1" hangingPunct="1"/>
            <a:r>
              <a:rPr lang="en-US" dirty="0" smtClean="0"/>
              <a:t>MS-Word : Mouse, arrow keys, Pg-Up, Pg-</a:t>
            </a:r>
            <a:r>
              <a:rPr lang="en-US" dirty="0" err="1" smtClean="0"/>
              <a:t>Dn</a:t>
            </a:r>
            <a:endParaRPr lang="en-US" dirty="0" smtClean="0"/>
          </a:p>
          <a:p>
            <a:pPr lvl="1" eaLnBrk="1" hangingPunct="1"/>
            <a:r>
              <a:rPr lang="en-US" dirty="0" smtClean="0"/>
              <a:t>VIM : Mouse, arrow keys, Pg-Up, Pg-</a:t>
            </a:r>
            <a:r>
              <a:rPr lang="en-US" dirty="0" err="1" smtClean="0"/>
              <a:t>Dn</a:t>
            </a:r>
            <a:r>
              <a:rPr lang="en-US" dirty="0" smtClean="0"/>
              <a:t>, </a:t>
            </a:r>
            <a:r>
              <a:rPr lang="en-US" dirty="0" err="1" smtClean="0"/>
              <a:t>hjkl</a:t>
            </a:r>
            <a:r>
              <a:rPr lang="en-US" dirty="0" smtClean="0"/>
              <a:t>, w, b, </a:t>
            </a:r>
            <a:r>
              <a:rPr lang="en-US" i="1" dirty="0" smtClean="0"/>
              <a:t>5</a:t>
            </a:r>
            <a:r>
              <a:rPr lang="en-US" dirty="0" smtClean="0"/>
              <a:t>w, </a:t>
            </a:r>
            <a:r>
              <a:rPr lang="en-US" i="1" dirty="0" smtClean="0"/>
              <a:t>3</a:t>
            </a:r>
            <a:r>
              <a:rPr lang="en-US" dirty="0" smtClean="0"/>
              <a:t>b, </a:t>
            </a:r>
            <a:r>
              <a:rPr lang="en-US" dirty="0" err="1" smtClean="0"/>
              <a:t>f</a:t>
            </a:r>
            <a:r>
              <a:rPr lang="en-US" i="1" dirty="0" err="1" smtClean="0"/>
              <a:t>x</a:t>
            </a:r>
            <a:r>
              <a:rPr lang="en-US" dirty="0" smtClean="0"/>
              <a:t>, $, ^, L, H, :</a:t>
            </a:r>
            <a:r>
              <a:rPr lang="en-US" i="1" dirty="0" smtClean="0"/>
              <a:t>42</a:t>
            </a:r>
            <a:r>
              <a:rPr lang="en-US" dirty="0" smtClean="0"/>
              <a:t>, /</a:t>
            </a:r>
            <a:r>
              <a:rPr lang="en-US" i="1" dirty="0" smtClean="0"/>
              <a:t>xx</a:t>
            </a:r>
            <a:r>
              <a:rPr lang="en-US" dirty="0" smtClean="0"/>
              <a:t>/, n, ^F, ^B, }, {, %, [[, ]], …</a:t>
            </a:r>
          </a:p>
        </p:txBody>
      </p:sp>
      <p:sp>
        <p:nvSpPr>
          <p:cNvPr id="4710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042FBA2-ED05-4C21-B0A6-88CE957C6138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8F4190-E8F2-48B7-8958-CF315450A00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" name="Rounded Rectangular Callout 1"/>
          <p:cNvSpPr/>
          <p:nvPr/>
        </p:nvSpPr>
        <p:spPr>
          <a:xfrm>
            <a:off x="6019800" y="1447800"/>
            <a:ext cx="3048000" cy="838200"/>
          </a:xfrm>
          <a:prstGeom prst="wedgeRoundRectCallout">
            <a:avLst>
              <a:gd name="adj1" fmla="val -51266"/>
              <a:gd name="adj2" fmla="val 87467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How has mouse h/w attempted to eliminate scrolling excise?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524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General Hints for Improving Navigation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686800" cy="45720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u="sng" dirty="0" smtClean="0">
                <a:solidFill>
                  <a:srgbClr val="FF6600"/>
                </a:solidFill>
              </a:rPr>
              <a:t>Reduce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the number of places to go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Fewer pages, panes, etc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Include </a:t>
            </a:r>
            <a:r>
              <a:rPr lang="en-US" sz="2800" u="sng" dirty="0" smtClean="0">
                <a:solidFill>
                  <a:srgbClr val="FF6600"/>
                </a:solidFill>
              </a:rPr>
              <a:t>signposts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Use persistent screen objects to inform users (titles, menus, …)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Include </a:t>
            </a:r>
            <a:r>
              <a:rPr lang="en-US" sz="2800" u="sng" dirty="0" smtClean="0">
                <a:solidFill>
                  <a:srgbClr val="FF6600"/>
                </a:solidFill>
              </a:rPr>
              <a:t>overviews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so the users can have context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Should be persistent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Web “breadcrumbs” and annotated scrollbar (</a:t>
            </a:r>
            <a:r>
              <a:rPr lang="en-US" i="1" dirty="0" smtClean="0"/>
              <a:t>PPT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Map </a:t>
            </a:r>
            <a:r>
              <a:rPr lang="en-US" sz="2800" u="sng" dirty="0" smtClean="0">
                <a:solidFill>
                  <a:srgbClr val="FF6600"/>
                </a:solidFill>
              </a:rPr>
              <a:t>controls to functions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carefully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This is about rate of user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Both the </a:t>
            </a:r>
            <a:r>
              <a:rPr lang="en-US" sz="2400" u="sng" dirty="0" smtClean="0"/>
              <a:t>target</a:t>
            </a:r>
            <a:r>
              <a:rPr lang="en-US" sz="2400" dirty="0" smtClean="0"/>
              <a:t> and the </a:t>
            </a:r>
            <a:r>
              <a:rPr lang="en-US" sz="2400" u="sng" dirty="0" smtClean="0"/>
              <a:t>result</a:t>
            </a:r>
            <a:r>
              <a:rPr lang="en-US" sz="2400" dirty="0" smtClean="0"/>
              <a:t> of an operation must be clear</a:t>
            </a:r>
          </a:p>
        </p:txBody>
      </p:sp>
      <p:sp>
        <p:nvSpPr>
          <p:cNvPr id="48130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ACDE15D0-D58D-420D-9412-F4F206BB037B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4813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81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84416-C8C0-4F70-ACB0-8BD10FA5DEB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" name="Rounded Rectangular Callout 1"/>
          <p:cNvSpPr/>
          <p:nvPr/>
        </p:nvSpPr>
        <p:spPr>
          <a:xfrm>
            <a:off x="5181600" y="2133600"/>
            <a:ext cx="3276600" cy="990600"/>
          </a:xfrm>
          <a:prstGeom prst="wedgeRoundRectCallout">
            <a:avLst>
              <a:gd name="adj1" fmla="val -71548"/>
              <a:gd name="adj2" fmla="val 49319"/>
              <a:gd name="adj3" fmla="val 16667"/>
            </a:avLst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Where are the signposts in PPT?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447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General Hints for Improving Navigation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82000" cy="4648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Organize navigation for </a:t>
            </a:r>
            <a:r>
              <a:rPr lang="en-US" sz="2800" u="sng" dirty="0" smtClean="0">
                <a:solidFill>
                  <a:srgbClr val="FF6600"/>
                </a:solidFill>
              </a:rPr>
              <a:t>most common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actions (</a:t>
            </a:r>
            <a:r>
              <a:rPr lang="en-US" i="1" dirty="0" smtClean="0"/>
              <a:t>inflection</a:t>
            </a:r>
            <a:r>
              <a:rPr lang="en-US" sz="2800" dirty="0" smtClean="0"/>
              <a:t>)</a:t>
            </a:r>
          </a:p>
          <a:p>
            <a:pPr lvl="1" eaLnBrk="1" hangingPunct="1"/>
            <a:r>
              <a:rPr lang="en-US" sz="2400" dirty="0" smtClean="0"/>
              <a:t>Users are willing to work harder for low frequency actions</a:t>
            </a:r>
          </a:p>
          <a:p>
            <a:pPr lvl="1" eaLnBrk="1" hangingPunct="1"/>
            <a:r>
              <a:rPr lang="en-US" sz="2400" dirty="0" smtClean="0"/>
              <a:t>I keep my soap on the sink, dishwasher soap in the front, and Comet in the back of the cabinet</a:t>
            </a:r>
          </a:p>
          <a:p>
            <a:pPr lvl="1" eaLnBrk="1" hangingPunct="1"/>
            <a:r>
              <a:rPr lang="en-US" sz="2400" dirty="0" smtClean="0"/>
              <a:t>This depends on the user</a:t>
            </a:r>
          </a:p>
          <a:p>
            <a:pPr lvl="2" eaLnBrk="1" hangingPunct="1"/>
            <a:r>
              <a:rPr lang="en-US" sz="2000" dirty="0" smtClean="0"/>
              <a:t>Auto-customization changes availability based on statistics</a:t>
            </a:r>
          </a:p>
          <a:p>
            <a:pPr lvl="2" eaLnBrk="1" hangingPunct="1"/>
            <a:r>
              <a:rPr lang="en-US" sz="2000" dirty="0" smtClean="0"/>
              <a:t>User-customization allows users to move actions around by </a:t>
            </a:r>
            <a:r>
              <a:rPr lang="en-US" sz="2000" dirty="0" smtClean="0"/>
              <a:t>hand</a:t>
            </a:r>
          </a:p>
          <a:p>
            <a:pPr lvl="3"/>
            <a:r>
              <a:rPr lang="en-US" sz="1800" dirty="0" smtClean="0"/>
              <a:t>See GIMP toolboxes</a:t>
            </a:r>
            <a:endParaRPr lang="en-US" sz="1800" dirty="0" smtClean="0"/>
          </a:p>
          <a:p>
            <a:pPr eaLnBrk="1" hangingPunct="1"/>
            <a:r>
              <a:rPr lang="en-US" sz="2800" dirty="0" smtClean="0"/>
              <a:t>Keep </a:t>
            </a:r>
            <a:r>
              <a:rPr lang="en-US" sz="2800" u="sng" dirty="0" smtClean="0">
                <a:solidFill>
                  <a:srgbClr val="FF6600"/>
                </a:solidFill>
              </a:rPr>
              <a:t>hierarchies shallow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(2 or 3 levels)</a:t>
            </a:r>
          </a:p>
          <a:p>
            <a:pPr lvl="1" eaLnBrk="1" hangingPunct="1"/>
            <a:r>
              <a:rPr lang="en-US" sz="2400" dirty="0" smtClean="0"/>
              <a:t>Programmers are good at logic and abstraction – hierarchies</a:t>
            </a:r>
          </a:p>
          <a:p>
            <a:pPr lvl="1" eaLnBrk="1" hangingPunct="1"/>
            <a:r>
              <a:rPr lang="en-US" sz="2400" dirty="0" smtClean="0"/>
              <a:t>Many users are not</a:t>
            </a:r>
          </a:p>
          <a:p>
            <a:pPr lvl="1" eaLnBrk="1" hangingPunct="1"/>
            <a:r>
              <a:rPr lang="en-US" sz="2400" dirty="0" smtClean="0"/>
              <a:t>Help users find information</a:t>
            </a:r>
          </a:p>
        </p:txBody>
      </p:sp>
      <p:sp>
        <p:nvSpPr>
          <p:cNvPr id="4915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C14FF95-1716-4F59-B021-0B4D670243D5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5714A9-27EE-44B9-8664-136DA22214F5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CBE902FD-DCA0-40A0-B411-E2D378826DF9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302E00-9A22-4DE9-894D-609ED2C555E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8392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Navigation Controls</a:t>
            </a:r>
          </a:p>
        </p:txBody>
      </p:sp>
      <p:pic>
        <p:nvPicPr>
          <p:cNvPr id="50182" name="Picture 7" descr="rangeb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819" y="2695575"/>
            <a:ext cx="4819581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828800" y="1371600"/>
            <a:ext cx="5486400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Duhhh … which knob controls which burner 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Navigation Summary</a:t>
            </a:r>
          </a:p>
        </p:txBody>
      </p:sp>
      <p:sp>
        <p:nvSpPr>
          <p:cNvPr id="5120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82E1E7D-0667-4F45-9CB8-E21308889902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B3A775-4B79-4430-9245-BD2575A9235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098550" y="2951163"/>
            <a:ext cx="6946900" cy="955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Cooper thinks that navigation is the</a:t>
            </a:r>
          </a:p>
          <a:p>
            <a:pPr algn="ctr">
              <a:defRPr/>
            </a:pPr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 one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problem in UI design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Overhead Philosophical Lineage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458200" cy="4312921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smtClean="0"/>
              <a:t>This is related to the “</a:t>
            </a:r>
            <a:r>
              <a:rPr lang="en-US" sz="2800" i="1" dirty="0" smtClean="0">
                <a:solidFill>
                  <a:srgbClr val="FF6600"/>
                </a:solidFill>
              </a:rPr>
              <a:t>accidental and essential</a:t>
            </a:r>
            <a:r>
              <a:rPr lang="en-US" sz="2800" dirty="0" smtClean="0"/>
              <a:t>” problems of Fred Brooks</a:t>
            </a:r>
          </a:p>
          <a:p>
            <a:pPr lvl="1" eaLnBrk="1" hangingPunct="1"/>
            <a:r>
              <a:rPr lang="en-US" sz="2400" dirty="0" smtClean="0"/>
              <a:t>Frederick P. Brooks, “No Silver Bullet: Essence and Accidents of Software Engineering,” Computer, Vol. 20, No. 4 (April 1987) pp. 10-19</a:t>
            </a:r>
          </a:p>
          <a:p>
            <a:pPr lvl="1" eaLnBrk="1" hangingPunct="1"/>
            <a:r>
              <a:rPr lang="en-US" sz="2400" dirty="0" smtClean="0"/>
              <a:t>(Google </a:t>
            </a:r>
            <a:r>
              <a:rPr lang="en-US" sz="2400" dirty="0" smtClean="0"/>
              <a:t>search: </a:t>
            </a:r>
            <a:r>
              <a:rPr lang="en-US" sz="2400" b="1" dirty="0" smtClean="0"/>
              <a:t>Brooks </a:t>
            </a:r>
            <a:r>
              <a:rPr lang="en-US" sz="2400" b="1" dirty="0" smtClean="0"/>
              <a:t>No Silver Bullet</a:t>
            </a:r>
            <a:r>
              <a:rPr lang="en-US" sz="2400" dirty="0" smtClean="0"/>
              <a:t> to find PDF.)</a:t>
            </a:r>
          </a:p>
          <a:p>
            <a:pPr eaLnBrk="1" hangingPunct="1"/>
            <a:r>
              <a:rPr lang="en-US" sz="2800" dirty="0" smtClean="0"/>
              <a:t>More historically, to Aristotle’s philosophy on “</a:t>
            </a:r>
            <a:r>
              <a:rPr lang="en-US" sz="2800" i="1" dirty="0" smtClean="0">
                <a:solidFill>
                  <a:srgbClr val="FF6600"/>
                </a:solidFill>
              </a:rPr>
              <a:t>accidents</a:t>
            </a:r>
            <a:r>
              <a:rPr lang="en-US" sz="2800" dirty="0" smtClean="0"/>
              <a:t>” and “</a:t>
            </a:r>
            <a:r>
              <a:rPr lang="en-US" sz="2800" i="1" dirty="0" smtClean="0">
                <a:solidFill>
                  <a:srgbClr val="FF6600"/>
                </a:solidFill>
              </a:rPr>
              <a:t>essential</a:t>
            </a:r>
            <a:r>
              <a:rPr lang="en-US" sz="2800" dirty="0" smtClean="0"/>
              <a:t>” categories of nature</a:t>
            </a:r>
          </a:p>
          <a:p>
            <a:pPr lvl="1" eaLnBrk="1" hangingPunct="1"/>
            <a:r>
              <a:rPr lang="en-US" sz="2400" dirty="0" smtClean="0"/>
              <a:t>http://plato.stanford.edu/entries/aristotle-metaphysics/</a:t>
            </a:r>
          </a:p>
          <a:p>
            <a:pPr eaLnBrk="1" hangingPunct="1"/>
            <a:r>
              <a:rPr lang="en-US" sz="2800" dirty="0" smtClean="0"/>
              <a:t>A major goal of software engineering is to </a:t>
            </a:r>
            <a:r>
              <a:rPr lang="en-US" sz="2800" u="sng" dirty="0" smtClean="0">
                <a:solidFill>
                  <a:srgbClr val="FF6600"/>
                </a:solidFill>
              </a:rPr>
              <a:t>reduce the number of accidental problems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engineers have to solve</a:t>
            </a:r>
          </a:p>
        </p:txBody>
      </p:sp>
      <p:sp>
        <p:nvSpPr>
          <p:cNvPr id="33794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7C536525-E63A-44AE-A737-108E614683FB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7643FA-A13F-44D7-9C95-789D63E4B96C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and Accidental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38912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Essential </a:t>
            </a:r>
            <a:r>
              <a:rPr lang="en-US" sz="2800" dirty="0" smtClean="0"/>
              <a:t>problems :</a:t>
            </a:r>
          </a:p>
          <a:p>
            <a:pPr lvl="1"/>
            <a:r>
              <a:rPr lang="en-US" sz="2400" dirty="0" smtClean="0"/>
              <a:t>Difficulties that are inherent in the nature of software</a:t>
            </a:r>
          </a:p>
          <a:p>
            <a:r>
              <a:rPr lang="en-US" sz="2800" dirty="0" smtClean="0">
                <a:solidFill>
                  <a:srgbClr val="FF6600"/>
                </a:solidFill>
              </a:rPr>
              <a:t>Accidental </a:t>
            </a:r>
            <a:r>
              <a:rPr lang="en-US" sz="2800" dirty="0" smtClean="0"/>
              <a:t>problems :</a:t>
            </a:r>
          </a:p>
          <a:p>
            <a:pPr lvl="1"/>
            <a:r>
              <a:rPr lang="en-US" sz="2400" dirty="0" smtClean="0"/>
              <a:t>Difficulties related to the production of software</a:t>
            </a:r>
          </a:p>
          <a:p>
            <a:r>
              <a:rPr lang="en-US" sz="2800" dirty="0" smtClean="0">
                <a:solidFill>
                  <a:srgbClr val="FF6600"/>
                </a:solidFill>
              </a:rPr>
              <a:t>80 / 20 </a:t>
            </a:r>
            <a:r>
              <a:rPr lang="en-US" sz="2800" dirty="0" smtClean="0"/>
              <a:t>rule (one version)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Immature </a:t>
            </a:r>
            <a:r>
              <a:rPr lang="en-US" sz="2400" dirty="0" smtClean="0"/>
              <a:t>engineering fields spend 80% of the time on accidental problems</a:t>
            </a:r>
          </a:p>
          <a:p>
            <a:pPr lvl="1"/>
            <a:r>
              <a:rPr lang="en-US" sz="2400" dirty="0" smtClean="0">
                <a:solidFill>
                  <a:srgbClr val="FF6600"/>
                </a:solidFill>
              </a:rPr>
              <a:t>Mature </a:t>
            </a:r>
            <a:r>
              <a:rPr lang="en-US" sz="2400" dirty="0" smtClean="0"/>
              <a:t>engineering fields spend 20%</a:t>
            </a:r>
          </a:p>
          <a:p>
            <a:pPr lvl="1"/>
            <a:r>
              <a:rPr lang="en-US" sz="2400" dirty="0" smtClean="0"/>
              <a:t>Software engineering is probably approaching </a:t>
            </a:r>
            <a:r>
              <a:rPr lang="en-US" sz="2400" dirty="0" smtClean="0">
                <a:solidFill>
                  <a:schemeClr val="tx2"/>
                </a:solidFill>
              </a:rPr>
              <a:t>50 / 50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3C0506-B2CE-43F8-A24A-B7D19BB987B4}" type="datetime5">
              <a:rPr lang="en-US" smtClean="0"/>
              <a:pPr>
                <a:defRPr/>
              </a:pPr>
              <a:t>3-Oct-12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0" y="6258580"/>
            <a:ext cx="30480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From Brooks’ paper</a:t>
            </a:r>
            <a:endParaRPr lang="en-US" sz="2800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4 Reasons Why Software is Hard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6600"/>
                </a:solidFill>
              </a:rPr>
              <a:t>Complexity </a:t>
            </a:r>
            <a:r>
              <a:rPr lang="en-US" sz="2800" dirty="0" smtClean="0"/>
              <a:t>: Software is by far the most complex thing humans have ever built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6600"/>
                </a:solidFill>
              </a:rPr>
              <a:t>Conformity </a:t>
            </a:r>
            <a:r>
              <a:rPr lang="en-US" sz="2800" dirty="0" smtClean="0"/>
              <a:t>: Software is expected to conform to users and the system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6600"/>
                </a:solidFill>
              </a:rPr>
              <a:t>Changeability </a:t>
            </a:r>
            <a:r>
              <a:rPr lang="en-US" sz="2800" dirty="0" smtClean="0"/>
              <a:t>: Software is expected to constantly change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6600"/>
                </a:solidFill>
              </a:rPr>
              <a:t>Invisibility </a:t>
            </a:r>
            <a:r>
              <a:rPr lang="en-US" sz="2800" dirty="0" smtClean="0"/>
              <a:t>: Software is made out of bits, not atoms, so there is no physical reality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867AEC-866C-4E5B-B175-C6E469549187}" type="datetime5">
              <a:rPr lang="en-US" smtClean="0"/>
              <a:pPr>
                <a:defRPr/>
              </a:pPr>
              <a:t>3-Oct-12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0" y="6258580"/>
            <a:ext cx="30480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From Brooks’ paper</a:t>
            </a:r>
            <a:endParaRPr lang="en-US" sz="2800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and Accidental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52600"/>
            <a:ext cx="7345363" cy="4312921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Most </a:t>
            </a:r>
            <a:r>
              <a:rPr lang="en-US" sz="2800" dirty="0" smtClean="0">
                <a:solidFill>
                  <a:srgbClr val="FF6600"/>
                </a:solidFill>
              </a:rPr>
              <a:t>software engineering advances </a:t>
            </a:r>
            <a:r>
              <a:rPr lang="en-US" sz="2800" dirty="0" smtClean="0"/>
              <a:t>try to solve accidental problems</a:t>
            </a:r>
          </a:p>
          <a:p>
            <a:r>
              <a:rPr lang="en-US" sz="2800" dirty="0" smtClean="0">
                <a:solidFill>
                  <a:srgbClr val="FF6600"/>
                </a:solidFill>
              </a:rPr>
              <a:t>Skepticism </a:t>
            </a:r>
            <a:r>
              <a:rPr lang="en-US" sz="2800" dirty="0" smtClean="0"/>
              <a:t>is not pessimism</a:t>
            </a:r>
          </a:p>
          <a:p>
            <a:pPr lvl="1"/>
            <a:r>
              <a:rPr lang="en-US" sz="2400" dirty="0" smtClean="0"/>
              <a:t>Magic solutions tool </a:t>
            </a:r>
            <a:r>
              <a:rPr lang="en-US" sz="2400" dirty="0" smtClean="0"/>
              <a:t>vendors will </a:t>
            </a:r>
            <a:r>
              <a:rPr lang="en-US" sz="2400" dirty="0" smtClean="0"/>
              <a:t>not solve this</a:t>
            </a:r>
          </a:p>
          <a:p>
            <a:pPr lvl="1"/>
            <a:r>
              <a:rPr lang="en-US" sz="2400" dirty="0" smtClean="0"/>
              <a:t>Buzzword processes will not solve this (spiral, structured, OO, agile, TDD, …)</a:t>
            </a:r>
          </a:p>
          <a:p>
            <a:r>
              <a:rPr lang="en-US" sz="2800" dirty="0" smtClean="0"/>
              <a:t>We’ve made </a:t>
            </a:r>
            <a:r>
              <a:rPr lang="en-US" sz="2800" dirty="0" smtClean="0">
                <a:solidFill>
                  <a:srgbClr val="FF6600"/>
                </a:solidFill>
              </a:rPr>
              <a:t>slow steady progress </a:t>
            </a:r>
            <a:r>
              <a:rPr lang="en-US" sz="2800" dirty="0" smtClean="0"/>
              <a:t>in 20 years</a:t>
            </a:r>
          </a:p>
          <a:p>
            <a:pPr lvl="1"/>
            <a:r>
              <a:rPr lang="en-US" sz="2400" dirty="0" smtClean="0"/>
              <a:t>By basic </a:t>
            </a:r>
            <a:r>
              <a:rPr lang="en-US" sz="2400" dirty="0" smtClean="0">
                <a:solidFill>
                  <a:srgbClr val="FF6600"/>
                </a:solidFill>
              </a:rPr>
              <a:t>research</a:t>
            </a:r>
            <a:r>
              <a:rPr lang="en-US" sz="2400" dirty="0" smtClean="0"/>
              <a:t>, solid </a:t>
            </a:r>
            <a:r>
              <a:rPr lang="en-US" sz="2400" dirty="0" smtClean="0">
                <a:solidFill>
                  <a:srgbClr val="FF6600"/>
                </a:solidFill>
              </a:rPr>
              <a:t>engineering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FF6600"/>
                </a:solidFill>
              </a:rPr>
              <a:t>technology transition</a:t>
            </a:r>
          </a:p>
          <a:p>
            <a:pPr lvl="1"/>
            <a:r>
              <a:rPr lang="en-US" sz="2400" dirty="0" smtClean="0"/>
              <a:t>Strong typing, modularity, inheritance, modeling, IDEs, test criteria, education,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CA0439-CA6E-4E2A-A0E5-159DBD1A4C1E}" type="datetime5">
              <a:rPr lang="en-US" smtClean="0"/>
              <a:pPr>
                <a:defRPr/>
              </a:pPr>
              <a:t>3-Oct-12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Dan Fleck,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03B15-55C7-43DE-A324-26A9946933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0" y="6258580"/>
            <a:ext cx="30480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From Brooks’ paper</a:t>
            </a:r>
            <a:endParaRPr lang="en-US" sz="2800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Excise Tasks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Excise tasks are trivial, unless we have </a:t>
            </a:r>
            <a:r>
              <a:rPr lang="en-US" sz="2800" u="sng" dirty="0" smtClean="0">
                <a:solidFill>
                  <a:srgbClr val="FF6600"/>
                </a:solidFill>
              </a:rPr>
              <a:t>a lot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of them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Eliminate </a:t>
            </a:r>
            <a:r>
              <a:rPr lang="en-US" sz="2400" dirty="0" smtClean="0"/>
              <a:t>them if possible</a:t>
            </a:r>
          </a:p>
          <a:p>
            <a:pPr lvl="1" eaLnBrk="1" hangingPunct="1"/>
            <a:r>
              <a:rPr lang="en-US" sz="2400" dirty="0" smtClean="0">
                <a:solidFill>
                  <a:srgbClr val="FF6600"/>
                </a:solidFill>
              </a:rPr>
              <a:t>Automate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them as much as possible</a:t>
            </a:r>
          </a:p>
          <a:p>
            <a:pPr lvl="1" eaLnBrk="1" hangingPunct="1"/>
            <a:endParaRPr lang="en-US" sz="2400" dirty="0" smtClean="0"/>
          </a:p>
          <a:p>
            <a:pPr eaLnBrk="1" hangingPunct="1"/>
            <a:r>
              <a:rPr lang="en-US" sz="2800" dirty="0" smtClean="0"/>
              <a:t>Excise for users with </a:t>
            </a:r>
            <a:r>
              <a:rPr lang="en-US" sz="2800" u="sng" dirty="0" smtClean="0">
                <a:solidFill>
                  <a:srgbClr val="FF6600"/>
                </a:solidFill>
              </a:rPr>
              <a:t>comp-semantic knowledge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is often perceived as revenue for users without</a:t>
            </a:r>
          </a:p>
        </p:txBody>
      </p:sp>
      <p:sp>
        <p:nvSpPr>
          <p:cNvPr id="34818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63461A1-19DC-479A-854A-B6B93B1CEB3F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BBA042-D6C0-4ADA-B8A1-2A9129EFDE2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44158"/>
            <a:ext cx="7345362" cy="59404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GUI Excise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763000" cy="46482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800" dirty="0" smtClean="0"/>
              <a:t>Users who are competent with </a:t>
            </a:r>
            <a:r>
              <a:rPr lang="en-US" sz="2800" u="sng" dirty="0" smtClean="0">
                <a:solidFill>
                  <a:srgbClr val="FF6600"/>
                </a:solidFill>
              </a:rPr>
              <a:t>command lines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see a lot of </a:t>
            </a:r>
            <a:r>
              <a:rPr lang="en-US" sz="2800" u="sng" dirty="0" smtClean="0">
                <a:solidFill>
                  <a:srgbClr val="FF6600"/>
                </a:solidFill>
              </a:rPr>
              <a:t>excise in GUI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– primarily the navigation</a:t>
            </a:r>
          </a:p>
          <a:p>
            <a:pPr lvl="1" eaLnBrk="1" hangingPunct="1"/>
            <a:r>
              <a:rPr lang="en-US" sz="2400" dirty="0" smtClean="0"/>
              <a:t>Partly using the mouse</a:t>
            </a:r>
          </a:p>
          <a:p>
            <a:pPr lvl="1" eaLnBrk="1" hangingPunct="1"/>
            <a:r>
              <a:rPr lang="en-US" sz="2400" dirty="0" smtClean="0"/>
              <a:t>Partly having to go through multiple screens</a:t>
            </a:r>
          </a:p>
          <a:p>
            <a:pPr lvl="1" eaLnBrk="1" hangingPunct="1"/>
            <a:r>
              <a:rPr lang="en-US" sz="2400" dirty="0" smtClean="0"/>
              <a:t>Generally – GUIs require more navigation</a:t>
            </a:r>
          </a:p>
          <a:p>
            <a:pPr eaLnBrk="1" hangingPunct="1"/>
            <a:r>
              <a:rPr lang="en-US" sz="2800" dirty="0" smtClean="0"/>
              <a:t>Example : </a:t>
            </a:r>
            <a:r>
              <a:rPr lang="en-US" sz="2800" u="sng" dirty="0" smtClean="0">
                <a:solidFill>
                  <a:srgbClr val="FF6600"/>
                </a:solidFill>
              </a:rPr>
              <a:t>Changing background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in all SWE 632 slides</a:t>
            </a:r>
          </a:p>
          <a:p>
            <a:pPr lvl="1" eaLnBrk="1" hangingPunct="1"/>
            <a:r>
              <a:rPr lang="en-US" sz="2400" u="sng" dirty="0" smtClean="0">
                <a:solidFill>
                  <a:srgbClr val="FF6600"/>
                </a:solidFill>
              </a:rPr>
              <a:t>PPT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: More than </a:t>
            </a:r>
            <a:r>
              <a:rPr lang="en-US" sz="2400" u="sng" dirty="0" smtClean="0"/>
              <a:t>30 minutes</a:t>
            </a:r>
            <a:r>
              <a:rPr lang="en-US" sz="2400" dirty="0" smtClean="0"/>
              <a:t>; load each file separately, 1 or 2 minutes to change each file</a:t>
            </a:r>
          </a:p>
          <a:p>
            <a:pPr lvl="1" eaLnBrk="1" hangingPunct="1"/>
            <a:r>
              <a:rPr lang="en-US" sz="2400" u="sng" dirty="0" smtClean="0">
                <a:solidFill>
                  <a:srgbClr val="FF6600"/>
                </a:solidFill>
              </a:rPr>
              <a:t>VIM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: Less than </a:t>
            </a:r>
            <a:r>
              <a:rPr lang="en-US" sz="2400" u="sng" dirty="0" smtClean="0"/>
              <a:t>five minutes</a:t>
            </a:r>
            <a:r>
              <a:rPr lang="en-US" sz="2400" dirty="0" smtClean="0"/>
              <a:t>; one process, repeat searching and commands (assuming text files)</a:t>
            </a:r>
          </a:p>
          <a:p>
            <a:pPr eaLnBrk="1" hangingPunct="1"/>
            <a:r>
              <a:rPr lang="en-US" sz="2800" dirty="0" smtClean="0"/>
              <a:t>Convert 20 </a:t>
            </a:r>
            <a:r>
              <a:rPr lang="en-US" sz="2800" u="sng" dirty="0" smtClean="0">
                <a:solidFill>
                  <a:srgbClr val="FF6600"/>
                </a:solidFill>
              </a:rPr>
              <a:t>files to PDF</a:t>
            </a:r>
          </a:p>
          <a:p>
            <a:pPr lvl="1" eaLnBrk="1" hangingPunct="1"/>
            <a:r>
              <a:rPr lang="en-US" sz="2400" u="sng" dirty="0" smtClean="0">
                <a:solidFill>
                  <a:srgbClr val="FF6600"/>
                </a:solidFill>
              </a:rPr>
              <a:t>Word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: </a:t>
            </a:r>
            <a:r>
              <a:rPr lang="en-US" sz="2400" u="sng" dirty="0" smtClean="0"/>
              <a:t>about an hour</a:t>
            </a:r>
            <a:r>
              <a:rPr lang="en-US" sz="2400" dirty="0" smtClean="0"/>
              <a:t>, print dialog for each file</a:t>
            </a:r>
          </a:p>
          <a:p>
            <a:pPr lvl="1" eaLnBrk="1" hangingPunct="1"/>
            <a:r>
              <a:rPr lang="en-US" sz="2400" u="sng" dirty="0" smtClean="0">
                <a:solidFill>
                  <a:srgbClr val="FF6600"/>
                </a:solidFill>
              </a:rPr>
              <a:t>Latex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: </a:t>
            </a:r>
            <a:r>
              <a:rPr lang="en-US" sz="2400" u="sng" dirty="0" smtClean="0"/>
              <a:t>3 minutes</a:t>
            </a:r>
            <a:r>
              <a:rPr lang="en-US" sz="2400" dirty="0" smtClean="0"/>
              <a:t>, write a simple shell script</a:t>
            </a:r>
          </a:p>
        </p:txBody>
      </p:sp>
      <p:sp>
        <p:nvSpPr>
          <p:cNvPr id="35842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34B66C8-578C-40A8-AA8F-299093074A07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84A8F6-F8FF-42CD-840A-26921D1C13F3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Command Line Excise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38912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Users must </a:t>
            </a:r>
            <a:r>
              <a:rPr lang="en-US" sz="2800" u="sng" dirty="0" smtClean="0">
                <a:solidFill>
                  <a:srgbClr val="FF6600"/>
                </a:solidFill>
              </a:rPr>
              <a:t>learn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all the syntax – a significant </a:t>
            </a:r>
            <a:r>
              <a:rPr lang="en-US" sz="2800" u="sng" dirty="0" smtClean="0">
                <a:solidFill>
                  <a:srgbClr val="FF6600"/>
                </a:solidFill>
              </a:rPr>
              <a:t>tax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!</a:t>
            </a:r>
          </a:p>
          <a:p>
            <a:pPr lvl="1" eaLnBrk="1" hangingPunct="1"/>
            <a:r>
              <a:rPr lang="en-US" sz="2400" dirty="0" smtClean="0"/>
              <a:t>Equivalent to learning programming languages</a:t>
            </a:r>
          </a:p>
          <a:p>
            <a:pPr lvl="1" eaLnBrk="1" hangingPunct="1"/>
            <a:r>
              <a:rPr lang="en-US" sz="2400" dirty="0" smtClean="0"/>
              <a:t>CLs are primarily preferred by programmers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Command line users will often make extensive use of </a:t>
            </a:r>
            <a:r>
              <a:rPr lang="en-US" sz="2800" dirty="0" smtClean="0">
                <a:solidFill>
                  <a:srgbClr val="FF6600"/>
                </a:solidFill>
              </a:rPr>
              <a:t>shortcuts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FF6600"/>
                </a:solidFill>
              </a:rPr>
              <a:t>customization </a:t>
            </a:r>
            <a:r>
              <a:rPr lang="en-US" sz="2800" dirty="0" smtClean="0"/>
              <a:t>in GUIs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36866" name="Rectangle 4"/>
          <p:cNvSpPr>
            <a:spLocks noGrp="1" noChangeArrowheads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CAD60B1-88A8-46AA-B6B7-02B69BFC5F2E}" type="datetime5">
              <a:rPr lang="en-US" smtClean="0"/>
              <a:pPr/>
              <a:t>3-Oct-12</a:t>
            </a:fld>
            <a:endParaRPr lang="en-US" smtClean="0"/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© Dan Fleck, 2012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08BC0B-5546-4278-9CA1-0493948E3DC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2027</TotalTime>
  <Words>2091</Words>
  <Application>Microsoft Macintosh PowerPoint</Application>
  <PresentationFormat>On-screen Show (4:3)</PresentationFormat>
  <Paragraphs>331</Paragraphs>
  <Slides>28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Capital</vt:lpstr>
      <vt:lpstr>Eliminating Excise Tasks and Navigation</vt:lpstr>
      <vt:lpstr>Ch 11 : Overhead &amp; Navigation</vt:lpstr>
      <vt:lpstr>Overhead Philosophical Lineage</vt:lpstr>
      <vt:lpstr>Essential and Accidental Problems</vt:lpstr>
      <vt:lpstr>4 Reasons Why Software is Hard</vt:lpstr>
      <vt:lpstr>Essential and Accidental Problems</vt:lpstr>
      <vt:lpstr>Excise Tasks</vt:lpstr>
      <vt:lpstr>GUI Excise</vt:lpstr>
      <vt:lpstr>Command Line Excise</vt:lpstr>
      <vt:lpstr>Balancing Beginners and Experts</vt:lpstr>
      <vt:lpstr>Avoiding Excise</vt:lpstr>
      <vt:lpstr>Avoiding Excise</vt:lpstr>
      <vt:lpstr>Avoiding Excise – cont’d</vt:lpstr>
      <vt:lpstr>Which are excise? MSWord</vt:lpstr>
      <vt:lpstr>Which are excise? IM</vt:lpstr>
      <vt:lpstr>Which are excise? Email</vt:lpstr>
      <vt:lpstr>Which are excise? iCal</vt:lpstr>
      <vt:lpstr>Get image of a Window in GIMP</vt:lpstr>
      <vt:lpstr>Excise Summary</vt:lpstr>
      <vt:lpstr>Navigation</vt:lpstr>
      <vt:lpstr>(1) Navigation Among Windows</vt:lpstr>
      <vt:lpstr>(2) Navigation Among Panes</vt:lpstr>
      <vt:lpstr>(3) Navigation Among Tools &amp; Menus</vt:lpstr>
      <vt:lpstr>(4) Navigation Within Information</vt:lpstr>
      <vt:lpstr>General Hints for Improving Navigation</vt:lpstr>
      <vt:lpstr>General Hints for Improving Navigation</vt:lpstr>
      <vt:lpstr>Navigation Controls</vt:lpstr>
      <vt:lpstr>Navigation Summary</vt:lpstr>
    </vt:vector>
  </TitlesOfParts>
  <Company>GMU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632: Cooper Part II</dc:title>
  <dc:creator>Offutt</dc:creator>
  <cp:lastModifiedBy>Dan Fleck</cp:lastModifiedBy>
  <cp:revision>195</cp:revision>
  <dcterms:created xsi:type="dcterms:W3CDTF">2001-01-12T22:24:29Z</dcterms:created>
  <dcterms:modified xsi:type="dcterms:W3CDTF">2012-10-03T18:32:00Z</dcterms:modified>
</cp:coreProperties>
</file>