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3" r:id="rId2"/>
    <p:sldId id="268" r:id="rId3"/>
    <p:sldId id="267" r:id="rId4"/>
    <p:sldId id="269" r:id="rId5"/>
    <p:sldId id="270" r:id="rId6"/>
    <p:sldId id="271" r:id="rId7"/>
    <p:sldId id="305" r:id="rId8"/>
    <p:sldId id="272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3333FF"/>
    <a:srgbClr val="2929FF"/>
    <a:srgbClr val="0000FF"/>
    <a:srgbClr val="0000CC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94660"/>
  </p:normalViewPr>
  <p:slideViewPr>
    <p:cSldViewPr>
      <p:cViewPr varScale="1">
        <p:scale>
          <a:sx n="86" d="100"/>
          <a:sy n="86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Relationship Id="rId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fld id="{9F41ABBD-EACD-4A3E-A8A0-E5393969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494" y="4560249"/>
            <a:ext cx="5366212" cy="43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8FB8ACA-86A6-4731-822D-B0B2620B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87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1429264B-A966-4701-BBA0-D3323F8DDF62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C6B794C9-7AE2-4E53-835A-16677D04DF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96995A-EA6B-4C22-80DF-A107DACB24AC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1175A-267F-4BD2-A069-11D5FA40C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2F99C-C083-4181-A251-B3E69D7C9CDD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71D90-B1F1-49EC-B74B-7FF58FB9C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879DB-1CEF-4406-80C7-5682DA2C0434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8EDD5-0EB6-4A7D-A7C1-B02067DE4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2092E-9756-47F9-8A5C-F7DC56EDA535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9A76-3DDB-476B-B9CF-BC0EB0E5BA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D2434-09EC-43BF-B0B0-7850A75B6CB0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8E65-864D-4815-9CCA-730EB69962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12199-D1A9-46E9-A1F1-08DEF757BF74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C7C9-CEDC-4C8A-8C3B-BAAB67651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7FD9A-35D7-45CB-BB37-1C75D26E5960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F1F16-3DF2-4D47-A2F7-3B7993214928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C479-C667-41E4-A95E-CD8427A20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4-Oct-12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Orchestration and Flow</a:t>
            </a:r>
          </a:p>
        </p:txBody>
      </p:sp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276600"/>
          </a:xfrm>
        </p:spPr>
        <p:txBody>
          <a:bodyPr/>
          <a:lstStyle/>
          <a:p>
            <a:r>
              <a:rPr lang="en-US" b="1" dirty="0" smtClean="0"/>
              <a:t>Dan Fleck</a:t>
            </a:r>
          </a:p>
          <a:p>
            <a:r>
              <a:rPr lang="en-US" sz="1200" b="1" dirty="0" smtClean="0"/>
              <a:t>(adapted from original slides by Jeff Offutt)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http://www.cs.gmu.edu/~</a:t>
            </a:r>
            <a:r>
              <a:rPr lang="en-US" b="1" dirty="0" err="1" smtClean="0">
                <a:solidFill>
                  <a:schemeClr val="tx1"/>
                </a:solidFill>
              </a:rPr>
              <a:t>dfleck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SWE 632</a:t>
            </a:r>
          </a:p>
          <a:p>
            <a:r>
              <a:rPr lang="en-US" b="1" dirty="0" smtClean="0"/>
              <a:t>User Interface Design and Development</a:t>
            </a:r>
          </a:p>
          <a:p>
            <a:r>
              <a:rPr lang="en-US" b="1" dirty="0" smtClean="0"/>
              <a:t>Cooper, </a:t>
            </a:r>
            <a:r>
              <a:rPr lang="en-US" b="1" dirty="0" err="1" smtClean="0"/>
              <a:t>Ch</a:t>
            </a:r>
            <a:r>
              <a:rPr lang="en-US" b="1" dirty="0" smtClean="0"/>
              <a:t> 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is a State of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When users are “in the flow”, they exhibit very good </a:t>
            </a:r>
            <a:r>
              <a:rPr lang="en-US" sz="2800" u="sng" dirty="0" smtClean="0">
                <a:solidFill>
                  <a:srgbClr val="FF6600"/>
                </a:solidFill>
              </a:rPr>
              <a:t>concentration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are not easily distracted</a:t>
            </a:r>
          </a:p>
          <a:p>
            <a:pPr eaLnBrk="1" hangingPunct="1"/>
            <a:r>
              <a:rPr lang="en-US" sz="2800" dirty="0" smtClean="0"/>
              <a:t>Dealing with syntax always </a:t>
            </a:r>
            <a:r>
              <a:rPr lang="en-US" sz="2800" u="sng" dirty="0" smtClean="0">
                <a:solidFill>
                  <a:srgbClr val="FF6600"/>
                </a:solidFill>
              </a:rPr>
              <a:t>interferes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with flow</a:t>
            </a:r>
          </a:p>
          <a:p>
            <a:pPr eaLnBrk="1" hangingPunct="1"/>
            <a:r>
              <a:rPr lang="en-US" sz="2800" dirty="0" smtClean="0"/>
              <a:t>Surprises </a:t>
            </a:r>
            <a:r>
              <a:rPr lang="en-US" sz="2800" u="sng" dirty="0" smtClean="0">
                <a:solidFill>
                  <a:srgbClr val="FF6600"/>
                </a:solidFill>
              </a:rPr>
              <a:t>interrupt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flow</a:t>
            </a:r>
          </a:p>
          <a:p>
            <a:pPr eaLnBrk="1" hangingPunct="1"/>
            <a:r>
              <a:rPr lang="en-US" sz="2800" dirty="0" smtClean="0"/>
              <a:t>Good flow allows users to concentrate on </a:t>
            </a:r>
            <a:r>
              <a:rPr lang="en-US" sz="2800" u="sng" dirty="0" smtClean="0">
                <a:solidFill>
                  <a:srgbClr val="FF6600"/>
                </a:solidFill>
              </a:rPr>
              <a:t>task-semantic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knowledge, not syntactic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5617EBC-6E6D-4BBA-ABB9-11B90E96FA16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FCAE0-63B1-4CC2-9F9F-49F15365ECC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effectLst/>
              </a:rPr>
              <a:t>Orchestration and </a:t>
            </a:r>
            <a:r>
              <a:rPr lang="en-US" dirty="0" smtClean="0"/>
              <a:t>Flow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00802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6600"/>
                </a:solidFill>
              </a:rPr>
              <a:t>Flow</a:t>
            </a:r>
            <a:r>
              <a:rPr lang="en-US" sz="2800" dirty="0" smtClean="0"/>
              <a:t>: The next thing the interface wants to do is exactly what the user expects</a:t>
            </a:r>
          </a:p>
          <a:p>
            <a:pPr lvl="1" eaLnBrk="1" hangingPunct="1"/>
            <a:r>
              <a:rPr lang="en-US" sz="2400" dirty="0" smtClean="0"/>
              <a:t>Follow users’ </a:t>
            </a:r>
            <a:r>
              <a:rPr lang="en-US" sz="2400" u="sng" dirty="0" smtClean="0">
                <a:solidFill>
                  <a:srgbClr val="FF6600"/>
                </a:solidFill>
              </a:rPr>
              <a:t>mental model</a:t>
            </a:r>
          </a:p>
          <a:p>
            <a:pPr lvl="1" eaLnBrk="1" hangingPunct="1"/>
            <a:r>
              <a:rPr lang="en-US" sz="2400" dirty="0" smtClean="0"/>
              <a:t>Let the user </a:t>
            </a:r>
            <a:r>
              <a:rPr lang="en-US" sz="2400" u="sng" dirty="0" smtClean="0">
                <a:solidFill>
                  <a:srgbClr val="FF6600"/>
                </a:solidFill>
              </a:rPr>
              <a:t>direct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the software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Don’t talk </a:t>
            </a:r>
            <a:r>
              <a:rPr lang="en-US" sz="2400" dirty="0" smtClean="0"/>
              <a:t>with the user</a:t>
            </a:r>
          </a:p>
          <a:p>
            <a:pPr lvl="1" eaLnBrk="1" hangingPunct="1"/>
            <a:r>
              <a:rPr lang="en-US" sz="2400" dirty="0" smtClean="0"/>
              <a:t>Keep all related </a:t>
            </a:r>
            <a:r>
              <a:rPr lang="en-US" sz="2400" dirty="0" smtClean="0">
                <a:solidFill>
                  <a:srgbClr val="FF6600"/>
                </a:solidFill>
              </a:rPr>
              <a:t>tools </a:t>
            </a:r>
            <a:r>
              <a:rPr lang="en-US" sz="2400" dirty="0" smtClean="0"/>
              <a:t>available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Modeless </a:t>
            </a:r>
            <a:r>
              <a:rPr lang="en-US" sz="2400" dirty="0" smtClean="0"/>
              <a:t>feedback : The user should </a:t>
            </a:r>
            <a:r>
              <a:rPr lang="en-US" sz="2400" u="sng" dirty="0" smtClean="0"/>
              <a:t>not</a:t>
            </a:r>
            <a:r>
              <a:rPr lang="en-US" sz="2400" dirty="0" smtClean="0"/>
              <a:t> have to respond</a:t>
            </a:r>
          </a:p>
          <a:p>
            <a:pPr eaLnBrk="1" hangingPunct="1"/>
            <a:r>
              <a:rPr lang="en-US" sz="2800" dirty="0" smtClean="0"/>
              <a:t>Interfaces should be </a:t>
            </a:r>
            <a:r>
              <a:rPr lang="en-US" sz="2800" u="sng" dirty="0" smtClean="0">
                <a:solidFill>
                  <a:srgbClr val="FF6600"/>
                </a:solidFill>
              </a:rPr>
              <a:t>invisible</a:t>
            </a:r>
            <a:r>
              <a:rPr lang="en-US" sz="2800" dirty="0" smtClean="0"/>
              <a:t>, not </a:t>
            </a:r>
            <a:r>
              <a:rPr lang="en-US" sz="2800" u="sng" dirty="0" smtClean="0">
                <a:solidFill>
                  <a:srgbClr val="FF6600"/>
                </a:solidFill>
              </a:rPr>
              <a:t>cool</a:t>
            </a:r>
          </a:p>
          <a:p>
            <a:pPr eaLnBrk="1" hangingPunct="1"/>
            <a:r>
              <a:rPr lang="en-US" sz="2800" dirty="0" smtClean="0"/>
              <a:t>It’s easy to make things </a:t>
            </a:r>
            <a:r>
              <a:rPr lang="en-US" sz="2800" u="sng" dirty="0" smtClean="0">
                <a:solidFill>
                  <a:srgbClr val="FF6600"/>
                </a:solidFill>
              </a:rPr>
              <a:t>complicated</a:t>
            </a:r>
            <a:r>
              <a:rPr lang="en-US" sz="2800" dirty="0" smtClean="0"/>
              <a:t>, it’s hard to make things </a:t>
            </a:r>
            <a:r>
              <a:rPr lang="en-US" sz="2800" u="sng" dirty="0" smtClean="0">
                <a:solidFill>
                  <a:srgbClr val="FF6600"/>
                </a:solidFill>
              </a:rPr>
              <a:t>simple</a:t>
            </a:r>
            <a:r>
              <a:rPr lang="en-US" sz="2800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78389A1-43CD-4630-A5E8-7158D5DF02F5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79CDA-332A-4E25-9573-56BCC7FBF4C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Example</a:t>
            </a:r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E7FBE3F-FFBF-47A0-9DD3-74B2341E5DC0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D9680-5D68-49A3-8038-65A4938333FB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27654" name="Group 3"/>
          <p:cNvGrpSpPr>
            <a:grpSpLocks/>
          </p:cNvGrpSpPr>
          <p:nvPr/>
        </p:nvGrpSpPr>
        <p:grpSpPr bwMode="auto">
          <a:xfrm>
            <a:off x="2438400" y="1905000"/>
            <a:ext cx="4267200" cy="1295400"/>
            <a:chOff x="1536" y="1200"/>
            <a:chExt cx="2688" cy="816"/>
          </a:xfrm>
        </p:grpSpPr>
        <p:sp>
          <p:nvSpPr>
            <p:cNvPr id="27657" name="Rectangle 4"/>
            <p:cNvSpPr>
              <a:spLocks noChangeArrowheads="1"/>
            </p:cNvSpPr>
            <p:nvPr/>
          </p:nvSpPr>
          <p:spPr bwMode="auto">
            <a:xfrm>
              <a:off x="1536" y="1200"/>
              <a:ext cx="2688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Text Box 5"/>
            <p:cNvSpPr txBox="1">
              <a:spLocks noChangeArrowheads="1"/>
            </p:cNvSpPr>
            <p:nvPr/>
          </p:nvSpPr>
          <p:spPr bwMode="auto">
            <a:xfrm>
              <a:off x="1819" y="1257"/>
              <a:ext cx="212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Do you want to save?</a:t>
              </a:r>
            </a:p>
          </p:txBody>
        </p:sp>
        <p:sp>
          <p:nvSpPr>
            <p:cNvPr id="27659" name="Text Box 6"/>
            <p:cNvSpPr txBox="1">
              <a:spLocks noChangeArrowheads="1"/>
            </p:cNvSpPr>
            <p:nvPr/>
          </p:nvSpPr>
          <p:spPr bwMode="auto">
            <a:xfrm>
              <a:off x="1620" y="1665"/>
              <a:ext cx="445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7660" name="Text Box 7"/>
            <p:cNvSpPr txBox="1">
              <a:spLocks noChangeArrowheads="1"/>
            </p:cNvSpPr>
            <p:nvPr/>
          </p:nvSpPr>
          <p:spPr bwMode="auto">
            <a:xfrm>
              <a:off x="2186" y="1665"/>
              <a:ext cx="372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661" name="Text Box 8"/>
            <p:cNvSpPr txBox="1">
              <a:spLocks noChangeArrowheads="1"/>
            </p:cNvSpPr>
            <p:nvPr/>
          </p:nvSpPr>
          <p:spPr bwMode="auto">
            <a:xfrm>
              <a:off x="2676" y="1665"/>
              <a:ext cx="808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r>
                <a:rPr lang="en-US"/>
                <a:t>Cancel</a:t>
              </a:r>
            </a:p>
          </p:txBody>
        </p:sp>
        <p:sp>
          <p:nvSpPr>
            <p:cNvPr id="27662" name="Text Box 9"/>
            <p:cNvSpPr txBox="1">
              <a:spLocks noChangeArrowheads="1"/>
            </p:cNvSpPr>
            <p:nvPr/>
          </p:nvSpPr>
          <p:spPr bwMode="auto">
            <a:xfrm>
              <a:off x="3588" y="1665"/>
              <a:ext cx="553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Help</a:t>
              </a:r>
            </a:p>
          </p:txBody>
        </p:sp>
      </p:grp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314575" y="3295650"/>
            <a:ext cx="4575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Of course!!! Don’t ask me.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57200" y="4237038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Yes, GUIs are differentiated from CLs by being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easier</a:t>
            </a:r>
            <a:r>
              <a:rPr lang="en-US" sz="2800" dirty="0">
                <a:latin typeface="Times New Roman" pitchFamily="18" charset="0"/>
              </a:rPr>
              <a:t>, but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slower</a:t>
            </a:r>
            <a:r>
              <a:rPr lang="en-US" sz="2800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…</a:t>
            </a:r>
          </a:p>
          <a:p>
            <a:r>
              <a:rPr lang="en-US" sz="2800" u="sng" dirty="0">
                <a:latin typeface="Times New Roman" pitchFamily="18" charset="0"/>
              </a:rPr>
              <a:t>But</a:t>
            </a:r>
            <a:r>
              <a:rPr lang="en-US" sz="2800" dirty="0">
                <a:latin typeface="Times New Roman" pitchFamily="18" charset="0"/>
              </a:rPr>
              <a:t>, that is not an excuse to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design</a:t>
            </a:r>
            <a:r>
              <a:rPr lang="en-US" sz="28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them to be slow!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 autoUpdateAnimBg="0"/>
      <p:bldP spid="809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Orchestration – Stay in Character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763000" cy="3657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First rule in acting : Always be the character you are playing, </a:t>
            </a:r>
            <a:r>
              <a:rPr lang="en-US" sz="2800" u="sng" dirty="0" smtClean="0">
                <a:solidFill>
                  <a:srgbClr val="FF6600"/>
                </a:solidFill>
              </a:rPr>
              <a:t>not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yourself (Be the tool!)</a:t>
            </a:r>
            <a:endParaRPr lang="en-US" sz="2800" dirty="0" smtClean="0"/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Syntax </a:t>
            </a:r>
            <a:r>
              <a:rPr lang="en-US" sz="2800" u="sng" dirty="0" smtClean="0">
                <a:solidFill>
                  <a:srgbClr val="FF6600"/>
                </a:solidFill>
              </a:rPr>
              <a:t>interrupts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users’ thinking and annoys them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Good actors </a:t>
            </a:r>
            <a:r>
              <a:rPr lang="en-US" sz="2800" u="sng" dirty="0" smtClean="0">
                <a:solidFill>
                  <a:srgbClr val="FF6600"/>
                </a:solidFill>
              </a:rPr>
              <a:t>become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the person they are playing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Good basketball referees </a:t>
            </a:r>
            <a:r>
              <a:rPr lang="en-US" sz="2800" u="sng" dirty="0" smtClean="0">
                <a:solidFill>
                  <a:srgbClr val="FF6600"/>
                </a:solidFill>
              </a:rPr>
              <a:t>disappear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4548C38-D7C2-4F18-B101-55B34353C234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F58C3-2A08-42DC-9BE9-969B93FA403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381000" y="5410200"/>
            <a:ext cx="84582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dirty="0">
                <a:solidFill>
                  <a:srgbClr val="000000"/>
                </a:solidFill>
              </a:rPr>
              <a:t>Good interfaces disappear and the user can focus only on the problem!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45362" cy="6702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Make the UI Disappear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4953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Less interaction</a:t>
            </a:r>
            <a:r>
              <a:rPr lang="en-US" sz="2800" dirty="0" smtClean="0"/>
              <a:t>, not more – what do users </a:t>
            </a:r>
            <a:r>
              <a:rPr lang="en-US" sz="2800" u="sng" dirty="0" smtClean="0">
                <a:solidFill>
                  <a:srgbClr val="FF6600"/>
                </a:solidFill>
              </a:rPr>
              <a:t>need</a:t>
            </a:r>
            <a:r>
              <a:rPr lang="en-US" sz="2800" dirty="0" smtClean="0"/>
              <a:t>?</a:t>
            </a:r>
          </a:p>
          <a:p>
            <a:pPr eaLnBrk="1" hangingPunct="1"/>
            <a:r>
              <a:rPr lang="en-US" sz="2800" dirty="0" smtClean="0"/>
              <a:t>Make </a:t>
            </a:r>
            <a:r>
              <a:rPr lang="en-US" sz="2800" u="sng" dirty="0" smtClean="0">
                <a:solidFill>
                  <a:srgbClr val="FF6600"/>
                </a:solidFill>
              </a:rPr>
              <a:t>likely choices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u="sng" dirty="0" smtClean="0"/>
              <a:t>probabilities</a:t>
            </a:r>
            <a:r>
              <a:rPr lang="en-US" sz="2800" dirty="0" smtClean="0"/>
              <a:t>) default, and unlikely choices (</a:t>
            </a:r>
            <a:r>
              <a:rPr lang="en-US" sz="2800" u="sng" dirty="0" smtClean="0"/>
              <a:t>possibilities</a:t>
            </a:r>
            <a:r>
              <a:rPr lang="en-US" sz="2800" dirty="0" smtClean="0"/>
              <a:t>) available</a:t>
            </a:r>
          </a:p>
          <a:p>
            <a:pPr lvl="1" eaLnBrk="1" hangingPunct="1"/>
            <a:r>
              <a:rPr lang="en-US" sz="2400" dirty="0" smtClean="0"/>
              <a:t>“Do you want to save?” …. </a:t>
            </a:r>
            <a:r>
              <a:rPr lang="en-US" sz="2400" dirty="0" err="1" smtClean="0"/>
              <a:t>duhhh</a:t>
            </a:r>
            <a:r>
              <a:rPr lang="en-US" sz="2400" dirty="0" smtClean="0"/>
              <a:t> !</a:t>
            </a:r>
          </a:p>
          <a:p>
            <a:pPr eaLnBrk="1" hangingPunct="1"/>
            <a:r>
              <a:rPr lang="en-US" sz="2800" dirty="0" smtClean="0"/>
              <a:t>Give </a:t>
            </a:r>
            <a:r>
              <a:rPr lang="en-US" sz="2800" u="sng" dirty="0" smtClean="0">
                <a:solidFill>
                  <a:srgbClr val="FF6600"/>
                </a:solidFill>
              </a:rPr>
              <a:t>information</a:t>
            </a:r>
            <a:r>
              <a:rPr lang="en-US" sz="2800" dirty="0" smtClean="0"/>
              <a:t>, not data – </a:t>
            </a:r>
            <a:r>
              <a:rPr lang="en-US" dirty="0" smtClean="0"/>
              <a:t>40% saved, not 20,000 bytes</a:t>
            </a:r>
          </a:p>
          <a:p>
            <a:pPr eaLnBrk="1" hangingPunct="1"/>
            <a:r>
              <a:rPr lang="en-US" sz="2800" dirty="0" smtClean="0"/>
              <a:t>Software should indicate status </a:t>
            </a:r>
            <a:r>
              <a:rPr lang="en-US" sz="2800" u="sng" dirty="0" smtClean="0">
                <a:solidFill>
                  <a:srgbClr val="FF6600"/>
                </a:solidFill>
              </a:rPr>
              <a:t>visually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</a:t>
            </a:r>
            <a:r>
              <a:rPr lang="en-US" dirty="0" smtClean="0"/>
              <a:t>active, busy, idle</a:t>
            </a:r>
          </a:p>
          <a:p>
            <a:pPr eaLnBrk="1" hangingPunct="1"/>
            <a:r>
              <a:rPr lang="en-US" sz="2800" dirty="0" smtClean="0"/>
              <a:t>Don’t use dialogs to report </a:t>
            </a:r>
            <a:r>
              <a:rPr lang="en-US" sz="2800" u="sng" dirty="0" smtClean="0">
                <a:solidFill>
                  <a:srgbClr val="FF6600"/>
                </a:solidFill>
              </a:rPr>
              <a:t>normal behavior</a:t>
            </a:r>
          </a:p>
          <a:p>
            <a:pPr eaLnBrk="1" hangingPunct="1"/>
            <a:r>
              <a:rPr lang="en-US" sz="2800" dirty="0" smtClean="0"/>
              <a:t>Provide default behavior and </a:t>
            </a:r>
            <a:r>
              <a:rPr lang="en-US" sz="2800" u="sng" dirty="0" smtClean="0">
                <a:solidFill>
                  <a:srgbClr val="FF6600"/>
                </a:solidFill>
              </a:rPr>
              <a:t>mechanisms to change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it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Separate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commands (</a:t>
            </a:r>
            <a:r>
              <a:rPr lang="en-US" dirty="0" smtClean="0"/>
              <a:t>print</a:t>
            </a:r>
            <a:r>
              <a:rPr lang="en-US" sz="2800" dirty="0" smtClean="0"/>
              <a:t>) from configuration (</a:t>
            </a:r>
            <a:r>
              <a:rPr lang="en-US" dirty="0" smtClean="0"/>
              <a:t>setup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u="sng" dirty="0" smtClean="0">
                <a:solidFill>
                  <a:srgbClr val="FF6600"/>
                </a:solidFill>
              </a:rPr>
              <a:t>ask questions</a:t>
            </a:r>
            <a:r>
              <a:rPr lang="en-US" sz="2800" dirty="0" smtClean="0"/>
              <a:t>, give users choices</a:t>
            </a:r>
          </a:p>
          <a:p>
            <a:pPr eaLnBrk="1" hangingPunct="1"/>
            <a:r>
              <a:rPr lang="en-US" sz="2800" dirty="0" smtClean="0"/>
              <a:t>Make </a:t>
            </a:r>
            <a:r>
              <a:rPr lang="en-US" sz="2800" u="sng" dirty="0" smtClean="0">
                <a:solidFill>
                  <a:srgbClr val="FF6600"/>
                </a:solidFill>
              </a:rPr>
              <a:t>dangerous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choices hard to reach</a:t>
            </a:r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DC88F51-84C0-4B96-A5C4-01B86B653F03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1018D-0CB8-48E9-84C6-887CC3F9ADF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555EF5F-D3EB-426E-A2E1-4210FE26D36D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C5BD16-6146-4C32-AD79-BA81C223D5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Design for the Probable</a:t>
            </a:r>
            <a:br>
              <a:rPr lang="en-US" sz="3200" dirty="0" smtClean="0"/>
            </a:br>
            <a:r>
              <a:rPr lang="en-US" sz="3200" dirty="0" smtClean="0"/>
              <a:t>Provide for the Possible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686800" cy="4953000"/>
          </a:xfrm>
        </p:spPr>
        <p:txBody>
          <a:bodyPr/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Choices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should be based on probability, not logic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Logic </a:t>
            </a:r>
            <a:r>
              <a:rPr lang="en-US" sz="2400" dirty="0" smtClean="0"/>
              <a:t>: 1 out of a million is still possible … </a:t>
            </a:r>
            <a:r>
              <a:rPr lang="en-US" i="1" dirty="0" smtClean="0">
                <a:latin typeface="Tahoma" pitchFamily="34" charset="0"/>
              </a:rPr>
              <a:t>if p then s1 else s2</a:t>
            </a:r>
            <a:r>
              <a:rPr lang="en-US" sz="2400" dirty="0" smtClean="0"/>
              <a:t> …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Probability </a:t>
            </a:r>
            <a:r>
              <a:rPr lang="en-US" sz="2400" dirty="0" smtClean="0"/>
              <a:t>: Make the 999,999 default, make the 1 hard to find</a:t>
            </a:r>
          </a:p>
          <a:p>
            <a:pPr eaLnBrk="1" hangingPunct="1"/>
            <a:r>
              <a:rPr lang="en-US" sz="2800" dirty="0" smtClean="0"/>
              <a:t>Default should always be to </a:t>
            </a:r>
            <a:r>
              <a:rPr lang="en-US" sz="2800" dirty="0" smtClean="0">
                <a:solidFill>
                  <a:srgbClr val="FF6600"/>
                </a:solidFill>
              </a:rPr>
              <a:t>save changes </a:t>
            </a:r>
            <a:r>
              <a:rPr lang="en-US" sz="2800" dirty="0" smtClean="0"/>
              <a:t>when I exit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Of course </a:t>
            </a:r>
            <a:r>
              <a:rPr lang="en-US" sz="2400" dirty="0" smtClean="0"/>
              <a:t>I want to save !</a:t>
            </a:r>
          </a:p>
          <a:p>
            <a:pPr lvl="1" eaLnBrk="1" hangingPunct="1"/>
            <a:r>
              <a:rPr lang="en-US" sz="2400" dirty="0" smtClean="0"/>
              <a:t>Include an </a:t>
            </a:r>
            <a:r>
              <a:rPr lang="en-US" sz="2400" dirty="0" smtClean="0">
                <a:solidFill>
                  <a:srgbClr val="FF6600"/>
                </a:solidFill>
              </a:rPr>
              <a:t>option to discard </a:t>
            </a:r>
            <a:r>
              <a:rPr lang="en-US" sz="2400" dirty="0" smtClean="0"/>
              <a:t>and exit … in a menu somewhere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Summary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AFB35FB-81C8-46F2-9ECA-1DB8BD2AF08C}" type="datetime5">
              <a:rPr lang="en-US" smtClean="0"/>
              <a:pPr/>
              <a:t>4-Oct-12</a:t>
            </a:fld>
            <a:endParaRPr lang="en-US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1CACD-8CF6-4BAD-95B7-880C055777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462088" y="3006725"/>
            <a:ext cx="621982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provide good flow,</a:t>
            </a: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designers must know their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1794</TotalTime>
  <Words>499</Words>
  <Application>Microsoft Macintosh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Orchestration and Flow</vt:lpstr>
      <vt:lpstr>Flow is a State of Mind</vt:lpstr>
      <vt:lpstr>Orchestration and Flow</vt:lpstr>
      <vt:lpstr>Flow Example</vt:lpstr>
      <vt:lpstr>Orchestration – Stay in Character</vt:lpstr>
      <vt:lpstr>Make the UI Disappear</vt:lpstr>
      <vt:lpstr>Design for the Probable Provide for the Possible</vt:lpstr>
      <vt:lpstr>Flow 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632: Cooper Part II</dc:title>
  <dc:creator>Offutt</dc:creator>
  <cp:lastModifiedBy>Dan Fleck</cp:lastModifiedBy>
  <cp:revision>187</cp:revision>
  <dcterms:created xsi:type="dcterms:W3CDTF">2001-01-12T22:24:29Z</dcterms:created>
  <dcterms:modified xsi:type="dcterms:W3CDTF">2012-10-04T14:32:42Z</dcterms:modified>
</cp:coreProperties>
</file>