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000000"/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59" autoAdjust="0"/>
    <p:restoredTop sz="94660"/>
  </p:normalViewPr>
  <p:slideViewPr>
    <p:cSldViewPr>
      <p:cViewPr varScale="1">
        <p:scale>
          <a:sx n="75" d="100"/>
          <a:sy n="75" d="100"/>
        </p:scale>
        <p:origin x="-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EB4D7D-54FD-4290-9999-7E5FD68FB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9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716C336-B427-42D2-B038-54A878A0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0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B0A6C4B2-3ED7-4D0E-BB01-E9567E9F7B8E}" type="datetime5">
              <a:rPr lang="en-US" smtClean="0"/>
              <a:t>13-Sep-12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811BCCD9-A42D-4563-A586-0D6B2E11EE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EAC28-E339-462F-8A7B-F09A09289F0C}" type="datetime5">
              <a:rPr lang="en-US" smtClean="0"/>
              <a:t>13-Sep-12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8999F-84D7-44FF-B862-B39BE5571D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2CD5C-ECDE-44FC-9671-CA5F6264C498}" type="datetime5">
              <a:rPr lang="en-US" smtClean="0"/>
              <a:t>13-Sep-12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19C15-75BD-43CA-83EF-7389BF09F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EAC28-E339-462F-8A7B-F09A09289F0C}" type="datetime5">
              <a:rPr lang="en-US" smtClean="0"/>
              <a:t>13-Sep-12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8999F-84D7-44FF-B862-B39BE5571D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3CA6C-0131-40A6-AA29-CCF930695792}" type="datetime5">
              <a:rPr lang="en-US" smtClean="0"/>
              <a:t>13-Sep-12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82741-4688-4594-8569-36B704DFD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4EEC8-CB5F-4800-9328-77A20CDCE415}" type="datetime5">
              <a:rPr lang="en-US" smtClean="0"/>
              <a:t>13-Sep-12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B8142-05E5-4044-A57F-2D273BCE3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B536-FEE2-4723-BA21-C2CD18491D6D}" type="datetime5">
              <a:rPr lang="en-US" smtClean="0"/>
              <a:t>13-Sep-12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D87C1-BC10-46B2-9BEC-BB1ABC782A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257EAC28-E339-462F-8A7B-F09A09289F0C}" type="datetime5">
              <a:rPr lang="en-US" smtClean="0"/>
              <a:t>13-Sep-12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4207E-160E-45B1-8CBF-DCC4CF8F9076}" type="datetime5">
              <a:rPr lang="en-US" smtClean="0"/>
              <a:t>13-Sep-12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2717-A437-43C8-8CFC-E39793778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352AE-C083-4736-992C-E9CE412E38EA}" type="datetime5">
              <a:rPr lang="en-US" smtClean="0"/>
              <a:t>13-Sep-12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2CAFC-45DF-4A58-AF59-011C6715D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654B0-1352-4415-8C79-F950EBACBD79}" type="datetime5">
              <a:rPr lang="en-US" smtClean="0"/>
              <a:t>13-Sep-12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6B583-A3D0-4008-87EC-7D402789F5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7C908-E295-4FFA-88DD-80E8DE7303B6}" type="datetime5">
              <a:rPr lang="en-US" smtClean="0"/>
              <a:t>13-Sep-12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287B5-F9C1-425C-BF6F-3ADEECF52E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88C58-8654-427F-8CC6-680CF6E7F527}" type="datetime5">
              <a:rPr lang="en-US" smtClean="0"/>
              <a:t>13-Sep-12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3049B-66CB-42A4-B9C7-D099F4EA4D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651DA-BCED-45F4-B8F0-C1F112E2EB82}" type="datetime5">
              <a:rPr lang="en-US" smtClean="0"/>
              <a:t>13-Sep-12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F1E3-20A2-4D6D-9651-C8245D03B3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257EAC28-E339-462F-8A7B-F09A09289F0C}" type="datetime5">
              <a:rPr lang="en-US" smtClean="0"/>
              <a:t>13-Sep-12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38999F-84D7-44FF-B862-B39BE5571D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gmu.edu/~dfleck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mailblog.blogspot.com/2008/10/new-in-labs-stop-sending-mail-you-lat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16000"/>
            <a:ext cx="7696200" cy="12192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Some Golden Rules of Interaction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51200"/>
            <a:ext cx="6477000" cy="284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Dan Fleck</a:t>
            </a:r>
          </a:p>
          <a:p>
            <a:pPr eaLnBrk="1" hangingPunct="1"/>
            <a:endParaRPr lang="en-US" sz="16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hlinkClick r:id="rId3"/>
              </a:rPr>
              <a:t>http://www.cs.gmu.edu/~dfleck/</a:t>
            </a:r>
            <a:endParaRPr lang="en-US" sz="24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1400" b="1" dirty="0" smtClean="0"/>
              <a:t>(adapted from Jeff Offutt’s slides)</a:t>
            </a:r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sz="2400" b="1" dirty="0" smtClean="0"/>
              <a:t>SWE 632</a:t>
            </a:r>
          </a:p>
          <a:p>
            <a:pPr eaLnBrk="1" hangingPunct="1"/>
            <a:r>
              <a:rPr lang="en-US" sz="2400" b="1" dirty="0" smtClean="0"/>
              <a:t>User Interface Design and Development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429000" y="2743200"/>
            <a:ext cx="1752600" cy="3048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5400" y="3124200"/>
            <a:ext cx="1066800" cy="304800"/>
          </a:xfrm>
          <a:prstGeom prst="roundRect">
            <a:avLst/>
          </a:prstGeom>
          <a:solidFill>
            <a:schemeClr val="tx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Highlighting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89100"/>
            <a:ext cx="8991600" cy="901700"/>
          </a:xfrm>
        </p:spPr>
        <p:txBody>
          <a:bodyPr/>
          <a:lstStyle/>
          <a:p>
            <a:pPr eaLnBrk="1" hangingPunct="1"/>
            <a:r>
              <a:rPr lang="en-US" dirty="0" smtClean="0"/>
              <a:t>Highlighting can appear in many ways :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E6F0D71-FE7D-49D6-B758-D26E2BBF27EC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A6264-3B81-49A2-A31D-BCA2C9698309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2743201"/>
            <a:ext cx="4343400" cy="2141538"/>
            <a:chOff x="672" y="1392"/>
            <a:chExt cx="2736" cy="1349"/>
          </a:xfrm>
        </p:grpSpPr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672" y="1392"/>
              <a:ext cx="1392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b="1" dirty="0"/>
                <a:t>bold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dirty="0">
                  <a:solidFill>
                    <a:srgbClr val="000000"/>
                  </a:solidFill>
                </a:rPr>
                <a:t>marking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sz="3600" dirty="0"/>
                <a:t>size</a:t>
              </a:r>
              <a:endParaRPr lang="en-US" dirty="0"/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dirty="0">
                  <a:latin typeface="Ravie" pitchFamily="82" charset="0"/>
                </a:rPr>
                <a:t>font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dirty="0" smtClean="0"/>
                <a:t>CAPITALIZE</a:t>
              </a:r>
              <a:endParaRPr lang="en-US" dirty="0"/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2016" y="1392"/>
              <a:ext cx="1392" cy="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inverse video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blinking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</a:t>
              </a:r>
              <a:r>
                <a:rPr lang="en-US" dirty="0">
                  <a:solidFill>
                    <a:srgbClr val="FFC000"/>
                  </a:solidFill>
                </a:rPr>
                <a:t>color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audio</a:t>
              </a:r>
            </a:p>
          </p:txBody>
        </p:sp>
      </p:grp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28600" y="48768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/>
              <a:t>BE GENTLE!! HIGHLIGHTING ALWAYS LOOKS STRONGER TO THE USER THAN TO THE DESIGNER!!!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440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Rules for Data Entry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Be consistent 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Minimize </a:t>
            </a:r>
            <a:r>
              <a:rPr lang="en-US" dirty="0" smtClean="0">
                <a:solidFill>
                  <a:srgbClr val="FF0000"/>
                </a:solidFill>
              </a:rPr>
              <a:t>user inputs</a:t>
            </a:r>
          </a:p>
          <a:p>
            <a:pPr lvl="1" eaLnBrk="1" hangingPunct="1"/>
            <a:r>
              <a:rPr lang="en-US" dirty="0" smtClean="0"/>
              <a:t>Single character choices</a:t>
            </a:r>
          </a:p>
          <a:p>
            <a:pPr lvl="1" eaLnBrk="1" hangingPunct="1"/>
            <a:r>
              <a:rPr lang="en-US" dirty="0" smtClean="0"/>
              <a:t>Reduce device switching (keyboard – mouse)</a:t>
            </a:r>
          </a:p>
          <a:p>
            <a:pPr lvl="1" eaLnBrk="1" hangingPunct="1"/>
            <a:r>
              <a:rPr lang="en-US" dirty="0" smtClean="0"/>
              <a:t>No redundancy (addresses …)</a:t>
            </a:r>
          </a:p>
          <a:p>
            <a:pPr eaLnBrk="1" hangingPunct="1"/>
            <a:r>
              <a:rPr lang="en-US" dirty="0" smtClean="0"/>
              <a:t>Minimize </a:t>
            </a:r>
            <a:r>
              <a:rPr lang="en-US" dirty="0" smtClean="0">
                <a:solidFill>
                  <a:srgbClr val="FF0000"/>
                </a:solidFill>
              </a:rPr>
              <a:t>memory load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Make data </a:t>
            </a:r>
            <a:r>
              <a:rPr lang="en-US" dirty="0" smtClean="0">
                <a:solidFill>
                  <a:srgbClr val="FF0000"/>
                </a:solidFill>
              </a:rPr>
              <a:t>entry </a:t>
            </a:r>
            <a:r>
              <a:rPr lang="en-US" dirty="0" smtClean="0"/>
              <a:t>similar to data </a:t>
            </a:r>
            <a:r>
              <a:rPr lang="en-US" dirty="0" smtClean="0">
                <a:solidFill>
                  <a:srgbClr val="FF0000"/>
                </a:solidFill>
              </a:rPr>
              <a:t>display</a:t>
            </a:r>
          </a:p>
          <a:p>
            <a:pPr eaLnBrk="1" hangingPunct="1"/>
            <a:r>
              <a:rPr lang="en-US" dirty="0" smtClean="0"/>
              <a:t>Be </a:t>
            </a:r>
            <a:r>
              <a:rPr lang="en-US" dirty="0" smtClean="0">
                <a:solidFill>
                  <a:srgbClr val="FF0000"/>
                </a:solidFill>
              </a:rPr>
              <a:t>flexible </a:t>
            </a:r>
            <a:r>
              <a:rPr lang="en-US" dirty="0" smtClean="0"/>
              <a:t>:  </a:t>
            </a:r>
            <a:r>
              <a:rPr lang="en-US" sz="2800" dirty="0" smtClean="0">
                <a:latin typeface="Arial" charset="0"/>
              </a:rPr>
              <a:t>Again [YN] (N)?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8304C5B-A7B2-4884-AF71-605394DA42B6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720422-80E4-4D52-BF32-FC68FC4C291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010400" cy="3352800"/>
          </a:xfrm>
        </p:spPr>
        <p:txBody>
          <a:bodyPr/>
          <a:lstStyle/>
          <a:p>
            <a:pPr eaLnBrk="1" hangingPunct="1">
              <a:buNone/>
            </a:pPr>
            <a:r>
              <a:rPr lang="en-US" sz="3600" dirty="0" smtClean="0"/>
              <a:t>All an interface designer has to do is</a:t>
            </a:r>
          </a:p>
          <a:p>
            <a:pPr lvl="1" eaLnBrk="1" hangingPunct="1"/>
            <a:r>
              <a:rPr lang="en-US" sz="3200" dirty="0" smtClean="0"/>
              <a:t>Be </a:t>
            </a:r>
            <a:r>
              <a:rPr lang="en-US" sz="3200" dirty="0" smtClean="0">
                <a:solidFill>
                  <a:srgbClr val="FF0000"/>
                </a:solidFill>
              </a:rPr>
              <a:t>polite</a:t>
            </a:r>
          </a:p>
          <a:p>
            <a:pPr lvl="1" eaLnBrk="1" hangingPunct="1"/>
            <a:r>
              <a:rPr lang="en-US" sz="3200" dirty="0" smtClean="0"/>
              <a:t>Be </a:t>
            </a:r>
            <a:r>
              <a:rPr lang="en-US" sz="3200" dirty="0" smtClean="0">
                <a:solidFill>
                  <a:srgbClr val="FF0000"/>
                </a:solidFill>
              </a:rPr>
              <a:t>considerate</a:t>
            </a:r>
          </a:p>
          <a:p>
            <a:pPr lvl="1" eaLnBrk="1" hangingPunct="1"/>
            <a:r>
              <a:rPr lang="en-US" sz="3200" dirty="0" smtClean="0"/>
              <a:t>Be </a:t>
            </a:r>
            <a:r>
              <a:rPr lang="en-US" sz="3200" dirty="0" smtClean="0">
                <a:solidFill>
                  <a:srgbClr val="FF0000"/>
                </a:solidFill>
              </a:rPr>
              <a:t>clear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DB38C-203A-4751-91D0-0E56ED944812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D2169-06CA-4C6F-909B-61B7504661B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Modes of Interaction</a:t>
            </a:r>
            <a:br>
              <a:rPr lang="en-US" smtClean="0"/>
            </a:br>
            <a:r>
              <a:rPr lang="en-US" sz="3600" smtClean="0"/>
              <a:t>(Types of Interfaces)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6546850" cy="39592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Menu</a:t>
            </a:r>
            <a:r>
              <a:rPr lang="en-US" dirty="0" smtClean="0"/>
              <a:t> (selection)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Form</a:t>
            </a:r>
            <a:r>
              <a:rPr lang="en-US" dirty="0" smtClean="0"/>
              <a:t> fill (selection)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Command</a:t>
            </a:r>
            <a:r>
              <a:rPr lang="en-US" dirty="0" smtClean="0"/>
              <a:t> language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Natural</a:t>
            </a:r>
            <a:r>
              <a:rPr lang="en-US" dirty="0" smtClean="0"/>
              <a:t> language</a:t>
            </a:r>
          </a:p>
          <a:p>
            <a:pPr eaLnBrk="1" hangingPunct="1"/>
            <a:r>
              <a:rPr lang="en-US" dirty="0" smtClean="0"/>
              <a:t>Direct manipulation – </a:t>
            </a:r>
            <a:r>
              <a:rPr lang="en-US" dirty="0" smtClean="0">
                <a:solidFill>
                  <a:schemeClr val="tx2"/>
                </a:solidFill>
              </a:rPr>
              <a:t>GUI, WUI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D2C1E47-5325-4324-9983-FDC36B55DF7A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E413-990F-4C47-8D3C-ABA567118F3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Eight “Golden” Principles for Dialogue Designers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90763"/>
            <a:ext cx="8382000" cy="411003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Consistency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Design in, then </a:t>
            </a:r>
            <a:r>
              <a:rPr lang="en-US" sz="2400" b="1" dirty="0" smtClean="0"/>
              <a:t>evaluate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Changes break consistency …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Shortcuts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Users must be able to find them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Feedback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Not just error messages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Yield Closure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Have a clearly defined end-point in the interaction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BBBC67C-4F75-419A-ADB7-C6CCAD4A9558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4CF363-4E18-4AEC-924D-8F70DECC33C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371600" y="1600200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latin typeface="Comic Sans MS" pitchFamily="66" charset="0"/>
              </a:rPr>
              <a:t>Valid for any type of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45362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Eight “Golden” Principles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z="2800" dirty="0" smtClean="0">
                <a:solidFill>
                  <a:srgbClr val="FF0000"/>
                </a:solidFill>
              </a:rPr>
              <a:t>Error Handling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 dirty="0" smtClean="0"/>
              <a:t>Clearly tell me what was wrong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 dirty="0" smtClean="0"/>
              <a:t>Only make me redo the part that was wrong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800" dirty="0" smtClean="0">
                <a:solidFill>
                  <a:srgbClr val="FF0000"/>
                </a:solidFill>
              </a:rPr>
              <a:t>Undo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 dirty="0" smtClean="0"/>
              <a:t>If the operation cannot be “undone,” use </a:t>
            </a:r>
            <a:r>
              <a:rPr lang="en-US" sz="2400" dirty="0" smtClean="0">
                <a:solidFill>
                  <a:srgbClr val="FF0000"/>
                </a:solidFill>
              </a:rPr>
              <a:t>hesitation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800" dirty="0" smtClean="0"/>
              <a:t>Put the user </a:t>
            </a:r>
            <a:r>
              <a:rPr lang="en-US" sz="2800" dirty="0" smtClean="0">
                <a:solidFill>
                  <a:srgbClr val="FF0000"/>
                </a:solidFill>
              </a:rPr>
              <a:t>in charge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 dirty="0" smtClean="0"/>
              <a:t>Inexperienced users may be intimidated when the software makes decisions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 dirty="0" smtClean="0"/>
              <a:t>Experienced users want to control the flow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800" dirty="0" smtClean="0">
                <a:solidFill>
                  <a:srgbClr val="FF0000"/>
                </a:solidFill>
              </a:rPr>
              <a:t>Reduce the STM load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D630974-20FC-4CAB-AED8-E53E7C98CFDD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C5CD5-89FA-48FB-BD26-2871A920CB0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Eight “Golden” Principles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68513"/>
            <a:ext cx="8534400" cy="3506787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9"/>
            </a:pPr>
            <a:r>
              <a:rPr lang="en-US" dirty="0" smtClean="0">
                <a:solidFill>
                  <a:srgbClr val="FF0000"/>
                </a:solidFill>
              </a:rPr>
              <a:t>Design for the </a:t>
            </a:r>
            <a:r>
              <a:rPr lang="en-US" u="sng" dirty="0" smtClean="0">
                <a:solidFill>
                  <a:srgbClr val="FF0000"/>
                </a:solidFill>
              </a:rPr>
              <a:t>USER</a:t>
            </a:r>
          </a:p>
          <a:p>
            <a:pPr marL="990600" lvl="1" indent="-533400" eaLnBrk="1" hangingPunct="1"/>
            <a:r>
              <a:rPr lang="en-US" dirty="0" smtClean="0"/>
              <a:t>First</a:t>
            </a:r>
          </a:p>
          <a:p>
            <a:pPr marL="990600" lvl="1" indent="-533400" eaLnBrk="1" hangingPunct="1"/>
            <a:r>
              <a:rPr lang="en-US" dirty="0" smtClean="0"/>
              <a:t>Last</a:t>
            </a:r>
          </a:p>
          <a:p>
            <a:pPr marL="990600" lvl="1" indent="-533400" eaLnBrk="1" hangingPunct="1"/>
            <a:r>
              <a:rPr lang="en-US" dirty="0" smtClean="0"/>
              <a:t>Then test it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FB984CD-1C56-4D1A-8918-58CE6E78DEA3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F076F1-ABD3-4A04-AC28-CCB61DC999B8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" name="Picture 5" descr="goodCom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436596"/>
            <a:ext cx="5410200" cy="442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Preventing Errors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People often make </a:t>
            </a:r>
            <a:r>
              <a:rPr lang="en-US" dirty="0" smtClean="0">
                <a:solidFill>
                  <a:srgbClr val="FF0000"/>
                </a:solidFill>
              </a:rPr>
              <a:t>mistakes</a:t>
            </a:r>
          </a:p>
          <a:p>
            <a:pPr eaLnBrk="1" hangingPunct="1"/>
            <a:r>
              <a:rPr lang="en-US" dirty="0" smtClean="0"/>
              <a:t>Faster computers can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 smtClean="0"/>
              <a:t>errors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Prevention </a:t>
            </a:r>
            <a:r>
              <a:rPr lang="en-US" dirty="0" smtClean="0"/>
              <a:t>strategies :</a:t>
            </a:r>
          </a:p>
          <a:p>
            <a:pPr lvl="1" eaLnBrk="1" hangingPunct="1"/>
            <a:r>
              <a:rPr lang="en-US" u="sng" dirty="0" smtClean="0">
                <a:solidFill>
                  <a:srgbClr val="FF0000"/>
                </a:solidFill>
              </a:rPr>
              <a:t>Flow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Users make fewer mistakes when the flow through the UI makes sense</a:t>
            </a:r>
          </a:p>
          <a:p>
            <a:pPr lvl="1" eaLnBrk="1" hangingPunct="1"/>
            <a:r>
              <a:rPr lang="en-US" u="sng" dirty="0" smtClean="0">
                <a:solidFill>
                  <a:srgbClr val="FF0000"/>
                </a:solidFill>
              </a:rPr>
              <a:t>Education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Better error messages can reduce </a:t>
            </a:r>
            <a:r>
              <a:rPr lang="en-US" dirty="0" smtClean="0"/>
              <a:t>errors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644CA1-FC71-4B3B-8F34-256B74DA3242}" type="datetime5">
              <a:rPr lang="en-US" smtClean="0"/>
              <a:t>13-Sep-12</a:t>
            </a:fld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37A6F-E217-4C41-9C00-FBD4DFC3879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Seatbelts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The software can prevent the user from making </a:t>
            </a:r>
            <a:r>
              <a:rPr lang="en-US" dirty="0" smtClean="0">
                <a:solidFill>
                  <a:srgbClr val="FF0000"/>
                </a:solidFill>
              </a:rPr>
              <a:t>dangerous </a:t>
            </a:r>
            <a:r>
              <a:rPr lang="en-US" dirty="0" smtClean="0"/>
              <a:t>choices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the dangerous choice must be available, allow it with a </a:t>
            </a:r>
            <a:r>
              <a:rPr lang="en-US" u="sng" dirty="0" smtClean="0">
                <a:solidFill>
                  <a:srgbClr val="FF0000"/>
                </a:solidFill>
              </a:rPr>
              <a:t>hesitation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(“</a:t>
            </a:r>
            <a:r>
              <a:rPr lang="en-US" dirty="0" smtClean="0">
                <a:latin typeface="Comic Sans MS" pitchFamily="66" charset="0"/>
              </a:rPr>
              <a:t>are you sure?</a:t>
            </a:r>
            <a:r>
              <a:rPr lang="en-US" dirty="0" smtClean="0"/>
              <a:t>”)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Exiting editors </a:t>
            </a:r>
            <a:r>
              <a:rPr lang="en-US" dirty="0" smtClean="0"/>
              <a:t>with changed, unsaved text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Should not hesitate if unchanged!</a:t>
            </a:r>
          </a:p>
          <a:p>
            <a:pPr lvl="1" eaLnBrk="1" hangingPunct="1"/>
            <a:r>
              <a:rPr lang="en-US" dirty="0" err="1" smtClean="0">
                <a:latin typeface="Comic Sans MS" pitchFamily="66" charset="0"/>
              </a:rPr>
              <a:t>rm</a:t>
            </a:r>
            <a:r>
              <a:rPr lang="en-US" dirty="0" smtClean="0">
                <a:latin typeface="Comic Sans MS" pitchFamily="66" charset="0"/>
              </a:rPr>
              <a:t> *.o … </a:t>
            </a:r>
            <a:r>
              <a:rPr lang="en-US" dirty="0" err="1" smtClean="0">
                <a:latin typeface="Comic Sans MS" pitchFamily="66" charset="0"/>
              </a:rPr>
              <a:t>rm</a:t>
            </a:r>
            <a:r>
              <a:rPr lang="en-US" dirty="0" smtClean="0">
                <a:latin typeface="Comic Sans MS" pitchFamily="66" charset="0"/>
              </a:rPr>
              <a:t> * .o</a:t>
            </a:r>
          </a:p>
          <a:p>
            <a:pPr lvl="2"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rm</a:t>
            </a:r>
            <a:r>
              <a:rPr lang="en-US" dirty="0" smtClean="0">
                <a:latin typeface="Comic Sans MS" pitchFamily="66" charset="0"/>
              </a:rPr>
              <a:t> –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*.o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forces hesitation </a:t>
            </a:r>
            <a:r>
              <a:rPr lang="en-US" dirty="0" smtClean="0"/>
              <a:t>(</a:t>
            </a:r>
            <a:r>
              <a:rPr lang="en-US" dirty="0" smtClean="0">
                <a:latin typeface="Comic Sans MS" pitchFamily="66" charset="0"/>
              </a:rPr>
              <a:t>alias </a:t>
            </a:r>
            <a:r>
              <a:rPr lang="en-US" dirty="0" err="1" smtClean="0">
                <a:latin typeface="Comic Sans MS" pitchFamily="66" charset="0"/>
              </a:rPr>
              <a:t>rm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rm</a:t>
            </a:r>
            <a:r>
              <a:rPr lang="en-US" dirty="0" smtClean="0">
                <a:latin typeface="Comic Sans MS" pitchFamily="66" charset="0"/>
              </a:rPr>
              <a:t> –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”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Do not put choices on menus that should not be </a:t>
            </a:r>
            <a:r>
              <a:rPr lang="en-US" dirty="0" smtClean="0"/>
              <a:t>used</a:t>
            </a:r>
          </a:p>
          <a:p>
            <a:r>
              <a:rPr lang="en-US" dirty="0">
                <a:hlinkClick r:id="rId2"/>
              </a:rPr>
              <a:t>http://gmailblog.blogspot.com/2008/10/new-in-labs-stop-sending-mail-you-</a:t>
            </a:r>
            <a:r>
              <a:rPr lang="en-US" dirty="0" smtClean="0">
                <a:hlinkClick r:id="rId2"/>
              </a:rPr>
              <a:t>later.html</a:t>
            </a:r>
            <a:endParaRPr lang="en-US" smtClean="0"/>
          </a:p>
          <a:p>
            <a:endParaRPr lang="en-US" dirty="0" smtClean="0"/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9B4ED5-D6F5-4E7A-8F88-A7F790142322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6F1A7-AD02-4E5E-BCF9-858D39EE2BA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Simplifying Displays </a:t>
            </a:r>
            <a:br>
              <a:rPr lang="en-US" smtClean="0"/>
            </a:br>
            <a:r>
              <a:rPr lang="en-US" sz="3600" smtClean="0"/>
              <a:t>Five Objectives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077200" cy="5181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Consistency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Format, terminology, </a:t>
            </a:r>
            <a:r>
              <a:rPr lang="en-US" dirty="0" err="1" smtClean="0"/>
              <a:t>abbrevs</a:t>
            </a:r>
            <a:r>
              <a:rPr lang="en-US" dirty="0" smtClean="0"/>
              <a:t>, titles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Easier to repair than to build in!</a:t>
            </a:r>
          </a:p>
          <a:p>
            <a:pPr marL="1390650" lvl="2" indent="-533400" eaLnBrk="1" hangingPunct="1"/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Efficient assimilation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Neat columns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Left justification of characters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Right justify integers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Spacing, etc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F669A62-5BE6-4B80-867F-39E0950BBB89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9DE3A-418B-4A05-A485-AC406A5E684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Simplifying Displays </a:t>
            </a:r>
            <a:br>
              <a:rPr lang="en-US" smtClean="0"/>
            </a:br>
            <a:r>
              <a:rPr lang="en-US" sz="3600" smtClean="0"/>
              <a:t>Five Objectives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458200" cy="4191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Reduce memory load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Do not cross screens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No long sequences of interaction</a:t>
            </a:r>
          </a:p>
          <a:p>
            <a:pPr marL="1390650" lvl="2" indent="-533400" eaLnBrk="1" hangingPunct="1"/>
            <a:endParaRPr lang="en-US" dirty="0" smtClean="0"/>
          </a:p>
          <a:p>
            <a:pPr marL="609600" indent="-609600" eaLnBrk="1" hangingPunct="1">
              <a:buFontTx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Input should look like output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dirty="0" smtClean="0"/>
              <a:t>Put dashes in phone numbers and credit card numbers</a:t>
            </a:r>
          </a:p>
          <a:p>
            <a:pPr marL="1390650" lvl="2" indent="-533400" eaLnBrk="1" hangingPunct="1"/>
            <a:endParaRPr lang="en-US" dirty="0" smtClean="0"/>
          </a:p>
          <a:p>
            <a:pPr marL="609600" indent="-609600" eaLnBrk="1" hangingPunct="1">
              <a:buFontTx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Allow output displays to be flexible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09C3A96-F688-47C4-9F48-A241A045EA1F}" type="datetime5">
              <a:rPr lang="en-US" smtClean="0"/>
              <a:t>13-Sep-12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Dan Fleck, 2012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013D4-863D-4497-8D32-E8A5E04323E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502</TotalTime>
  <Words>571</Words>
  <Application>Microsoft Macintosh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Some Golden Rules of Interaction Design</vt:lpstr>
      <vt:lpstr>Modes of Interaction (Types of Interfaces)</vt:lpstr>
      <vt:lpstr>Eight “Golden” Principles for Dialogue Designers</vt:lpstr>
      <vt:lpstr>Eight “Golden” Principles</vt:lpstr>
      <vt:lpstr>Eight “Golden” Principles</vt:lpstr>
      <vt:lpstr>Preventing Errors</vt:lpstr>
      <vt:lpstr>Software Seatbelts</vt:lpstr>
      <vt:lpstr>Simplifying Displays  Five Objectives</vt:lpstr>
      <vt:lpstr>Simplifying Displays  Five Objectives</vt:lpstr>
      <vt:lpstr>Highlighting</vt:lpstr>
      <vt:lpstr>Rules for Data Entry</vt:lpstr>
      <vt:lpstr>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Dan Fleck</cp:lastModifiedBy>
  <cp:revision>57</cp:revision>
  <dcterms:created xsi:type="dcterms:W3CDTF">2001-01-12T21:45:59Z</dcterms:created>
  <dcterms:modified xsi:type="dcterms:W3CDTF">2012-09-13T19:56:25Z</dcterms:modified>
</cp:coreProperties>
</file>