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13" r:id="rId2"/>
    <p:sldId id="325" r:id="rId3"/>
    <p:sldId id="302" r:id="rId4"/>
    <p:sldId id="314" r:id="rId5"/>
    <p:sldId id="326" r:id="rId6"/>
    <p:sldId id="327" r:id="rId7"/>
    <p:sldId id="315" r:id="rId8"/>
    <p:sldId id="328" r:id="rId9"/>
    <p:sldId id="329" r:id="rId10"/>
    <p:sldId id="330" r:id="rId11"/>
    <p:sldId id="316" r:id="rId12"/>
    <p:sldId id="317" r:id="rId13"/>
    <p:sldId id="331" r:id="rId14"/>
    <p:sldId id="318" r:id="rId15"/>
    <p:sldId id="324" r:id="rId16"/>
    <p:sldId id="332" r:id="rId17"/>
    <p:sldId id="319" r:id="rId18"/>
    <p:sldId id="333" r:id="rId19"/>
    <p:sldId id="322" r:id="rId20"/>
    <p:sldId id="321" r:id="rId21"/>
    <p:sldId id="323" r:id="rId22"/>
    <p:sldId id="299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3333FF"/>
    <a:srgbClr val="2929FF"/>
    <a:srgbClr val="0000FF"/>
    <a:srgbClr val="0000CC"/>
    <a:srgbClr val="CCE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6" autoAdjust="0"/>
    <p:restoredTop sz="93245" autoAdjust="0"/>
  </p:normalViewPr>
  <p:slideViewPr>
    <p:cSldViewPr>
      <p:cViewPr varScale="1">
        <p:scale>
          <a:sx n="100" d="100"/>
          <a:sy n="100" d="100"/>
        </p:scale>
        <p:origin x="-1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353" cy="47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0" tIns="48315" rIns="96630" bIns="48315" numCol="1" anchor="t" anchorCtr="0" compatLnSpc="1">
            <a:prstTxWarp prst="textNoShape">
              <a:avLst/>
            </a:prstTxWarp>
          </a:bodyPr>
          <a:lstStyle>
            <a:lvl1pPr defTabSz="96731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849" y="0"/>
            <a:ext cx="3170353" cy="47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0" tIns="48315" rIns="96630" bIns="48315" numCol="1" anchor="t" anchorCtr="0" compatLnSpc="1">
            <a:prstTxWarp prst="textNoShape">
              <a:avLst/>
            </a:prstTxWarp>
          </a:bodyPr>
          <a:lstStyle>
            <a:lvl1pPr algn="r" defTabSz="96731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2109"/>
            <a:ext cx="3170353" cy="47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0" tIns="48315" rIns="96630" bIns="48315" numCol="1" anchor="b" anchorCtr="0" compatLnSpc="1">
            <a:prstTxWarp prst="textNoShape">
              <a:avLst/>
            </a:prstTxWarp>
          </a:bodyPr>
          <a:lstStyle>
            <a:lvl1pPr defTabSz="96731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849" y="9122109"/>
            <a:ext cx="3170353" cy="47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0" tIns="48315" rIns="96630" bIns="48315" numCol="1" anchor="b" anchorCtr="0" compatLnSpc="1">
            <a:prstTxWarp prst="textNoShape">
              <a:avLst/>
            </a:prstTxWarp>
          </a:bodyPr>
          <a:lstStyle>
            <a:lvl1pPr algn="r" defTabSz="967315">
              <a:defRPr sz="1300" smtClean="0"/>
            </a:lvl1pPr>
          </a:lstStyle>
          <a:p>
            <a:pPr>
              <a:defRPr/>
            </a:pPr>
            <a:fld id="{9F41ABBD-EACD-4A3E-A8A0-E5393969C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25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353" cy="47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0" tIns="48315" rIns="96630" bIns="48315" numCol="1" anchor="t" anchorCtr="0" compatLnSpc="1">
            <a:prstTxWarp prst="textNoShape">
              <a:avLst/>
            </a:prstTxWarp>
          </a:bodyPr>
          <a:lstStyle>
            <a:lvl1pPr defTabSz="967315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849" y="0"/>
            <a:ext cx="3170353" cy="47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0" tIns="48315" rIns="96630" bIns="48315" numCol="1" anchor="t" anchorCtr="0" compatLnSpc="1">
            <a:prstTxWarp prst="textNoShape">
              <a:avLst/>
            </a:prstTxWarp>
          </a:bodyPr>
          <a:lstStyle>
            <a:lvl1pPr algn="r" defTabSz="967315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494" y="4560249"/>
            <a:ext cx="5366212" cy="431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0" tIns="48315" rIns="96630" bIns="48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2109"/>
            <a:ext cx="3170353" cy="47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0" tIns="48315" rIns="96630" bIns="48315" numCol="1" anchor="b" anchorCtr="0" compatLnSpc="1">
            <a:prstTxWarp prst="textNoShape">
              <a:avLst/>
            </a:prstTxWarp>
          </a:bodyPr>
          <a:lstStyle>
            <a:lvl1pPr defTabSz="967315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849" y="9122109"/>
            <a:ext cx="3170353" cy="47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0" tIns="48315" rIns="96630" bIns="48315" numCol="1" anchor="b" anchorCtr="0" compatLnSpc="1">
            <a:prstTxWarp prst="textNoShape">
              <a:avLst/>
            </a:prstTxWarp>
          </a:bodyPr>
          <a:lstStyle>
            <a:lvl1pPr algn="r" defTabSz="967315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8FB8ACA-86A6-4731-822D-B0B2620B8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87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r>
              <a:rPr lang="en-US" baseline="0" dirty="0" smtClean="0"/>
              <a:t> are form fill ins everywhere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B8ACA-86A6-4731-822D-B0B2620B89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2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B8ACA-86A6-4731-822D-B0B2620B89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0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B8ACA-86A6-4731-822D-B0B2620B89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0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B8ACA-86A6-4731-822D-B0B2620B89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0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pPr>
              <a:defRPr/>
            </a:pPr>
            <a:fld id="{1429264B-A966-4701-BBA0-D3323F8DDF62}" type="datetime5">
              <a:rPr lang="en-US" smtClean="0"/>
              <a:pPr>
                <a:defRPr/>
              </a:pPr>
              <a:t>24-Oct-12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pPr>
              <a:defRPr/>
            </a:pPr>
            <a:fld id="{C6B794C9-7AE2-4E53-835A-16677D04D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7906D-9739-4B5A-B742-BD0EF6EDF5F6}" type="datetime5">
              <a:rPr lang="en-US" smtClean="0"/>
              <a:pPr>
                <a:defRPr/>
              </a:pPr>
              <a:t>24-Oct-12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D5EF-59A4-44C8-BAA6-6F6E736BDE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6995A-EA6B-4C22-80DF-A107DACB24AC}" type="datetime5">
              <a:rPr lang="en-US" smtClean="0"/>
              <a:pPr>
                <a:defRPr/>
              </a:pPr>
              <a:t>24-Oct-12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175A-267F-4BD2-A069-11D5FA40C1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7906D-9739-4B5A-B742-BD0EF6EDF5F6}" type="datetime5">
              <a:rPr lang="en-US" smtClean="0"/>
              <a:pPr>
                <a:defRPr/>
              </a:pPr>
              <a:t>24-Oct-12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D5EF-59A4-44C8-BAA6-6F6E736BDE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2F99C-C083-4181-A251-B3E69D7C9CDD}" type="datetime5">
              <a:rPr lang="en-US" smtClean="0"/>
              <a:pPr>
                <a:defRPr/>
              </a:pPr>
              <a:t>24-Oct-12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71D90-B1F1-49EC-B74B-7FF58FB9C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879DB-1CEF-4406-80C7-5682DA2C0434}" type="datetime5">
              <a:rPr lang="en-US" smtClean="0"/>
              <a:pPr>
                <a:defRPr/>
              </a:pPr>
              <a:t>24-Oct-12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8EDD5-0EB6-4A7D-A7C1-B02067DE44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A19CFB-EA23-41CC-BBF4-0C73761BF55B}" type="datetime5">
              <a:rPr lang="en-US" smtClean="0"/>
              <a:pPr>
                <a:defRPr/>
              </a:pPr>
              <a:t>24-Oct-12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DD3C-9BEA-4B32-8DAA-0FB81E6DF3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pPr>
              <a:defRPr/>
            </a:pPr>
            <a:fld id="{6137906D-9739-4B5A-B742-BD0EF6EDF5F6}" type="datetime5">
              <a:rPr lang="en-US" smtClean="0"/>
              <a:pPr>
                <a:defRPr/>
              </a:pPr>
              <a:t>24-Oct-12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Dan Fleck, 2012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02092E-9756-47F9-8A5C-F7DC56EDA535}" type="datetime5">
              <a:rPr lang="en-US" smtClean="0"/>
              <a:pPr>
                <a:defRPr/>
              </a:pPr>
              <a:t>24-Oct-12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C9A76-3DDB-476B-B9CF-BC0EB0E5BA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D2434-09EC-43BF-B0B0-7850A75B6CB0}" type="datetime5">
              <a:rPr lang="en-US" smtClean="0"/>
              <a:pPr>
                <a:defRPr/>
              </a:pPr>
              <a:t>24-Oct-12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F8E65-864D-4815-9CCA-730EB69962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012199-D1A9-46E9-A1F1-08DEF757BF74}" type="datetime5">
              <a:rPr lang="en-US" smtClean="0"/>
              <a:pPr>
                <a:defRPr/>
              </a:pPr>
              <a:t>24-Oct-12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Dan Fleck,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6C7C9-CEDC-4C8A-8C3B-BAAB676517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53B49-8C63-4C18-9855-45978DF5079B}" type="datetime5">
              <a:rPr lang="en-US" smtClean="0"/>
              <a:pPr>
                <a:defRPr/>
              </a:pPr>
              <a:t>24-Oct-12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Dan Fleck,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000E8-E351-49CA-8F2D-DC7EF31C5F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C7FD9A-35D7-45CB-BB37-1C75D26E5960}" type="datetime5">
              <a:rPr lang="en-US" smtClean="0"/>
              <a:pPr>
                <a:defRPr/>
              </a:pPr>
              <a:t>24-Oct-12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Dan Fleck,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DCDC6-A787-4D30-AEA6-74155F89EC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F1F16-3DF2-4D47-A2F7-3B7993214928}" type="datetime5">
              <a:rPr lang="en-US" smtClean="0"/>
              <a:pPr>
                <a:defRPr/>
              </a:pPr>
              <a:t>24-Oct-12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1C479-C667-41E4-A95E-CD8427A20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>
              <a:defRPr/>
            </a:pPr>
            <a:fld id="{6137906D-9739-4B5A-B742-BD0EF6EDF5F6}" type="datetime5">
              <a:rPr lang="en-US" smtClean="0"/>
              <a:pPr>
                <a:defRPr/>
              </a:pPr>
              <a:t>24-Oct-12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58D5EF-59A4-44C8-BAA6-6F6E736BDE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Designing </a:t>
            </a:r>
            <a:r>
              <a:rPr lang="en-US" sz="3600" dirty="0" smtClean="0"/>
              <a:t>Good Behavior</a:t>
            </a:r>
            <a:endParaRPr lang="en-US" sz="3600" dirty="0" smtClean="0"/>
          </a:p>
        </p:txBody>
      </p:sp>
      <p:sp>
        <p:nvSpPr>
          <p:cNvPr id="205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3276600"/>
          </a:xfrm>
        </p:spPr>
        <p:txBody>
          <a:bodyPr/>
          <a:lstStyle/>
          <a:p>
            <a:r>
              <a:rPr lang="en-US" b="1" dirty="0" smtClean="0"/>
              <a:t>Dan Fleck</a:t>
            </a:r>
          </a:p>
          <a:p>
            <a:r>
              <a:rPr lang="en-US" sz="1200" b="1" dirty="0" smtClean="0"/>
              <a:t>(adapted from original slides by Jeff Offutt)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http://www.cs.gmu.edu/~</a:t>
            </a:r>
            <a:r>
              <a:rPr lang="en-US" b="1" dirty="0" err="1" smtClean="0">
                <a:solidFill>
                  <a:schemeClr val="tx1"/>
                </a:solidFill>
              </a:rPr>
              <a:t>dfleck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SWE 632</a:t>
            </a:r>
          </a:p>
          <a:p>
            <a:r>
              <a:rPr lang="en-US" b="1" dirty="0" smtClean="0"/>
              <a:t>User Interface Design and Development</a:t>
            </a:r>
          </a:p>
          <a:p>
            <a:r>
              <a:rPr lang="en-US" b="1" dirty="0" smtClean="0"/>
              <a:t>Cooper, </a:t>
            </a:r>
            <a:r>
              <a:rPr lang="en-US" b="1" dirty="0" err="1" smtClean="0"/>
              <a:t>Ch</a:t>
            </a:r>
            <a:r>
              <a:rPr lang="en-US" b="1" dirty="0" smtClean="0"/>
              <a:t> 12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n-US" sz="4000" dirty="0"/>
              <a:t>Considerate products don’t burden you with their </a:t>
            </a:r>
            <a:r>
              <a:rPr lang="en-US" sz="4000" dirty="0">
                <a:solidFill>
                  <a:srgbClr val="FF6600"/>
                </a:solidFill>
              </a:rPr>
              <a:t>personal problems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77200" cy="4389121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6600"/>
                </a:solidFill>
              </a:rPr>
              <a:t>receptionist </a:t>
            </a:r>
            <a:r>
              <a:rPr lang="en-US" dirty="0" smtClean="0"/>
              <a:t>at the dentist’s office who complains about her schedule to customers is very annoying</a:t>
            </a:r>
          </a:p>
          <a:p>
            <a:pPr lvl="1"/>
            <a:r>
              <a:rPr lang="en-US" dirty="0" smtClean="0"/>
              <a:t>Software should </a:t>
            </a:r>
            <a:r>
              <a:rPr lang="en-US" dirty="0" smtClean="0">
                <a:solidFill>
                  <a:srgbClr val="FF6600"/>
                </a:solidFill>
              </a:rPr>
              <a:t>not </a:t>
            </a:r>
            <a:r>
              <a:rPr lang="en-US" dirty="0" smtClean="0"/>
              <a:t>:</a:t>
            </a:r>
          </a:p>
          <a:p>
            <a:pPr lvl="2"/>
            <a:r>
              <a:rPr lang="en-US" sz="2000" dirty="0" smtClean="0">
                <a:solidFill>
                  <a:srgbClr val="FF6600"/>
                </a:solidFill>
              </a:rPr>
              <a:t>Tell us </a:t>
            </a:r>
            <a:r>
              <a:rPr lang="en-US" sz="2000" dirty="0" smtClean="0"/>
              <a:t>it successfully saved …</a:t>
            </a:r>
          </a:p>
          <a:p>
            <a:pPr lvl="2"/>
            <a:r>
              <a:rPr lang="en-US" sz="2000" dirty="0" smtClean="0">
                <a:solidFill>
                  <a:srgbClr val="FF6600"/>
                </a:solidFill>
              </a:rPr>
              <a:t>Whine </a:t>
            </a:r>
            <a:r>
              <a:rPr lang="en-US" sz="2000" dirty="0" smtClean="0"/>
              <a:t>about a full recycle bin …</a:t>
            </a:r>
          </a:p>
          <a:p>
            <a:pPr lvl="2"/>
            <a:r>
              <a:rPr lang="en-US" sz="2000" dirty="0" smtClean="0"/>
              <a:t>Tell us it </a:t>
            </a:r>
            <a:r>
              <a:rPr lang="en-US" sz="2000" dirty="0" smtClean="0">
                <a:solidFill>
                  <a:srgbClr val="FF6600"/>
                </a:solidFill>
              </a:rPr>
              <a:t>cannot </a:t>
            </a:r>
            <a:r>
              <a:rPr lang="en-US" sz="2000" dirty="0" smtClean="0"/>
              <a:t>render some weird fonts …</a:t>
            </a:r>
          </a:p>
          <a:p>
            <a:pPr lvl="1"/>
            <a:r>
              <a:rPr lang="en-US" dirty="0" smtClean="0"/>
              <a:t>Just do it </a:t>
            </a:r>
            <a:r>
              <a:rPr lang="en-US" dirty="0" smtClean="0"/>
              <a:t>!</a:t>
            </a:r>
            <a:endParaRPr lang="en-US" dirty="0" smtClean="0"/>
          </a:p>
        </p:txBody>
      </p:sp>
      <p:sp>
        <p:nvSpPr>
          <p:cNvPr id="55298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0BEAEAE-15E1-45EF-9FB4-9B1135F8B9F1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3F9331-E4C2-429C-93DA-10BA742DBD76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985260"/>
            <a:ext cx="3962400" cy="28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8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4158"/>
            <a:ext cx="8610600" cy="822642"/>
          </a:xfrm>
        </p:spPr>
        <p:txBody>
          <a:bodyPr>
            <a:normAutofit/>
          </a:bodyPr>
          <a:lstStyle/>
          <a:p>
            <a:r>
              <a:rPr lang="en-US" sz="4000" dirty="0"/>
              <a:t>Considerate products keep us </a:t>
            </a:r>
            <a:r>
              <a:rPr lang="en-US" sz="4000" dirty="0">
                <a:solidFill>
                  <a:srgbClr val="FF6600"/>
                </a:solidFill>
              </a:rPr>
              <a:t>informed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077200" cy="43891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r>
              <a:rPr lang="en-US" dirty="0" smtClean="0"/>
              <a:t>Tell </a:t>
            </a:r>
            <a:r>
              <a:rPr lang="en-US" dirty="0" smtClean="0"/>
              <a:t>users about </a:t>
            </a:r>
            <a:r>
              <a:rPr lang="en-US" dirty="0" smtClean="0">
                <a:solidFill>
                  <a:srgbClr val="FF6600"/>
                </a:solidFill>
              </a:rPr>
              <a:t>what matters</a:t>
            </a:r>
            <a:r>
              <a:rPr lang="en-US" dirty="0" smtClean="0"/>
              <a:t> to the users</a:t>
            </a:r>
          </a:p>
          <a:p>
            <a:pPr lvl="1"/>
            <a:r>
              <a:rPr lang="en-US" dirty="0" smtClean="0"/>
              <a:t>What can I do </a:t>
            </a:r>
            <a:r>
              <a:rPr lang="en-US" dirty="0" smtClean="0">
                <a:solidFill>
                  <a:srgbClr val="FF6600"/>
                </a:solidFill>
              </a:rPr>
              <a:t>next 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do I </a:t>
            </a:r>
            <a:r>
              <a:rPr lang="en-US" dirty="0" smtClean="0">
                <a:solidFill>
                  <a:srgbClr val="FF6600"/>
                </a:solidFill>
              </a:rPr>
              <a:t>complete </a:t>
            </a:r>
            <a:r>
              <a:rPr lang="en-US" dirty="0" smtClean="0"/>
              <a:t>my order ?</a:t>
            </a:r>
          </a:p>
          <a:p>
            <a:pPr lvl="1"/>
            <a:r>
              <a:rPr lang="en-US" dirty="0" smtClean="0"/>
              <a:t>How do I </a:t>
            </a:r>
            <a:r>
              <a:rPr lang="en-US" dirty="0" smtClean="0">
                <a:solidFill>
                  <a:srgbClr val="FF6600"/>
                </a:solidFill>
              </a:rPr>
              <a:t>quit 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can I </a:t>
            </a:r>
            <a:r>
              <a:rPr lang="en-US" dirty="0" smtClean="0">
                <a:solidFill>
                  <a:srgbClr val="FF6600"/>
                </a:solidFill>
              </a:rPr>
              <a:t>change </a:t>
            </a:r>
            <a:r>
              <a:rPr lang="en-US" dirty="0" smtClean="0"/>
              <a:t>something later </a:t>
            </a:r>
            <a:r>
              <a:rPr lang="en-US" dirty="0" smtClean="0"/>
              <a:t>?</a:t>
            </a:r>
          </a:p>
        </p:txBody>
      </p:sp>
      <p:sp>
        <p:nvSpPr>
          <p:cNvPr id="55298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0BEAEAE-15E1-45EF-9FB4-9B1135F8B9F1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3F9331-E4C2-429C-93DA-10BA742DBD76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" name="Picture 1" descr="Ama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19639"/>
            <a:ext cx="6096000" cy="3638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4158"/>
            <a:ext cx="8534400" cy="1339850"/>
          </a:xfrm>
        </p:spPr>
        <p:txBody>
          <a:bodyPr>
            <a:normAutofit/>
          </a:bodyPr>
          <a:lstStyle/>
          <a:p>
            <a:r>
              <a:rPr lang="en-US" sz="4000" dirty="0"/>
              <a:t>Considerate products are </a:t>
            </a:r>
            <a:r>
              <a:rPr lang="en-US" sz="4000" dirty="0">
                <a:solidFill>
                  <a:srgbClr val="FF6600"/>
                </a:solidFill>
              </a:rPr>
              <a:t>perceptive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4389121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If </a:t>
            </a:r>
            <a:r>
              <a:rPr lang="en-US" sz="2400" dirty="0" smtClean="0"/>
              <a:t>I check my roster in the morning, then I log into the system that afternoon, shouldn’t it </a:t>
            </a:r>
            <a:r>
              <a:rPr lang="en-US" sz="2400" dirty="0" smtClean="0">
                <a:solidFill>
                  <a:srgbClr val="FF6600"/>
                </a:solidFill>
              </a:rPr>
              <a:t>automatically tell me </a:t>
            </a:r>
            <a:r>
              <a:rPr lang="en-US" sz="2400" dirty="0" smtClean="0"/>
              <a:t>if anybody added or dropped the class since my last check 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If I resize adobe reader to use the full height of my screen and be just wide enough to fit a document … shouldn’t it create the window </a:t>
            </a:r>
            <a:r>
              <a:rPr lang="en-US" sz="2400" dirty="0" smtClean="0">
                <a:solidFill>
                  <a:srgbClr val="FF6600"/>
                </a:solidFill>
              </a:rPr>
              <a:t>with that size </a:t>
            </a:r>
            <a:r>
              <a:rPr lang="en-US" sz="2400" dirty="0" smtClean="0"/>
              <a:t>next time 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When I print with “Adobe PDF” in PPT, I always choose “Handouts”, “Pure Black and White” and “Slides per page” = 2 ... PPT should </a:t>
            </a:r>
            <a:r>
              <a:rPr lang="en-US" sz="2400" dirty="0" smtClean="0">
                <a:solidFill>
                  <a:srgbClr val="FF6600"/>
                </a:solidFill>
              </a:rPr>
              <a:t>notice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6600"/>
                </a:solidFill>
              </a:rPr>
              <a:t>remember</a:t>
            </a:r>
            <a:endParaRPr lang="en-US" sz="2400" dirty="0" smtClean="0">
              <a:solidFill>
                <a:srgbClr val="FF6600"/>
              </a:solidFill>
            </a:endParaRPr>
          </a:p>
        </p:txBody>
      </p:sp>
      <p:sp>
        <p:nvSpPr>
          <p:cNvPr id="56322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422A143-DC8D-4D64-A2A5-A40AF951AF9D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C0D608-2BE9-4032-B86F-BA095386F06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4158"/>
            <a:ext cx="8534400" cy="1339850"/>
          </a:xfrm>
        </p:spPr>
        <p:txBody>
          <a:bodyPr>
            <a:normAutofit/>
          </a:bodyPr>
          <a:lstStyle/>
          <a:p>
            <a:r>
              <a:rPr lang="en-US" sz="3600" dirty="0"/>
              <a:t>Considerate products are </a:t>
            </a:r>
            <a:r>
              <a:rPr lang="en-US" sz="3600" dirty="0">
                <a:solidFill>
                  <a:srgbClr val="FF6600"/>
                </a:solidFill>
              </a:rPr>
              <a:t>self-confident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4389121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“</a:t>
            </a:r>
            <a:r>
              <a:rPr lang="en-US" sz="2400" dirty="0" smtClean="0"/>
              <a:t>are you sure ?” just </a:t>
            </a:r>
            <a:r>
              <a:rPr lang="en-US" sz="2400" dirty="0" smtClean="0">
                <a:solidFill>
                  <a:srgbClr val="FF6600"/>
                </a:solidFill>
              </a:rPr>
              <a:t>gets in the way </a:t>
            </a:r>
            <a:r>
              <a:rPr lang="en-US" sz="2400" dirty="0" smtClean="0"/>
              <a:t>… on the other hand, the software should provide an “undelete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400" dirty="0" smtClean="0"/>
              <a:t>MS Word is confident to auto-correct… but lets you go back if you want.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56322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422A143-DC8D-4D64-A2A5-A40AF951AF9D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C0D608-2BE9-4032-B86F-BA095386F066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2" name="Picture 1" descr="Screen Shot 2012-10-24 at 4.1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33800"/>
            <a:ext cx="5689600" cy="2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10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4158"/>
            <a:ext cx="8610600" cy="1339850"/>
          </a:xfrm>
        </p:spPr>
        <p:txBody>
          <a:bodyPr>
            <a:normAutofit/>
          </a:bodyPr>
          <a:lstStyle/>
          <a:p>
            <a:r>
              <a:rPr lang="en-US" sz="3200" dirty="0"/>
              <a:t>Considerate products </a:t>
            </a:r>
            <a:r>
              <a:rPr lang="en-US" sz="3200" dirty="0">
                <a:solidFill>
                  <a:srgbClr val="FF6600"/>
                </a:solidFill>
              </a:rPr>
              <a:t>don’t ask </a:t>
            </a:r>
            <a:r>
              <a:rPr lang="en-US" sz="3200" dirty="0"/>
              <a:t>a lot of questions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4312921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Give </a:t>
            </a:r>
            <a:r>
              <a:rPr lang="en-US" dirty="0" smtClean="0"/>
              <a:t>users </a:t>
            </a:r>
            <a:r>
              <a:rPr lang="en-US" dirty="0" smtClean="0">
                <a:solidFill>
                  <a:srgbClr val="FF6600"/>
                </a:solidFill>
              </a:rPr>
              <a:t>choices</a:t>
            </a:r>
            <a:r>
              <a:rPr lang="en-US" dirty="0" smtClean="0"/>
              <a:t>, not questions</a:t>
            </a:r>
          </a:p>
          <a:p>
            <a:pPr lvl="1"/>
            <a:r>
              <a:rPr lang="en-US" dirty="0" smtClean="0"/>
              <a:t>Don’t offer choices </a:t>
            </a:r>
            <a:r>
              <a:rPr lang="en-US" dirty="0" smtClean="0">
                <a:solidFill>
                  <a:srgbClr val="FF6600"/>
                </a:solidFill>
              </a:rPr>
              <a:t>nobody ever wants</a:t>
            </a:r>
          </a:p>
          <a:p>
            <a:pPr lvl="1"/>
            <a:r>
              <a:rPr lang="en-US" dirty="0" smtClean="0"/>
              <a:t>Don’t offer choices whose consequences are </a:t>
            </a:r>
            <a:r>
              <a:rPr lang="en-US" dirty="0" smtClean="0">
                <a:solidFill>
                  <a:srgbClr val="FF6600"/>
                </a:solidFill>
              </a:rPr>
              <a:t>not clear</a:t>
            </a:r>
          </a:p>
          <a:p>
            <a:pPr lvl="2"/>
            <a:r>
              <a:rPr lang="en-US" sz="2000" dirty="0" smtClean="0"/>
              <a:t>“are you sure you want to quit? (yes, no, cancel)”</a:t>
            </a:r>
          </a:p>
          <a:p>
            <a:pPr lvl="3"/>
            <a:r>
              <a:rPr lang="en-US" sz="1800" dirty="0" smtClean="0"/>
              <a:t>What does cancel do !!!</a:t>
            </a:r>
            <a:r>
              <a:rPr lang="en-US" sz="1800" dirty="0" smtClean="0"/>
              <a:t>!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dirty="0" smtClean="0"/>
              <a:t>About once a week I shut down my computer and go to bed … the next morning when I look at my computer I find a dialog box “</a:t>
            </a:r>
            <a:r>
              <a:rPr lang="en-US" dirty="0" smtClean="0">
                <a:solidFill>
                  <a:srgbClr val="FF6600"/>
                </a:solidFill>
              </a:rPr>
              <a:t>something is still open, should I shut down?</a:t>
            </a:r>
            <a:r>
              <a:rPr lang="en-US" dirty="0" smtClean="0"/>
              <a:t>” … when I say “yes”, then it shuts down, wasting time as well as </a:t>
            </a:r>
            <a:r>
              <a:rPr lang="en-US" dirty="0" smtClean="0"/>
              <a:t>electricity</a:t>
            </a:r>
            <a:endParaRPr lang="en-US" sz="2400" dirty="0" smtClean="0"/>
          </a:p>
        </p:txBody>
      </p:sp>
      <p:sp>
        <p:nvSpPr>
          <p:cNvPr id="57346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F6C8E70-01B7-4D66-A183-1FA3CEE15596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81B005-5648-4DF3-92D4-11EA9FA8AC8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>
          <a:xfrm>
            <a:off x="2438400" y="6248400"/>
            <a:ext cx="67056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See next slide for an inconsiderate question…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44158"/>
            <a:ext cx="7345362" cy="670242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An Inconsiderate Question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895600"/>
            <a:ext cx="73152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Uhmmmm</a:t>
            </a:r>
            <a:r>
              <a:rPr lang="en-US" dirty="0" smtClean="0"/>
              <a:t> …. I </a:t>
            </a:r>
            <a:r>
              <a:rPr lang="en-US" dirty="0" smtClean="0">
                <a:solidFill>
                  <a:srgbClr val="FF6600"/>
                </a:solidFill>
              </a:rPr>
              <a:t>didn’t change </a:t>
            </a:r>
            <a:r>
              <a:rPr lang="en-US" dirty="0" smtClean="0"/>
              <a:t>anything …</a:t>
            </a:r>
          </a:p>
          <a:p>
            <a:r>
              <a:rPr lang="en-US" dirty="0" smtClean="0"/>
              <a:t>All I did was </a:t>
            </a:r>
            <a:r>
              <a:rPr lang="en-US" dirty="0" smtClean="0">
                <a:solidFill>
                  <a:srgbClr val="FF6600"/>
                </a:solidFill>
              </a:rPr>
              <a:t>print </a:t>
            </a:r>
            <a:r>
              <a:rPr lang="en-US" dirty="0" smtClean="0"/>
              <a:t>!</a:t>
            </a:r>
          </a:p>
          <a:p>
            <a:r>
              <a:rPr lang="en-US" dirty="0" smtClean="0"/>
              <a:t>Did I </a:t>
            </a:r>
            <a:r>
              <a:rPr lang="en-US" dirty="0" smtClean="0">
                <a:solidFill>
                  <a:srgbClr val="FF6600"/>
                </a:solidFill>
              </a:rPr>
              <a:t>accidentally </a:t>
            </a:r>
            <a:r>
              <a:rPr lang="en-US" dirty="0" smtClean="0"/>
              <a:t>change something else ?</a:t>
            </a:r>
          </a:p>
          <a:p>
            <a:r>
              <a:rPr lang="en-US" dirty="0" smtClean="0"/>
              <a:t>Why are you </a:t>
            </a:r>
            <a:r>
              <a:rPr lang="en-US" dirty="0" smtClean="0">
                <a:solidFill>
                  <a:srgbClr val="FF6600"/>
                </a:solidFill>
              </a:rPr>
              <a:t>bothering </a:t>
            </a:r>
            <a:r>
              <a:rPr lang="en-US" dirty="0" smtClean="0"/>
              <a:t>me ?</a:t>
            </a:r>
          </a:p>
          <a:p>
            <a:r>
              <a:rPr lang="en-US" dirty="0" smtClean="0"/>
              <a:t>Are you </a:t>
            </a:r>
            <a:r>
              <a:rPr lang="en-US" dirty="0" smtClean="0">
                <a:solidFill>
                  <a:srgbClr val="FF6600"/>
                </a:solidFill>
              </a:rPr>
              <a:t>stupid </a:t>
            </a:r>
            <a:r>
              <a:rPr lang="en-US" dirty="0" smtClean="0"/>
              <a:t>or am I ?</a:t>
            </a:r>
          </a:p>
          <a:p>
            <a:r>
              <a:rPr lang="en-US" dirty="0" smtClean="0"/>
              <a:t>What does “</a:t>
            </a:r>
            <a:r>
              <a:rPr lang="en-US" dirty="0" smtClean="0">
                <a:solidFill>
                  <a:srgbClr val="FF6600"/>
                </a:solidFill>
              </a:rPr>
              <a:t>Cancel</a:t>
            </a:r>
            <a:r>
              <a:rPr lang="en-US" dirty="0" smtClean="0"/>
              <a:t>” do ?</a:t>
            </a:r>
          </a:p>
          <a:p>
            <a:r>
              <a:rPr lang="en-US" dirty="0" smtClean="0"/>
              <a:t>Mommy ! </a:t>
            </a:r>
            <a:r>
              <a:rPr lang="en-US" dirty="0" smtClean="0">
                <a:solidFill>
                  <a:srgbClr val="FF6600"/>
                </a:solidFill>
              </a:rPr>
              <a:t>Help </a:t>
            </a:r>
            <a:r>
              <a:rPr lang="en-US" dirty="0" smtClean="0"/>
              <a:t>!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DF8A3-1791-46C2-A820-AC5E3988B954}" type="datetime5">
              <a:rPr lang="en-US" smtClean="0"/>
              <a:pPr>
                <a:defRPr/>
              </a:pPr>
              <a:t>24-Oct-12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2DD3C-9BEA-4B32-8DAA-0FB81E6DF3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07813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4158"/>
            <a:ext cx="8610600" cy="746442"/>
          </a:xfrm>
        </p:spPr>
        <p:txBody>
          <a:bodyPr>
            <a:normAutofit/>
          </a:bodyPr>
          <a:lstStyle/>
          <a:p>
            <a:r>
              <a:rPr lang="en-US" sz="4000" dirty="0"/>
              <a:t>Considerate products </a:t>
            </a:r>
            <a:r>
              <a:rPr lang="en-US" sz="4000" dirty="0">
                <a:solidFill>
                  <a:srgbClr val="FF6600"/>
                </a:solidFill>
              </a:rPr>
              <a:t>fail gracefully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3657600" cy="4312921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When </a:t>
            </a:r>
            <a:r>
              <a:rPr lang="en-US" dirty="0" smtClean="0"/>
              <a:t>you fail, </a:t>
            </a:r>
            <a:r>
              <a:rPr lang="en-US" dirty="0" smtClean="0">
                <a:solidFill>
                  <a:srgbClr val="FF6600"/>
                </a:solidFill>
              </a:rPr>
              <a:t>apologize </a:t>
            </a:r>
            <a:r>
              <a:rPr lang="en-US" dirty="0" smtClean="0"/>
              <a:t>and try to </a:t>
            </a:r>
            <a:r>
              <a:rPr lang="en-US" dirty="0" smtClean="0">
                <a:solidFill>
                  <a:srgbClr val="FF6600"/>
                </a:solidFill>
              </a:rPr>
              <a:t>fix it </a:t>
            </a:r>
            <a:r>
              <a:rPr lang="en-US" dirty="0" smtClean="0"/>
              <a:t>(kindergarten lesson …)</a:t>
            </a:r>
          </a:p>
          <a:p>
            <a:pPr lvl="1"/>
            <a:r>
              <a:rPr lang="en-US" dirty="0" smtClean="0"/>
              <a:t>Don’t </a:t>
            </a:r>
            <a:r>
              <a:rPr lang="en-US" dirty="0" smtClean="0">
                <a:solidFill>
                  <a:srgbClr val="FF6600"/>
                </a:solidFill>
              </a:rPr>
              <a:t>throw away data </a:t>
            </a:r>
            <a:r>
              <a:rPr lang="en-US" dirty="0" smtClean="0"/>
              <a:t>when crashing …</a:t>
            </a:r>
          </a:p>
          <a:p>
            <a:pPr lvl="1"/>
            <a:r>
              <a:rPr lang="en-US" dirty="0" smtClean="0"/>
              <a:t>If I fill out 10 form fields and get one wrong, </a:t>
            </a:r>
            <a:r>
              <a:rPr lang="en-US" dirty="0" smtClean="0">
                <a:solidFill>
                  <a:srgbClr val="FF6600"/>
                </a:solidFill>
              </a:rPr>
              <a:t>keep the data </a:t>
            </a:r>
            <a:r>
              <a:rPr lang="en-US" dirty="0" smtClean="0"/>
              <a:t>from the other 9</a:t>
            </a:r>
          </a:p>
        </p:txBody>
      </p:sp>
      <p:sp>
        <p:nvSpPr>
          <p:cNvPr id="57346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F6C8E70-01B7-4D66-A183-1FA3CEE15596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81B005-5648-4DF3-92D4-11EA9FA8AC8D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011" y="1131316"/>
            <a:ext cx="3904989" cy="57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2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4158"/>
            <a:ext cx="8610600" cy="1339850"/>
          </a:xfrm>
        </p:spPr>
        <p:txBody>
          <a:bodyPr>
            <a:normAutofit/>
          </a:bodyPr>
          <a:lstStyle/>
          <a:p>
            <a:r>
              <a:rPr lang="en-US" sz="4000" dirty="0"/>
              <a:t>Considerate products know when to </a:t>
            </a:r>
            <a:r>
              <a:rPr lang="en-US" sz="4000" dirty="0">
                <a:solidFill>
                  <a:srgbClr val="FF6600"/>
                </a:solidFill>
              </a:rPr>
              <a:t>bend the rules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4724400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To </a:t>
            </a:r>
            <a:r>
              <a:rPr lang="en-US" dirty="0" smtClean="0">
                <a:solidFill>
                  <a:srgbClr val="FF6600"/>
                </a:solidFill>
              </a:rPr>
              <a:t>reimburse </a:t>
            </a:r>
            <a:r>
              <a:rPr lang="en-US" dirty="0" smtClean="0"/>
              <a:t>a visitor for a trip, we have to create a banner record</a:t>
            </a:r>
          </a:p>
          <a:p>
            <a:pPr lvl="2"/>
            <a:r>
              <a:rPr lang="en-US" sz="1800" dirty="0" smtClean="0"/>
              <a:t>We have to have a </a:t>
            </a:r>
            <a:r>
              <a:rPr lang="en-US" sz="1800" dirty="0" smtClean="0">
                <a:solidFill>
                  <a:srgbClr val="FF6600"/>
                </a:solidFill>
              </a:rPr>
              <a:t>G-number</a:t>
            </a:r>
          </a:p>
          <a:p>
            <a:pPr lvl="2"/>
            <a:r>
              <a:rPr lang="en-US" sz="1800" dirty="0" smtClean="0"/>
              <a:t>To get a G-number, we need a </a:t>
            </a:r>
            <a:r>
              <a:rPr lang="en-US" sz="1800" dirty="0" smtClean="0">
                <a:solidFill>
                  <a:srgbClr val="FF6600"/>
                </a:solidFill>
              </a:rPr>
              <a:t>social security number </a:t>
            </a:r>
            <a:r>
              <a:rPr lang="en-US" sz="1800" dirty="0" smtClean="0"/>
              <a:t>!</a:t>
            </a:r>
          </a:p>
          <a:p>
            <a:pPr lvl="2"/>
            <a:r>
              <a:rPr lang="en-US" sz="1800" dirty="0" smtClean="0"/>
              <a:t>The automated system is stupid enough to check that the SSN is valid ..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dirty="0" smtClean="0"/>
              <a:t>Allow users to complete </a:t>
            </a:r>
            <a:r>
              <a:rPr lang="en-US" dirty="0" smtClean="0">
                <a:solidFill>
                  <a:srgbClr val="FF6600"/>
                </a:solidFill>
              </a:rPr>
              <a:t>part of the process </a:t>
            </a:r>
            <a:r>
              <a:rPr lang="en-US" dirty="0" smtClean="0"/>
              <a:t>today and come back later to finish</a:t>
            </a:r>
          </a:p>
          <a:p>
            <a:pPr lvl="2"/>
            <a:r>
              <a:rPr lang="en-US" sz="1800" dirty="0" smtClean="0">
                <a:solidFill>
                  <a:srgbClr val="FF6600"/>
                </a:solidFill>
              </a:rPr>
              <a:t>Binary </a:t>
            </a:r>
            <a:r>
              <a:rPr lang="en-US" sz="1800" dirty="0" smtClean="0"/>
              <a:t>logic : yes/no, true/false, done/not done</a:t>
            </a:r>
          </a:p>
          <a:p>
            <a:pPr lvl="2"/>
            <a:r>
              <a:rPr lang="en-US" sz="1800" dirty="0" err="1" smtClean="0">
                <a:solidFill>
                  <a:srgbClr val="FF6600"/>
                </a:solidFill>
              </a:rPr>
              <a:t>Trinary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smtClean="0"/>
              <a:t>logic : yes/no/maybe, true/false/possibly, done/not done/started </a:t>
            </a:r>
            <a:r>
              <a:rPr lang="en-US" sz="1800" dirty="0" smtClean="0"/>
              <a:t>…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dirty="0" smtClean="0"/>
              <a:t>In real life, we never get the </a:t>
            </a:r>
            <a:r>
              <a:rPr lang="en-US" dirty="0" smtClean="0">
                <a:solidFill>
                  <a:srgbClr val="FF6600"/>
                </a:solidFill>
              </a:rPr>
              <a:t>rules </a:t>
            </a:r>
            <a:r>
              <a:rPr lang="en-US" dirty="0" smtClean="0"/>
              <a:t>right</a:t>
            </a:r>
          </a:p>
          <a:p>
            <a:pPr lvl="2"/>
            <a:r>
              <a:rPr lang="en-US" sz="1800" dirty="0" smtClean="0"/>
              <a:t>We need some way to </a:t>
            </a:r>
            <a:r>
              <a:rPr lang="en-US" sz="1800" dirty="0" smtClean="0">
                <a:solidFill>
                  <a:srgbClr val="FF6600"/>
                </a:solidFill>
              </a:rPr>
              <a:t>allow </a:t>
            </a:r>
            <a:r>
              <a:rPr lang="en-US" sz="1800" dirty="0" smtClean="0"/>
              <a:t>for when the rules don’t quite </a:t>
            </a:r>
            <a:r>
              <a:rPr lang="en-US" sz="1800" dirty="0" smtClean="0"/>
              <a:t>fit</a:t>
            </a:r>
          </a:p>
          <a:p>
            <a:pPr lvl="2"/>
            <a:r>
              <a:rPr lang="en-US" sz="1800" dirty="0" smtClean="0"/>
              <a:t>Manual systems are always “</a:t>
            </a:r>
            <a:r>
              <a:rPr lang="en-US" sz="1800" dirty="0" err="1" smtClean="0"/>
              <a:t>fudgeable</a:t>
            </a:r>
            <a:r>
              <a:rPr lang="en-US" sz="1800" dirty="0" smtClean="0"/>
              <a:t>” by humans… computerized aren’t (yet)!</a:t>
            </a:r>
            <a:endParaRPr lang="en-US" sz="1800" dirty="0" smtClean="0"/>
          </a:p>
        </p:txBody>
      </p:sp>
      <p:sp>
        <p:nvSpPr>
          <p:cNvPr id="59394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15C8E76-C338-4A99-BDAC-954500698EF7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BF7B96-4B80-4EFE-85EB-E91B4B6F9C8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4158"/>
            <a:ext cx="8610600" cy="1339850"/>
          </a:xfrm>
        </p:spPr>
        <p:txBody>
          <a:bodyPr>
            <a:normAutofit/>
          </a:bodyPr>
          <a:lstStyle/>
          <a:p>
            <a:r>
              <a:rPr lang="en-US" sz="3600" dirty="0"/>
              <a:t>Considerate products take </a:t>
            </a:r>
            <a:r>
              <a:rPr lang="en-US" sz="3600" dirty="0">
                <a:solidFill>
                  <a:srgbClr val="FF6600"/>
                </a:solidFill>
              </a:rPr>
              <a:t>responsibility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86200"/>
            <a:ext cx="5334000" cy="2438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The web interface on my router constantly is dead. I have to reboot almost every time I want to access it. </a:t>
            </a:r>
          </a:p>
          <a:p>
            <a:pPr lvl="2"/>
            <a:r>
              <a:rPr lang="en-US" dirty="0" smtClean="0"/>
              <a:t>Updated 3</a:t>
            </a:r>
            <a:r>
              <a:rPr lang="en-US" baseline="30000" dirty="0" smtClean="0"/>
              <a:t>rd</a:t>
            </a:r>
            <a:r>
              <a:rPr lang="en-US" dirty="0" smtClean="0"/>
              <a:t> party firmware would allow me to automatically reboot – they need to be “good” to be used, OEM doesn’t I guess.</a:t>
            </a:r>
            <a:endParaRPr lang="en-US" dirty="0" smtClean="0"/>
          </a:p>
        </p:txBody>
      </p:sp>
      <p:sp>
        <p:nvSpPr>
          <p:cNvPr id="59394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15C8E76-C338-4A99-BDAC-954500698EF7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BF7B96-4B80-4EFE-85EB-E91B4B6F9C80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0" y="3670300"/>
            <a:ext cx="3175000" cy="3175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828800"/>
            <a:ext cx="8610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Software should understand </a:t>
            </a:r>
            <a:r>
              <a:rPr lang="en-US" dirty="0" smtClean="0">
                <a:solidFill>
                  <a:srgbClr val="FF6600"/>
                </a:solidFill>
              </a:rPr>
              <a:t>hardware devices </a:t>
            </a:r>
            <a:r>
              <a:rPr lang="en-US" dirty="0" smtClean="0"/>
              <a:t>and deal with them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When my printer runs </a:t>
            </a:r>
            <a:r>
              <a:rPr lang="en-US" dirty="0" smtClean="0">
                <a:solidFill>
                  <a:srgbClr val="FF6600"/>
                </a:solidFill>
              </a:rPr>
              <a:t>out of paper</a:t>
            </a:r>
            <a:r>
              <a:rPr lang="en-US" dirty="0" smtClean="0"/>
              <a:t>, my computer tells me “could not print” … so I fill the printer up and print again … then the printer finishes my first print and happily prints my second copy!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233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Designing Smart Products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section makes some </a:t>
            </a:r>
            <a:r>
              <a:rPr lang="en-US" dirty="0" smtClean="0">
                <a:solidFill>
                  <a:srgbClr val="FF6600"/>
                </a:solidFill>
              </a:rPr>
              <a:t>interesting general points</a:t>
            </a:r>
            <a:r>
              <a:rPr lang="en-US" dirty="0" smtClean="0"/>
              <a:t>, but few specific actionable suggestions ( </a:t>
            </a:r>
            <a:r>
              <a:rPr lang="en-US" i="1" dirty="0" smtClean="0"/>
              <a:t>research agenda</a:t>
            </a:r>
            <a:r>
              <a:rPr lang="en-US" dirty="0" smtClean="0"/>
              <a:t>? )</a:t>
            </a:r>
          </a:p>
          <a:p>
            <a:r>
              <a:rPr lang="en-US" dirty="0" smtClean="0"/>
              <a:t>Smart products </a:t>
            </a:r>
            <a:r>
              <a:rPr lang="en-US" dirty="0" smtClean="0">
                <a:solidFill>
                  <a:srgbClr val="FF6600"/>
                </a:solidFill>
              </a:rPr>
              <a:t>take care of users</a:t>
            </a:r>
          </a:p>
          <a:p>
            <a:pPr lvl="1"/>
            <a:r>
              <a:rPr lang="en-US" dirty="0" smtClean="0"/>
              <a:t>They don’t behave intelligently</a:t>
            </a:r>
          </a:p>
          <a:p>
            <a:r>
              <a:rPr lang="en-US" dirty="0" smtClean="0"/>
              <a:t>Smart products are </a:t>
            </a:r>
            <a:r>
              <a:rPr lang="en-US" dirty="0" smtClean="0">
                <a:solidFill>
                  <a:srgbClr val="FF6600"/>
                </a:solidFill>
              </a:rPr>
              <a:t>proactive</a:t>
            </a:r>
            <a:r>
              <a:rPr lang="en-US" dirty="0" smtClean="0"/>
              <a:t>, not just reactive</a:t>
            </a:r>
          </a:p>
          <a:p>
            <a:pPr lvl="1"/>
            <a:r>
              <a:rPr lang="en-US" dirty="0" smtClean="0"/>
              <a:t>Most computers spend </a:t>
            </a:r>
            <a:r>
              <a:rPr lang="en-US" dirty="0" smtClean="0">
                <a:solidFill>
                  <a:srgbClr val="FF6600"/>
                </a:solidFill>
              </a:rPr>
              <a:t>&gt; 90% </a:t>
            </a:r>
            <a:r>
              <a:rPr lang="en-US" dirty="0" smtClean="0"/>
              <a:t>of their time doing … </a:t>
            </a:r>
            <a:r>
              <a:rPr lang="en-US" dirty="0" smtClean="0">
                <a:solidFill>
                  <a:srgbClr val="FF6600"/>
                </a:solidFill>
              </a:rPr>
              <a:t>nothing</a:t>
            </a:r>
          </a:p>
          <a:p>
            <a:pPr lvl="1"/>
            <a:r>
              <a:rPr lang="en-US" dirty="0" smtClean="0"/>
              <a:t>Use the time to </a:t>
            </a:r>
            <a:r>
              <a:rPr lang="en-US" dirty="0" smtClean="0">
                <a:solidFill>
                  <a:srgbClr val="FF6600"/>
                </a:solidFill>
              </a:rPr>
              <a:t>look for files </a:t>
            </a:r>
            <a:r>
              <a:rPr lang="en-US" dirty="0" smtClean="0"/>
              <a:t>the user might need</a:t>
            </a:r>
          </a:p>
          <a:p>
            <a:pPr lvl="1"/>
            <a:r>
              <a:rPr lang="en-US" dirty="0" smtClean="0"/>
              <a:t>Cooper spends several paragraphs complaining that computers don’t use spare cycles to help the users, but does not offer any other concrete suggestions</a:t>
            </a:r>
          </a:p>
          <a:p>
            <a:r>
              <a:rPr lang="en-US" dirty="0" smtClean="0"/>
              <a:t>Smart products have a </a:t>
            </a:r>
            <a:r>
              <a:rPr lang="en-US" dirty="0" smtClean="0">
                <a:solidFill>
                  <a:srgbClr val="FF6600"/>
                </a:solidFill>
              </a:rPr>
              <a:t>memory </a:t>
            </a:r>
            <a:r>
              <a:rPr lang="en-US" dirty="0" smtClean="0"/>
              <a:t>: A way to track and use actions that users take over multiple sessions</a:t>
            </a:r>
          </a:p>
          <a:p>
            <a:pPr lvl="1"/>
            <a:r>
              <a:rPr lang="en-US" dirty="0" smtClean="0"/>
              <a:t>Remember </a:t>
            </a:r>
            <a:r>
              <a:rPr lang="en-US" dirty="0" smtClean="0">
                <a:solidFill>
                  <a:srgbClr val="FF6600"/>
                </a:solidFill>
              </a:rPr>
              <a:t>previous preferences </a:t>
            </a:r>
            <a:r>
              <a:rPr lang="en-US" dirty="0" smtClean="0"/>
              <a:t>and choices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FF6600"/>
                </a:solidFill>
              </a:rPr>
              <a:t>Dynamic defaults</a:t>
            </a:r>
            <a:r>
              <a:rPr lang="en-US" dirty="0" smtClean="0"/>
              <a:t>” resets defaults based on the user’s past history</a:t>
            </a:r>
          </a:p>
          <a:p>
            <a:pPr lvl="1"/>
            <a:r>
              <a:rPr lang="en-US" dirty="0" smtClean="0"/>
              <a:t>It’s easier for </a:t>
            </a:r>
            <a:r>
              <a:rPr lang="en-US" dirty="0" smtClean="0">
                <a:solidFill>
                  <a:srgbClr val="FF6600"/>
                </a:solidFill>
              </a:rPr>
              <a:t>programmers </a:t>
            </a:r>
            <a:r>
              <a:rPr lang="en-US" dirty="0" smtClean="0"/>
              <a:t>to let the UI ask the user what to do each time – it’s easier for </a:t>
            </a:r>
            <a:r>
              <a:rPr lang="en-US" dirty="0" smtClean="0">
                <a:solidFill>
                  <a:srgbClr val="FF6600"/>
                </a:solidFill>
              </a:rPr>
              <a:t>users </a:t>
            </a:r>
            <a:r>
              <a:rPr lang="en-US" dirty="0" smtClean="0"/>
              <a:t>if the UI remembers</a:t>
            </a:r>
          </a:p>
        </p:txBody>
      </p:sp>
      <p:sp>
        <p:nvSpPr>
          <p:cNvPr id="6042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961D879-7D40-4AF2-988D-489150C32902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EB737D-4A53-49BC-AF51-AD4DF26A9106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C6FC2FA-75B6-412C-BC1E-1FA55D26EA22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2C42B8-C8F2-44F4-B479-BB3A47CB596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392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Ch 12 : Designing Good Behavior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90600"/>
            <a:ext cx="8534400" cy="5257800"/>
          </a:xfrm>
        </p:spPr>
        <p:txBody>
          <a:bodyPr>
            <a:normAutofit/>
          </a:bodyPr>
          <a:lstStyle/>
          <a:p>
            <a:pPr marL="533400" indent="-533400" eaLnBrk="1" hangingPunct="1"/>
            <a:r>
              <a:rPr lang="en-US" sz="2800" dirty="0" smtClean="0"/>
              <a:t>People </a:t>
            </a:r>
            <a:r>
              <a:rPr lang="en-US" sz="2800" dirty="0" smtClean="0">
                <a:solidFill>
                  <a:srgbClr val="FF6600"/>
                </a:solidFill>
              </a:rPr>
              <a:t>respond </a:t>
            </a:r>
            <a:r>
              <a:rPr lang="en-US" sz="2800" dirty="0" smtClean="0"/>
              <a:t>to computer user interfaces as if they are </a:t>
            </a:r>
            <a:r>
              <a:rPr lang="en-US" sz="2800" dirty="0" smtClean="0">
                <a:solidFill>
                  <a:srgbClr val="FF6600"/>
                </a:solidFill>
              </a:rPr>
              <a:t>sentient </a:t>
            </a:r>
            <a:r>
              <a:rPr lang="en-US" sz="2800" dirty="0" smtClean="0"/>
              <a:t>beings</a:t>
            </a:r>
          </a:p>
          <a:p>
            <a:pPr marL="914400" lvl="1" indent="-457200" eaLnBrk="1" hangingPunct="1"/>
            <a:r>
              <a:rPr lang="en-US" sz="2400" dirty="0" smtClean="0"/>
              <a:t>We should make our software </a:t>
            </a:r>
            <a:r>
              <a:rPr lang="en-US" sz="2400" dirty="0" smtClean="0">
                <a:solidFill>
                  <a:srgbClr val="FF6600"/>
                </a:solidFill>
              </a:rPr>
              <a:t>considerate, likeable, supportive</a:t>
            </a:r>
          </a:p>
          <a:p>
            <a:pPr marL="914400" lvl="1" indent="-457200" eaLnBrk="1" hangingPunct="1"/>
            <a:r>
              <a:rPr lang="en-US" sz="2400" dirty="0" smtClean="0"/>
              <a:t>Core question: What </a:t>
            </a:r>
            <a:r>
              <a:rPr lang="en-US" sz="2400" dirty="0" smtClean="0"/>
              <a:t>does the human </a:t>
            </a:r>
            <a:r>
              <a:rPr lang="en-US" sz="2400" dirty="0" smtClean="0">
                <a:solidFill>
                  <a:srgbClr val="FF6600"/>
                </a:solidFill>
              </a:rPr>
              <a:t>need </a:t>
            </a:r>
            <a:r>
              <a:rPr lang="en-US" sz="2400" dirty="0" smtClean="0"/>
              <a:t>?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110" y="3810000"/>
            <a:ext cx="499489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2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Designing Smart Products</a:t>
            </a:r>
            <a:endParaRPr 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Task coherence </a:t>
            </a:r>
            <a:r>
              <a:rPr lang="en-US" dirty="0" smtClean="0"/>
              <a:t>: Our goals and how we achieve them is usually similar from day to day</a:t>
            </a:r>
          </a:p>
          <a:p>
            <a:pPr lvl="1"/>
            <a:r>
              <a:rPr lang="en-US" dirty="0" smtClean="0"/>
              <a:t>Similar </a:t>
            </a:r>
            <a:r>
              <a:rPr lang="en-US" dirty="0" smtClean="0">
                <a:solidFill>
                  <a:srgbClr val="FF6600"/>
                </a:solidFill>
              </a:rPr>
              <a:t>usage patterns </a:t>
            </a:r>
            <a:r>
              <a:rPr lang="en-US" dirty="0" smtClean="0"/>
              <a:t>in software</a:t>
            </a:r>
          </a:p>
          <a:p>
            <a:pPr lvl="1"/>
            <a:r>
              <a:rPr lang="en-US" dirty="0" smtClean="0"/>
              <a:t>Often the </a:t>
            </a:r>
            <a:r>
              <a:rPr lang="en-US" dirty="0" smtClean="0">
                <a:solidFill>
                  <a:srgbClr val="FF6600"/>
                </a:solidFill>
              </a:rPr>
              <a:t>same document</a:t>
            </a:r>
            <a:r>
              <a:rPr lang="en-US" dirty="0" smtClean="0"/>
              <a:t>, or documents in the same </a:t>
            </a:r>
            <a:r>
              <a:rPr lang="en-US" dirty="0" smtClean="0">
                <a:solidFill>
                  <a:srgbClr val="FF6600"/>
                </a:solidFill>
              </a:rPr>
              <a:t>directory</a:t>
            </a:r>
          </a:p>
          <a:p>
            <a:pPr lvl="1"/>
            <a:r>
              <a:rPr lang="en-US" dirty="0" smtClean="0"/>
              <a:t>Why should I tell </a:t>
            </a:r>
            <a:r>
              <a:rPr lang="en-US" dirty="0" smtClean="0">
                <a:solidFill>
                  <a:srgbClr val="FF6600"/>
                </a:solidFill>
              </a:rPr>
              <a:t>Word </a:t>
            </a:r>
            <a:r>
              <a:rPr lang="en-US" dirty="0" smtClean="0"/>
              <a:t>to full justify paragraphs … </a:t>
            </a:r>
            <a:r>
              <a:rPr lang="en-US" dirty="0" smtClean="0">
                <a:solidFill>
                  <a:srgbClr val="FF6600"/>
                </a:solidFill>
              </a:rPr>
              <a:t>every time 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Why should my </a:t>
            </a:r>
            <a:r>
              <a:rPr lang="en-US" dirty="0" smtClean="0">
                <a:solidFill>
                  <a:srgbClr val="FF6600"/>
                </a:solidFill>
              </a:rPr>
              <a:t>phone </a:t>
            </a:r>
            <a:r>
              <a:rPr lang="en-US" dirty="0" smtClean="0"/>
              <a:t>keep asking “did you say …” when I say “yes” … every time ?</a:t>
            </a:r>
          </a:p>
          <a:p>
            <a:pPr lvl="1"/>
            <a:r>
              <a:rPr lang="en-US" dirty="0" smtClean="0"/>
              <a:t>Applications should remember </a:t>
            </a:r>
            <a:r>
              <a:rPr lang="en-US" dirty="0" smtClean="0">
                <a:solidFill>
                  <a:srgbClr val="FF6600"/>
                </a:solidFill>
              </a:rPr>
              <a:t>how big </a:t>
            </a:r>
            <a:r>
              <a:rPr lang="en-US" dirty="0" smtClean="0"/>
              <a:t>they were and where they were on-screen</a:t>
            </a:r>
          </a:p>
          <a:p>
            <a:pPr lvl="1"/>
            <a:r>
              <a:rPr lang="en-US" dirty="0" smtClean="0"/>
              <a:t>If a user goes through the </a:t>
            </a:r>
            <a:r>
              <a:rPr lang="en-US" dirty="0" smtClean="0">
                <a:solidFill>
                  <a:srgbClr val="FF6600"/>
                </a:solidFill>
              </a:rPr>
              <a:t>same sequence of commands </a:t>
            </a:r>
            <a:r>
              <a:rPr lang="en-US" dirty="0" smtClean="0"/>
              <a:t>several times – the application should automatically create a macro</a:t>
            </a:r>
          </a:p>
          <a:p>
            <a:r>
              <a:rPr lang="en-US" dirty="0" smtClean="0"/>
              <a:t>What should a program remember ? </a:t>
            </a:r>
            <a:r>
              <a:rPr lang="en-US" dirty="0" smtClean="0">
                <a:solidFill>
                  <a:srgbClr val="FF6600"/>
                </a:solidFill>
              </a:rPr>
              <a:t>EVERYTHING 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Disk space </a:t>
            </a:r>
            <a:r>
              <a:rPr lang="en-US" dirty="0" smtClean="0"/>
              <a:t>is now not a problem for saving information – save everything !</a:t>
            </a:r>
          </a:p>
          <a:p>
            <a:pPr lvl="1"/>
            <a:r>
              <a:rPr lang="en-US" dirty="0" smtClean="0"/>
              <a:t>My TA emails me the </a:t>
            </a:r>
            <a:r>
              <a:rPr lang="en-US" dirty="0" smtClean="0">
                <a:solidFill>
                  <a:srgbClr val="FF6600"/>
                </a:solidFill>
              </a:rPr>
              <a:t>grade spreadsheet </a:t>
            </a:r>
            <a:r>
              <a:rPr lang="en-US" dirty="0" smtClean="0"/>
              <a:t>at least once a week and I put it in the same place every time … yet every time, my mail client asks me </a:t>
            </a:r>
            <a:r>
              <a:rPr lang="en-US" dirty="0" smtClean="0">
                <a:solidFill>
                  <a:srgbClr val="FF6600"/>
                </a:solidFill>
              </a:rPr>
              <a:t>where to put it </a:t>
            </a:r>
            <a:r>
              <a:rPr lang="en-US" dirty="0" smtClean="0"/>
              <a:t>… can you imagine an assistant acting that stupidly ?</a:t>
            </a:r>
          </a:p>
        </p:txBody>
      </p:sp>
      <p:sp>
        <p:nvSpPr>
          <p:cNvPr id="6144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4700E85-E301-434C-8626-FAAD28B076E1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614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C297DB-6000-4274-964A-57B1923DFACC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Designing Smart Products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Software should automatically keep track of </a:t>
            </a:r>
            <a:r>
              <a:rPr lang="en-US" dirty="0" smtClean="0">
                <a:solidFill>
                  <a:srgbClr val="FF6600"/>
                </a:solidFill>
              </a:rPr>
              <a:t>old versions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Change management </a:t>
            </a:r>
            <a:r>
              <a:rPr lang="en-US" dirty="0" smtClean="0"/>
              <a:t>algorithms were developed THIRTY YEARS AGO !</a:t>
            </a:r>
          </a:p>
          <a:p>
            <a:pPr lvl="1"/>
            <a:r>
              <a:rPr lang="en-US" dirty="0" smtClean="0"/>
              <a:t>I’ve been using </a:t>
            </a:r>
            <a:r>
              <a:rPr lang="en-US" dirty="0" err="1" smtClean="0">
                <a:solidFill>
                  <a:srgbClr val="FF6600"/>
                </a:solidFill>
              </a:rPr>
              <a:t>sccs</a:t>
            </a:r>
            <a:r>
              <a:rPr lang="en-US" dirty="0" smtClean="0"/>
              <a:t> / </a:t>
            </a:r>
            <a:r>
              <a:rPr lang="en-US" dirty="0" err="1" smtClean="0">
                <a:solidFill>
                  <a:srgbClr val="FF6600"/>
                </a:solidFill>
              </a:rPr>
              <a:t>rcs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/ </a:t>
            </a:r>
            <a:r>
              <a:rPr lang="en-US" dirty="0" err="1" smtClean="0">
                <a:solidFill>
                  <a:srgbClr val="FF6600"/>
                </a:solidFill>
              </a:rPr>
              <a:t>cvs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since 1982</a:t>
            </a:r>
          </a:p>
          <a:p>
            <a:pPr lvl="1"/>
            <a:r>
              <a:rPr lang="en-US" dirty="0" smtClean="0"/>
              <a:t>Why doesn’t Word keep track of old versions </a:t>
            </a:r>
            <a:r>
              <a:rPr lang="en-US" dirty="0" smtClean="0">
                <a:solidFill>
                  <a:srgbClr val="FF6600"/>
                </a:solidFill>
              </a:rPr>
              <a:t>automatically 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Why can’t I compare the </a:t>
            </a:r>
            <a:r>
              <a:rPr lang="en-US" dirty="0" smtClean="0">
                <a:solidFill>
                  <a:srgbClr val="FF6600"/>
                </a:solidFill>
              </a:rPr>
              <a:t>contents </a:t>
            </a:r>
            <a:r>
              <a:rPr lang="en-US" dirty="0" smtClean="0"/>
              <a:t>of two Word documents, line by line ?</a:t>
            </a:r>
          </a:p>
          <a:p>
            <a:r>
              <a:rPr lang="en-US" dirty="0" smtClean="0"/>
              <a:t>Software should keep track of the </a:t>
            </a:r>
            <a:r>
              <a:rPr lang="en-US" dirty="0" smtClean="0">
                <a:solidFill>
                  <a:srgbClr val="FF6600"/>
                </a:solidFill>
              </a:rPr>
              <a:t>undo stack </a:t>
            </a:r>
            <a:r>
              <a:rPr lang="en-US" dirty="0" smtClean="0"/>
              <a:t>between sessions</a:t>
            </a:r>
          </a:p>
          <a:p>
            <a:pPr lvl="1"/>
            <a:r>
              <a:rPr lang="en-US" dirty="0" smtClean="0"/>
              <a:t>Office products throw away the undo stack when we </a:t>
            </a:r>
            <a:r>
              <a:rPr lang="en-US" dirty="0" smtClean="0">
                <a:solidFill>
                  <a:srgbClr val="FF6600"/>
                </a:solidFill>
              </a:rPr>
              <a:t>save</a:t>
            </a:r>
          </a:p>
          <a:p>
            <a:pPr lvl="1"/>
            <a:r>
              <a:rPr lang="en-US" dirty="0" smtClean="0"/>
              <a:t>Very </a:t>
            </a:r>
            <a:r>
              <a:rPr lang="en-US" dirty="0" smtClean="0">
                <a:solidFill>
                  <a:srgbClr val="FF6600"/>
                </a:solidFill>
              </a:rPr>
              <a:t>1995 </a:t>
            </a:r>
            <a:r>
              <a:rPr lang="en-US" dirty="0" smtClean="0"/>
              <a:t>“memory is scarce” thinking …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Data fields </a:t>
            </a:r>
            <a:r>
              <a:rPr lang="en-US" dirty="0" smtClean="0"/>
              <a:t>should remember the values entered in previous sessions</a:t>
            </a:r>
          </a:p>
          <a:p>
            <a:pPr lvl="1"/>
            <a:r>
              <a:rPr lang="en-US" dirty="0" smtClean="0"/>
              <a:t>Modern browsers have started doing this</a:t>
            </a:r>
          </a:p>
          <a:p>
            <a:endParaRPr lang="en-US" dirty="0" smtClean="0"/>
          </a:p>
        </p:txBody>
      </p:sp>
      <p:sp>
        <p:nvSpPr>
          <p:cNvPr id="6246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9F61604-34C8-4750-9B73-16E1EF1F1F12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624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67171A-CD5D-450A-A70A-15F20E4EC6C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Summary : Five Powerful Ideas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077200" cy="3505200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buFontTx/>
              <a:buAutoNum type="arabicPeriod"/>
            </a:pPr>
            <a:r>
              <a:rPr lang="en-US" sz="3200" u="sng" dirty="0" smtClean="0">
                <a:solidFill>
                  <a:schemeClr val="tx2"/>
                </a:solidFill>
              </a:rPr>
              <a:t>Posture</a:t>
            </a:r>
            <a:r>
              <a:rPr lang="en-US" sz="3200" dirty="0" smtClean="0"/>
              <a:t> of </a:t>
            </a:r>
            <a:r>
              <a:rPr lang="en-US" sz="3200" dirty="0" smtClean="0"/>
              <a:t>UIs (</a:t>
            </a:r>
            <a:r>
              <a:rPr lang="en-US" sz="3200" dirty="0" err="1" smtClean="0"/>
              <a:t>Ch</a:t>
            </a:r>
            <a:r>
              <a:rPr lang="en-US" sz="3200" dirty="0" smtClean="0"/>
              <a:t> 9)</a:t>
            </a:r>
            <a:endParaRPr lang="en-US" sz="32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en-US" sz="3200" u="sng" dirty="0" smtClean="0">
                <a:solidFill>
                  <a:schemeClr val="tx2"/>
                </a:solidFill>
              </a:rPr>
              <a:t>Flow</a:t>
            </a:r>
            <a:r>
              <a:rPr lang="en-US" sz="3200" dirty="0" smtClean="0"/>
              <a:t> through the </a:t>
            </a:r>
            <a:r>
              <a:rPr lang="en-US" sz="3200" dirty="0" smtClean="0"/>
              <a:t>UIs (</a:t>
            </a:r>
            <a:r>
              <a:rPr lang="en-US" sz="3200" dirty="0" err="1" smtClean="0"/>
              <a:t>Ch</a:t>
            </a:r>
            <a:r>
              <a:rPr lang="en-US" sz="3200" dirty="0" smtClean="0"/>
              <a:t> 10)</a:t>
            </a:r>
            <a:endParaRPr lang="en-US" sz="32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en-US" sz="3200" u="sng" dirty="0" smtClean="0">
                <a:solidFill>
                  <a:schemeClr val="tx2"/>
                </a:solidFill>
              </a:rPr>
              <a:t>Overhead</a:t>
            </a:r>
            <a:r>
              <a:rPr lang="en-US" sz="3200" dirty="0" smtClean="0"/>
              <a:t> of UI </a:t>
            </a:r>
            <a:r>
              <a:rPr lang="en-US" sz="3200" dirty="0" smtClean="0"/>
              <a:t>interaction (excise) (</a:t>
            </a:r>
            <a:r>
              <a:rPr lang="en-US" sz="3200" dirty="0" err="1" smtClean="0"/>
              <a:t>Ch</a:t>
            </a:r>
            <a:r>
              <a:rPr lang="en-US" sz="3200" dirty="0" smtClean="0"/>
              <a:t> 11)</a:t>
            </a:r>
            <a:endParaRPr lang="en-US" sz="32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en-US" sz="3200" u="sng" dirty="0" smtClean="0">
                <a:solidFill>
                  <a:schemeClr val="tx2"/>
                </a:solidFill>
              </a:rPr>
              <a:t>Navigation</a:t>
            </a:r>
            <a:r>
              <a:rPr lang="en-US" sz="3200" dirty="0" smtClean="0"/>
              <a:t> among windows, panes, tools and </a:t>
            </a:r>
            <a:r>
              <a:rPr lang="en-US" sz="3200" dirty="0" smtClean="0"/>
              <a:t>information (</a:t>
            </a:r>
            <a:r>
              <a:rPr lang="en-US" sz="3200" dirty="0" err="1" smtClean="0"/>
              <a:t>Ch</a:t>
            </a:r>
            <a:r>
              <a:rPr lang="en-US" sz="3200" dirty="0" smtClean="0"/>
              <a:t> 11)</a:t>
            </a:r>
            <a:endParaRPr lang="en-US" sz="32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en-US" sz="3200" u="sng" dirty="0" smtClean="0">
                <a:solidFill>
                  <a:schemeClr val="tx2"/>
                </a:solidFill>
              </a:rPr>
              <a:t>Considerate</a:t>
            </a:r>
            <a:r>
              <a:rPr lang="en-US" sz="3200" dirty="0" smtClean="0"/>
              <a:t> user </a:t>
            </a:r>
            <a:r>
              <a:rPr lang="en-US" sz="3200" dirty="0" smtClean="0"/>
              <a:t>interfaces (</a:t>
            </a:r>
            <a:r>
              <a:rPr lang="en-US" sz="3200" dirty="0" err="1" smtClean="0"/>
              <a:t>Ch</a:t>
            </a:r>
            <a:r>
              <a:rPr lang="en-US" sz="3200" dirty="0" smtClean="0"/>
              <a:t> 12)</a:t>
            </a:r>
            <a:endParaRPr lang="en-US" sz="3200" dirty="0" smtClean="0"/>
          </a:p>
        </p:txBody>
      </p:sp>
      <p:sp>
        <p:nvSpPr>
          <p:cNvPr id="63490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D976B33-AB37-4C1C-82F5-91186BC1B75D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C0FCE0-F7AB-405B-BFCB-455A5AB122C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828800" y="5334000"/>
            <a:ext cx="5486400" cy="955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Remember to think about the users and you’ll be fine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  <p:bldP spid="1013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C6FC2FA-75B6-412C-BC1E-1FA55D26EA22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2C42B8-C8F2-44F4-B479-BB3A47CB596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392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Ch 12 : Designing Good Behavior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90600"/>
            <a:ext cx="8534400" cy="5257800"/>
          </a:xfrm>
        </p:spPr>
        <p:txBody>
          <a:bodyPr>
            <a:normAutofit/>
          </a:bodyPr>
          <a:lstStyle/>
          <a:p>
            <a:pPr marL="533400" indent="-533400" eaLnBrk="1" hangingPunct="1"/>
            <a:r>
              <a:rPr lang="en-US" sz="2800" dirty="0" smtClean="0"/>
              <a:t>People </a:t>
            </a:r>
            <a:r>
              <a:rPr lang="en-US" sz="2800" dirty="0" smtClean="0"/>
              <a:t>should </a:t>
            </a:r>
            <a:r>
              <a:rPr lang="en-US" sz="2800" dirty="0" smtClean="0">
                <a:solidFill>
                  <a:srgbClr val="FF6600"/>
                </a:solidFill>
              </a:rPr>
              <a:t>think</a:t>
            </a:r>
            <a:r>
              <a:rPr lang="en-US" sz="2800" dirty="0" smtClean="0"/>
              <a:t>, computers should </a:t>
            </a:r>
            <a:r>
              <a:rPr lang="en-US" sz="2800" dirty="0" smtClean="0">
                <a:solidFill>
                  <a:srgbClr val="FF6600"/>
                </a:solidFill>
              </a:rPr>
              <a:t>work</a:t>
            </a:r>
          </a:p>
          <a:p>
            <a:pPr marL="533400" indent="-533400" eaLnBrk="1" hangingPunct="1"/>
            <a:r>
              <a:rPr lang="en-US" sz="2800" dirty="0" smtClean="0"/>
              <a:t>This is </a:t>
            </a:r>
            <a:r>
              <a:rPr lang="en-US" sz="2800" dirty="0" smtClean="0">
                <a:solidFill>
                  <a:srgbClr val="FF6600"/>
                </a:solidFill>
              </a:rPr>
              <a:t>not hard </a:t>
            </a:r>
            <a:r>
              <a:rPr lang="en-US" sz="2800" dirty="0" smtClean="0"/>
              <a:t>…</a:t>
            </a:r>
          </a:p>
          <a:p>
            <a:pPr marL="914400" lvl="1" indent="-457200" eaLnBrk="1" hangingPunct="1"/>
            <a:r>
              <a:rPr lang="en-US" sz="2400" dirty="0" smtClean="0"/>
              <a:t>But being considerate takes </a:t>
            </a:r>
            <a:r>
              <a:rPr lang="en-US" sz="2400" dirty="0" smtClean="0">
                <a:solidFill>
                  <a:srgbClr val="FF6600"/>
                </a:solidFill>
              </a:rPr>
              <a:t>more time </a:t>
            </a:r>
            <a:r>
              <a:rPr lang="en-US" sz="2400" dirty="0" smtClean="0"/>
              <a:t>than being inconsiderate</a:t>
            </a:r>
          </a:p>
          <a:p>
            <a:pPr marL="914400" lvl="1" indent="-457200" eaLnBrk="1" hangingPunct="1"/>
            <a:r>
              <a:rPr lang="en-US" sz="2400" dirty="0" smtClean="0"/>
              <a:t>Inconsiderate people think they are being </a:t>
            </a:r>
            <a:r>
              <a:rPr lang="en-US" sz="2400" dirty="0" smtClean="0">
                <a:solidFill>
                  <a:srgbClr val="FF6600"/>
                </a:solidFill>
              </a:rPr>
              <a:t>efficient </a:t>
            </a:r>
            <a:r>
              <a:rPr lang="en-US" sz="2400" dirty="0" smtClean="0"/>
              <a:t>…but many of their colleagues think they’re self-centered, curt, and cryptic</a:t>
            </a:r>
          </a:p>
          <a:p>
            <a:pPr marL="533400" indent="-533400" eaLnBrk="1" hangingPunct="1"/>
            <a:r>
              <a:rPr lang="en-US" sz="2800" dirty="0" smtClean="0"/>
              <a:t>Remember that the </a:t>
            </a:r>
            <a:r>
              <a:rPr lang="en-US" sz="2800" dirty="0" smtClean="0">
                <a:solidFill>
                  <a:srgbClr val="FF6600"/>
                </a:solidFill>
              </a:rPr>
              <a:t>software is there to help </a:t>
            </a:r>
            <a:r>
              <a:rPr lang="en-US" sz="2800" dirty="0" smtClean="0"/>
              <a:t>the user, not the other way around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an interest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4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752600"/>
            <a:ext cx="6553200" cy="4312921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FF6600"/>
                </a:solidFill>
              </a:rPr>
              <a:t>Remember </a:t>
            </a:r>
            <a:r>
              <a:rPr lang="en-US" dirty="0" smtClean="0"/>
              <a:t>things about the users</a:t>
            </a:r>
          </a:p>
          <a:p>
            <a:pPr lvl="1"/>
            <a:r>
              <a:rPr lang="en-US" dirty="0" smtClean="0"/>
              <a:t>Considerate </a:t>
            </a:r>
            <a:r>
              <a:rPr lang="en-US" dirty="0" smtClean="0"/>
              <a:t>people ask what you like </a:t>
            </a:r>
            <a:r>
              <a:rPr lang="en-US" dirty="0" smtClean="0">
                <a:solidFill>
                  <a:schemeClr val="tx2"/>
                </a:solidFill>
              </a:rPr>
              <a:t>once</a:t>
            </a:r>
            <a:r>
              <a:rPr lang="en-US" dirty="0" smtClean="0"/>
              <a:t>, then remember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PPT never remembers </a:t>
            </a:r>
            <a:r>
              <a:rPr lang="en-US" dirty="0" smtClean="0"/>
              <a:t>my print preferences or my file saving </a:t>
            </a:r>
            <a:r>
              <a:rPr lang="en-US" dirty="0" smtClean="0"/>
              <a:t>preferences</a:t>
            </a:r>
            <a:endParaRPr lang="en-US" dirty="0" smtClean="0"/>
          </a:p>
        </p:txBody>
      </p:sp>
      <p:sp>
        <p:nvSpPr>
          <p:cNvPr id="53250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F6D1799-3002-4E4A-9AA9-640E858F564F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50AEEA-06E5-4E08-857D-72DB804939A1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4" name="Picture 3" descr="Screen Shot 2012-10-24 at 3.29.0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t="1" r="16033" b="54938"/>
          <a:stretch/>
        </p:blipFill>
        <p:spPr>
          <a:xfrm>
            <a:off x="1681237" y="3767667"/>
            <a:ext cx="7462763" cy="3090333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477000" y="1524000"/>
            <a:ext cx="2667000" cy="1219200"/>
          </a:xfrm>
          <a:prstGeom prst="wedgeEllipseCallout">
            <a:avLst>
              <a:gd name="adj1" fmla="val -53170"/>
              <a:gd name="adj2" fmla="val 16565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Why, 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158"/>
            <a:ext cx="8382000" cy="1339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products are deferential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4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752600"/>
            <a:ext cx="4876800" cy="4312921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Give </a:t>
            </a:r>
            <a:r>
              <a:rPr lang="en-US" sz="2400" dirty="0" smtClean="0"/>
              <a:t>users </a:t>
            </a:r>
            <a:r>
              <a:rPr lang="en-US" sz="2400" dirty="0" smtClean="0">
                <a:solidFill>
                  <a:srgbClr val="FF6600"/>
                </a:solidFill>
              </a:rPr>
              <a:t>choices</a:t>
            </a:r>
            <a:r>
              <a:rPr lang="en-US" sz="2400" dirty="0" smtClean="0"/>
              <a:t>, not </a:t>
            </a:r>
            <a:r>
              <a:rPr lang="en-US" sz="2400" dirty="0" smtClean="0"/>
              <a:t>orders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FF6600"/>
                </a:solidFill>
              </a:rPr>
              <a:t>Never judge </a:t>
            </a:r>
            <a:r>
              <a:rPr lang="en-US" sz="2400" dirty="0" smtClean="0"/>
              <a:t>users – don’t tell users they’re wrong, the software doesn’t </a:t>
            </a:r>
            <a:r>
              <a:rPr lang="en-US" sz="2400" dirty="0" smtClean="0"/>
              <a:t>understand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If you submit without a phone number, we won’t be able to call you back. Would you like to continue anyway?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  <p:sp>
        <p:nvSpPr>
          <p:cNvPr id="53250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F6D1799-3002-4E4A-9AA9-640E858F564F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50AEEA-06E5-4E08-857D-72DB804939A1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952" y="1828800"/>
            <a:ext cx="385811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4158"/>
            <a:ext cx="8610600" cy="1339850"/>
          </a:xfrm>
        </p:spPr>
        <p:txBody>
          <a:bodyPr>
            <a:normAutofit/>
          </a:bodyPr>
          <a:lstStyle/>
          <a:p>
            <a:r>
              <a:rPr lang="en-US" sz="4000" dirty="0"/>
              <a:t>Considerate products are </a:t>
            </a:r>
            <a:r>
              <a:rPr lang="en-US" sz="4000" dirty="0">
                <a:solidFill>
                  <a:srgbClr val="FF6600"/>
                </a:solidFill>
              </a:rPr>
              <a:t>forthcoming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88275" cy="4312921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Give </a:t>
            </a:r>
            <a:r>
              <a:rPr lang="en-US" sz="2400" dirty="0" smtClean="0"/>
              <a:t>users </a:t>
            </a:r>
            <a:r>
              <a:rPr lang="en-US" sz="2400" dirty="0" smtClean="0">
                <a:solidFill>
                  <a:srgbClr val="FF6600"/>
                </a:solidFill>
              </a:rPr>
              <a:t>related information </a:t>
            </a:r>
            <a:r>
              <a:rPr lang="en-US" sz="2400" dirty="0" smtClean="0"/>
              <a:t>that might help them</a:t>
            </a:r>
          </a:p>
          <a:p>
            <a:pPr lvl="1"/>
            <a:r>
              <a:rPr lang="en-US" sz="2400" dirty="0" smtClean="0"/>
              <a:t>Printing could also tell us: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print queue is </a:t>
            </a:r>
            <a:r>
              <a:rPr lang="en-US" dirty="0" smtClean="0">
                <a:solidFill>
                  <a:srgbClr val="FF6600"/>
                </a:solidFill>
              </a:rPr>
              <a:t>full </a:t>
            </a:r>
            <a:r>
              <a:rPr lang="en-US" dirty="0" smtClean="0"/>
              <a:t>…</a:t>
            </a:r>
          </a:p>
          <a:p>
            <a:pPr lvl="2"/>
            <a:r>
              <a:rPr lang="en-US" dirty="0" smtClean="0"/>
              <a:t>The color is out</a:t>
            </a:r>
          </a:p>
          <a:p>
            <a:pPr lvl="2"/>
            <a:r>
              <a:rPr lang="en-US" dirty="0" smtClean="0"/>
              <a:t>There are 50 other documents ahead of yours, how about trying Printer_X2 which is free?</a:t>
            </a:r>
            <a:endParaRPr lang="en-US" dirty="0" smtClean="0"/>
          </a:p>
          <a:p>
            <a:pPr lvl="1"/>
            <a:r>
              <a:rPr lang="en-US" sz="2400" dirty="0" smtClean="0"/>
              <a:t>Suggest </a:t>
            </a:r>
            <a:r>
              <a:rPr lang="en-US" sz="2400" dirty="0" smtClean="0">
                <a:solidFill>
                  <a:srgbClr val="FF6600"/>
                </a:solidFill>
              </a:rPr>
              <a:t>possible words </a:t>
            </a:r>
            <a:r>
              <a:rPr lang="en-US" sz="2400" dirty="0" smtClean="0"/>
              <a:t>on misspellings …</a:t>
            </a:r>
          </a:p>
        </p:txBody>
      </p:sp>
      <p:sp>
        <p:nvSpPr>
          <p:cNvPr id="53250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F6D1799-3002-4E4A-9AA9-640E858F564F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50AEEA-06E5-4E08-857D-72DB804939A1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2" name="Picture 1" descr="Screen Shot 2012-10-24 at 3.37.1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5"/>
          <a:stretch/>
        </p:blipFill>
        <p:spPr>
          <a:xfrm>
            <a:off x="2700867" y="4518140"/>
            <a:ext cx="6417733" cy="2331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56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4158"/>
            <a:ext cx="8458200" cy="1339850"/>
          </a:xfrm>
        </p:spPr>
        <p:txBody>
          <a:bodyPr>
            <a:normAutofit/>
          </a:bodyPr>
          <a:lstStyle/>
          <a:p>
            <a:r>
              <a:rPr lang="en-US" sz="3600" dirty="0"/>
              <a:t>Considerate products use </a:t>
            </a:r>
            <a:r>
              <a:rPr lang="en-US" sz="3600" dirty="0">
                <a:solidFill>
                  <a:srgbClr val="FF6600"/>
                </a:solidFill>
              </a:rPr>
              <a:t>common sense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915400" cy="4389121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Put </a:t>
            </a:r>
            <a:r>
              <a:rPr lang="en-US" sz="2400" dirty="0" smtClean="0">
                <a:solidFill>
                  <a:srgbClr val="FF6600"/>
                </a:solidFill>
              </a:rPr>
              <a:t>controls </a:t>
            </a:r>
            <a:r>
              <a:rPr lang="en-US" sz="2400" dirty="0" smtClean="0"/>
              <a:t>in logical </a:t>
            </a:r>
            <a:r>
              <a:rPr lang="en-US" sz="2400" dirty="0" smtClean="0"/>
              <a:t>places</a:t>
            </a:r>
          </a:p>
          <a:p>
            <a:pPr lvl="1"/>
            <a:r>
              <a:rPr lang="en-US" sz="2400" dirty="0" smtClean="0"/>
              <a:t>Hesitate on stupidity: Are you sure you want to send a check for 29 cents?</a:t>
            </a:r>
            <a:endParaRPr lang="en-US" sz="2400" dirty="0" smtClean="0"/>
          </a:p>
          <a:p>
            <a:pPr lvl="1"/>
            <a:r>
              <a:rPr lang="en-US" sz="2400" dirty="0" smtClean="0"/>
              <a:t>A considerate program would never think I want my class roster for the </a:t>
            </a:r>
            <a:r>
              <a:rPr lang="en-US" sz="2400" dirty="0" smtClean="0">
                <a:solidFill>
                  <a:srgbClr val="FF6600"/>
                </a:solidFill>
              </a:rPr>
              <a:t>next </a:t>
            </a:r>
            <a:r>
              <a:rPr lang="en-US" sz="2400" dirty="0" smtClean="0">
                <a:solidFill>
                  <a:srgbClr val="FF6600"/>
                </a:solidFill>
              </a:rPr>
              <a:t>semester</a:t>
            </a:r>
            <a:endParaRPr lang="en-US" sz="2400" dirty="0" smtClean="0">
              <a:solidFill>
                <a:srgbClr val="FF6600"/>
              </a:solidFill>
            </a:endParaRPr>
          </a:p>
        </p:txBody>
      </p:sp>
      <p:sp>
        <p:nvSpPr>
          <p:cNvPr id="54274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F3C360E-F640-4EC7-907B-8AE4905F0620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4661C7-4866-48D3-A322-18B9B1EFBFC6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" name="Picture 1" descr="Screen Shot 2012-10-24 at 3.42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693318"/>
            <a:ext cx="5715000" cy="3164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val Callout 2"/>
          <p:cNvSpPr/>
          <p:nvPr/>
        </p:nvSpPr>
        <p:spPr>
          <a:xfrm>
            <a:off x="5105400" y="5029200"/>
            <a:ext cx="2362200" cy="762000"/>
          </a:xfrm>
          <a:prstGeom prst="wedgeEllipseCallout">
            <a:avLst>
              <a:gd name="adj1" fmla="val -61156"/>
              <a:gd name="adj2" fmla="val 741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the default!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4158"/>
            <a:ext cx="8458200" cy="1339850"/>
          </a:xfrm>
        </p:spPr>
        <p:txBody>
          <a:bodyPr>
            <a:normAutofit/>
          </a:bodyPr>
          <a:lstStyle/>
          <a:p>
            <a:r>
              <a:rPr lang="en-US" sz="4000" dirty="0"/>
              <a:t>Considerate products </a:t>
            </a:r>
            <a:r>
              <a:rPr lang="en-US" sz="4000" dirty="0">
                <a:solidFill>
                  <a:srgbClr val="FF6600"/>
                </a:solidFill>
              </a:rPr>
              <a:t>anticipate </a:t>
            </a:r>
            <a:r>
              <a:rPr lang="en-US" sz="4000" dirty="0"/>
              <a:t>human needs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10600" cy="43891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Considerate </a:t>
            </a:r>
            <a:r>
              <a:rPr lang="en-US" sz="2800" dirty="0" smtClean="0"/>
              <a:t>products </a:t>
            </a:r>
            <a:r>
              <a:rPr lang="en-US" sz="2800" dirty="0" smtClean="0">
                <a:solidFill>
                  <a:srgbClr val="FF6600"/>
                </a:solidFill>
              </a:rPr>
              <a:t>anticipate </a:t>
            </a:r>
            <a:r>
              <a:rPr lang="en-US" sz="2800" dirty="0" smtClean="0"/>
              <a:t>human needs</a:t>
            </a:r>
          </a:p>
          <a:p>
            <a:pPr lvl="1"/>
            <a:r>
              <a:rPr lang="en-US" sz="2400" dirty="0" smtClean="0"/>
              <a:t>Operating systems “</a:t>
            </a:r>
            <a:r>
              <a:rPr lang="en-US" sz="2400" dirty="0" smtClean="0">
                <a:solidFill>
                  <a:srgbClr val="FF6600"/>
                </a:solidFill>
              </a:rPr>
              <a:t>pre-fetch</a:t>
            </a:r>
            <a:r>
              <a:rPr lang="en-US" sz="2400" dirty="0" smtClean="0"/>
              <a:t>” sectors that are near the last sector we read … why don’t web browsers do the same </a:t>
            </a:r>
            <a:r>
              <a:rPr lang="en-US" sz="2400" dirty="0" smtClean="0"/>
              <a:t>?</a:t>
            </a:r>
            <a:endParaRPr lang="en-US" sz="2400" dirty="0" smtClean="0"/>
          </a:p>
        </p:txBody>
      </p:sp>
      <p:sp>
        <p:nvSpPr>
          <p:cNvPr id="54274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F3C360E-F640-4EC7-907B-8AE4905F0620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4661C7-4866-48D3-A322-18B9B1EFBFC6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993" y="3733800"/>
            <a:ext cx="2540000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2971800"/>
            <a:ext cx="2286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 smtClean="0"/>
              <a:t>FasterFox</a:t>
            </a:r>
            <a:r>
              <a:rPr lang="en-US" b="1" dirty="0" smtClean="0"/>
              <a:t> does this now!</a:t>
            </a:r>
          </a:p>
        </p:txBody>
      </p:sp>
      <p:pic>
        <p:nvPicPr>
          <p:cNvPr id="5" name="Picture 4" descr="Screen Shot 2012-10-24 at 3.49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0600"/>
            <a:ext cx="6769100" cy="332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 rot="1281177">
            <a:off x="1579617" y="4873163"/>
            <a:ext cx="3429000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Good “human” choices</a:t>
            </a:r>
          </a:p>
        </p:txBody>
      </p:sp>
    </p:spTree>
    <p:extLst>
      <p:ext uri="{BB962C8B-B14F-4D97-AF65-F5344CB8AC3E}">
        <p14:creationId xmlns:p14="http://schemas.microsoft.com/office/powerpoint/2010/main" val="244643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339850"/>
          </a:xfrm>
        </p:spPr>
        <p:txBody>
          <a:bodyPr>
            <a:normAutofit/>
          </a:bodyPr>
          <a:lstStyle/>
          <a:p>
            <a:r>
              <a:rPr lang="en-US" sz="3600" dirty="0"/>
              <a:t>Considerate products are </a:t>
            </a:r>
            <a:r>
              <a:rPr lang="en-US" sz="3600" dirty="0">
                <a:solidFill>
                  <a:srgbClr val="FF6600"/>
                </a:solidFill>
              </a:rPr>
              <a:t>conscientious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458200" cy="46482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Consider </a:t>
            </a: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6600"/>
                </a:solidFill>
              </a:rPr>
              <a:t>broader </a:t>
            </a:r>
            <a:r>
              <a:rPr lang="en-US" sz="2400" dirty="0" smtClean="0">
                <a:solidFill>
                  <a:srgbClr val="FF6600"/>
                </a:solidFill>
              </a:rPr>
              <a:t>goal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If I ask you to make me a sandwich. What else?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Put it on a plate and bring it to me.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Wash the dishes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Wash, dry, and put them away.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/>
              <a:t>When copying a file with the </a:t>
            </a:r>
            <a:r>
              <a:rPr lang="en-US" sz="2400" dirty="0" smtClean="0">
                <a:solidFill>
                  <a:srgbClr val="FF6600"/>
                </a:solidFill>
              </a:rPr>
              <a:t>same name </a:t>
            </a:r>
            <a:r>
              <a:rPr lang="en-US" sz="2400" dirty="0" smtClean="0"/>
              <a:t>– should let me </a:t>
            </a:r>
            <a:r>
              <a:rPr lang="en-US" sz="2400" dirty="0" smtClean="0">
                <a:solidFill>
                  <a:srgbClr val="FF6600"/>
                </a:solidFill>
              </a:rPr>
              <a:t>merge</a:t>
            </a:r>
            <a:r>
              <a:rPr lang="en-US" sz="2400" dirty="0" smtClean="0"/>
              <a:t>, show me the </a:t>
            </a:r>
            <a:r>
              <a:rPr lang="en-US" sz="2400" dirty="0" smtClean="0">
                <a:solidFill>
                  <a:srgbClr val="FF6600"/>
                </a:solidFill>
              </a:rPr>
              <a:t>differences, rename </a:t>
            </a:r>
            <a:r>
              <a:rPr lang="en-US" sz="2400" dirty="0" smtClean="0"/>
              <a:t>the old file, or simply </a:t>
            </a:r>
            <a:r>
              <a:rPr lang="en-US" sz="2400" dirty="0" smtClean="0">
                <a:solidFill>
                  <a:srgbClr val="FF6600"/>
                </a:solidFill>
              </a:rPr>
              <a:t>overwrite</a:t>
            </a:r>
            <a:br>
              <a:rPr lang="en-US" sz="2400" dirty="0" smtClean="0">
                <a:solidFill>
                  <a:srgbClr val="FF6600"/>
                </a:solidFill>
              </a:rPr>
            </a:br>
            <a:endParaRPr lang="en-US" sz="2400" dirty="0" smtClean="0">
              <a:solidFill>
                <a:srgbClr val="FF6600"/>
              </a:solidFill>
            </a:endParaRPr>
          </a:p>
          <a:p>
            <a:pPr lvl="1"/>
            <a:r>
              <a:rPr lang="en-US" sz="2400" dirty="0" smtClean="0"/>
              <a:t>When </a:t>
            </a:r>
            <a:r>
              <a:rPr lang="en-US" sz="2400" dirty="0" smtClean="0">
                <a:solidFill>
                  <a:srgbClr val="FF6600"/>
                </a:solidFill>
              </a:rPr>
              <a:t>printing color </a:t>
            </a:r>
            <a:r>
              <a:rPr lang="en-US" sz="2400" dirty="0" err="1" smtClean="0"/>
              <a:t>ppt</a:t>
            </a:r>
            <a:r>
              <a:rPr lang="en-US" sz="2400" dirty="0" smtClean="0"/>
              <a:t> to a black-and-white printer, should automatically change to “pure black and white”</a:t>
            </a:r>
          </a:p>
        </p:txBody>
      </p:sp>
      <p:sp>
        <p:nvSpPr>
          <p:cNvPr id="54274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F3C360E-F640-4EC7-907B-8AE4905F0620}" type="datetime5">
              <a:rPr lang="en-US" smtClean="0"/>
              <a:pPr/>
              <a:t>24-Oct-12</a:t>
            </a:fld>
            <a:endParaRPr lang="en-US" smtClean="0"/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Dan Fleck, 2012</a:t>
            </a: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4661C7-4866-48D3-A322-18B9B1EFBFC6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914400"/>
            <a:ext cx="1727200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3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1816</TotalTime>
  <Words>1465</Words>
  <Application>Microsoft Macintosh PowerPoint</Application>
  <PresentationFormat>On-screen Show (4:3)</PresentationFormat>
  <Paragraphs>219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Capital</vt:lpstr>
      <vt:lpstr>Designing Good Behavior</vt:lpstr>
      <vt:lpstr>Ch 12 : Designing Good Behavior</vt:lpstr>
      <vt:lpstr>Ch 12 : Designing Good Behavior</vt:lpstr>
      <vt:lpstr>Take an interest</vt:lpstr>
      <vt:lpstr>Considerate products are deferential</vt:lpstr>
      <vt:lpstr>Considerate products are forthcoming</vt:lpstr>
      <vt:lpstr>Considerate products use common sense</vt:lpstr>
      <vt:lpstr>Considerate products anticipate human needs</vt:lpstr>
      <vt:lpstr>Considerate products are conscientious</vt:lpstr>
      <vt:lpstr>Considerate products don’t burden you with their personal problems</vt:lpstr>
      <vt:lpstr>Considerate products keep us informed</vt:lpstr>
      <vt:lpstr>Considerate products are perceptive</vt:lpstr>
      <vt:lpstr>Considerate products are self-confident</vt:lpstr>
      <vt:lpstr>Considerate products don’t ask a lot of questions</vt:lpstr>
      <vt:lpstr>An Inconsiderate Question</vt:lpstr>
      <vt:lpstr>Considerate products fail gracefully</vt:lpstr>
      <vt:lpstr>Considerate products know when to bend the rules</vt:lpstr>
      <vt:lpstr>Considerate products take responsibility</vt:lpstr>
      <vt:lpstr>Designing Smart Products</vt:lpstr>
      <vt:lpstr>Designing Smart Products</vt:lpstr>
      <vt:lpstr>Designing Smart Products</vt:lpstr>
      <vt:lpstr>Summary : Five Powerful Ideas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 632: Cooper Part II</dc:title>
  <dc:creator>Offutt</dc:creator>
  <cp:lastModifiedBy>Dan Fleck</cp:lastModifiedBy>
  <cp:revision>199</cp:revision>
  <dcterms:created xsi:type="dcterms:W3CDTF">2001-01-12T22:24:29Z</dcterms:created>
  <dcterms:modified xsi:type="dcterms:W3CDTF">2012-10-24T20:44:58Z</dcterms:modified>
</cp:coreProperties>
</file>