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1" r:id="rId3"/>
    <p:sldId id="282" r:id="rId4"/>
    <p:sldId id="257" r:id="rId5"/>
    <p:sldId id="258" r:id="rId6"/>
    <p:sldId id="259" r:id="rId7"/>
    <p:sldId id="261" r:id="rId8"/>
    <p:sldId id="289" r:id="rId9"/>
    <p:sldId id="262" r:id="rId10"/>
    <p:sldId id="290" r:id="rId11"/>
    <p:sldId id="287" r:id="rId12"/>
    <p:sldId id="264" r:id="rId13"/>
    <p:sldId id="265" r:id="rId14"/>
    <p:sldId id="286" r:id="rId15"/>
    <p:sldId id="288" r:id="rId16"/>
    <p:sldId id="266" r:id="rId17"/>
    <p:sldId id="267" r:id="rId18"/>
    <p:sldId id="270" r:id="rId19"/>
    <p:sldId id="274" r:id="rId20"/>
    <p:sldId id="273" r:id="rId21"/>
    <p:sldId id="272" r:id="rId22"/>
    <p:sldId id="271" r:id="rId23"/>
    <p:sldId id="283" r:id="rId24"/>
    <p:sldId id="276" r:id="rId25"/>
    <p:sldId id="277" r:id="rId26"/>
    <p:sldId id="278" r:id="rId27"/>
    <p:sldId id="280" r:id="rId28"/>
    <p:sldId id="269" r:id="rId29"/>
    <p:sldId id="284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00"/>
    <a:srgbClr val="FFFF00"/>
    <a:srgbClr val="66CCFF"/>
    <a:srgbClr val="3399FF"/>
    <a:srgbClr val="FF0000"/>
    <a:srgbClr val="0000CC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7367" autoAdjust="0"/>
    <p:restoredTop sz="92857" autoAdjust="0"/>
  </p:normalViewPr>
  <p:slideViewPr>
    <p:cSldViewPr>
      <p:cViewPr varScale="1">
        <p:scale>
          <a:sx n="94" d="100"/>
          <a:sy n="94" d="100"/>
        </p:scale>
        <p:origin x="-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44"/>
    </p:cViewPr>
  </p:sorterViewPr>
  <p:notesViewPr>
    <p:cSldViewPr>
      <p:cViewPr varScale="1">
        <p:scale>
          <a:sx n="83" d="100"/>
          <a:sy n="83" d="100"/>
        </p:scale>
        <p:origin x="-192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Relationship Id="rId2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fld id="{886A0B9C-2024-49F5-A130-92C09FA5A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4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fld id="{A08218E7-BD20-44C0-8885-BEB4990E5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81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pPr>
              <a:defRPr/>
            </a:pPr>
            <a:fld id="{32572C8D-E6E1-4A80-A8F9-1E86EBF4CEF5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pPr>
              <a:defRPr/>
            </a:pPr>
            <a:fld id="{1693AF25-BB77-4AAD-9633-D600BF90B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9CA80E-E47A-4118-AFF9-6690C618044E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E9AF4-423B-4DB1-A822-86BC73668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41B02-7BBC-4FA8-A755-847C39A72FFA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EA075-9BA6-41C3-8C9A-AAD9B0C3DF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9CA80E-E47A-4118-AFF9-6690C618044E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E9AF4-423B-4DB1-A822-86BC73668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4A155A-EDE5-4790-84E4-285BC55E961E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B341D-7F62-4B39-A8F3-3CCB7E3C9F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7CD61D-1942-45A4-84D9-2FA8474F33BB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DC785-855B-46B5-B93B-53692101F2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36700-6222-4AED-A37E-1B3D03EDE923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pPr>
              <a:defRPr/>
            </a:pPr>
            <a:fld id="{C79CA80E-E47A-4118-AFF9-6690C618044E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5F4C03-827F-440C-8B99-C2EA05EC73D5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C1D48-181F-432E-A7BB-818ECC4EA7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FB273-6DEE-42C3-B920-5B27236D9D51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3002E-4C33-4B66-ADCB-FD9D70DE2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EAC2FD-4120-4D54-B4A0-BFD90D9AC4B5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ECC5E-0EEC-4CB9-9810-92ED39173E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34F4F2-DC49-4868-9915-4B5C7420131B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0EF4-D64E-44A6-B00D-886101941E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066E1-2CDF-4D57-B4A7-14F2CDA0A2B0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D9053-DFEA-4BC1-A64F-A178814A0E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8B89FE-2EFB-4D81-B5E3-A08BE91BFD54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BD6C4-6BB6-4761-AE33-4D9D939A04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fld id="{C79CA80E-E47A-4118-AFF9-6690C618044E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6EE9AF4-423B-4DB1-A822-86BC73668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495nCzxM9PI" TargetMode="Externa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016000"/>
            <a:ext cx="7696200" cy="1219200"/>
          </a:xfrm>
        </p:spPr>
        <p:txBody>
          <a:bodyPr/>
          <a:lstStyle/>
          <a:p>
            <a:pPr eaLnBrk="1" hangingPunct="1"/>
            <a:r>
              <a:rPr lang="en-US" sz="4000" b="1" smtClean="0"/>
              <a:t>Introduction &amp; Overview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90800"/>
            <a:ext cx="6477000" cy="3505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/>
              <a:t>Dan Fleck</a:t>
            </a:r>
          </a:p>
          <a:p>
            <a:pPr eaLnBrk="1" hangingPunct="1"/>
            <a:endParaRPr lang="en-US" sz="2400" b="1" dirty="0"/>
          </a:p>
          <a:p>
            <a:pPr eaLnBrk="1" hangingPunct="1"/>
            <a:r>
              <a:rPr lang="en-US" sz="1400" b="1" dirty="0" smtClean="0"/>
              <a:t>(Slides adapted from Jeff Offutt’s slides)</a:t>
            </a:r>
          </a:p>
          <a:p>
            <a:pPr eaLnBrk="1" hangingPunct="1"/>
            <a:endParaRPr lang="en-US" sz="1600" b="1" dirty="0" smtClean="0"/>
          </a:p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http://</a:t>
            </a:r>
            <a:r>
              <a:rPr lang="en-US" sz="2400" b="1" dirty="0" err="1" smtClean="0"/>
              <a:t>cs.gmu.edu</a:t>
            </a:r>
            <a:r>
              <a:rPr lang="en-US" sz="2400" b="1" dirty="0" smtClean="0"/>
              <a:t>/~</a:t>
            </a:r>
            <a:r>
              <a:rPr lang="en-US" sz="2400" b="1" dirty="0" err="1" smtClean="0"/>
              <a:t>dfleck</a:t>
            </a:r>
            <a:r>
              <a:rPr lang="en-US" sz="2400" b="1" dirty="0" smtClean="0"/>
              <a:t>/</a:t>
            </a:r>
          </a:p>
          <a:p>
            <a:pPr eaLnBrk="1" hangingPunct="1"/>
            <a:endParaRPr lang="en-US" sz="1600" b="1" dirty="0" smtClean="0"/>
          </a:p>
          <a:p>
            <a:pPr eaLnBrk="1" hangingPunct="1"/>
            <a:r>
              <a:rPr lang="en-US" sz="2400" b="1" dirty="0" smtClean="0"/>
              <a:t>SWE 632</a:t>
            </a:r>
          </a:p>
          <a:p>
            <a:pPr eaLnBrk="1" hangingPunct="1"/>
            <a:r>
              <a:rPr lang="en-US" sz="2400" b="1" dirty="0" smtClean="0"/>
              <a:t>User Interface Design and Development</a:t>
            </a:r>
          </a:p>
          <a:p>
            <a:pPr eaLnBrk="1" hangingPunct="1"/>
            <a:r>
              <a:rPr lang="en-US" sz="2400" b="1" dirty="0" smtClean="0"/>
              <a:t>Cooper, Ch.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Design of </a:t>
            </a:r>
            <a:r>
              <a:rPr lang="en-US" dirty="0" smtClean="0"/>
              <a:t>UIs: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0"/>
            <a:ext cx="8534400" cy="2438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FF6600"/>
                </a:solidFill>
              </a:rPr>
              <a:t>Inside-out design</a:t>
            </a:r>
            <a:r>
              <a:rPr lang="en-US" dirty="0" smtClean="0"/>
              <a:t>: Develop a system, then add the </a:t>
            </a:r>
            <a:r>
              <a:rPr lang="en-US" dirty="0" smtClean="0"/>
              <a:t>interface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6600"/>
                </a:solidFill>
              </a:rPr>
              <a:t>Outside-in design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3"/>
                </a:solidFill>
              </a:rPr>
              <a:t>Develop the interface</a:t>
            </a:r>
            <a:r>
              <a:rPr lang="en-US" dirty="0" smtClean="0"/>
              <a:t>, then build the system to support it</a:t>
            </a:r>
          </a:p>
        </p:txBody>
      </p:sp>
      <p:sp>
        <p:nvSpPr>
          <p:cNvPr id="8199" name="Date Placeholder 8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1057530-F024-4F6D-AD31-9FAB13A6C63E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8200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6CD39D-A187-4C8D-BF1E-DF64584E4A0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62000" y="41910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When decisions are made, either the developer must </a:t>
            </a:r>
            <a:r>
              <a:rPr lang="en-US" dirty="0">
                <a:solidFill>
                  <a:srgbClr val="FF6600"/>
                </a:solidFill>
              </a:rPr>
              <a:t>conform </a:t>
            </a:r>
            <a:r>
              <a:rPr lang="en-US" dirty="0"/>
              <a:t>to the user, or the user must </a:t>
            </a:r>
            <a:r>
              <a:rPr lang="en-US" dirty="0">
                <a:solidFill>
                  <a:srgbClr val="FF6600"/>
                </a:solidFill>
              </a:rPr>
              <a:t>conform </a:t>
            </a:r>
            <a:r>
              <a:rPr lang="en-US" dirty="0"/>
              <a:t>to the developer.</a:t>
            </a:r>
          </a:p>
        </p:txBody>
      </p:sp>
    </p:spTree>
    <p:extLst>
      <p:ext uri="{BB962C8B-B14F-4D97-AF65-F5344CB8AC3E}">
        <p14:creationId xmlns:p14="http://schemas.microsoft.com/office/powerpoint/2010/main" val="210941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4"/>
          <p:cNvSpPr>
            <a:spLocks noGrp="1"/>
          </p:cNvSpPr>
          <p:nvPr>
            <p:ph type="title"/>
          </p:nvPr>
        </p:nvSpPr>
        <p:spPr>
          <a:xfrm>
            <a:off x="228600" y="228600"/>
            <a:ext cx="7345362" cy="1339850"/>
          </a:xfrm>
        </p:spPr>
        <p:txBody>
          <a:bodyPr/>
          <a:lstStyle/>
          <a:p>
            <a:r>
              <a:rPr lang="en-US" sz="3200" dirty="0" smtClean="0"/>
              <a:t>Origins: Graphical UIs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how did it all start?</a:t>
            </a:r>
            <a:endParaRPr lang="en-US" dirty="0" smtClean="0"/>
          </a:p>
        </p:txBody>
      </p:sp>
      <p:sp>
        <p:nvSpPr>
          <p:cNvPr id="14342" name="Content Placeholder 5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In1963, Ivan Sutherland submits PhD work at </a:t>
            </a:r>
            <a:br>
              <a:rPr lang="en-US" sz="2000" dirty="0" smtClean="0"/>
            </a:br>
            <a:r>
              <a:rPr lang="en-US" sz="2000" dirty="0" smtClean="0"/>
              <a:t>MIT proposing the Sketchpad software,</a:t>
            </a:r>
            <a:br>
              <a:rPr lang="en-US" sz="2000" dirty="0" smtClean="0"/>
            </a:br>
            <a:r>
              <a:rPr lang="en-US" sz="2000" dirty="0" smtClean="0"/>
              <a:t>for which he got the 1988 Turing Award</a:t>
            </a:r>
          </a:p>
          <a:p>
            <a:r>
              <a:rPr lang="en-US" sz="2000" dirty="0">
                <a:solidFill>
                  <a:schemeClr val="accent3"/>
                </a:solidFill>
              </a:rPr>
              <a:t>Sketchpad </a:t>
            </a:r>
            <a:r>
              <a:rPr lang="en-US" sz="2000" dirty="0">
                <a:solidFill>
                  <a:srgbClr val="FF6600"/>
                </a:solidFill>
              </a:rPr>
              <a:t>revolutionized navigation </a:t>
            </a:r>
            <a:r>
              <a:rPr lang="en-US" sz="2000" dirty="0">
                <a:solidFill>
                  <a:schemeClr val="accent3"/>
                </a:solidFill>
              </a:rPr>
              <a:t>by treating the </a:t>
            </a:r>
            <a:r>
              <a:rPr lang="en-US" sz="2000" dirty="0" smtClean="0">
                <a:solidFill>
                  <a:schemeClr val="accent3"/>
                </a:solidFill>
              </a:rPr>
              <a:t>screen</a:t>
            </a:r>
            <a:br>
              <a:rPr lang="en-US" sz="2000" dirty="0" smtClean="0">
                <a:solidFill>
                  <a:schemeClr val="accent3"/>
                </a:solidFill>
              </a:rPr>
            </a:b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>
                <a:solidFill>
                  <a:schemeClr val="accent3"/>
                </a:solidFill>
              </a:rPr>
              <a:t>as a navigable window rather than the sequential </a:t>
            </a:r>
            <a:r>
              <a:rPr lang="en-US" sz="2000" dirty="0" smtClean="0">
                <a:solidFill>
                  <a:schemeClr val="accent3"/>
                </a:solidFill>
              </a:rPr>
              <a:t/>
            </a:r>
            <a:br>
              <a:rPr lang="en-US" sz="2000" dirty="0" smtClean="0">
                <a:solidFill>
                  <a:schemeClr val="accent3"/>
                </a:solidFill>
              </a:rPr>
            </a:br>
            <a:r>
              <a:rPr lang="en-US" sz="2000" dirty="0" smtClean="0">
                <a:solidFill>
                  <a:schemeClr val="accent3"/>
                </a:solidFill>
              </a:rPr>
              <a:t>command </a:t>
            </a:r>
            <a:r>
              <a:rPr lang="en-US" sz="2000" dirty="0">
                <a:solidFill>
                  <a:schemeClr val="accent3"/>
                </a:solidFill>
              </a:rPr>
              <a:t>lines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rgbClr val="006600"/>
                </a:solidFill>
                <a:hlinkClick r:id="rId2"/>
              </a:rPr>
              <a:t>http://www.youtube.com/watch?v=495nCzxM9PI</a:t>
            </a:r>
            <a:endParaRPr lang="en-US" sz="16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ts val="2400"/>
              </a:spcBef>
            </a:pPr>
            <a:r>
              <a:rPr lang="en-US" sz="2000" dirty="0" smtClean="0"/>
              <a:t>In the early 1970s, Xerox </a:t>
            </a:r>
            <a:r>
              <a:rPr lang="en-US" sz="2000" dirty="0" err="1" smtClean="0"/>
              <a:t>Parc</a:t>
            </a:r>
            <a:r>
              <a:rPr lang="en-US" sz="2000" dirty="0" smtClean="0"/>
              <a:t> introduced the Xerox Star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800" dirty="0" smtClean="0"/>
              <a:t>windows, icons, buttons, mouse, pop-up menus…</a:t>
            </a:r>
          </a:p>
          <a:p>
            <a:pPr>
              <a:lnSpc>
                <a:spcPct val="150000"/>
              </a:lnSpc>
              <a:spcBef>
                <a:spcPts val="2400"/>
              </a:spcBef>
            </a:pPr>
            <a:r>
              <a:rPr lang="en-US" sz="2000" dirty="0"/>
              <a:t>I</a:t>
            </a:r>
            <a:r>
              <a:rPr lang="en-US" sz="2000" dirty="0" smtClean="0"/>
              <a:t>n 1983 Apple Lisa is first commercial PC ($9,995) to use GUI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quickly followed by the Macintosh (1984, $2,495)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…and MS Windows 1.0 in 1985</a:t>
            </a:r>
          </a:p>
        </p:txBody>
      </p:sp>
      <p:sp>
        <p:nvSpPr>
          <p:cNvPr id="7" name="Cloud Callout 6"/>
          <p:cNvSpPr/>
          <p:nvPr/>
        </p:nvSpPr>
        <p:spPr bwMode="auto">
          <a:xfrm>
            <a:off x="6324600" y="5638800"/>
            <a:ext cx="2667000" cy="762000"/>
          </a:xfrm>
          <a:prstGeom prst="cloudCallout">
            <a:avLst>
              <a:gd name="adj1" fmla="val -59559"/>
              <a:gd name="adj2" fmla="val -36144"/>
            </a:avLst>
          </a:prstGeom>
          <a:solidFill>
            <a:srgbClr val="C7F38A">
              <a:alpha val="6705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anchor="ctr" anchorCtr="0"/>
          <a:lstStyle/>
          <a:p>
            <a:pPr algn="ctr">
              <a:defRPr/>
            </a:pPr>
            <a:r>
              <a:rPr lang="en-US" dirty="0">
                <a:solidFill>
                  <a:srgbClr val="006600"/>
                </a:solidFill>
                <a:latin typeface="+mn-lt"/>
              </a:rPr>
              <a:t>what is going on</a:t>
            </a:r>
            <a:r>
              <a:rPr lang="en-US" dirty="0" smtClean="0">
                <a:solidFill>
                  <a:srgbClr val="006600"/>
                </a:solidFill>
                <a:latin typeface="+mn-lt"/>
              </a:rPr>
              <a:t>?</a:t>
            </a:r>
            <a:endParaRPr lang="en-US" dirty="0">
              <a:solidFill>
                <a:srgbClr val="006600"/>
              </a:solidFill>
              <a:latin typeface="+mn-lt"/>
            </a:endParaRPr>
          </a:p>
        </p:txBody>
      </p:sp>
      <p:pic>
        <p:nvPicPr>
          <p:cNvPr id="9" name="Picture 8" descr="st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3504" y="152400"/>
            <a:ext cx="2298095" cy="2895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39000" y="3124200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Xerox 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Enter: Cognitive </a:t>
            </a:r>
            <a:r>
              <a:rPr lang="en-US" sz="3600" dirty="0" smtClean="0"/>
              <a:t>Psychology – 7</a:t>
            </a:r>
            <a:r>
              <a:rPr lang="en-US" sz="3600" dirty="0" smtClean="0">
                <a:sym typeface="Symbol" pitchFamily="18" charset="2"/>
              </a:rPr>
              <a:t> </a:t>
            </a:r>
            <a:r>
              <a:rPr lang="en-US" sz="3600" dirty="0" smtClean="0"/>
              <a:t>2 Rule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14300" y="1752600"/>
            <a:ext cx="8915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 </a:t>
            </a:r>
            <a:r>
              <a:rPr lang="en-US" sz="2800" dirty="0"/>
              <a:t>1956 George Miller finds that</a:t>
            </a:r>
            <a:br>
              <a:rPr lang="en-US" sz="2800" dirty="0"/>
            </a:br>
            <a:r>
              <a:rPr lang="en-US" sz="2800" dirty="0"/>
              <a:t>the human </a:t>
            </a:r>
            <a:r>
              <a:rPr lang="en-US" sz="2800" dirty="0">
                <a:solidFill>
                  <a:srgbClr val="FF6600"/>
                </a:solidFill>
              </a:rPr>
              <a:t>short term memory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6600"/>
                </a:solidFill>
              </a:rPr>
              <a:t>STM</a:t>
            </a:r>
            <a:r>
              <a:rPr lang="en-US" sz="2800" dirty="0"/>
              <a:t>) </a:t>
            </a:r>
            <a:r>
              <a:rPr lang="en-US" sz="2800" dirty="0" smtClean="0"/>
              <a:t>can </a:t>
            </a:r>
            <a:r>
              <a:rPr lang="en-US" sz="2800" dirty="0"/>
              <a:t>hold about 7(2) chunks of </a:t>
            </a:r>
            <a:r>
              <a:rPr lang="en-US" sz="2800" dirty="0" smtClean="0"/>
              <a:t>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That’s </a:t>
            </a:r>
            <a:r>
              <a:rPr lang="en-US" sz="2800" dirty="0" smtClean="0"/>
              <a:t>all we can </a:t>
            </a:r>
            <a:r>
              <a:rPr lang="en-US" sz="2800" dirty="0" smtClean="0">
                <a:solidFill>
                  <a:srgbClr val="FF6600"/>
                </a:solidFill>
              </a:rPr>
              <a:t>concentrate </a:t>
            </a:r>
            <a:r>
              <a:rPr lang="en-US" sz="2800" dirty="0" smtClean="0"/>
              <a:t>on 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Phone numbers – 7 digits!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Books (parts, chapters, sections, paragraphs, ideas)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Lectures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Items on a menu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Options on a command line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Procedures in a module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Types / variables / constants</a:t>
            </a:r>
            <a:endParaRPr lang="en-US" sz="1800" u="sng" dirty="0" smtClean="0"/>
          </a:p>
        </p:txBody>
      </p:sp>
      <p:sp>
        <p:nvSpPr>
          <p:cNvPr id="11269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2BC6597-B0DA-493A-A2CB-CFD701B29533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1127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3BCDA2-FF04-450C-81C1-0845C9317029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Cognitive Psychology – 7</a:t>
            </a:r>
            <a:r>
              <a:rPr lang="en-US" sz="3600" dirty="0" smtClean="0">
                <a:sym typeface="Symbol" pitchFamily="18" charset="2"/>
              </a:rPr>
              <a:t> </a:t>
            </a:r>
            <a:r>
              <a:rPr lang="en-US" sz="3600" dirty="0" smtClean="0"/>
              <a:t>2 Rule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4300" y="1752600"/>
            <a:ext cx="89154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When we get more than about 7 items, we get </a:t>
            </a:r>
            <a:r>
              <a:rPr lang="en-US" sz="2800" dirty="0" smtClean="0">
                <a:solidFill>
                  <a:srgbClr val="FF6600"/>
                </a:solidFill>
              </a:rPr>
              <a:t>confused</a:t>
            </a:r>
          </a:p>
          <a:p>
            <a:pPr eaLnBrk="1" hangingPunct="1"/>
            <a:r>
              <a:rPr lang="en-US" sz="2800" dirty="0" smtClean="0"/>
              <a:t>This is closely related to </a:t>
            </a:r>
            <a:r>
              <a:rPr lang="en-US" sz="2800" dirty="0" smtClean="0">
                <a:solidFill>
                  <a:srgbClr val="FF6600"/>
                </a:solidFill>
              </a:rPr>
              <a:t>complexity</a:t>
            </a:r>
          </a:p>
          <a:p>
            <a:pPr eaLnBrk="1" hangingPunct="1"/>
            <a:r>
              <a:rPr lang="en-US" sz="2800" dirty="0" smtClean="0"/>
              <a:t>We </a:t>
            </a:r>
            <a:r>
              <a:rPr lang="en-US" sz="2800" dirty="0" smtClean="0">
                <a:solidFill>
                  <a:srgbClr val="FF6600"/>
                </a:solidFill>
              </a:rPr>
              <a:t>handle </a:t>
            </a:r>
            <a:r>
              <a:rPr lang="en-US" sz="2800" dirty="0" smtClean="0"/>
              <a:t>complexity by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Chunking </a:t>
            </a:r>
            <a:r>
              <a:rPr lang="en-US" sz="2400" dirty="0" smtClean="0"/>
              <a:t>(psychology term)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Abstraction </a:t>
            </a:r>
            <a:r>
              <a:rPr lang="en-US" sz="2400" dirty="0" smtClean="0"/>
              <a:t>or grouping (CS / Math term)</a:t>
            </a:r>
          </a:p>
          <a:p>
            <a:pPr eaLnBrk="1" hangingPunct="1"/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6600"/>
                </a:solidFill>
              </a:rPr>
              <a:t>usable interface </a:t>
            </a:r>
            <a:r>
              <a:rPr lang="en-US" sz="2800" dirty="0" smtClean="0"/>
              <a:t>must help the users handle complexity by chunking choices into groups</a:t>
            </a:r>
          </a:p>
        </p:txBody>
      </p:sp>
      <p:sp>
        <p:nvSpPr>
          <p:cNvPr id="12293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90437F3-F1FD-4909-A2CE-E714D568DBBC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1229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B320D2-858C-438F-B530-20B9BE159A0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Cognitive Psychology – 7</a:t>
            </a:r>
            <a:r>
              <a:rPr lang="en-US" sz="3600" dirty="0" smtClean="0">
                <a:sym typeface="Symbol" pitchFamily="18" charset="2"/>
              </a:rPr>
              <a:t> </a:t>
            </a:r>
            <a:r>
              <a:rPr lang="en-US" sz="3600" dirty="0" smtClean="0"/>
              <a:t>2 Rule: Example!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9154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Can you memorize this: 19004685865</a:t>
            </a:r>
          </a:p>
          <a:p>
            <a:endParaRPr lang="en-US" sz="2800" dirty="0" smtClean="0"/>
          </a:p>
        </p:txBody>
      </p:sp>
      <p:sp>
        <p:nvSpPr>
          <p:cNvPr id="12293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90437F3-F1FD-4909-A2CE-E714D568DBBC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1229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B320D2-858C-438F-B530-20B9BE159A0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2362200"/>
            <a:ext cx="8915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“Chunks” : 19-00-46-85-865</a:t>
            </a:r>
          </a:p>
          <a:p>
            <a:endParaRPr lang="en-US" sz="28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3200400"/>
            <a:ext cx="8915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Better chunks (familiar): 1-900-468-5865</a:t>
            </a:r>
          </a:p>
          <a:p>
            <a:endParaRPr lang="en-US" sz="28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3886200"/>
            <a:ext cx="8915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Even fewer chunks: 1-900-GOT-JUNK</a:t>
            </a:r>
          </a:p>
        </p:txBody>
      </p:sp>
    </p:spTree>
    <p:extLst>
      <p:ext uri="{BB962C8B-B14F-4D97-AF65-F5344CB8AC3E}">
        <p14:creationId xmlns:p14="http://schemas.microsoft.com/office/powerpoint/2010/main" val="333581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3" autoUpdateAnimBg="0"/>
      <p:bldP spid="7" grpId="0" build="p" bldLvl="3" autoUpdateAnimBg="0"/>
      <p:bldP spid="8" grpId="0" build="p" bldLvl="3" autoUpdateAnimBg="0"/>
      <p:bldP spid="9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Cognitive Psychology – 7</a:t>
            </a:r>
            <a:r>
              <a:rPr lang="en-US" sz="3600" dirty="0" smtClean="0">
                <a:sym typeface="Symbol" pitchFamily="18" charset="2"/>
              </a:rPr>
              <a:t> </a:t>
            </a:r>
            <a:r>
              <a:rPr lang="en-US" sz="3600" dirty="0" smtClean="0"/>
              <a:t>2 Rule: Example!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82000" cy="297180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later work on </a:t>
            </a:r>
            <a:r>
              <a:rPr lang="en-US" dirty="0">
                <a:solidFill>
                  <a:srgbClr val="FF6600"/>
                </a:solidFill>
              </a:rPr>
              <a:t>complex</a:t>
            </a:r>
            <a:r>
              <a:rPr lang="en-US" dirty="0"/>
              <a:t> and </a:t>
            </a:r>
            <a:r>
              <a:rPr lang="en-US" dirty="0">
                <a:solidFill>
                  <a:srgbClr val="FF6600"/>
                </a:solidFill>
              </a:rPr>
              <a:t>dynamic</a:t>
            </a:r>
            <a:r>
              <a:rPr lang="en-US" dirty="0"/>
              <a:t> content</a:t>
            </a:r>
            <a:br>
              <a:rPr lang="en-US" dirty="0"/>
            </a:br>
            <a:r>
              <a:rPr lang="en-US" dirty="0"/>
              <a:t>estimates about </a:t>
            </a:r>
            <a:r>
              <a:rPr lang="en-US" dirty="0">
                <a:solidFill>
                  <a:srgbClr val="FF6600"/>
                </a:solidFill>
              </a:rPr>
              <a:t>half </a:t>
            </a:r>
            <a:r>
              <a:rPr lang="en-US" dirty="0"/>
              <a:t>of that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web </a:t>
            </a:r>
            <a:r>
              <a:rPr lang="en-US" dirty="0"/>
              <a:t>usability guidelines recommend 2 to 3 chunks</a:t>
            </a:r>
          </a:p>
          <a:p>
            <a:pPr lvl="1"/>
            <a:r>
              <a:rPr lang="en-US" sz="1800" dirty="0"/>
              <a:t>remember 2 to 3 items from one screen to the next</a:t>
            </a:r>
          </a:p>
          <a:p>
            <a:pPr lvl="1"/>
            <a:r>
              <a:rPr lang="en-US" sz="1800" dirty="0"/>
              <a:t>2 to 3 clicks to get to the user’s goal</a:t>
            </a:r>
            <a:r>
              <a:rPr lang="en-US" sz="1800" dirty="0" smtClean="0"/>
              <a:t>…</a:t>
            </a:r>
            <a:endParaRPr lang="en-US" sz="1800" dirty="0"/>
          </a:p>
        </p:txBody>
      </p:sp>
      <p:sp>
        <p:nvSpPr>
          <p:cNvPr id="12293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90437F3-F1FD-4909-A2CE-E714D568DBBC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1229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B320D2-858C-438F-B530-20B9BE159A0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762000" y="4495800"/>
            <a:ext cx="7543800" cy="1828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dirty="0"/>
              <a:t>A </a:t>
            </a:r>
            <a:r>
              <a:rPr lang="en-US" dirty="0">
                <a:solidFill>
                  <a:srgbClr val="FF6600"/>
                </a:solidFill>
              </a:rPr>
              <a:t>usable interface </a:t>
            </a:r>
            <a:r>
              <a:rPr lang="en-US" dirty="0"/>
              <a:t>must help the users handle complexity by chunking choices </a:t>
            </a:r>
            <a:r>
              <a:rPr lang="en-US" dirty="0" smtClean="0"/>
              <a:t>(into </a:t>
            </a:r>
            <a:r>
              <a:rPr lang="en-US" dirty="0"/>
              <a:t>groups of less than about </a:t>
            </a:r>
            <a:r>
              <a:rPr lang="en-US" dirty="0" smtClean="0"/>
              <a:t>7 (simple things) or 3 (complex things)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0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Simplicity is Hard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“It takes three weeks to prepare a good ad lib speech” – Mark Twain</a:t>
            </a:r>
          </a:p>
          <a:p>
            <a:pPr eaLnBrk="1" hangingPunct="1"/>
            <a:r>
              <a:rPr lang="en-US" dirty="0" smtClean="0"/>
              <a:t>Anyone can make something confusing</a:t>
            </a:r>
          </a:p>
          <a:p>
            <a:pPr eaLnBrk="1" hangingPunct="1"/>
            <a:r>
              <a:rPr lang="en-US" dirty="0" smtClean="0"/>
              <a:t>It takes talent, diligence, knowledge and skills to make things simple</a:t>
            </a:r>
          </a:p>
        </p:txBody>
      </p:sp>
      <p:sp>
        <p:nvSpPr>
          <p:cNvPr id="13317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2907868-82A8-4097-B4A4-56658E3D828D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1331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77B045-860B-45A8-863C-F948583686F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47800" y="5257800"/>
            <a:ext cx="62484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interfaces should be </a:t>
            </a:r>
            <a:r>
              <a:rPr lang="en-US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 smtClean="0"/>
              <a:t>Shneiderman’s</a:t>
            </a:r>
            <a:r>
              <a:rPr lang="en-US" sz="3200" dirty="0" smtClean="0"/>
              <a:t> Measurable Criteria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752600"/>
            <a:ext cx="4876800" cy="3352799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Time to learn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Speed of performance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Rate of user errors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Retention of skills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Subjective satisfaction</a:t>
            </a:r>
          </a:p>
        </p:txBody>
      </p:sp>
      <p:sp>
        <p:nvSpPr>
          <p:cNvPr id="14342" name="Date Placeholder 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59F7D28-63DE-4C3B-8DA8-4DF58EDE0FC0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1434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5AE673-2577-4B96-A727-7A56D0FC4B5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4800" y="5029200"/>
            <a:ext cx="8610600" cy="1095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/>
              <a:t>Before designing, decide what is acceptable for each of these!!</a:t>
            </a:r>
          </a:p>
        </p:txBody>
      </p:sp>
      <p:sp>
        <p:nvSpPr>
          <p:cNvPr id="2" name="Rectangle 1"/>
          <p:cNvSpPr/>
          <p:nvPr/>
        </p:nvSpPr>
        <p:spPr>
          <a:xfrm>
            <a:off x="1752600" y="1752600"/>
            <a:ext cx="7010400" cy="1828800"/>
          </a:xfrm>
          <a:prstGeom prst="rect">
            <a:avLst/>
          </a:prstGeom>
          <a:solidFill>
            <a:schemeClr val="tx2">
              <a:lumMod val="40000"/>
              <a:lumOff val="60000"/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3902208">
            <a:off x="7410075" y="266252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Numerically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975042"/>
          </a:xfrm>
        </p:spPr>
        <p:txBody>
          <a:bodyPr/>
          <a:lstStyle/>
          <a:p>
            <a:pPr marL="838200" indent="-838200" eaLnBrk="1" hangingPunct="1"/>
            <a:r>
              <a:rPr lang="en-US" dirty="0" smtClean="0"/>
              <a:t>1. Time to Learn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15400" cy="17732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How long it takes to learn </a:t>
            </a:r>
            <a:r>
              <a:rPr lang="en-US" dirty="0" smtClean="0">
                <a:solidFill>
                  <a:srgbClr val="FF6600"/>
                </a:solidFill>
              </a:rPr>
              <a:t>how to use </a:t>
            </a:r>
            <a:r>
              <a:rPr lang="en-US" dirty="0" smtClean="0"/>
              <a:t>an interface</a:t>
            </a:r>
          </a:p>
          <a:p>
            <a:pPr eaLnBrk="1" hangingPunct="1"/>
            <a:r>
              <a:rPr lang="en-US" dirty="0" smtClean="0"/>
              <a:t>With complicated interfaces, learning happens in “</a:t>
            </a:r>
            <a:r>
              <a:rPr lang="en-US" dirty="0" smtClean="0">
                <a:solidFill>
                  <a:srgbClr val="FF6600"/>
                </a:solidFill>
              </a:rPr>
              <a:t>plateaus</a:t>
            </a:r>
            <a:r>
              <a:rPr lang="en-US" dirty="0" smtClean="0"/>
              <a:t>”</a:t>
            </a:r>
          </a:p>
        </p:txBody>
      </p:sp>
      <p:sp>
        <p:nvSpPr>
          <p:cNvPr id="15369" name="Date Placeholder 3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C33EA32-D299-4926-80C0-C4A060882325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15370" name="Slide Number Placeholder 3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EBBD4B-5246-4FE0-A899-11EA14E60BB2}" type="slidenum">
              <a:rPr lang="en-US" smtClean="0"/>
              <a:pPr/>
              <a:t>18</a:t>
            </a:fld>
            <a:endParaRPr lang="en-US" smtClean="0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62000" y="5181600"/>
            <a:ext cx="2881312" cy="1066800"/>
            <a:chOff x="393" y="3168"/>
            <a:chExt cx="1815" cy="672"/>
          </a:xfrm>
        </p:grpSpPr>
        <p:sp>
          <p:nvSpPr>
            <p:cNvPr id="15387" name="Rectangle 30"/>
            <p:cNvSpPr>
              <a:spLocks noChangeArrowheads="1"/>
            </p:cNvSpPr>
            <p:nvPr/>
          </p:nvSpPr>
          <p:spPr bwMode="auto">
            <a:xfrm>
              <a:off x="1008" y="3168"/>
              <a:ext cx="1200" cy="67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88" name="Group 22"/>
            <p:cNvGrpSpPr>
              <a:grpSpLocks/>
            </p:cNvGrpSpPr>
            <p:nvPr/>
          </p:nvGrpSpPr>
          <p:grpSpPr bwMode="auto">
            <a:xfrm>
              <a:off x="1008" y="3168"/>
              <a:ext cx="1200" cy="672"/>
              <a:chOff x="1008" y="3168"/>
              <a:chExt cx="1200" cy="672"/>
            </a:xfrm>
          </p:grpSpPr>
          <p:sp>
            <p:nvSpPr>
              <p:cNvPr id="15390" name="Line 11"/>
              <p:cNvSpPr>
                <a:spLocks noChangeShapeType="1"/>
              </p:cNvSpPr>
              <p:nvPr/>
            </p:nvSpPr>
            <p:spPr bwMode="auto">
              <a:xfrm flipV="1">
                <a:off x="1008" y="316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1" name="Line 19"/>
              <p:cNvSpPr>
                <a:spLocks noChangeShapeType="1"/>
              </p:cNvSpPr>
              <p:nvPr/>
            </p:nvSpPr>
            <p:spPr bwMode="auto">
              <a:xfrm>
                <a:off x="1008" y="3168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9" name="Text Box 31"/>
            <p:cNvSpPr txBox="1">
              <a:spLocks noChangeArrowheads="1"/>
            </p:cNvSpPr>
            <p:nvPr/>
          </p:nvSpPr>
          <p:spPr bwMode="auto">
            <a:xfrm>
              <a:off x="393" y="3244"/>
              <a:ext cx="66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i="1"/>
                <a:t>initial</a:t>
              </a:r>
            </a:p>
            <a:p>
              <a:pPr algn="ctr"/>
              <a:r>
                <a:rPr lang="en-US" sz="1600" i="1"/>
                <a:t>set of</a:t>
              </a:r>
            </a:p>
            <a:p>
              <a:pPr algn="ctr"/>
              <a:r>
                <a:rPr lang="en-US" sz="1600" i="1"/>
                <a:t>commands</a:t>
              </a:r>
            </a:p>
          </p:txBody>
        </p:sp>
      </p:grp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1852612" y="4876800"/>
            <a:ext cx="1676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Plateau 1</a:t>
            </a:r>
          </a:p>
          <a:p>
            <a:pPr algn="ctr">
              <a:spcBef>
                <a:spcPct val="50000"/>
              </a:spcBef>
            </a:pPr>
            <a:r>
              <a:rPr lang="en-US" sz="1600" dirty="0"/>
              <a:t>Ability to complete at least one simple task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576512" y="3836988"/>
            <a:ext cx="2971800" cy="2411412"/>
            <a:chOff x="1536" y="2321"/>
            <a:chExt cx="1872" cy="1519"/>
          </a:xfrm>
        </p:grpSpPr>
        <p:sp>
          <p:nvSpPr>
            <p:cNvPr id="15381" name="Rectangle 29"/>
            <p:cNvSpPr>
              <a:spLocks noChangeArrowheads="1"/>
            </p:cNvSpPr>
            <p:nvPr/>
          </p:nvSpPr>
          <p:spPr bwMode="auto">
            <a:xfrm>
              <a:off x="2208" y="2496"/>
              <a:ext cx="1200" cy="13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82" name="Group 23"/>
            <p:cNvGrpSpPr>
              <a:grpSpLocks/>
            </p:cNvGrpSpPr>
            <p:nvPr/>
          </p:nvGrpSpPr>
          <p:grpSpPr bwMode="auto">
            <a:xfrm>
              <a:off x="2208" y="2496"/>
              <a:ext cx="1200" cy="672"/>
              <a:chOff x="2208" y="2496"/>
              <a:chExt cx="1200" cy="672"/>
            </a:xfrm>
          </p:grpSpPr>
          <p:sp>
            <p:nvSpPr>
              <p:cNvPr id="15385" name="Line 16"/>
              <p:cNvSpPr>
                <a:spLocks noChangeShapeType="1"/>
              </p:cNvSpPr>
              <p:nvPr/>
            </p:nvSpPr>
            <p:spPr bwMode="auto">
              <a:xfrm flipV="1">
                <a:off x="2208" y="2496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Line 21"/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3" name="Text Box 33"/>
            <p:cNvSpPr txBox="1">
              <a:spLocks noChangeArrowheads="1"/>
            </p:cNvSpPr>
            <p:nvPr/>
          </p:nvSpPr>
          <p:spPr bwMode="auto">
            <a:xfrm>
              <a:off x="1536" y="2496"/>
              <a:ext cx="66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i="1"/>
                <a:t>additional</a:t>
              </a:r>
            </a:p>
            <a:p>
              <a:pPr algn="ctr"/>
              <a:r>
                <a:rPr lang="en-US" sz="1600" i="1"/>
                <a:t>commands</a:t>
              </a:r>
            </a:p>
          </p:txBody>
        </p:sp>
        <p:sp>
          <p:nvSpPr>
            <p:cNvPr id="15384" name="Text Box 34"/>
            <p:cNvSpPr txBox="1">
              <a:spLocks noChangeArrowheads="1"/>
            </p:cNvSpPr>
            <p:nvPr/>
          </p:nvSpPr>
          <p:spPr bwMode="auto">
            <a:xfrm>
              <a:off x="2280" y="2321"/>
              <a:ext cx="1056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Plateau 2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More tasks,   more choices,    or more speed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4481512" y="2667000"/>
            <a:ext cx="3657600" cy="3581400"/>
            <a:chOff x="2736" y="1584"/>
            <a:chExt cx="2304" cy="2256"/>
          </a:xfrm>
        </p:grpSpPr>
        <p:sp>
          <p:nvSpPr>
            <p:cNvPr id="15371" name="Rectangle 27"/>
            <p:cNvSpPr>
              <a:spLocks noChangeArrowheads="1"/>
            </p:cNvSpPr>
            <p:nvPr/>
          </p:nvSpPr>
          <p:spPr bwMode="auto">
            <a:xfrm>
              <a:off x="3408" y="1824"/>
              <a:ext cx="1200" cy="201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72" name="Group 24"/>
            <p:cNvGrpSpPr>
              <a:grpSpLocks/>
            </p:cNvGrpSpPr>
            <p:nvPr/>
          </p:nvGrpSpPr>
          <p:grpSpPr bwMode="auto">
            <a:xfrm>
              <a:off x="3408" y="1824"/>
              <a:ext cx="1200" cy="672"/>
              <a:chOff x="3408" y="1824"/>
              <a:chExt cx="1200" cy="672"/>
            </a:xfrm>
          </p:grpSpPr>
          <p:sp>
            <p:nvSpPr>
              <p:cNvPr id="15379" name="Line 17"/>
              <p:cNvSpPr>
                <a:spLocks noChangeShapeType="1"/>
              </p:cNvSpPr>
              <p:nvPr/>
            </p:nvSpPr>
            <p:spPr bwMode="auto">
              <a:xfrm flipV="1">
                <a:off x="3408" y="182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3408" y="1824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3" name="Text Box 35"/>
            <p:cNvSpPr txBox="1">
              <a:spLocks noChangeArrowheads="1"/>
            </p:cNvSpPr>
            <p:nvPr/>
          </p:nvSpPr>
          <p:spPr bwMode="auto">
            <a:xfrm>
              <a:off x="2736" y="1824"/>
              <a:ext cx="66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i="1"/>
                <a:t>additional</a:t>
              </a:r>
            </a:p>
            <a:p>
              <a:pPr algn="ctr"/>
              <a:r>
                <a:rPr lang="en-US" sz="1600" i="1"/>
                <a:t>commands</a:t>
              </a:r>
            </a:p>
          </p:txBody>
        </p:sp>
        <p:sp>
          <p:nvSpPr>
            <p:cNvPr id="15374" name="Text Box 36"/>
            <p:cNvSpPr txBox="1">
              <a:spLocks noChangeArrowheads="1"/>
            </p:cNvSpPr>
            <p:nvPr/>
          </p:nvSpPr>
          <p:spPr bwMode="auto">
            <a:xfrm>
              <a:off x="3480" y="1632"/>
              <a:ext cx="1056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Plateau 3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More tasks,   more choices,    or more speed</a:t>
              </a:r>
            </a:p>
          </p:txBody>
        </p:sp>
        <p:grpSp>
          <p:nvGrpSpPr>
            <p:cNvPr id="15375" name="Group 40"/>
            <p:cNvGrpSpPr>
              <a:grpSpLocks/>
            </p:cNvGrpSpPr>
            <p:nvPr/>
          </p:nvGrpSpPr>
          <p:grpSpPr bwMode="auto">
            <a:xfrm>
              <a:off x="4656" y="1584"/>
              <a:ext cx="384" cy="384"/>
              <a:chOff x="4800" y="1968"/>
              <a:chExt cx="384" cy="384"/>
            </a:xfrm>
          </p:grpSpPr>
          <p:sp>
            <p:nvSpPr>
              <p:cNvPr id="15376" name="Oval 37"/>
              <p:cNvSpPr>
                <a:spLocks noChangeArrowheads="1"/>
              </p:cNvSpPr>
              <p:nvPr/>
            </p:nvSpPr>
            <p:spPr bwMode="auto">
              <a:xfrm>
                <a:off x="4800" y="225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7" name="Oval 3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Oval 39"/>
              <p:cNvSpPr>
                <a:spLocks noChangeArrowheads="1"/>
              </p:cNvSpPr>
              <p:nvPr/>
            </p:nvSpPr>
            <p:spPr bwMode="auto">
              <a:xfrm>
                <a:off x="4944" y="21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7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 Speed of Performance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Speed of </a:t>
            </a:r>
            <a:r>
              <a:rPr lang="en-US" dirty="0" smtClean="0">
                <a:solidFill>
                  <a:srgbClr val="FF6600"/>
                </a:solidFill>
              </a:rPr>
              <a:t>user interface</a:t>
            </a:r>
            <a:r>
              <a:rPr lang="en-US" dirty="0" smtClean="0"/>
              <a:t>, </a:t>
            </a:r>
            <a:r>
              <a:rPr lang="en-US" b="1" dirty="0" smtClean="0"/>
              <a:t>NOT</a:t>
            </a:r>
            <a:r>
              <a:rPr lang="en-US" dirty="0" smtClean="0"/>
              <a:t> software</a:t>
            </a:r>
          </a:p>
          <a:p>
            <a:pPr eaLnBrk="1" hangingPunct="1"/>
            <a:r>
              <a:rPr lang="en-US" dirty="0" smtClean="0"/>
              <a:t>Number of </a:t>
            </a:r>
            <a:r>
              <a:rPr lang="en-US" dirty="0" smtClean="0">
                <a:solidFill>
                  <a:srgbClr val="FF6600"/>
                </a:solidFill>
              </a:rPr>
              <a:t>characters to type</a:t>
            </a:r>
            <a:r>
              <a:rPr lang="en-US" dirty="0" smtClean="0"/>
              <a:t>, buttons to press, mouse-clicks, mouse movements, …</a:t>
            </a:r>
          </a:p>
          <a:p>
            <a:pPr eaLnBrk="1" hangingPunct="1"/>
            <a:r>
              <a:rPr lang="en-US" dirty="0" smtClean="0"/>
              <a:t>Speed of performance often </a:t>
            </a:r>
            <a:r>
              <a:rPr lang="en-US" dirty="0" smtClean="0">
                <a:solidFill>
                  <a:srgbClr val="FF6600"/>
                </a:solidFill>
              </a:rPr>
              <a:t>directly conflicts </a:t>
            </a:r>
            <a:r>
              <a:rPr lang="en-US" dirty="0" smtClean="0"/>
              <a:t>with time to learn</a:t>
            </a:r>
          </a:p>
          <a:p>
            <a:pPr lvl="1" eaLnBrk="1" hangingPunct="1"/>
            <a:r>
              <a:rPr lang="en-US" dirty="0" smtClean="0"/>
              <a:t>That is, </a:t>
            </a:r>
            <a:r>
              <a:rPr lang="en-US" dirty="0" smtClean="0">
                <a:solidFill>
                  <a:srgbClr val="FF6600"/>
                </a:solidFill>
              </a:rPr>
              <a:t>faster systems are often harder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to learn</a:t>
            </a:r>
          </a:p>
          <a:p>
            <a:pPr lvl="1" eaLnBrk="1" hangingPunct="1"/>
            <a:r>
              <a:rPr lang="en-US" dirty="0" smtClean="0"/>
              <a:t>Unix vs. Windows</a:t>
            </a:r>
          </a:p>
          <a:p>
            <a:pPr lvl="1" eaLnBrk="1" hangingPunct="1"/>
            <a:r>
              <a:rPr lang="en-US" dirty="0" smtClean="0"/>
              <a:t>Command lines vs. GUIs</a:t>
            </a:r>
          </a:p>
          <a:p>
            <a:pPr lvl="1" eaLnBrk="1" hangingPunct="1"/>
            <a:r>
              <a:rPr lang="en-US" dirty="0" smtClean="0"/>
              <a:t>Table saws vs. hack saws</a:t>
            </a:r>
          </a:p>
        </p:txBody>
      </p:sp>
      <p:sp>
        <p:nvSpPr>
          <p:cNvPr id="16389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67757F3-011B-4155-A380-F2D88EE32CC0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1639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6F2290-C2ED-4001-A6F6-DE0F38A242F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 rot="20390263">
            <a:off x="7428426" y="4336297"/>
            <a:ext cx="14478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 </a:t>
            </a:r>
            <a:r>
              <a:rPr lang="en-US" sz="4400" dirty="0" smtClean="0"/>
              <a:t>632 </a:t>
            </a:r>
            <a:r>
              <a:rPr lang="en-US" dirty="0" smtClean="0"/>
              <a:t>Overview</a:t>
            </a:r>
          </a:p>
        </p:txBody>
      </p:sp>
      <p:sp>
        <p:nvSpPr>
          <p:cNvPr id="14339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BB83694-A345-46F7-8A65-DAED5CA118C6}" type="datetime5">
              <a:rPr lang="en-US" smtClean="0"/>
              <a:pPr/>
              <a:t>30-Aug-12</a:t>
            </a:fld>
            <a:endParaRPr lang="en-US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E37DB-4178-4AED-8E34-307C23847864}" type="slidenum">
              <a:rPr lang="en-US"/>
              <a:pPr/>
              <a:t>2</a:t>
            </a:fld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43000" y="1371600"/>
            <a:ext cx="6867525" cy="1484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2075" tIns="46038" rIns="92075" bIns="46038"/>
          <a:lstStyle/>
          <a:p>
            <a:pPr algn="ctr"/>
            <a:r>
              <a:rPr lang="en-US" sz="2400" u="sng">
                <a:solidFill>
                  <a:schemeClr val="tx1"/>
                </a:solidFill>
                <a:latin typeface="Comic Sans MS" pitchFamily="66" charset="0"/>
              </a:rPr>
              <a:t>Working title</a:t>
            </a:r>
          </a:p>
          <a:p>
            <a:pPr algn="ctr"/>
            <a:endParaRPr lang="en-US" sz="2400" i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38400" y="1687513"/>
            <a:ext cx="43427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FF6600"/>
                </a:solidFill>
                <a:latin typeface="Comic Sans MS" pitchFamily="66" charset="0"/>
              </a:rPr>
              <a:t>Why </a:t>
            </a:r>
            <a:r>
              <a:rPr lang="en-US" sz="2800" i="1" dirty="0" smtClean="0">
                <a:solidFill>
                  <a:srgbClr val="FF6600"/>
                </a:solidFill>
                <a:latin typeface="Comic Sans MS" pitchFamily="66" charset="0"/>
              </a:rPr>
              <a:t>we hate computers</a:t>
            </a:r>
            <a:endParaRPr lang="en-US" sz="2800" i="1" dirty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60575" y="2206625"/>
            <a:ext cx="5024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And what we can do about them</a:t>
            </a:r>
            <a:endParaRPr lang="en-US" sz="240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27000" y="3267075"/>
            <a:ext cx="8882063" cy="29241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2075" tIns="46038" rIns="92075" bIns="46038"/>
          <a:lstStyle/>
          <a:p>
            <a:pPr algn="ctr">
              <a:defRPr/>
            </a:pPr>
            <a:r>
              <a:rPr lang="en-US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mature engineering fields, customers choose products they can use without </a:t>
            </a:r>
            <a:r>
              <a:rPr lang="en-US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help</a:t>
            </a:r>
            <a:endParaRPr lang="en-US" sz="28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endParaRPr lang="en-US" sz="2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en-US" sz="2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888" y="4376738"/>
            <a:ext cx="78724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schemeClr val="tx1"/>
                </a:solidFill>
                <a:latin typeface="Comic Sans MS" pitchFamily="66" charset="0"/>
              </a:rPr>
              <a:t> Can I drive the car without extra training?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3888" y="4837113"/>
            <a:ext cx="78724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schemeClr val="tx1"/>
                </a:solidFill>
                <a:latin typeface="Comic Sans MS" pitchFamily="66" charset="0"/>
              </a:rPr>
              <a:t> Can I use this web application without being taught?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3888" y="5295900"/>
            <a:ext cx="7872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schemeClr val="tx1"/>
                </a:solidFill>
                <a:latin typeface="Comic Sans MS" pitchFamily="66" charset="0"/>
              </a:rPr>
              <a:t> Can I program my DVR without the manual?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3888" y="5756275"/>
            <a:ext cx="7872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schemeClr val="tx1"/>
                </a:solidFill>
                <a:latin typeface="Comic Sans MS" pitchFamily="66" charset="0"/>
              </a:rPr>
              <a:t> Can I use my stopwatch without help?</a:t>
            </a: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 animBg="1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3. Rate of User Errors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UI can be designed so as to make user mistakes </a:t>
            </a:r>
            <a:r>
              <a:rPr lang="en-US" dirty="0" smtClean="0">
                <a:solidFill>
                  <a:srgbClr val="FF6600"/>
                </a:solidFill>
              </a:rPr>
              <a:t>more or less likely</a:t>
            </a:r>
          </a:p>
          <a:p>
            <a:pPr lvl="1" eaLnBrk="1" hangingPunct="1"/>
            <a:r>
              <a:rPr lang="en-US" dirty="0" smtClean="0"/>
              <a:t>Compare C++ with </a:t>
            </a:r>
            <a:r>
              <a:rPr lang="en-US" dirty="0" smtClean="0">
                <a:solidFill>
                  <a:srgbClr val="FF6600"/>
                </a:solidFill>
              </a:rPr>
              <a:t>Java</a:t>
            </a:r>
          </a:p>
          <a:p>
            <a:pPr eaLnBrk="1" hangingPunct="1"/>
            <a:r>
              <a:rPr lang="en-US" dirty="0" smtClean="0">
                <a:solidFill>
                  <a:srgbClr val="FF6600"/>
                </a:solidFill>
              </a:rPr>
              <a:t>Affected </a:t>
            </a:r>
            <a:r>
              <a:rPr lang="en-US" dirty="0" smtClean="0"/>
              <a:t>by factors such as :</a:t>
            </a:r>
          </a:p>
          <a:p>
            <a:pPr lvl="1" eaLnBrk="1" hangingPunct="1"/>
            <a:r>
              <a:rPr lang="en-US" dirty="0" smtClean="0">
                <a:solidFill>
                  <a:srgbClr val="FF6600"/>
                </a:solidFill>
              </a:rPr>
              <a:t>Consistency</a:t>
            </a:r>
          </a:p>
          <a:p>
            <a:pPr lvl="1" eaLnBrk="1" hangingPunct="1"/>
            <a:r>
              <a:rPr lang="en-US" dirty="0" smtClean="0">
                <a:solidFill>
                  <a:srgbClr val="FF6600"/>
                </a:solidFill>
              </a:rPr>
              <a:t>Instructions</a:t>
            </a:r>
          </a:p>
          <a:p>
            <a:pPr lvl="1" eaLnBrk="1" hangingPunct="1"/>
            <a:r>
              <a:rPr lang="en-US" dirty="0" smtClean="0"/>
              <a:t>Logical </a:t>
            </a:r>
            <a:r>
              <a:rPr lang="en-US" dirty="0" smtClean="0">
                <a:solidFill>
                  <a:srgbClr val="FF6600"/>
                </a:solidFill>
              </a:rPr>
              <a:t>arrangement </a:t>
            </a:r>
            <a:r>
              <a:rPr lang="en-US" dirty="0" smtClean="0"/>
              <a:t>of screens</a:t>
            </a:r>
          </a:p>
          <a:p>
            <a:pPr eaLnBrk="1" hangingPunct="1"/>
            <a:r>
              <a:rPr lang="en-US" dirty="0" smtClean="0"/>
              <a:t>Importance depends on </a:t>
            </a:r>
            <a:r>
              <a:rPr lang="en-US" dirty="0" smtClean="0">
                <a:solidFill>
                  <a:srgbClr val="FF6600"/>
                </a:solidFill>
              </a:rPr>
              <a:t>criticality </a:t>
            </a:r>
            <a:r>
              <a:rPr lang="en-US" dirty="0" smtClean="0"/>
              <a:t>of software</a:t>
            </a:r>
          </a:p>
        </p:txBody>
      </p:sp>
      <p:sp>
        <p:nvSpPr>
          <p:cNvPr id="17413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5F37F40-BC1E-407E-B653-90E95EE08F9F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1741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3AD74F-A319-45EA-B221-B39FF7EF431D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4. Retention of Skills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</a:t>
            </a:r>
            <a:r>
              <a:rPr lang="en-US" dirty="0" smtClean="0">
                <a:solidFill>
                  <a:srgbClr val="FF6600"/>
                </a:solidFill>
              </a:rPr>
              <a:t>quickly forget </a:t>
            </a:r>
            <a:r>
              <a:rPr lang="en-US" dirty="0" smtClean="0"/>
              <a:t>how to use some user interfaces, but remember others for life</a:t>
            </a:r>
          </a:p>
          <a:p>
            <a:pPr lvl="1" eaLnBrk="1" hangingPunct="1"/>
            <a:r>
              <a:rPr lang="en-US" dirty="0" smtClean="0"/>
              <a:t>Z vs. algebra</a:t>
            </a:r>
          </a:p>
          <a:p>
            <a:pPr lvl="1" eaLnBrk="1" hangingPunct="1"/>
            <a:r>
              <a:rPr lang="en-US" dirty="0" smtClean="0"/>
              <a:t>Airplanes vs. bicycles</a:t>
            </a:r>
          </a:p>
          <a:p>
            <a:pPr eaLnBrk="1" hangingPunct="1"/>
            <a:r>
              <a:rPr lang="en-US" dirty="0" smtClean="0"/>
              <a:t>Affected by how closely the </a:t>
            </a:r>
            <a:r>
              <a:rPr lang="en-US" dirty="0" smtClean="0">
                <a:solidFill>
                  <a:srgbClr val="FF6600"/>
                </a:solidFill>
              </a:rPr>
              <a:t>syntax </a:t>
            </a:r>
            <a:r>
              <a:rPr lang="en-US" dirty="0" smtClean="0"/>
              <a:t>of the operations match our understanding</a:t>
            </a:r>
          </a:p>
          <a:p>
            <a:pPr eaLnBrk="1" hangingPunct="1"/>
            <a:r>
              <a:rPr lang="en-US" dirty="0" smtClean="0"/>
              <a:t>If learning is very </a:t>
            </a:r>
            <a:r>
              <a:rPr lang="en-US" dirty="0" err="1" smtClean="0"/>
              <a:t>very</a:t>
            </a:r>
            <a:r>
              <a:rPr lang="en-US" dirty="0" smtClean="0"/>
              <a:t> fast, retention may be </a:t>
            </a:r>
            <a:r>
              <a:rPr lang="en-US" dirty="0" smtClean="0">
                <a:solidFill>
                  <a:srgbClr val="FF6600"/>
                </a:solidFill>
              </a:rPr>
              <a:t>less important</a:t>
            </a:r>
          </a:p>
        </p:txBody>
      </p:sp>
      <p:sp>
        <p:nvSpPr>
          <p:cNvPr id="18437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6899F9C-2D9D-4CAE-B425-F8095E65C21D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1843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5EA7C-96F8-4123-AA9D-97797EB19837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 Subjective Satisfaction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How </a:t>
            </a:r>
            <a:r>
              <a:rPr lang="en-US" dirty="0" smtClean="0">
                <a:solidFill>
                  <a:srgbClr val="FF6600"/>
                </a:solidFill>
              </a:rPr>
              <a:t>comfortable </a:t>
            </a:r>
            <a:r>
              <a:rPr lang="en-US" dirty="0" smtClean="0"/>
              <a:t>the users are with the software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6600"/>
                </a:solidFill>
              </a:rPr>
              <a:t>other criteria </a:t>
            </a:r>
            <a:r>
              <a:rPr lang="en-US" dirty="0" smtClean="0"/>
              <a:t>are very analytical, objective, and measurable</a:t>
            </a:r>
          </a:p>
          <a:p>
            <a:pPr eaLnBrk="1" hangingPunct="1"/>
            <a:r>
              <a:rPr lang="en-US" dirty="0" smtClean="0"/>
              <a:t>SS captures </a:t>
            </a:r>
            <a:r>
              <a:rPr lang="en-US" dirty="0" smtClean="0">
                <a:solidFill>
                  <a:schemeClr val="accent3"/>
                </a:solidFill>
              </a:rPr>
              <a:t>other issues </a:t>
            </a:r>
            <a:r>
              <a:rPr lang="en-US" dirty="0" smtClean="0"/>
              <a:t>that are more specific to individual taste and background</a:t>
            </a:r>
          </a:p>
          <a:p>
            <a:pPr lvl="1" eaLnBrk="1" hangingPunct="1"/>
            <a:r>
              <a:rPr lang="en-US" dirty="0" smtClean="0"/>
              <a:t>Often subjective</a:t>
            </a:r>
          </a:p>
          <a:p>
            <a:pPr eaLnBrk="1" hangingPunct="1"/>
            <a:r>
              <a:rPr lang="en-US" dirty="0" smtClean="0"/>
              <a:t>A little </a:t>
            </a:r>
            <a:r>
              <a:rPr lang="en-US" dirty="0" smtClean="0">
                <a:solidFill>
                  <a:srgbClr val="FF6600"/>
                </a:solidFill>
              </a:rPr>
              <a:t>harder to </a:t>
            </a:r>
            <a:r>
              <a:rPr lang="en-US" dirty="0" smtClean="0">
                <a:solidFill>
                  <a:srgbClr val="FF6600"/>
                </a:solidFill>
              </a:rPr>
              <a:t>measure</a:t>
            </a:r>
          </a:p>
          <a:p>
            <a:pPr eaLnBrk="1" hangingPunct="1"/>
            <a:endParaRPr lang="en-US" dirty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2"/>
                </a:solidFill>
              </a:rPr>
              <a:t>$300 Million Button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http</a:t>
            </a:r>
            <a:r>
              <a:rPr lang="en-US" dirty="0">
                <a:solidFill>
                  <a:srgbClr val="000000"/>
                </a:solidFill>
              </a:rPr>
              <a:t>://</a:t>
            </a:r>
            <a:r>
              <a:rPr lang="en-US" dirty="0" err="1">
                <a:solidFill>
                  <a:srgbClr val="000000"/>
                </a:solidFill>
              </a:rPr>
              <a:t>www.uie.com</a:t>
            </a:r>
            <a:r>
              <a:rPr lang="en-US" dirty="0">
                <a:solidFill>
                  <a:srgbClr val="000000"/>
                </a:solidFill>
              </a:rPr>
              <a:t>/articles/</a:t>
            </a:r>
            <a:r>
              <a:rPr lang="en-US" dirty="0" err="1">
                <a:solidFill>
                  <a:srgbClr val="000000"/>
                </a:solidFill>
              </a:rPr>
              <a:t>three_hund_million_button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461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0C58FE6-8D89-4D27-9B1F-6DC4D9584AAC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1946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227D3-9511-4CDD-B4ED-5709D024855E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Shneiderman’s</a:t>
            </a:r>
            <a:r>
              <a:rPr lang="en-US" sz="3600" dirty="0" smtClean="0"/>
              <a:t> Measurable Criteria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371601"/>
            <a:ext cx="5029200" cy="17525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Time to </a:t>
            </a:r>
            <a:r>
              <a:rPr lang="en-US" dirty="0" smtClean="0">
                <a:solidFill>
                  <a:srgbClr val="FF6600"/>
                </a:solidFill>
              </a:rPr>
              <a:t>learn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Speed </a:t>
            </a:r>
            <a:r>
              <a:rPr lang="en-US" dirty="0" smtClean="0"/>
              <a:t>of performance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Rate of user </a:t>
            </a:r>
            <a:r>
              <a:rPr lang="en-US" dirty="0" smtClean="0">
                <a:solidFill>
                  <a:srgbClr val="FF6600"/>
                </a:solidFill>
              </a:rPr>
              <a:t>errors</a:t>
            </a:r>
          </a:p>
        </p:txBody>
      </p:sp>
      <p:sp>
        <p:nvSpPr>
          <p:cNvPr id="14342" name="Date Placeholder 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18BC665-ADC1-4BAA-AC10-3A9BC6205155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1434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5AE673-2577-4B96-A727-7A56D0FC4B5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4800" y="5029200"/>
            <a:ext cx="86106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/>
              <a:t>We will spend most of our time on the first three Learn, Speed, and Errors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057400" y="3124200"/>
            <a:ext cx="5029200" cy="129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Retention of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skills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Subjective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satisfaction</a:t>
            </a:r>
          </a:p>
        </p:txBody>
      </p:sp>
      <p:sp>
        <p:nvSpPr>
          <p:cNvPr id="2" name="Rectangle 1"/>
          <p:cNvSpPr/>
          <p:nvPr/>
        </p:nvSpPr>
        <p:spPr>
          <a:xfrm rot="20777301">
            <a:off x="6172257" y="3529464"/>
            <a:ext cx="2895600" cy="990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Lets try it</a:t>
            </a:r>
            <a:r>
              <a:rPr lang="en-US" dirty="0">
                <a:solidFill>
                  <a:schemeClr val="tx1"/>
                </a:solidFill>
              </a:rPr>
              <a:t>: evaluate </a:t>
            </a:r>
            <a:r>
              <a:rPr lang="en-US" dirty="0" err="1" smtClean="0">
                <a:solidFill>
                  <a:schemeClr val="tx1"/>
                </a:solidFill>
              </a:rPr>
              <a:t>www.ted.com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Command</a:t>
            </a:r>
          </a:p>
        </p:txBody>
      </p:sp>
      <p:sp>
        <p:nvSpPr>
          <p:cNvPr id="20485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7180A7A-0393-44EA-8533-1E1CC82B5972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2048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87367E-4C64-4ED0-8E4A-8A3FE1A365DE}" type="slidenum">
              <a:rPr lang="en-US" smtClean="0"/>
              <a:pPr/>
              <a:t>24</a:t>
            </a:fld>
            <a:endParaRPr lang="en-US" smtClean="0"/>
          </a:p>
        </p:txBody>
      </p:sp>
      <p:pic>
        <p:nvPicPr>
          <p:cNvPr id="20484" name="Picture 5" descr="goodComm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8800"/>
            <a:ext cx="5410200" cy="442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Key</a:t>
            </a:r>
          </a:p>
        </p:txBody>
      </p:sp>
      <p:sp>
        <p:nvSpPr>
          <p:cNvPr id="21509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D8B7A8A-6355-451F-A410-FEC062E2E438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2151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67E604-D257-4186-B2EE-AFB0BB5D54BA}" type="slidenum">
              <a:rPr lang="en-US" smtClean="0"/>
              <a:pPr/>
              <a:t>25</a:t>
            </a:fld>
            <a:endParaRPr lang="en-US" smtClean="0"/>
          </a:p>
        </p:txBody>
      </p:sp>
      <p:pic>
        <p:nvPicPr>
          <p:cNvPr id="21508" name="Picture 3" descr="anyk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4953000" cy="405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 Favorite </a:t>
            </a:r>
            <a:r>
              <a:rPr lang="en-US" dirty="0" smtClean="0"/>
              <a:t>Dilbert</a:t>
            </a:r>
          </a:p>
        </p:txBody>
      </p:sp>
      <p:sp>
        <p:nvSpPr>
          <p:cNvPr id="22534" name="Date Placeholder 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D9E8B99-9779-4CD6-95ED-D96436AFB62C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2253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707A68-A200-4E3B-93EA-E9476DB8C139}" type="slidenum">
              <a:rPr lang="en-US" smtClean="0"/>
              <a:pPr/>
              <a:t>26</a:t>
            </a:fld>
            <a:endParaRPr lang="en-US" smtClean="0"/>
          </a:p>
        </p:txBody>
      </p:sp>
      <p:pic>
        <p:nvPicPr>
          <p:cNvPr id="22532" name="Picture 3" descr="dilbert2004101104600"/>
          <p:cNvPicPr>
            <a:picLocks noChangeAspect="1" noChangeArrowheads="1"/>
          </p:cNvPicPr>
          <p:nvPr/>
        </p:nvPicPr>
        <p:blipFill rotWithShape="1">
          <a:blip r:embed="rId2" cstate="print"/>
          <a:srcRect b="36932"/>
          <a:stretch/>
        </p:blipFill>
        <p:spPr bwMode="auto">
          <a:xfrm>
            <a:off x="762000" y="2133600"/>
            <a:ext cx="7696200" cy="351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7543800" y="1752600"/>
            <a:ext cx="1600200" cy="762000"/>
          </a:xfrm>
          <a:prstGeom prst="cloudCallout">
            <a:avLst>
              <a:gd name="adj1" fmla="val -43056"/>
              <a:gd name="adj2" fmla="val 14791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patriot web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Yahoo! Craziness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82000" cy="4389121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600" b="1" u="sng" dirty="0" smtClean="0">
                <a:solidFill>
                  <a:schemeClr val="tx2"/>
                </a:solidFill>
              </a:rPr>
              <a:t>Question</a:t>
            </a:r>
            <a:r>
              <a:rPr lang="en-US" sz="1600" b="1" dirty="0" smtClean="0">
                <a:solidFill>
                  <a:schemeClr val="tx2"/>
                </a:solidFill>
              </a:rPr>
              <a:t> : How can I print a receipt?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Answer: Thank you for writing to Yahoo! Travel concerning your receipt request. We are committed to provide quick and efficient service and will be glad to assist you.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Additionally, you may also choose to print your receipt online. Please follow the instructions provided below: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Retrieve your reservation online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Click on the link ‘Email a friend’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A different page will be displayed which will have a radio button ‘View/ Print Receipt’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Click on this button and print your receipt for this reservation. 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We appreciate your association with us and look forward to being of assistance to  you in the future.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Yahoo! Travel/Travelocity Customer Support</a:t>
            </a:r>
          </a:p>
        </p:txBody>
      </p:sp>
      <p:sp>
        <p:nvSpPr>
          <p:cNvPr id="23559" name="Date Placeholder 8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6B4E86A-E4A6-44F3-8167-10810C9B7937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23560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30611-7A34-4044-ABF5-5EABCE7489B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3581400" y="3429000"/>
            <a:ext cx="2133600" cy="6858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Email a friend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 It and Weep</a:t>
            </a:r>
          </a:p>
        </p:txBody>
      </p:sp>
      <p:sp>
        <p:nvSpPr>
          <p:cNvPr id="24583" name="Date Placeholder 10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E964E1F-5620-4A7F-80D1-35C20FD16AA6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245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24584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438A80-51D2-4380-95F4-8C44BF7B259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From Sharp Electronics manual for a home fax machine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8382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dirty="0"/>
              <a:t>TEXT</a:t>
            </a:r>
            <a:r>
              <a:rPr lang="en-US" sz="2000" dirty="0"/>
              <a:t>: “The Remote Transfer Passcode can be used in Extension Telephone Function. To transfer a fax call from an extension phone to the UX-170 for reception. This function, the call is transferred to the UX-170 by pressing the passcode number and * key at the extension telephone. The </a:t>
            </a:r>
            <a:r>
              <a:rPr lang="en-US" sz="2000" dirty="0" smtClean="0"/>
              <a:t>passcode </a:t>
            </a:r>
            <a:r>
              <a:rPr lang="en-US" sz="2000" dirty="0"/>
              <a:t>is a one-digit number, selected from 0 to 9. To change the Passcode, redo the entry operation. To check the Passcode, print-out and refer to the Program List (see p. 76). If an incorrect number is entered during the procedure, press the * key and repeat entire procedure.”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6200" y="4876800"/>
            <a:ext cx="8839200" cy="1447800"/>
            <a:chOff x="48" y="2928"/>
            <a:chExt cx="5568" cy="912"/>
          </a:xfrm>
        </p:grpSpPr>
        <p:sp>
          <p:nvSpPr>
            <p:cNvPr id="24585" name="Oval 6"/>
            <p:cNvSpPr>
              <a:spLocks noChangeArrowheads="1"/>
            </p:cNvSpPr>
            <p:nvPr/>
          </p:nvSpPr>
          <p:spPr bwMode="auto">
            <a:xfrm>
              <a:off x="48" y="2928"/>
              <a:ext cx="5568" cy="9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92" y="3163"/>
              <a:ext cx="528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1" dirty="0"/>
                <a:t>TRANSLATION: If you can understand and remember this for more than 10 minutes, you can become president of Sharp Electronics.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Summary of Important Concepts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86700" cy="5334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Goals </a:t>
            </a:r>
            <a:r>
              <a:rPr lang="en-US" dirty="0" smtClean="0"/>
              <a:t>for the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for the </a:t>
            </a:r>
            <a:r>
              <a:rPr lang="en-US" dirty="0" smtClean="0">
                <a:solidFill>
                  <a:srgbClr val="FF6600"/>
                </a:solidFill>
              </a:rPr>
              <a:t>user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FF6600"/>
                </a:solidFill>
              </a:rPr>
              <a:t>User friendly</a:t>
            </a:r>
            <a:r>
              <a:rPr lang="en-US" dirty="0" smtClean="0"/>
              <a:t>” is a meaningless term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Usability and </a:t>
            </a:r>
            <a:r>
              <a:rPr lang="en-US" dirty="0" smtClean="0">
                <a:solidFill>
                  <a:srgbClr val="FF6600"/>
                </a:solidFill>
              </a:rPr>
              <a:t>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Origins </a:t>
            </a:r>
            <a:r>
              <a:rPr lang="en-US" dirty="0" smtClean="0"/>
              <a:t>of usability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7 </a:t>
            </a:r>
            <a:r>
              <a:rPr lang="en-US" dirty="0" smtClean="0">
                <a:solidFill>
                  <a:srgbClr val="FF6600"/>
                </a:solidFill>
                <a:sym typeface="Symbol" pitchFamily="18" charset="2"/>
              </a:rPr>
              <a:t></a:t>
            </a:r>
            <a:r>
              <a:rPr lang="en-US" dirty="0" smtClean="0">
                <a:solidFill>
                  <a:srgbClr val="FF6600"/>
                </a:solidFill>
              </a:rPr>
              <a:t> 2</a:t>
            </a:r>
            <a:r>
              <a:rPr lang="en-US" dirty="0" smtClean="0"/>
              <a:t> rule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Five criteria </a:t>
            </a:r>
            <a:r>
              <a:rPr lang="en-US" dirty="0" smtClean="0"/>
              <a:t>:</a:t>
            </a:r>
          </a:p>
          <a:p>
            <a:pPr marL="914400" lvl="1" indent="-514350"/>
            <a:r>
              <a:rPr lang="en-US" dirty="0" smtClean="0"/>
              <a:t>Learn, Speed, Errors, Skills, 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A1C6EB-8D18-43FB-A5FF-9632A519F703}" type="datetime5">
              <a:rPr lang="en-US" smtClean="0"/>
              <a:pPr>
                <a:defRPr/>
              </a:pPr>
              <a:t>30-Aug-12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97504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What Will You Learn in This Class?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76200" y="1219200"/>
            <a:ext cx="8916236" cy="99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dirty="0" smtClean="0"/>
              <a:t>How to break down the </a:t>
            </a:r>
            <a:r>
              <a:rPr lang="en-US" dirty="0" smtClean="0">
                <a:solidFill>
                  <a:schemeClr val="tx2"/>
                </a:solidFill>
              </a:rPr>
              <a:t>essential characteristics</a:t>
            </a:r>
            <a:r>
              <a:rPr lang="en-US" dirty="0" smtClean="0"/>
              <a:t> of usable software from an </a:t>
            </a:r>
            <a:r>
              <a:rPr lang="en-US" dirty="0" smtClean="0">
                <a:solidFill>
                  <a:schemeClr val="tx2"/>
                </a:solidFill>
              </a:rPr>
              <a:t>analytical</a:t>
            </a:r>
            <a:r>
              <a:rPr lang="en-US" dirty="0" smtClean="0"/>
              <a:t> viewpoint</a:t>
            </a:r>
          </a:p>
        </p:txBody>
      </p:sp>
      <p:sp>
        <p:nvSpPr>
          <p:cNvPr id="3085" name="Date Placeholder 2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ED67893-9D5A-44BD-9678-B810411F8185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308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6179DD-C1E6-4E85-AAFF-489E60382E2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4" name="Rectangle 1028"/>
          <p:cNvSpPr>
            <a:spLocks noChangeArrowheads="1"/>
          </p:cNvSpPr>
          <p:nvPr/>
        </p:nvSpPr>
        <p:spPr bwMode="auto">
          <a:xfrm>
            <a:off x="76200" y="2353733"/>
            <a:ext cx="8877300" cy="185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Engineering principles </a:t>
            </a:r>
            <a:r>
              <a:rPr lang="en-US" dirty="0" smtClean="0"/>
              <a:t>for designing and building software interfaces that are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Fast to </a:t>
            </a:r>
            <a:r>
              <a:rPr lang="en-US" sz="2000" dirty="0" smtClean="0">
                <a:solidFill>
                  <a:schemeClr val="tx2"/>
                </a:solidFill>
              </a:rPr>
              <a:t>learn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Speedy</a:t>
            </a:r>
            <a:r>
              <a:rPr lang="en-US" sz="2000" dirty="0" smtClean="0"/>
              <a:t> to </a:t>
            </a:r>
            <a:r>
              <a:rPr lang="en-US" sz="2000" dirty="0" smtClean="0">
                <a:solidFill>
                  <a:schemeClr val="tx2"/>
                </a:solidFill>
              </a:rPr>
              <a:t>use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Avoid user </a:t>
            </a:r>
            <a:r>
              <a:rPr lang="en-US" sz="2000" dirty="0" smtClean="0">
                <a:solidFill>
                  <a:schemeClr val="tx2"/>
                </a:solidFill>
              </a:rPr>
              <a:t>errors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5365" name="Rectangle 1029"/>
          <p:cNvSpPr>
            <a:spLocks noChangeArrowheads="1"/>
          </p:cNvSpPr>
          <p:nvPr/>
        </p:nvSpPr>
        <p:spPr bwMode="auto">
          <a:xfrm>
            <a:off x="76200" y="4351866"/>
            <a:ext cx="88773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/>
              <a:t>How to </a:t>
            </a:r>
            <a:r>
              <a:rPr lang="en-US" dirty="0" smtClean="0">
                <a:solidFill>
                  <a:schemeClr val="tx2"/>
                </a:solidFill>
              </a:rPr>
              <a:t>recognize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articulate</a:t>
            </a:r>
            <a:r>
              <a:rPr lang="en-US" dirty="0" smtClean="0"/>
              <a:t> the difference between “this program sucks” and “I can improve this program by changing X,Y and Z”</a:t>
            </a:r>
            <a:endParaRPr lang="en-US" dirty="0"/>
          </a:p>
        </p:txBody>
      </p:sp>
      <p:sp>
        <p:nvSpPr>
          <p:cNvPr id="15366" name="Rectangle 1030"/>
          <p:cNvSpPr>
            <a:spLocks noChangeArrowheads="1"/>
          </p:cNvSpPr>
          <p:nvPr/>
        </p:nvSpPr>
        <p:spPr bwMode="auto">
          <a:xfrm>
            <a:off x="76200" y="5867400"/>
            <a:ext cx="88773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Life-long habits </a:t>
            </a:r>
            <a:r>
              <a:rPr lang="en-US" dirty="0" smtClean="0"/>
              <a:t>for engineering usable products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 rot="21185164">
            <a:off x="5410200" y="3276600"/>
            <a:ext cx="320040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Lets evaluate something in this classroom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This Class?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887413"/>
          </a:xfrm>
        </p:spPr>
        <p:txBody>
          <a:bodyPr/>
          <a:lstStyle/>
          <a:p>
            <a:pPr eaLnBrk="1" hangingPunct="1"/>
            <a:r>
              <a:rPr lang="en-US" dirty="0" smtClean="0"/>
              <a:t>Psychology human factors ?</a:t>
            </a:r>
          </a:p>
        </p:txBody>
      </p:sp>
      <p:sp>
        <p:nvSpPr>
          <p:cNvPr id="3085" name="Date Placeholder 2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C1D1920-7391-4E6D-A3DE-7E8B3BA799DF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308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6179DD-C1E6-4E85-AAFF-489E60382E2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4" name="Rectangle 1028"/>
          <p:cNvSpPr>
            <a:spLocks noChangeArrowheads="1"/>
          </p:cNvSpPr>
          <p:nvPr/>
        </p:nvSpPr>
        <p:spPr bwMode="auto">
          <a:xfrm>
            <a:off x="228600" y="22606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Graphics ?</a:t>
            </a:r>
          </a:p>
        </p:txBody>
      </p:sp>
      <p:sp>
        <p:nvSpPr>
          <p:cNvPr id="15365" name="Rectangle 1029"/>
          <p:cNvSpPr>
            <a:spLocks noChangeArrowheads="1"/>
          </p:cNvSpPr>
          <p:nvPr/>
        </p:nvSpPr>
        <p:spPr bwMode="auto">
          <a:xfrm>
            <a:off x="228600" y="30734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/>
              <a:t>GUI Programming ?</a:t>
            </a:r>
          </a:p>
        </p:txBody>
      </p:sp>
      <p:sp>
        <p:nvSpPr>
          <p:cNvPr id="15366" name="Rectangle 1030"/>
          <p:cNvSpPr>
            <a:spLocks noChangeArrowheads="1"/>
          </p:cNvSpPr>
          <p:nvPr/>
        </p:nvSpPr>
        <p:spPr bwMode="auto">
          <a:xfrm>
            <a:off x="228600" y="3886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A </a:t>
            </a:r>
            <a:r>
              <a:rPr lang="en-US" u="sng" dirty="0"/>
              <a:t>design</a:t>
            </a:r>
            <a:r>
              <a:rPr lang="en-US" dirty="0"/>
              <a:t> class ?</a:t>
            </a:r>
          </a:p>
        </p:txBody>
      </p:sp>
      <p:sp>
        <p:nvSpPr>
          <p:cNvPr id="15367" name="Text Box 1031"/>
          <p:cNvSpPr txBox="1">
            <a:spLocks noChangeArrowheads="1"/>
          </p:cNvSpPr>
          <p:nvPr/>
        </p:nvSpPr>
        <p:spPr bwMode="auto">
          <a:xfrm>
            <a:off x="733425" y="4648200"/>
            <a:ext cx="77251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Some of all of those:</a:t>
            </a:r>
          </a:p>
          <a:p>
            <a:pPr>
              <a:buFontTx/>
              <a:buChar char="•"/>
            </a:pPr>
            <a:r>
              <a:rPr lang="en-US"/>
              <a:t> </a:t>
            </a:r>
            <a:r>
              <a:rPr lang="en-US" u="sng"/>
              <a:t>Psychology</a:t>
            </a:r>
            <a:r>
              <a:rPr lang="en-US"/>
              <a:t> serves as the </a:t>
            </a:r>
            <a:r>
              <a:rPr lang="en-US" u="sng"/>
              <a:t>theoretical</a:t>
            </a:r>
            <a:r>
              <a:rPr lang="en-US"/>
              <a:t> foundations</a:t>
            </a:r>
          </a:p>
          <a:p>
            <a:pPr>
              <a:buFontTx/>
              <a:buChar char="•"/>
            </a:pPr>
            <a:r>
              <a:rPr lang="en-US"/>
              <a:t> </a:t>
            </a:r>
            <a:r>
              <a:rPr lang="en-US" u="sng"/>
              <a:t>Graphics</a:t>
            </a:r>
            <a:r>
              <a:rPr lang="en-US"/>
              <a:t> provides the mechanism (</a:t>
            </a:r>
            <a:r>
              <a:rPr lang="en-US" u="sng"/>
              <a:t>how</a:t>
            </a:r>
            <a:r>
              <a:rPr lang="en-US"/>
              <a:t>, but </a:t>
            </a:r>
            <a:r>
              <a:rPr lang="en-US" u="sng"/>
              <a:t>not what</a:t>
            </a:r>
            <a:r>
              <a:rPr lang="en-US"/>
              <a:t> to do)</a:t>
            </a:r>
          </a:p>
          <a:p>
            <a:pPr>
              <a:buFontTx/>
              <a:buChar char="•"/>
            </a:pPr>
            <a:r>
              <a:rPr lang="en-US"/>
              <a:t> </a:t>
            </a:r>
            <a:r>
              <a:rPr lang="en-US" u="sng"/>
              <a:t>GUI programming</a:t>
            </a:r>
            <a:r>
              <a:rPr lang="en-US"/>
              <a:t> works at a </a:t>
            </a:r>
            <a:r>
              <a:rPr lang="en-US" u="sng"/>
              <a:t>lower level</a:t>
            </a:r>
            <a:r>
              <a:rPr lang="en-US"/>
              <a:t> than ours</a:t>
            </a:r>
          </a:p>
        </p:txBody>
      </p:sp>
      <p:sp>
        <p:nvSpPr>
          <p:cNvPr id="15368" name="Text Box 1032"/>
          <p:cNvSpPr txBox="1">
            <a:spLocks noChangeArrowheads="1"/>
          </p:cNvSpPr>
          <p:nvPr/>
        </p:nvSpPr>
        <p:spPr bwMode="auto">
          <a:xfrm>
            <a:off x="5611813" y="3952875"/>
            <a:ext cx="7874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YES</a:t>
            </a:r>
          </a:p>
        </p:txBody>
      </p:sp>
      <p:grpSp>
        <p:nvGrpSpPr>
          <p:cNvPr id="2" name="Group 1048"/>
          <p:cNvGrpSpPr>
            <a:grpSpLocks/>
          </p:cNvGrpSpPr>
          <p:nvPr/>
        </p:nvGrpSpPr>
        <p:grpSpPr bwMode="auto">
          <a:xfrm>
            <a:off x="533400" y="1676402"/>
            <a:ext cx="8042275" cy="461963"/>
            <a:chOff x="384" y="1008"/>
            <a:chExt cx="5066" cy="291"/>
          </a:xfrm>
        </p:grpSpPr>
        <p:grpSp>
          <p:nvGrpSpPr>
            <p:cNvPr id="3097" name="Group 1036"/>
            <p:cNvGrpSpPr>
              <a:grpSpLocks/>
            </p:cNvGrpSpPr>
            <p:nvPr/>
          </p:nvGrpSpPr>
          <p:grpSpPr bwMode="auto">
            <a:xfrm>
              <a:off x="3560" y="1008"/>
              <a:ext cx="520" cy="291"/>
              <a:chOff x="3526" y="1610"/>
              <a:chExt cx="520" cy="291"/>
            </a:xfrm>
          </p:grpSpPr>
          <p:sp>
            <p:nvSpPr>
              <p:cNvPr id="3100" name="Text Box 1037"/>
              <p:cNvSpPr txBox="1">
                <a:spLocks noChangeArrowheads="1"/>
              </p:cNvSpPr>
              <p:nvPr/>
            </p:nvSpPr>
            <p:spPr bwMode="auto">
              <a:xfrm>
                <a:off x="3526" y="1610"/>
                <a:ext cx="52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NOT</a:t>
                </a:r>
              </a:p>
            </p:txBody>
          </p:sp>
          <p:sp>
            <p:nvSpPr>
              <p:cNvPr id="3101" name="Line 1038"/>
              <p:cNvSpPr>
                <a:spLocks noChangeShapeType="1"/>
              </p:cNvSpPr>
              <p:nvPr/>
            </p:nvSpPr>
            <p:spPr bwMode="auto">
              <a:xfrm>
                <a:off x="3574" y="165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8" name="Text Box 1042"/>
            <p:cNvSpPr txBox="1">
              <a:spLocks noChangeArrowheads="1"/>
            </p:cNvSpPr>
            <p:nvPr/>
          </p:nvSpPr>
          <p:spPr bwMode="auto">
            <a:xfrm>
              <a:off x="4310" y="1008"/>
              <a:ext cx="11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(Psychology)</a:t>
              </a:r>
            </a:p>
          </p:txBody>
        </p:sp>
        <p:sp>
          <p:nvSpPr>
            <p:cNvPr id="3099" name="Line 1045"/>
            <p:cNvSpPr>
              <a:spLocks noChangeShapeType="1"/>
            </p:cNvSpPr>
            <p:nvPr/>
          </p:nvSpPr>
          <p:spPr bwMode="auto">
            <a:xfrm>
              <a:off x="384" y="1104"/>
              <a:ext cx="2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049"/>
          <p:cNvGrpSpPr>
            <a:grpSpLocks/>
          </p:cNvGrpSpPr>
          <p:nvPr/>
        </p:nvGrpSpPr>
        <p:grpSpPr bwMode="auto">
          <a:xfrm>
            <a:off x="609600" y="2362200"/>
            <a:ext cx="6992938" cy="461963"/>
            <a:chOff x="384" y="1520"/>
            <a:chExt cx="4405" cy="291"/>
          </a:xfrm>
        </p:grpSpPr>
        <p:grpSp>
          <p:nvGrpSpPr>
            <p:cNvPr id="3092" name="Group 1039"/>
            <p:cNvGrpSpPr>
              <a:grpSpLocks/>
            </p:cNvGrpSpPr>
            <p:nvPr/>
          </p:nvGrpSpPr>
          <p:grpSpPr bwMode="auto">
            <a:xfrm>
              <a:off x="3528" y="1520"/>
              <a:ext cx="520" cy="291"/>
              <a:chOff x="3494" y="1610"/>
              <a:chExt cx="520" cy="291"/>
            </a:xfrm>
          </p:grpSpPr>
          <p:sp>
            <p:nvSpPr>
              <p:cNvPr id="3095" name="Text Box 1040"/>
              <p:cNvSpPr txBox="1">
                <a:spLocks noChangeArrowheads="1"/>
              </p:cNvSpPr>
              <p:nvPr/>
            </p:nvSpPr>
            <p:spPr bwMode="auto">
              <a:xfrm>
                <a:off x="3494" y="1610"/>
                <a:ext cx="52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NOT</a:t>
                </a:r>
              </a:p>
            </p:txBody>
          </p:sp>
          <p:sp>
            <p:nvSpPr>
              <p:cNvPr id="3096" name="Line 1041"/>
              <p:cNvSpPr>
                <a:spLocks noChangeShapeType="1"/>
              </p:cNvSpPr>
              <p:nvPr/>
            </p:nvSpPr>
            <p:spPr bwMode="auto">
              <a:xfrm>
                <a:off x="35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3" name="Text Box 1043"/>
            <p:cNvSpPr txBox="1">
              <a:spLocks noChangeArrowheads="1"/>
            </p:cNvSpPr>
            <p:nvPr/>
          </p:nvSpPr>
          <p:spPr bwMode="auto">
            <a:xfrm>
              <a:off x="4310" y="1520"/>
              <a:ext cx="4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(CS)</a:t>
              </a:r>
            </a:p>
          </p:txBody>
        </p:sp>
        <p:sp>
          <p:nvSpPr>
            <p:cNvPr id="3094" name="Line 1046"/>
            <p:cNvSpPr>
              <a:spLocks noChangeShapeType="1"/>
            </p:cNvSpPr>
            <p:nvPr/>
          </p:nvSpPr>
          <p:spPr bwMode="auto">
            <a:xfrm>
              <a:off x="384" y="1632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050"/>
          <p:cNvGrpSpPr>
            <a:grpSpLocks/>
          </p:cNvGrpSpPr>
          <p:nvPr/>
        </p:nvGrpSpPr>
        <p:grpSpPr bwMode="auto">
          <a:xfrm>
            <a:off x="533400" y="3119437"/>
            <a:ext cx="7389813" cy="461963"/>
            <a:chOff x="336" y="2032"/>
            <a:chExt cx="4655" cy="291"/>
          </a:xfrm>
        </p:grpSpPr>
        <p:grpSp>
          <p:nvGrpSpPr>
            <p:cNvPr id="3087" name="Group 1035"/>
            <p:cNvGrpSpPr>
              <a:grpSpLocks/>
            </p:cNvGrpSpPr>
            <p:nvPr/>
          </p:nvGrpSpPr>
          <p:grpSpPr bwMode="auto">
            <a:xfrm>
              <a:off x="3528" y="2032"/>
              <a:ext cx="520" cy="291"/>
              <a:chOff x="3494" y="1610"/>
              <a:chExt cx="520" cy="291"/>
            </a:xfrm>
          </p:grpSpPr>
          <p:sp>
            <p:nvSpPr>
              <p:cNvPr id="3090" name="Text Box 1033"/>
              <p:cNvSpPr txBox="1">
                <a:spLocks noChangeArrowheads="1"/>
              </p:cNvSpPr>
              <p:nvPr/>
            </p:nvSpPr>
            <p:spPr bwMode="auto">
              <a:xfrm>
                <a:off x="3494" y="1610"/>
                <a:ext cx="52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NOT</a:t>
                </a:r>
              </a:p>
            </p:txBody>
          </p:sp>
          <p:sp>
            <p:nvSpPr>
              <p:cNvPr id="3091" name="Line 1034"/>
              <p:cNvSpPr>
                <a:spLocks noChangeShapeType="1"/>
              </p:cNvSpPr>
              <p:nvPr/>
            </p:nvSpPr>
            <p:spPr bwMode="auto">
              <a:xfrm>
                <a:off x="3533" y="16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8" name="Text Box 1044"/>
            <p:cNvSpPr txBox="1">
              <a:spLocks noChangeArrowheads="1"/>
            </p:cNvSpPr>
            <p:nvPr/>
          </p:nvSpPr>
          <p:spPr bwMode="auto">
            <a:xfrm>
              <a:off x="4310" y="2032"/>
              <a:ext cx="6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(Skills)</a:t>
              </a:r>
            </a:p>
          </p:txBody>
        </p:sp>
        <p:sp>
          <p:nvSpPr>
            <p:cNvPr id="3089" name="Line 1047"/>
            <p:cNvSpPr>
              <a:spLocks noChangeShapeType="1"/>
            </p:cNvSpPr>
            <p:nvPr/>
          </p:nvSpPr>
          <p:spPr bwMode="auto">
            <a:xfrm>
              <a:off x="336" y="2160"/>
              <a:ext cx="23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autoUpdateAnimBg="0"/>
      <p:bldP spid="15365" grpId="0" autoUpdateAnimBg="0"/>
      <p:bldP spid="15366" grpId="0" autoUpdateAnimBg="0"/>
      <p:bldP spid="15367" grpId="0" autoUpdateAnimBg="0"/>
      <p:bldP spid="1536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Design Class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572500" cy="3963988"/>
          </a:xfrm>
        </p:spPr>
        <p:txBody>
          <a:bodyPr/>
          <a:lstStyle/>
          <a:p>
            <a:pPr eaLnBrk="1" hangingPunct="1"/>
            <a:r>
              <a:rPr lang="en-US" dirty="0" smtClean="0"/>
              <a:t>Engineers tend to focus on </a:t>
            </a:r>
            <a:r>
              <a:rPr lang="en-US" dirty="0" smtClean="0">
                <a:solidFill>
                  <a:srgbClr val="FF6600"/>
                </a:solidFill>
              </a:rPr>
              <a:t>functionality</a:t>
            </a:r>
          </a:p>
          <a:p>
            <a:pPr eaLnBrk="1" hangingPunct="1"/>
            <a:r>
              <a:rPr lang="en-US" dirty="0" smtClean="0"/>
              <a:t>Exciting features are worthless if users cannot figure out how to </a:t>
            </a:r>
            <a:r>
              <a:rPr lang="en-US" dirty="0" smtClean="0">
                <a:solidFill>
                  <a:srgbClr val="FF6600"/>
                </a:solidFill>
              </a:rPr>
              <a:t>use </a:t>
            </a:r>
            <a:r>
              <a:rPr lang="en-US" dirty="0" smtClean="0"/>
              <a:t>them!</a:t>
            </a:r>
          </a:p>
          <a:p>
            <a:pPr lvl="1" eaLnBrk="1" hangingPunct="1"/>
            <a:r>
              <a:rPr lang="en-US" dirty="0" smtClean="0">
                <a:solidFill>
                  <a:srgbClr val="FF6600"/>
                </a:solidFill>
              </a:rPr>
              <a:t>VCR programming </a:t>
            </a:r>
            <a:r>
              <a:rPr lang="en-US" dirty="0" smtClean="0"/>
              <a:t>: impossible with old interfaces easy with new ones</a:t>
            </a:r>
          </a:p>
          <a:p>
            <a:pPr lvl="1" eaLnBrk="1" hangingPunct="1"/>
            <a:r>
              <a:rPr lang="en-US" dirty="0" smtClean="0">
                <a:solidFill>
                  <a:srgbClr val="FF6600"/>
                </a:solidFill>
              </a:rPr>
              <a:t>Cell phones </a:t>
            </a:r>
            <a:r>
              <a:rPr lang="en-US" dirty="0" smtClean="0"/>
              <a:t>: do you know how to use all of the features on your cell phone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 smtClean="0"/>
              <a:t>What about your </a:t>
            </a:r>
            <a:r>
              <a:rPr lang="en-US" dirty="0" smtClean="0">
                <a:solidFill>
                  <a:schemeClr val="tx2"/>
                </a:solidFill>
              </a:rPr>
              <a:t>washing machine</a:t>
            </a:r>
            <a:r>
              <a:rPr lang="en-US" dirty="0" smtClean="0"/>
              <a:t>? </a:t>
            </a:r>
            <a:endParaRPr lang="en-US" dirty="0" smtClean="0"/>
          </a:p>
        </p:txBody>
      </p:sp>
      <p:sp>
        <p:nvSpPr>
          <p:cNvPr id="4101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D6DF3D4-50ED-4D97-9C41-8B2EDF1C8F09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410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D1AD59-D902-4EF5-9A5E-9C32C877982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 Friendly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724900" cy="383698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3"/>
                </a:solidFill>
              </a:rPr>
              <a:t>The term “user friendly” is over-used and under-defined</a:t>
            </a:r>
          </a:p>
          <a:p>
            <a:pPr eaLnBrk="1" hangingPunct="1"/>
            <a:r>
              <a:rPr lang="en-US" dirty="0" smtClean="0">
                <a:solidFill>
                  <a:schemeClr val="accent3"/>
                </a:solidFill>
              </a:rPr>
              <a:t>What is “friendly” to one person may be trite, tedious, or confusing to another</a:t>
            </a:r>
          </a:p>
          <a:p>
            <a:pPr eaLnBrk="1" hangingPunct="1"/>
            <a:r>
              <a:rPr lang="en-US" dirty="0" smtClean="0">
                <a:solidFill>
                  <a:schemeClr val="accent3"/>
                </a:solidFill>
              </a:rPr>
              <a:t>“User appropriate” is more accurate …</a:t>
            </a:r>
          </a:p>
          <a:p>
            <a:pPr eaLnBrk="1" hangingPunct="1"/>
            <a:r>
              <a:rPr lang="en-US" dirty="0" smtClean="0">
                <a:solidFill>
                  <a:schemeClr val="accent3"/>
                </a:solidFill>
              </a:rPr>
              <a:t>But we need to know something about the user!</a:t>
            </a:r>
          </a:p>
        </p:txBody>
      </p:sp>
      <p:sp>
        <p:nvSpPr>
          <p:cNvPr id="5125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4A18980-3C2F-48BE-BC31-6DAF1F41950D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512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FACE1B-2E2C-465C-8834-AC31CDB765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219200" y="5181600"/>
            <a:ext cx="6858000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must design the interface to accomplish the users’ goals!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UIs and Communication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class is largely about </a:t>
            </a:r>
            <a:r>
              <a:rPr lang="en-US" dirty="0" smtClean="0">
                <a:solidFill>
                  <a:srgbClr val="FF6600"/>
                </a:solidFill>
              </a:rPr>
              <a:t>communication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It is not all written, but</a:t>
            </a:r>
          </a:p>
          <a:p>
            <a:pPr lvl="1" eaLnBrk="1" hangingPunct="1"/>
            <a:r>
              <a:rPr lang="en-US" dirty="0" smtClean="0"/>
              <a:t>There is a </a:t>
            </a:r>
            <a:r>
              <a:rPr lang="en-US" dirty="0" smtClean="0">
                <a:solidFill>
                  <a:srgbClr val="FF6600"/>
                </a:solidFill>
              </a:rPr>
              <a:t>large vocabulary </a:t>
            </a:r>
            <a:r>
              <a:rPr lang="en-US" dirty="0" smtClean="0"/>
              <a:t>for the class</a:t>
            </a:r>
          </a:p>
          <a:p>
            <a:pPr lvl="1" eaLnBrk="1" hangingPunct="1"/>
            <a:r>
              <a:rPr lang="en-US" dirty="0" smtClean="0"/>
              <a:t>Communication between </a:t>
            </a:r>
            <a:r>
              <a:rPr lang="en-US" dirty="0" smtClean="0">
                <a:solidFill>
                  <a:srgbClr val="FF6600"/>
                </a:solidFill>
              </a:rPr>
              <a:t>software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6600"/>
                </a:solidFill>
              </a:rPr>
              <a:t>people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If you are a </a:t>
            </a:r>
            <a:r>
              <a:rPr lang="en-US" dirty="0" smtClean="0">
                <a:solidFill>
                  <a:srgbClr val="FF6600"/>
                </a:solidFill>
              </a:rPr>
              <a:t>good communicator</a:t>
            </a:r>
            <a:r>
              <a:rPr lang="en-US" dirty="0" smtClean="0"/>
              <a:t>, this class will not be hard</a:t>
            </a:r>
          </a:p>
        </p:txBody>
      </p:sp>
      <p:sp>
        <p:nvSpPr>
          <p:cNvPr id="7173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755BBF0-2642-44D2-872A-22328A05D534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717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29C5FC-9173-4946-9C44-F3F6C585BE0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Design of UIs: </a:t>
            </a:r>
            <a:r>
              <a:rPr lang="en-US" dirty="0" smtClean="0"/>
              <a:t>The Problem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0"/>
            <a:ext cx="8534400" cy="2438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FF6600"/>
                </a:solidFill>
              </a:rPr>
              <a:t>Inside</a:t>
            </a:r>
            <a:r>
              <a:rPr lang="en-US" dirty="0" smtClean="0">
                <a:solidFill>
                  <a:srgbClr val="FF6600"/>
                </a:solidFill>
              </a:rPr>
              <a:t>-out design</a:t>
            </a:r>
            <a:r>
              <a:rPr lang="en-US" dirty="0" smtClean="0"/>
              <a:t>: Develop a system, then add the interface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  <p:sp>
        <p:nvSpPr>
          <p:cNvPr id="8199" name="Date Placeholder 8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1057530-F024-4F6D-AD31-9FAB13A6C63E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8200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6CD39D-A187-4C8D-BF1E-DF64584E4A0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752600" y="4582180"/>
            <a:ext cx="59436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/>
              <a:t>Traditional CS is </a:t>
            </a:r>
            <a:r>
              <a:rPr lang="en-US" sz="2800" dirty="0" smtClean="0"/>
              <a:t>frequently </a:t>
            </a:r>
            <a:r>
              <a:rPr lang="en-US" sz="2800" dirty="0" smtClean="0">
                <a:solidFill>
                  <a:srgbClr val="FF8000"/>
                </a:solidFill>
              </a:rPr>
              <a:t>inside </a:t>
            </a:r>
            <a:r>
              <a:rPr lang="en-US" sz="2800" dirty="0">
                <a:solidFill>
                  <a:srgbClr val="FF8000"/>
                </a:solidFill>
              </a:rPr>
              <a:t>out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33400" y="3058180"/>
            <a:ext cx="11430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Managers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3" name="Rounded Rectangle 2"/>
          <p:cNvSpPr/>
          <p:nvPr/>
        </p:nvSpPr>
        <p:spPr>
          <a:xfrm>
            <a:off x="609600" y="3743980"/>
            <a:ext cx="990600" cy="228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Initiate</a:t>
            </a:r>
            <a:endParaRPr lang="en-US" sz="1800" dirty="0"/>
          </a:p>
        </p:txBody>
      </p:sp>
      <p:sp>
        <p:nvSpPr>
          <p:cNvPr id="13" name="Rounded Rectangle 12"/>
          <p:cNvSpPr/>
          <p:nvPr/>
        </p:nvSpPr>
        <p:spPr>
          <a:xfrm>
            <a:off x="2057400" y="3058180"/>
            <a:ext cx="11430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Programmers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2133600" y="3743980"/>
            <a:ext cx="990600" cy="228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Build</a:t>
            </a:r>
            <a:endParaRPr lang="en-US" sz="1800" dirty="0"/>
          </a:p>
        </p:txBody>
      </p:sp>
      <p:sp>
        <p:nvSpPr>
          <p:cNvPr id="16" name="Rounded Rectangle 15"/>
          <p:cNvSpPr/>
          <p:nvPr/>
        </p:nvSpPr>
        <p:spPr>
          <a:xfrm>
            <a:off x="3581400" y="3058180"/>
            <a:ext cx="11430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QA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3657600" y="3743980"/>
            <a:ext cx="990600" cy="228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Test</a:t>
            </a:r>
            <a:endParaRPr lang="en-US" sz="1800" dirty="0"/>
          </a:p>
        </p:txBody>
      </p:sp>
      <p:sp>
        <p:nvSpPr>
          <p:cNvPr id="19" name="Rounded Rectangle 18"/>
          <p:cNvSpPr/>
          <p:nvPr/>
        </p:nvSpPr>
        <p:spPr>
          <a:xfrm>
            <a:off x="5105400" y="3058180"/>
            <a:ext cx="11430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Designers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5181600" y="3591580"/>
            <a:ext cx="9906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Look &amp; Feel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6629400" y="3058180"/>
            <a:ext cx="11430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23" name="Rounded Rectangle 22"/>
          <p:cNvSpPr/>
          <p:nvPr/>
        </p:nvSpPr>
        <p:spPr>
          <a:xfrm>
            <a:off x="6705600" y="3743980"/>
            <a:ext cx="990600" cy="228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Ship</a:t>
            </a:r>
            <a:endParaRPr lang="en-US" sz="1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76600" y="343918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752600" y="343918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800600" y="343918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324600" y="343918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276600" y="366778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88" name="Straight Connector 20487"/>
          <p:cNvCxnSpPr/>
          <p:nvPr/>
        </p:nvCxnSpPr>
        <p:spPr>
          <a:xfrm>
            <a:off x="5715000" y="3972580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90" name="Straight Connector 20489"/>
          <p:cNvCxnSpPr/>
          <p:nvPr/>
        </p:nvCxnSpPr>
        <p:spPr>
          <a:xfrm flipH="1">
            <a:off x="2667000" y="4124980"/>
            <a:ext cx="30480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92" name="Straight Arrow Connector 20491"/>
          <p:cNvCxnSpPr>
            <a:endCxn id="14" idx="2"/>
          </p:cNvCxnSpPr>
          <p:nvPr/>
        </p:nvCxnSpPr>
        <p:spPr>
          <a:xfrm flipH="1" flipV="1">
            <a:off x="2628900" y="3972580"/>
            <a:ext cx="381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42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4953000" y="3733800"/>
            <a:ext cx="620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bug</a:t>
            </a:r>
          </a:p>
          <a:p>
            <a:r>
              <a:rPr lang="en-US" sz="1400" dirty="0" smtClean="0"/>
              <a:t>report</a:t>
            </a:r>
            <a:endParaRPr lang="en-US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Design of UIs: </a:t>
            </a:r>
            <a:r>
              <a:rPr lang="en-US" dirty="0" smtClean="0"/>
              <a:t>A solution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534400" cy="24384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6600"/>
                </a:solidFill>
              </a:rPr>
              <a:t>Outside-in design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3"/>
                </a:solidFill>
              </a:rPr>
              <a:t>Develop the interface</a:t>
            </a:r>
            <a:r>
              <a:rPr lang="en-US" dirty="0" smtClean="0"/>
              <a:t>, then build the system to support it</a:t>
            </a:r>
          </a:p>
        </p:txBody>
      </p:sp>
      <p:sp>
        <p:nvSpPr>
          <p:cNvPr id="8199" name="Date Placeholder 8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1057530-F024-4F6D-AD31-9FAB13A6C63E}" type="datetime5">
              <a:rPr lang="en-US" smtClean="0"/>
              <a:pPr/>
              <a:t>30-Aug-12</a:t>
            </a:fld>
            <a:endParaRPr lang="en-US" smtClean="0"/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 Fleck 2012</a:t>
            </a:r>
          </a:p>
        </p:txBody>
      </p:sp>
      <p:sp>
        <p:nvSpPr>
          <p:cNvPr id="8200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6CD39D-A187-4C8D-BF1E-DF64584E4A0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" name="Rounded Rectangle 50"/>
          <p:cNvSpPr/>
          <p:nvPr/>
        </p:nvSpPr>
        <p:spPr>
          <a:xfrm>
            <a:off x="304800" y="3352800"/>
            <a:ext cx="11430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Managers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52" name="Rounded Rectangle 51"/>
          <p:cNvSpPr/>
          <p:nvPr/>
        </p:nvSpPr>
        <p:spPr>
          <a:xfrm>
            <a:off x="381000" y="4038600"/>
            <a:ext cx="990600" cy="228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Initiate</a:t>
            </a:r>
            <a:endParaRPr lang="en-US" sz="1800" dirty="0"/>
          </a:p>
        </p:txBody>
      </p:sp>
      <p:sp>
        <p:nvSpPr>
          <p:cNvPr id="53" name="Rounded Rectangle 52"/>
          <p:cNvSpPr/>
          <p:nvPr/>
        </p:nvSpPr>
        <p:spPr>
          <a:xfrm>
            <a:off x="3733800" y="3352800"/>
            <a:ext cx="11430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Programmers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54" name="Rounded Rectangle 53"/>
          <p:cNvSpPr/>
          <p:nvPr/>
        </p:nvSpPr>
        <p:spPr>
          <a:xfrm>
            <a:off x="3810000" y="4038600"/>
            <a:ext cx="990600" cy="228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Build</a:t>
            </a:r>
            <a:endParaRPr lang="en-US" sz="1800" dirty="0"/>
          </a:p>
        </p:txBody>
      </p:sp>
      <p:sp>
        <p:nvSpPr>
          <p:cNvPr id="55" name="Rounded Rectangle 54"/>
          <p:cNvSpPr/>
          <p:nvPr/>
        </p:nvSpPr>
        <p:spPr>
          <a:xfrm>
            <a:off x="5562600" y="3352800"/>
            <a:ext cx="11430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QA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56" name="Rounded Rectangle 55"/>
          <p:cNvSpPr/>
          <p:nvPr/>
        </p:nvSpPr>
        <p:spPr>
          <a:xfrm>
            <a:off x="5638800" y="4038600"/>
            <a:ext cx="990600" cy="228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Test</a:t>
            </a:r>
            <a:endParaRPr lang="en-US" sz="1800" dirty="0"/>
          </a:p>
        </p:txBody>
      </p:sp>
      <p:sp>
        <p:nvSpPr>
          <p:cNvPr id="57" name="Rounded Rectangle 56"/>
          <p:cNvSpPr/>
          <p:nvPr/>
        </p:nvSpPr>
        <p:spPr>
          <a:xfrm>
            <a:off x="1981200" y="3352800"/>
            <a:ext cx="11430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Designers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58" name="Rounded Rectangle 57"/>
          <p:cNvSpPr/>
          <p:nvPr/>
        </p:nvSpPr>
        <p:spPr>
          <a:xfrm>
            <a:off x="2057400" y="3886200"/>
            <a:ext cx="9906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Design</a:t>
            </a:r>
            <a:endParaRPr lang="en-US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7467600" y="3352800"/>
            <a:ext cx="11430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60" name="Rounded Rectangle 59"/>
          <p:cNvSpPr/>
          <p:nvPr/>
        </p:nvSpPr>
        <p:spPr>
          <a:xfrm>
            <a:off x="7543800" y="4038600"/>
            <a:ext cx="990600" cy="228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Ship</a:t>
            </a:r>
            <a:endParaRPr lang="en-US" sz="180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9530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524000" y="3733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781800" y="3733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49530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498" name="Picture 204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038295"/>
            <a:ext cx="292100" cy="293269"/>
          </a:xfrm>
          <a:prstGeom prst="rect">
            <a:avLst/>
          </a:prstGeom>
        </p:spPr>
      </p:pic>
      <p:sp>
        <p:nvSpPr>
          <p:cNvPr id="20499" name="TextBox 20498"/>
          <p:cNvSpPr txBox="1"/>
          <p:nvPr/>
        </p:nvSpPr>
        <p:spPr>
          <a:xfrm>
            <a:off x="1447800" y="4191000"/>
            <a:ext cx="593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Users</a:t>
            </a:r>
            <a:endParaRPr lang="en-US" dirty="0"/>
          </a:p>
        </p:txBody>
      </p:sp>
      <p:cxnSp>
        <p:nvCxnSpPr>
          <p:cNvPr id="20496" name="Straight Arrow Connector 20495"/>
          <p:cNvCxnSpPr/>
          <p:nvPr/>
        </p:nvCxnSpPr>
        <p:spPr>
          <a:xfrm>
            <a:off x="1524000" y="40386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953000" y="3429000"/>
            <a:ext cx="523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code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6781800" y="3429000"/>
            <a:ext cx="736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product</a:t>
            </a:r>
            <a:endParaRPr lang="en-US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4114495"/>
            <a:ext cx="292100" cy="293269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6781800" y="4267200"/>
            <a:ext cx="593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Users</a:t>
            </a:r>
            <a:endParaRPr lang="en-US" dirty="0"/>
          </a:p>
        </p:txBody>
      </p:sp>
      <p:sp>
        <p:nvSpPr>
          <p:cNvPr id="85" name="Bent Arrow 84"/>
          <p:cNvSpPr/>
          <p:nvPr/>
        </p:nvSpPr>
        <p:spPr>
          <a:xfrm flipH="1">
            <a:off x="6858000" y="4038600"/>
            <a:ext cx="304800" cy="228600"/>
          </a:xfrm>
          <a:prstGeom prst="bentArrow">
            <a:avLst>
              <a:gd name="adj1" fmla="val 6068"/>
              <a:gd name="adj2" fmla="val 23107"/>
              <a:gd name="adj3" fmla="val 47718"/>
              <a:gd name="adj4" fmla="val 4375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6781800" y="3810000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input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2983389" y="397258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feasibility</a:t>
            </a:r>
          </a:p>
          <a:p>
            <a:r>
              <a:rPr lang="en-US" sz="1400" dirty="0"/>
              <a:t>f</a:t>
            </a:r>
            <a:r>
              <a:rPr lang="en-US" sz="1400" dirty="0" smtClean="0"/>
              <a:t>eedback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32004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3135789" y="404878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124200" y="3429000"/>
            <a:ext cx="573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specs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ustom 1">
      <a:dk1>
        <a:srgbClr val="000000"/>
      </a:dk1>
      <a:lt1>
        <a:srgbClr val="FFFFFF"/>
      </a:lt1>
      <a:dk2>
        <a:srgbClr val="FF8000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1587</TotalTime>
  <Words>1626</Words>
  <Application>Microsoft Macintosh PowerPoint</Application>
  <PresentationFormat>On-screen Show (4:3)</PresentationFormat>
  <Paragraphs>324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Capital</vt:lpstr>
      <vt:lpstr>Introduction &amp; Overview</vt:lpstr>
      <vt:lpstr>SWE 632 Overview</vt:lpstr>
      <vt:lpstr>What Will You Learn in This Class?</vt:lpstr>
      <vt:lpstr>What is This Class?</vt:lpstr>
      <vt:lpstr>A Design Class</vt:lpstr>
      <vt:lpstr>User Friendly</vt:lpstr>
      <vt:lpstr>UIs and Communication</vt:lpstr>
      <vt:lpstr>Design of UIs: The Problem</vt:lpstr>
      <vt:lpstr>Design of UIs: A solution</vt:lpstr>
      <vt:lpstr>Design of UIs:</vt:lpstr>
      <vt:lpstr>Origins: Graphical UIs how did it all start?</vt:lpstr>
      <vt:lpstr>Enter: Cognitive Psychology – 7 2 Rule</vt:lpstr>
      <vt:lpstr>Cognitive Psychology – 7 2 Rule</vt:lpstr>
      <vt:lpstr>Cognitive Psychology – 7 2 Rule: Example!</vt:lpstr>
      <vt:lpstr>Cognitive Psychology – 7 2 Rule: Example!</vt:lpstr>
      <vt:lpstr>Simplicity is Hard</vt:lpstr>
      <vt:lpstr>Shneiderman’s Measurable Criteria</vt:lpstr>
      <vt:lpstr>1. Time to Learn</vt:lpstr>
      <vt:lpstr>2. Speed of Performance</vt:lpstr>
      <vt:lpstr>3. Rate of User Errors</vt:lpstr>
      <vt:lpstr>4. Retention of Skills</vt:lpstr>
      <vt:lpstr>5. Subjective Satisfaction</vt:lpstr>
      <vt:lpstr>Shneiderman’s Measurable Criteria</vt:lpstr>
      <vt:lpstr>Good Command</vt:lpstr>
      <vt:lpstr>Any Key</vt:lpstr>
      <vt:lpstr>A Favorite Dilbert</vt:lpstr>
      <vt:lpstr>Yahoo! Craziness</vt:lpstr>
      <vt:lpstr>Read It and Weep</vt:lpstr>
      <vt:lpstr>Summary of Important Concepts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632: Introduction &amp; Overview</dc:title>
  <dc:creator>Offutt</dc:creator>
  <cp:lastModifiedBy>Dan Fleck</cp:lastModifiedBy>
  <cp:revision>100</cp:revision>
  <dcterms:created xsi:type="dcterms:W3CDTF">2001-01-12T21:45:59Z</dcterms:created>
  <dcterms:modified xsi:type="dcterms:W3CDTF">2012-08-30T19:15:08Z</dcterms:modified>
</cp:coreProperties>
</file>