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4" r:id="rId3"/>
    <p:sldId id="295" r:id="rId4"/>
    <p:sldId id="296" r:id="rId5"/>
    <p:sldId id="257" r:id="rId6"/>
    <p:sldId id="293" r:id="rId7"/>
    <p:sldId id="301" r:id="rId8"/>
    <p:sldId id="259" r:id="rId9"/>
    <p:sldId id="277" r:id="rId10"/>
    <p:sldId id="261" r:id="rId11"/>
    <p:sldId id="262" r:id="rId12"/>
    <p:sldId id="263" r:id="rId13"/>
    <p:sldId id="264" r:id="rId14"/>
    <p:sldId id="286" r:id="rId15"/>
    <p:sldId id="266" r:id="rId16"/>
    <p:sldId id="267" r:id="rId17"/>
    <p:sldId id="302" r:id="rId18"/>
    <p:sldId id="299" r:id="rId19"/>
    <p:sldId id="300" r:id="rId20"/>
    <p:sldId id="298" r:id="rId21"/>
    <p:sldId id="269" r:id="rId22"/>
    <p:sldId id="270" r:id="rId23"/>
    <p:sldId id="271" r:id="rId24"/>
    <p:sldId id="272" r:id="rId25"/>
    <p:sldId id="273" r:id="rId26"/>
    <p:sldId id="278" r:id="rId27"/>
    <p:sldId id="279" r:id="rId28"/>
    <p:sldId id="280" r:id="rId29"/>
    <p:sldId id="288" r:id="rId30"/>
    <p:sldId id="285" r:id="rId31"/>
    <p:sldId id="291" r:id="rId32"/>
    <p:sldId id="292" r:id="rId33"/>
    <p:sldId id="290" r:id="rId34"/>
    <p:sldId id="275" r:id="rId35"/>
    <p:sldId id="276" r:id="rId36"/>
    <p:sldId id="283" r:id="rId37"/>
    <p:sldId id="284" r:id="rId38"/>
    <p:sldId id="289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CC"/>
    <a:srgbClr val="000099"/>
    <a:srgbClr val="FFFFFF"/>
    <a:srgbClr val="0000CC"/>
    <a:srgbClr val="3333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9" autoAdjust="0"/>
    <p:restoredTop sz="94635" autoAdjust="0"/>
  </p:normalViewPr>
  <p:slideViewPr>
    <p:cSldViewPr>
      <p:cViewPr varScale="1">
        <p:scale>
          <a:sx n="111" d="100"/>
          <a:sy n="111" d="100"/>
        </p:scale>
        <p:origin x="-1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>
              <a:defRPr sz="1300" b="0">
                <a:latin typeface="Bookman Old Style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 b="0">
                <a:latin typeface="Bookman Old Style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>
              <a:defRPr sz="1300" b="0">
                <a:latin typeface="Bookman Old Style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 b="0">
                <a:latin typeface="Bookman Old Style" pitchFamily="18" charset="0"/>
              </a:defRPr>
            </a:lvl1pPr>
          </a:lstStyle>
          <a:p>
            <a:pPr>
              <a:defRPr/>
            </a:pPr>
            <a:fld id="{5A2C90AD-135E-4DA7-8C42-2B2201379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6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90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64A508F0-89C6-43A8-9377-A6781C128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F93ACAED-8D65-45E2-932B-9C93E1FD89B8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>
              <a:defRPr/>
            </a:pPr>
            <a:fld id="{7F356C64-64CE-4981-B9FF-06493AC5AE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6865F-1201-4DE5-B2C1-9E5CF9B7C48A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72F30-1FA9-4768-B2FB-5343592E18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E8A07-6E23-4109-A697-E0F0C0D3BFDE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0F4A5-2851-4749-93DF-19AC724BE8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6865F-1201-4DE5-B2C1-9E5CF9B7C48A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72F30-1FA9-4768-B2FB-5343592E18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2D7A7-1376-4E11-A7D5-64C4CBB369EA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BD58F-12B6-45FA-866A-5A26DE6B73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6B519-6313-4868-82D8-093CAEB78841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25A30-EDDB-469A-94D8-AEE1859367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CCEC-039D-467A-B5E3-7ADD61DDBBE6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DCB1-706E-4155-A267-FE1A5E573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EFE0-B591-42F3-8143-8F65A353B359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5D46865F-1201-4DE5-B2C1-9E5CF9B7C48A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2B039-CD85-453E-AD85-2C8697DA0CF4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EBA75-5FE8-44AE-957C-ED80A75B34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128EF-964D-45A7-B33A-EA7C5F0C52E8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DD332-6879-475B-84EE-098136B428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9CE3D-EBD7-4D9F-B6C6-B84C385A20AD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0AB64-D6EC-4D2F-8DE1-AB4FE72388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E4F68-78B1-4017-B672-53C5DB21D728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271F4-89CA-403B-BE66-59E05CB7E3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5E149-10DC-43D6-B9AE-BFF4FB9354FB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F80E-D607-4C70-823A-04ECBAA1AF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9CFA2-A219-4F68-8F9A-8B35AAD344A5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40B13-1C07-4026-BFDE-DAE66B14E6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5D46865F-1201-4DE5-B2C1-9E5CF9B7C48A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C72F30-1FA9-4768-B2FB-5343592E18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Menu Design Guidelines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14400" y="25146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Dan Fleck</a:t>
            </a:r>
          </a:p>
          <a:p>
            <a:pPr algn="ctr">
              <a:spcBef>
                <a:spcPct val="20000"/>
              </a:spcBef>
            </a:pPr>
            <a:r>
              <a:rPr lang="en-US" sz="1200" dirty="0" smtClean="0">
                <a:solidFill>
                  <a:schemeClr val="tx2"/>
                </a:solidFill>
                <a:latin typeface="Times New Roman" pitchFamily="18" charset="0"/>
              </a:rPr>
              <a:t>(slides adapted from Jeff Offutt)</a:t>
            </a:r>
            <a:endParaRPr lang="en-US" sz="12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1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SWE 632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User Interface Design and Development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Cooper,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Ch.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22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2. Multiple-Item Menus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CEA212E-6035-40E7-9398-4740E0A7C66A}" type="datetime5">
              <a:rPr lang="en-US" smtClean="0">
                <a:solidFill>
                  <a:srgbClr val="000000"/>
                </a:solidFill>
              </a:rPr>
              <a:pPr/>
              <a:t>20-Sep-12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 Dan Fleck, 2012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86BB27-CAF0-4D3D-9FC4-8ED7E01ED45D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828800" y="16002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</a:rPr>
              <a:t>Only one item can be chosen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09800" y="2514600"/>
            <a:ext cx="4711700" cy="2186856"/>
          </a:xfrm>
          <a:prstGeom prst="rect">
            <a:avLst/>
          </a:prstGeom>
          <a:solidFill>
            <a:srgbClr val="B3BFC4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</a:rPr>
              <a:t>Do you want to: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</a:rPr>
              <a:t>Withdraw 		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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</a:rPr>
              <a:t>Deposit 	</a:t>
            </a:r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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</a:rPr>
              <a:t>Check Balance </a:t>
            </a:r>
            <a:r>
              <a:rPr lang="en-US" sz="2000" dirty="0" smtClean="0">
                <a:solidFill>
                  <a:srgbClr val="000000"/>
                </a:solidFill>
              </a:rPr>
              <a:t>           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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</a:rPr>
              <a:t>Quit 			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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</a:rPr>
              <a:t>Touch the button by your choice.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3. Extended Menus</a:t>
            </a:r>
          </a:p>
        </p:txBody>
      </p:sp>
      <p:sp>
        <p:nvSpPr>
          <p:cNvPr id="819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9421363-CBF9-4DB5-B9A2-29CA18784B66}" type="datetime5">
              <a:rPr lang="en-US" smtClean="0">
                <a:solidFill>
                  <a:srgbClr val="000000"/>
                </a:solidFill>
              </a:rPr>
              <a:pPr/>
              <a:t>20-Sep-12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 Dan Fleck, 2012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BAFFF-45A4-45DC-99A8-5310A2BFEA2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143000" y="3505200"/>
            <a:ext cx="7391400" cy="1295400"/>
          </a:xfrm>
          <a:prstGeom prst="rect">
            <a:avLst/>
          </a:prstGeom>
          <a:solidFill>
            <a:srgbClr val="B3BFC4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1143000" y="1600200"/>
            <a:ext cx="73152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8200" name="Group 10"/>
          <p:cNvGrpSpPr>
            <a:grpSpLocks/>
          </p:cNvGrpSpPr>
          <p:nvPr/>
        </p:nvGrpSpPr>
        <p:grpSpPr bwMode="auto">
          <a:xfrm>
            <a:off x="1219200" y="1752601"/>
            <a:ext cx="7315200" cy="1535113"/>
            <a:chOff x="768" y="1104"/>
            <a:chExt cx="4608" cy="967"/>
          </a:xfrm>
        </p:grpSpPr>
        <p:sp>
          <p:nvSpPr>
            <p:cNvPr id="8207" name="Text Box 3"/>
            <p:cNvSpPr txBox="1">
              <a:spLocks noChangeArrowheads="1"/>
            </p:cNvSpPr>
            <p:nvPr/>
          </p:nvSpPr>
          <p:spPr bwMode="auto">
            <a:xfrm>
              <a:off x="2208" y="1104"/>
              <a:ext cx="124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Bookman Old Style" pitchFamily="18" charset="0"/>
                </a:rPr>
                <a:t>Title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Bookman Old Style" pitchFamily="18" charset="0"/>
                </a:rPr>
                <a:t>Screen 1 of 2</a:t>
              </a:r>
            </a:p>
          </p:txBody>
        </p:sp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768" y="1392"/>
              <a:ext cx="460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1. _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2. _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3. _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4. _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Press the number of your choice or N for Next screen. Then Press RETURN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3429001"/>
            <a:ext cx="8001000" cy="2935289"/>
            <a:chOff x="480" y="2160"/>
            <a:chExt cx="5040" cy="1849"/>
          </a:xfrm>
        </p:grpSpPr>
        <p:sp>
          <p:nvSpPr>
            <p:cNvPr id="8203" name="Line 6"/>
            <p:cNvSpPr>
              <a:spLocks noChangeShapeType="1"/>
            </p:cNvSpPr>
            <p:nvPr/>
          </p:nvSpPr>
          <p:spPr bwMode="auto">
            <a:xfrm>
              <a:off x="480" y="2160"/>
              <a:ext cx="50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2304" y="2256"/>
              <a:ext cx="124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Bookman Old Style" pitchFamily="18" charset="0"/>
                </a:rPr>
                <a:t>Title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Bookman Old Style" pitchFamily="18" charset="0"/>
                </a:rPr>
                <a:t>Screen 2 of 2</a:t>
              </a:r>
            </a:p>
          </p:txBody>
        </p:sp>
        <p:sp>
          <p:nvSpPr>
            <p:cNvPr id="8205" name="Text Box 8"/>
            <p:cNvSpPr txBox="1">
              <a:spLocks noChangeArrowheads="1"/>
            </p:cNvSpPr>
            <p:nvPr/>
          </p:nvSpPr>
          <p:spPr bwMode="auto">
            <a:xfrm>
              <a:off x="720" y="2496"/>
              <a:ext cx="470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5. _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6. _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7. _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Press the number of your choice or P for Previous screen. Then Press RETURN</a:t>
              </a:r>
            </a:p>
          </p:txBody>
        </p:sp>
        <p:sp>
          <p:nvSpPr>
            <p:cNvPr id="8206" name="Text Box 9"/>
            <p:cNvSpPr txBox="1">
              <a:spLocks noChangeArrowheads="1"/>
            </p:cNvSpPr>
            <p:nvPr/>
          </p:nvSpPr>
          <p:spPr bwMode="auto">
            <a:xfrm>
              <a:off x="864" y="3120"/>
              <a:ext cx="403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8925" indent="-288925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Titles must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match</a:t>
              </a:r>
              <a:endParaRPr lang="en-US" b="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288925" indent="-288925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Screen numbering must be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consistent</a:t>
              </a:r>
              <a:endParaRPr lang="en-US" b="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288925" indent="-288925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Choice labels must be unique across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screens</a:t>
              </a:r>
              <a:endParaRPr lang="en-US" b="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288925" indent="-288925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3 screens is a lot, 4 is too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many</a:t>
              </a:r>
              <a:endParaRPr lang="en-US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524000" y="1143000"/>
            <a:ext cx="6043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</a:rPr>
              <a:t>One menu spanning two or more screens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4. Pop-Up Menus </a:t>
            </a:r>
            <a:r>
              <a:rPr lang="en-US" sz="3600" dirty="0" smtClean="0">
                <a:solidFill>
                  <a:srgbClr val="000000"/>
                </a:solidFill>
              </a:rPr>
              <a:t>(and Pull-Down)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362200"/>
            <a:ext cx="6791325" cy="290353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Must use highlighting to select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Text must be short and concise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If it needs a lot of text, don’t use a pop-up!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13E70DD-242B-4E4B-9354-32CB4EAFE02C}" type="datetime5">
              <a:rPr lang="en-US" smtClean="0">
                <a:solidFill>
                  <a:srgbClr val="000000"/>
                </a:solidFill>
              </a:rPr>
              <a:pPr/>
              <a:t>20-Sep-12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 Dan Fleck, 2012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272A3-3636-454C-9080-92F0FF40456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28600" y="1778000"/>
            <a:ext cx="8646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Times New Roman" pitchFamily="18" charset="0"/>
              </a:rPr>
              <a:t>Menus that </a:t>
            </a:r>
            <a:r>
              <a:rPr lang="en-US" sz="3200" b="0" dirty="0">
                <a:solidFill>
                  <a:srgbClr val="FF6600"/>
                </a:solidFill>
                <a:latin typeface="Times New Roman" pitchFamily="18" charset="0"/>
              </a:rPr>
              <a:t>appear</a:t>
            </a:r>
            <a:r>
              <a:rPr lang="en-US" sz="3200" b="0" dirty="0">
                <a:solidFill>
                  <a:srgbClr val="000000"/>
                </a:solidFill>
                <a:latin typeface="Times New Roman" pitchFamily="18" charset="0"/>
              </a:rPr>
              <a:t> for one selection, then </a:t>
            </a:r>
            <a:r>
              <a:rPr lang="en-US" sz="3200" b="0" dirty="0">
                <a:solidFill>
                  <a:srgbClr val="FF6600"/>
                </a:solidFill>
                <a:latin typeface="Times New Roman" pitchFamily="18" charset="0"/>
              </a:rPr>
              <a:t>disappear</a:t>
            </a:r>
          </a:p>
        </p:txBody>
      </p:sp>
      <p:pic>
        <p:nvPicPr>
          <p:cNvPr id="8" name="Picture 7" descr="pop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07" y="4724400"/>
            <a:ext cx="1395984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9689" y="4572000"/>
            <a:ext cx="266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Right-click menu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5021"/>
          <a:stretch/>
        </p:blipFill>
        <p:spPr>
          <a:xfrm>
            <a:off x="-9064" y="3313489"/>
            <a:ext cx="2283530" cy="3558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2133600"/>
            <a:ext cx="76200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May be automatic or requested by the user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Contains very common choices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Use very little text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Must use highlighting of selection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Much like pop-up</a:t>
            </a:r>
          </a:p>
          <a:p>
            <a:pPr marL="342900" indent="-342900" eaLnBrk="1" hangingPunct="1">
              <a:buFont typeface="Arial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733776" y="2934224"/>
            <a:ext cx="175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Permanent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C0C9E5D-288C-4622-B193-789C2483B00E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349AC-4BF8-4A56-BA34-E0998058B26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6774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 dirty="0">
                <a:latin typeface="Times New Roman" pitchFamily="18" charset="0"/>
              </a:rPr>
              <a:t>Pop-up menus that remain on the screen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867400"/>
            <a:ext cx="222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GIMP Toolbox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 rot="20683710">
            <a:off x="4648200" y="4953000"/>
            <a:ext cx="3200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the disadvantages?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671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6. Multiple Selection</a:t>
            </a:r>
          </a:p>
        </p:txBody>
      </p:sp>
      <p:sp>
        <p:nvSpPr>
          <p:cNvPr id="1126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6C3877B-0D28-48BB-B7BC-099281CC0005}" type="datetime5">
              <a:rPr lang="en-US" smtClean="0">
                <a:solidFill>
                  <a:schemeClr val="tx1"/>
                </a:solidFill>
              </a:rPr>
              <a:pPr/>
              <a:t>20-Sep-12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 Dan Fleck, 2012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BCC2D-3FA3-4246-9FEA-2BCDFCAA2569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371600" y="1676400"/>
            <a:ext cx="6362700" cy="2919413"/>
            <a:chOff x="864" y="1872"/>
            <a:chExt cx="4008" cy="1839"/>
          </a:xfrm>
        </p:grpSpPr>
        <p:sp>
          <p:nvSpPr>
            <p:cNvPr id="11272" name="Text Box 20"/>
            <p:cNvSpPr txBox="1">
              <a:spLocks noChangeArrowheads="1"/>
            </p:cNvSpPr>
            <p:nvPr/>
          </p:nvSpPr>
          <p:spPr bwMode="auto">
            <a:xfrm>
              <a:off x="864" y="3120"/>
              <a:ext cx="4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 dirty="0"/>
                <a:t>Choose as many options as you wish.</a:t>
              </a:r>
            </a:p>
          </p:txBody>
        </p:sp>
        <p:sp>
          <p:nvSpPr>
            <p:cNvPr id="11273" name="Text Box 22"/>
            <p:cNvSpPr txBox="1">
              <a:spLocks noChangeArrowheads="1"/>
            </p:cNvSpPr>
            <p:nvPr/>
          </p:nvSpPr>
          <p:spPr bwMode="auto">
            <a:xfrm>
              <a:off x="2496" y="3478"/>
              <a:ext cx="768" cy="233"/>
            </a:xfrm>
            <a:prstGeom prst="rect">
              <a:avLst/>
            </a:prstGeom>
            <a:solidFill>
              <a:srgbClr val="B3BFC4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List Files</a:t>
              </a:r>
            </a:p>
          </p:txBody>
        </p:sp>
        <p:sp>
          <p:nvSpPr>
            <p:cNvPr id="11274" name="Text Box 74"/>
            <p:cNvSpPr txBox="1">
              <a:spLocks noChangeArrowheads="1"/>
            </p:cNvSpPr>
            <p:nvPr/>
          </p:nvSpPr>
          <p:spPr bwMode="auto">
            <a:xfrm>
              <a:off x="2166" y="1872"/>
              <a:ext cx="17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Set List Files Options</a:t>
              </a:r>
            </a:p>
          </p:txBody>
        </p:sp>
        <p:grpSp>
          <p:nvGrpSpPr>
            <p:cNvPr id="11275" name="Group 83"/>
            <p:cNvGrpSpPr>
              <a:grpSpLocks/>
            </p:cNvGrpSpPr>
            <p:nvPr/>
          </p:nvGrpSpPr>
          <p:grpSpPr bwMode="auto">
            <a:xfrm>
              <a:off x="1392" y="2112"/>
              <a:ext cx="2976" cy="1070"/>
              <a:chOff x="1392" y="2112"/>
              <a:chExt cx="2976" cy="1070"/>
            </a:xfrm>
          </p:grpSpPr>
          <p:grpSp>
            <p:nvGrpSpPr>
              <p:cNvPr id="11276" name="Group 81"/>
              <p:cNvGrpSpPr>
                <a:grpSpLocks/>
              </p:cNvGrpSpPr>
              <p:nvPr/>
            </p:nvGrpSpPr>
            <p:grpSpPr bwMode="auto">
              <a:xfrm>
                <a:off x="1392" y="2112"/>
                <a:ext cx="2976" cy="1070"/>
                <a:chOff x="1392" y="2102"/>
                <a:chExt cx="2976" cy="1070"/>
              </a:xfrm>
            </p:grpSpPr>
            <p:sp>
              <p:nvSpPr>
                <p:cNvPr id="1127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392" y="2102"/>
                  <a:ext cx="2976" cy="1070"/>
                </a:xfrm>
                <a:prstGeom prst="rect">
                  <a:avLst/>
                </a:prstGeom>
                <a:solidFill>
                  <a:srgbClr val="B3BFC4"/>
                </a:solidFill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20000"/>
                    </a:spcBef>
                  </a:pPr>
                  <a:r>
                    <a:rPr lang="en-US" sz="1800" dirty="0"/>
                    <a:t>X Emphasize directories and executables</a:t>
                  </a:r>
                </a:p>
                <a:p>
                  <a:pPr eaLnBrk="0" hangingPunct="0">
                    <a:spcBef>
                      <a:spcPct val="20000"/>
                    </a:spcBef>
                  </a:pPr>
                  <a:r>
                    <a:rPr lang="en-US" sz="1800" dirty="0"/>
                    <a:t>    Show long format</a:t>
                  </a:r>
                </a:p>
                <a:p>
                  <a:pPr eaLnBrk="0" hangingPunct="0">
                    <a:spcBef>
                      <a:spcPct val="20000"/>
                    </a:spcBef>
                  </a:pPr>
                  <a:r>
                    <a:rPr lang="en-US" sz="1800" dirty="0"/>
                    <a:t>    Show “hidden” files</a:t>
                  </a:r>
                </a:p>
                <a:p>
                  <a:pPr eaLnBrk="0" hangingPunct="0">
                    <a:spcBef>
                      <a:spcPct val="20000"/>
                    </a:spcBef>
                  </a:pPr>
                  <a:r>
                    <a:rPr lang="en-US" sz="1800" dirty="0"/>
                    <a:t>X Sort by modification time</a:t>
                  </a:r>
                </a:p>
                <a:p>
                  <a:pPr eaLnBrk="0" hangingPunct="0">
                    <a:spcBef>
                      <a:spcPct val="20000"/>
                    </a:spcBef>
                  </a:pPr>
                  <a:r>
                    <a:rPr lang="en-US" sz="1800" dirty="0"/>
                    <a:t>    Show group owner</a:t>
                  </a:r>
                </a:p>
              </p:txBody>
            </p:sp>
            <p:sp>
              <p:nvSpPr>
                <p:cNvPr id="11279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2918"/>
                  <a:ext cx="2976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 dirty="0"/>
                </a:p>
              </p:txBody>
            </p:sp>
            <p:sp>
              <p:nvSpPr>
                <p:cNvPr id="11280" name="Line 78"/>
                <p:cNvSpPr>
                  <a:spLocks noChangeShapeType="1"/>
                </p:cNvSpPr>
                <p:nvPr/>
              </p:nvSpPr>
              <p:spPr bwMode="auto">
                <a:xfrm>
                  <a:off x="1392" y="2726"/>
                  <a:ext cx="2976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 dirty="0"/>
                </a:p>
              </p:txBody>
            </p:sp>
            <p:sp>
              <p:nvSpPr>
                <p:cNvPr id="11281" name="Line 79"/>
                <p:cNvSpPr>
                  <a:spLocks noChangeShapeType="1"/>
                </p:cNvSpPr>
                <p:nvPr/>
              </p:nvSpPr>
              <p:spPr bwMode="auto">
                <a:xfrm>
                  <a:off x="1392" y="2496"/>
                  <a:ext cx="2976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 dirty="0"/>
                </a:p>
              </p:txBody>
            </p:sp>
            <p:sp>
              <p:nvSpPr>
                <p:cNvPr id="11282" name="Line 80"/>
                <p:cNvSpPr>
                  <a:spLocks noChangeShapeType="1"/>
                </p:cNvSpPr>
                <p:nvPr/>
              </p:nvSpPr>
              <p:spPr bwMode="auto">
                <a:xfrm>
                  <a:off x="1392" y="2304"/>
                  <a:ext cx="2976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 dirty="0"/>
                </a:p>
              </p:txBody>
            </p:sp>
          </p:grpSp>
          <p:sp>
            <p:nvSpPr>
              <p:cNvPr id="11277" name="Line 82"/>
              <p:cNvSpPr>
                <a:spLocks noChangeShapeType="1"/>
              </p:cNvSpPr>
              <p:nvPr/>
            </p:nvSpPr>
            <p:spPr bwMode="auto">
              <a:xfrm>
                <a:off x="1584" y="2112"/>
                <a:ext cx="0" cy="105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914400" y="4953000"/>
            <a:ext cx="76200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eaLnBrk="1" hangingPunct="1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More than one choice can be made at a time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Requires a “Go” button</a:t>
            </a:r>
          </a:p>
          <a:p>
            <a:pPr marL="342900" indent="-342900" algn="ctr">
              <a:buFont typeface="Arial"/>
              <a:buChar char="•"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793483" y="5321329"/>
            <a:ext cx="121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Pros/Cons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06755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</a:rPr>
              <a:t>7. Linear Sequence (e.g. wizards)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6064250" cy="1104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One decision at a time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Often used to implement options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9D177-932D-4C20-A933-47646147DBF1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352800" y="4038600"/>
            <a:ext cx="2514600" cy="1346200"/>
            <a:chOff x="2112" y="2544"/>
            <a:chExt cx="1584" cy="848"/>
          </a:xfrm>
        </p:grpSpPr>
        <p:sp>
          <p:nvSpPr>
            <p:cNvPr id="12323" name="Rectangle 37"/>
            <p:cNvSpPr>
              <a:spLocks noChangeArrowheads="1"/>
            </p:cNvSpPr>
            <p:nvPr/>
          </p:nvSpPr>
          <p:spPr bwMode="auto">
            <a:xfrm>
              <a:off x="2112" y="3180"/>
              <a:ext cx="1584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3. One and half</a:t>
              </a:r>
            </a:p>
          </p:txBody>
        </p:sp>
        <p:sp>
          <p:nvSpPr>
            <p:cNvPr id="12324" name="Rectangle 38"/>
            <p:cNvSpPr>
              <a:spLocks noChangeArrowheads="1"/>
            </p:cNvSpPr>
            <p:nvPr/>
          </p:nvSpPr>
          <p:spPr bwMode="auto">
            <a:xfrm>
              <a:off x="2112" y="2968"/>
              <a:ext cx="1584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2. Double</a:t>
              </a:r>
            </a:p>
          </p:txBody>
        </p:sp>
        <p:sp>
          <p:nvSpPr>
            <p:cNvPr id="12325" name="Rectangle 39"/>
            <p:cNvSpPr>
              <a:spLocks noChangeArrowheads="1"/>
            </p:cNvSpPr>
            <p:nvPr/>
          </p:nvSpPr>
          <p:spPr bwMode="auto">
            <a:xfrm>
              <a:off x="2112" y="2756"/>
              <a:ext cx="1584" cy="212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1. Single</a:t>
              </a:r>
            </a:p>
          </p:txBody>
        </p:sp>
        <p:sp>
          <p:nvSpPr>
            <p:cNvPr id="12326" name="Rectangle 40"/>
            <p:cNvSpPr>
              <a:spLocks noChangeArrowheads="1"/>
            </p:cNvSpPr>
            <p:nvPr/>
          </p:nvSpPr>
          <p:spPr bwMode="auto">
            <a:xfrm>
              <a:off x="2112" y="2544"/>
              <a:ext cx="1584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STEP 2: Choose Spacing</a:t>
              </a:r>
            </a:p>
          </p:txBody>
        </p:sp>
        <p:sp>
          <p:nvSpPr>
            <p:cNvPr id="12327" name="Line 41"/>
            <p:cNvSpPr>
              <a:spLocks noChangeShapeType="1"/>
            </p:cNvSpPr>
            <p:nvPr/>
          </p:nvSpPr>
          <p:spPr bwMode="auto">
            <a:xfrm>
              <a:off x="2112" y="2544"/>
              <a:ext cx="15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28" name="Line 42"/>
            <p:cNvSpPr>
              <a:spLocks noChangeShapeType="1"/>
            </p:cNvSpPr>
            <p:nvPr/>
          </p:nvSpPr>
          <p:spPr bwMode="auto">
            <a:xfrm>
              <a:off x="2112" y="2756"/>
              <a:ext cx="15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29" name="Line 43"/>
            <p:cNvSpPr>
              <a:spLocks noChangeShapeType="1"/>
            </p:cNvSpPr>
            <p:nvPr/>
          </p:nvSpPr>
          <p:spPr bwMode="auto">
            <a:xfrm>
              <a:off x="2112" y="2968"/>
              <a:ext cx="15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30" name="Line 44"/>
            <p:cNvSpPr>
              <a:spLocks noChangeShapeType="1"/>
            </p:cNvSpPr>
            <p:nvPr/>
          </p:nvSpPr>
          <p:spPr bwMode="auto">
            <a:xfrm>
              <a:off x="2112" y="3180"/>
              <a:ext cx="15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31" name="Line 45"/>
            <p:cNvSpPr>
              <a:spLocks noChangeShapeType="1"/>
            </p:cNvSpPr>
            <p:nvPr/>
          </p:nvSpPr>
          <p:spPr bwMode="auto">
            <a:xfrm>
              <a:off x="2112" y="3392"/>
              <a:ext cx="15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32" name="Line 46"/>
            <p:cNvSpPr>
              <a:spLocks noChangeShapeType="1"/>
            </p:cNvSpPr>
            <p:nvPr/>
          </p:nvSpPr>
          <p:spPr bwMode="auto">
            <a:xfrm>
              <a:off x="2112" y="2544"/>
              <a:ext cx="0" cy="8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33" name="Line 47"/>
            <p:cNvSpPr>
              <a:spLocks noChangeShapeType="1"/>
            </p:cNvSpPr>
            <p:nvPr/>
          </p:nvSpPr>
          <p:spPr bwMode="auto">
            <a:xfrm>
              <a:off x="3696" y="2544"/>
              <a:ext cx="0" cy="8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096000" y="4038600"/>
            <a:ext cx="2743200" cy="1346200"/>
            <a:chOff x="3840" y="2544"/>
            <a:chExt cx="1728" cy="848"/>
          </a:xfrm>
        </p:grpSpPr>
        <p:sp>
          <p:nvSpPr>
            <p:cNvPr id="12312" name="Rectangle 52"/>
            <p:cNvSpPr>
              <a:spLocks noChangeArrowheads="1"/>
            </p:cNvSpPr>
            <p:nvPr/>
          </p:nvSpPr>
          <p:spPr bwMode="auto">
            <a:xfrm>
              <a:off x="3840" y="3180"/>
              <a:ext cx="1728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3. Every 5 lines</a:t>
              </a:r>
            </a:p>
          </p:txBody>
        </p:sp>
        <p:sp>
          <p:nvSpPr>
            <p:cNvPr id="12313" name="Rectangle 53"/>
            <p:cNvSpPr>
              <a:spLocks noChangeArrowheads="1"/>
            </p:cNvSpPr>
            <p:nvPr/>
          </p:nvSpPr>
          <p:spPr bwMode="auto">
            <a:xfrm>
              <a:off x="3840" y="2968"/>
              <a:ext cx="1728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2. Full numbering</a:t>
              </a:r>
            </a:p>
          </p:txBody>
        </p:sp>
        <p:sp>
          <p:nvSpPr>
            <p:cNvPr id="12314" name="Rectangle 54"/>
            <p:cNvSpPr>
              <a:spLocks noChangeArrowheads="1"/>
            </p:cNvSpPr>
            <p:nvPr/>
          </p:nvSpPr>
          <p:spPr bwMode="auto">
            <a:xfrm>
              <a:off x="3840" y="2756"/>
              <a:ext cx="1728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1. No numbering</a:t>
              </a:r>
            </a:p>
          </p:txBody>
        </p:sp>
        <p:sp>
          <p:nvSpPr>
            <p:cNvPr id="12315" name="Rectangle 55"/>
            <p:cNvSpPr>
              <a:spLocks noChangeArrowheads="1"/>
            </p:cNvSpPr>
            <p:nvPr/>
          </p:nvSpPr>
          <p:spPr bwMode="auto">
            <a:xfrm>
              <a:off x="3840" y="2544"/>
              <a:ext cx="1728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Bookman Old Style" pitchFamily="18" charset="0"/>
                </a:rPr>
                <a:t>STEP 3: Choose Numbering</a:t>
              </a:r>
            </a:p>
          </p:txBody>
        </p:sp>
        <p:sp>
          <p:nvSpPr>
            <p:cNvPr id="12316" name="Line 56"/>
            <p:cNvSpPr>
              <a:spLocks noChangeShapeType="1"/>
            </p:cNvSpPr>
            <p:nvPr/>
          </p:nvSpPr>
          <p:spPr bwMode="auto">
            <a:xfrm>
              <a:off x="3840" y="2544"/>
              <a:ext cx="172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17" name="Line 57"/>
            <p:cNvSpPr>
              <a:spLocks noChangeShapeType="1"/>
            </p:cNvSpPr>
            <p:nvPr/>
          </p:nvSpPr>
          <p:spPr bwMode="auto">
            <a:xfrm>
              <a:off x="3840" y="2756"/>
              <a:ext cx="172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18" name="Line 58"/>
            <p:cNvSpPr>
              <a:spLocks noChangeShapeType="1"/>
            </p:cNvSpPr>
            <p:nvPr/>
          </p:nvSpPr>
          <p:spPr bwMode="auto">
            <a:xfrm>
              <a:off x="3840" y="2968"/>
              <a:ext cx="172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19" name="Line 59"/>
            <p:cNvSpPr>
              <a:spLocks noChangeShapeType="1"/>
            </p:cNvSpPr>
            <p:nvPr/>
          </p:nvSpPr>
          <p:spPr bwMode="auto">
            <a:xfrm>
              <a:off x="3840" y="3180"/>
              <a:ext cx="172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20" name="Line 60"/>
            <p:cNvSpPr>
              <a:spLocks noChangeShapeType="1"/>
            </p:cNvSpPr>
            <p:nvPr/>
          </p:nvSpPr>
          <p:spPr bwMode="auto">
            <a:xfrm>
              <a:off x="3840" y="3392"/>
              <a:ext cx="172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21" name="Line 61"/>
            <p:cNvSpPr>
              <a:spLocks noChangeShapeType="1"/>
            </p:cNvSpPr>
            <p:nvPr/>
          </p:nvSpPr>
          <p:spPr bwMode="auto">
            <a:xfrm>
              <a:off x="3840" y="2544"/>
              <a:ext cx="0" cy="8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22" name="Line 62"/>
            <p:cNvSpPr>
              <a:spLocks noChangeShapeType="1"/>
            </p:cNvSpPr>
            <p:nvPr/>
          </p:nvSpPr>
          <p:spPr bwMode="auto">
            <a:xfrm>
              <a:off x="5568" y="2544"/>
              <a:ext cx="0" cy="8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2297" name="Text Box 78"/>
          <p:cNvSpPr txBox="1">
            <a:spLocks noChangeArrowheads="1"/>
          </p:cNvSpPr>
          <p:nvPr/>
        </p:nvSpPr>
        <p:spPr bwMode="auto">
          <a:xfrm>
            <a:off x="265231" y="1676400"/>
            <a:ext cx="8843962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</a:rPr>
              <a:t>The entire sequence is one task - separated into several steps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85800" y="3314700"/>
            <a:ext cx="2362200" cy="2070100"/>
            <a:chOff x="432" y="2088"/>
            <a:chExt cx="1488" cy="1304"/>
          </a:xfrm>
        </p:grpSpPr>
        <p:grpSp>
          <p:nvGrpSpPr>
            <p:cNvPr id="12299" name="Group 80"/>
            <p:cNvGrpSpPr>
              <a:grpSpLocks/>
            </p:cNvGrpSpPr>
            <p:nvPr/>
          </p:nvGrpSpPr>
          <p:grpSpPr bwMode="auto">
            <a:xfrm>
              <a:off x="432" y="2544"/>
              <a:ext cx="1488" cy="848"/>
              <a:chOff x="432" y="2544"/>
              <a:chExt cx="1488" cy="848"/>
            </a:xfrm>
          </p:grpSpPr>
          <p:sp>
            <p:nvSpPr>
              <p:cNvPr id="12301" name="Rectangle 8"/>
              <p:cNvSpPr>
                <a:spLocks noChangeArrowheads="1"/>
              </p:cNvSpPr>
              <p:nvPr/>
            </p:nvSpPr>
            <p:spPr bwMode="auto">
              <a:xfrm>
                <a:off x="432" y="3180"/>
                <a:ext cx="1488" cy="2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Bookman Old Style" pitchFamily="18" charset="0"/>
                  </a:rPr>
                  <a:t>3. Secure room</a:t>
                </a:r>
              </a:p>
            </p:txBody>
          </p:sp>
          <p:sp>
            <p:nvSpPr>
              <p:cNvPr id="12302" name="Rectangle 7"/>
              <p:cNvSpPr>
                <a:spLocks noChangeArrowheads="1"/>
              </p:cNvSpPr>
              <p:nvPr/>
            </p:nvSpPr>
            <p:spPr bwMode="auto">
              <a:xfrm>
                <a:off x="432" y="2968"/>
                <a:ext cx="1488" cy="21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Bookman Old Style" pitchFamily="18" charset="0"/>
                  </a:rPr>
                  <a:t>2. Laboratory</a:t>
                </a:r>
              </a:p>
            </p:txBody>
          </p:sp>
          <p:sp>
            <p:nvSpPr>
              <p:cNvPr id="12303" name="Rectangle 6"/>
              <p:cNvSpPr>
                <a:spLocks noChangeArrowheads="1"/>
              </p:cNvSpPr>
              <p:nvPr/>
            </p:nvSpPr>
            <p:spPr bwMode="auto">
              <a:xfrm>
                <a:off x="432" y="2756"/>
                <a:ext cx="1488" cy="2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Bookman Old Style" pitchFamily="18" charset="0"/>
                  </a:rPr>
                  <a:t>1. Main office</a:t>
                </a:r>
              </a:p>
            </p:txBody>
          </p:sp>
          <p:sp>
            <p:nvSpPr>
              <p:cNvPr id="12304" name="Rectangle 5"/>
              <p:cNvSpPr>
                <a:spLocks noChangeArrowheads="1"/>
              </p:cNvSpPr>
              <p:nvPr/>
            </p:nvSpPr>
            <p:spPr bwMode="auto">
              <a:xfrm>
                <a:off x="432" y="2544"/>
                <a:ext cx="1488" cy="2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Bookman Old Style" pitchFamily="18" charset="0"/>
                  </a:rPr>
                  <a:t>STEP 1: Choose Printer</a:t>
                </a:r>
              </a:p>
            </p:txBody>
          </p:sp>
          <p:sp>
            <p:nvSpPr>
              <p:cNvPr id="12305" name="Line 9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6" name="Line 10"/>
              <p:cNvSpPr>
                <a:spLocks noChangeShapeType="1"/>
              </p:cNvSpPr>
              <p:nvPr/>
            </p:nvSpPr>
            <p:spPr bwMode="auto">
              <a:xfrm>
                <a:off x="432" y="2756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7" name="Line 11"/>
              <p:cNvSpPr>
                <a:spLocks noChangeShapeType="1"/>
              </p:cNvSpPr>
              <p:nvPr/>
            </p:nvSpPr>
            <p:spPr bwMode="auto">
              <a:xfrm>
                <a:off x="432" y="2968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8" name="Line 12"/>
              <p:cNvSpPr>
                <a:spLocks noChangeShapeType="1"/>
              </p:cNvSpPr>
              <p:nvPr/>
            </p:nvSpPr>
            <p:spPr bwMode="auto">
              <a:xfrm>
                <a:off x="432" y="3180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9" name="Line 13"/>
              <p:cNvSpPr>
                <a:spLocks noChangeShapeType="1"/>
              </p:cNvSpPr>
              <p:nvPr/>
            </p:nvSpPr>
            <p:spPr bwMode="auto">
              <a:xfrm>
                <a:off x="432" y="3392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0" name="Line 14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0" cy="84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1" name="Line 15"/>
              <p:cNvSpPr>
                <a:spLocks noChangeShapeType="1"/>
              </p:cNvSpPr>
              <p:nvPr/>
            </p:nvSpPr>
            <p:spPr bwMode="auto">
              <a:xfrm>
                <a:off x="1920" y="2544"/>
                <a:ext cx="0" cy="84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00" name="Text Box 79"/>
            <p:cNvSpPr txBox="1">
              <a:spLocks noChangeArrowheads="1"/>
            </p:cNvSpPr>
            <p:nvPr/>
          </p:nvSpPr>
          <p:spPr bwMode="auto">
            <a:xfrm>
              <a:off x="518" y="2088"/>
              <a:ext cx="4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sng" dirty="0">
                  <a:solidFill>
                    <a:srgbClr val="000000"/>
                  </a:solidFill>
                  <a:latin typeface="Bookman Old Style" pitchFamily="18" charset="0"/>
                </a:rPr>
                <a:t>Print</a:t>
              </a: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685800" y="4724400"/>
            <a:ext cx="2362200" cy="304800"/>
          </a:xfrm>
          <a:prstGeom prst="rect">
            <a:avLst/>
          </a:prstGeom>
          <a:solidFill>
            <a:srgbClr val="FFFFCC">
              <a:alpha val="5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CC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2800" y="4419600"/>
            <a:ext cx="2514600" cy="304800"/>
          </a:xfrm>
          <a:prstGeom prst="rect">
            <a:avLst/>
          </a:prstGeom>
          <a:solidFill>
            <a:srgbClr val="FFFFCC">
              <a:alpha val="5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CC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800" y="5715000"/>
            <a:ext cx="76200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eaLnBrk="1" hangingPunct="1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Effective for novice users performing simple </a:t>
            </a:r>
            <a:r>
              <a:rPr lang="en-US" b="0" dirty="0" smtClean="0">
                <a:solidFill>
                  <a:schemeClr val="tx1"/>
                </a:solidFill>
              </a:rPr>
              <a:t>tasks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Very tedious for experts or repeated tasks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7564883" y="6083329"/>
            <a:ext cx="121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Pros/Cons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4114800"/>
            <a:ext cx="7620000" cy="167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Fast if natural and comprehensive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Lose users if too deep</a:t>
            </a:r>
          </a:p>
          <a:p>
            <a:pPr marL="342900" indent="-342900" algn="ctr">
              <a:buFont typeface="Arial"/>
              <a:buChar char="•"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7620000" cy="1676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4 to 8 items per level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No more than 3 or 4 levels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Use familiar and distinct terminology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Choice must be title of sub-menu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7525"/>
            <a:ext cx="8686800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8. Tree Structure (1)</a:t>
            </a: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23373EA-7E52-4919-9EE9-F93AB71A745B}" type="datetime5">
              <a:rPr lang="en-US" smtClean="0">
                <a:solidFill>
                  <a:srgbClr val="000000"/>
                </a:solidFill>
              </a:rPr>
              <a:pPr/>
              <a:t>20-Sep-12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 Dan Fleck, 2012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8416B0-51DC-4820-87F2-77DCE9E659A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6171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Times New Roman" pitchFamily="18" charset="0"/>
              </a:rPr>
              <a:t>A hierarchy of menus and submenus</a:t>
            </a:r>
          </a:p>
        </p:txBody>
      </p:sp>
      <p:pic>
        <p:nvPicPr>
          <p:cNvPr id="2" name="Picture 1" descr="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" y="5257800"/>
            <a:ext cx="2366407" cy="156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8400" y="614102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Expanding tree-menus </a:t>
            </a:r>
            <a:r>
              <a:rPr lang="en-US" sz="1600" dirty="0" smtClean="0">
                <a:solidFill>
                  <a:srgbClr val="000000"/>
                </a:solidFill>
              </a:rPr>
              <a:t>keep </a:t>
            </a:r>
            <a:r>
              <a:rPr lang="en-US" sz="1600" dirty="0">
                <a:solidFill>
                  <a:srgbClr val="000000"/>
                </a:solidFill>
              </a:rPr>
              <a:t>full context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124175" y="2934224"/>
            <a:ext cx="175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141310" y="4763024"/>
            <a:ext cx="172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Pros/Cons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Ribbon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45363" cy="3931920"/>
          </a:xfrm>
        </p:spPr>
        <p:txBody>
          <a:bodyPr/>
          <a:lstStyle/>
          <a:p>
            <a:r>
              <a:rPr lang="en-US" dirty="0" smtClean="0"/>
              <a:t>Combines menus and toolbars </a:t>
            </a:r>
          </a:p>
          <a:p>
            <a:pPr lvl="1"/>
            <a:r>
              <a:rPr lang="en-US" dirty="0" smtClean="0"/>
              <a:t>Speed of use of toolbar (with </a:t>
            </a:r>
            <a:r>
              <a:rPr lang="en-US" dirty="0" err="1" smtClean="0"/>
              <a:t>butcons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Visibility of menus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EFE0-B591-42F3-8143-8F65A353B359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0"/>
            <a:ext cx="8458200" cy="3476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477000"/>
            <a:ext cx="6019597" cy="276999"/>
          </a:xfrm>
          <a:prstGeom prst="rect">
            <a:avLst/>
          </a:prstGeom>
          <a:solidFill>
            <a:srgbClr val="FFFFFF"/>
          </a:solidFill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From: http</a:t>
            </a:r>
            <a:r>
              <a:rPr lang="en-US" sz="1200" dirty="0"/>
              <a:t>://</a:t>
            </a:r>
            <a:r>
              <a:rPr lang="en-US" sz="1200" dirty="0" err="1"/>
              <a:t>msdn.microsoft.com</a:t>
            </a:r>
            <a:r>
              <a:rPr lang="en-US" sz="1200" dirty="0"/>
              <a:t>/en-us/library/windows/desktop/cc872782.aspx</a:t>
            </a:r>
          </a:p>
        </p:txBody>
      </p:sp>
    </p:spTree>
    <p:extLst>
      <p:ext uri="{BB962C8B-B14F-4D97-AF65-F5344CB8AC3E}">
        <p14:creationId xmlns:p14="http://schemas.microsoft.com/office/powerpoint/2010/main" val="425393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159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menu 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EFE0-B591-42F3-8143-8F65A353B359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4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7848" y="4724400"/>
            <a:ext cx="3226290" cy="196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4343400"/>
            <a:ext cx="268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Graphical menus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1447800"/>
            <a:ext cx="172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 menus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9" y="5170932"/>
            <a:ext cx="3124200" cy="16870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724400"/>
            <a:ext cx="365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Gesture menus (</a:t>
            </a:r>
            <a:r>
              <a:rPr lang="en-US" dirty="0" err="1" smtClean="0"/>
              <a:t>Kinect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998650">
            <a:off x="513228" y="2389152"/>
            <a:ext cx="2133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 menus</a:t>
            </a:r>
          </a:p>
          <a:p>
            <a:r>
              <a:rPr lang="en-US" dirty="0" smtClean="0"/>
              <a:t>(Car GPS)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851768">
            <a:off x="6465931" y="3101956"/>
            <a:ext cx="2407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devices </a:t>
            </a:r>
          </a:p>
          <a:p>
            <a:r>
              <a:rPr lang="en-US" dirty="0" smtClean="0"/>
              <a:t>(smart phones)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5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ATMs use a linear sequence of multiple-item menus </a:t>
            </a:r>
          </a:p>
          <a:p>
            <a:r>
              <a:rPr lang="en-US" dirty="0" smtClean="0"/>
              <a:t>Re-design the menu system using some other type</a:t>
            </a:r>
          </a:p>
          <a:p>
            <a:pPr lvl="1"/>
            <a:r>
              <a:rPr lang="en-US" dirty="0" smtClean="0"/>
              <a:t>Ribbon bar</a:t>
            </a:r>
          </a:p>
          <a:p>
            <a:pPr lvl="1"/>
            <a:r>
              <a:rPr lang="en-US" dirty="0" smtClean="0"/>
              <a:t>Tree structure </a:t>
            </a:r>
          </a:p>
          <a:p>
            <a:pPr lvl="1"/>
            <a:r>
              <a:rPr lang="en-US" dirty="0" smtClean="0"/>
              <a:t>Pull-downs</a:t>
            </a:r>
          </a:p>
          <a:p>
            <a:pPr lvl="1"/>
            <a:r>
              <a:rPr lang="en-US" dirty="0" smtClean="0"/>
              <a:t>Etc… anything you want.</a:t>
            </a:r>
          </a:p>
          <a:p>
            <a:r>
              <a:rPr lang="en-US" b="1" dirty="0" smtClean="0"/>
              <a:t>A </a:t>
            </a:r>
            <a:r>
              <a:rPr lang="en-US" b="1" dirty="0" smtClean="0"/>
              <a:t>key guideline: design around user goals/tasks they want to accomplish.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EFE0-B591-42F3-8143-8F65A353B359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0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</a:t>
            </a:r>
            <a:r>
              <a:rPr lang="en-US" sz="3600" dirty="0" smtClean="0"/>
              <a:t>road Purposes of Interaction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946525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 dirty="0" smtClean="0"/>
              <a:t>App-specific dialogue</a:t>
            </a:r>
          </a:p>
          <a:p>
            <a:pPr marL="571500" lvl="1" indent="-228600"/>
            <a:r>
              <a:rPr lang="en-US" sz="1800" dirty="0" smtClean="0"/>
              <a:t>pay the electric bill</a:t>
            </a:r>
          </a:p>
          <a:p>
            <a:pPr marL="571500" lvl="1" indent="-228600"/>
            <a:r>
              <a:rPr lang="en-US" sz="1800" dirty="0" smtClean="0"/>
              <a:t>set the home’s security system to let the dog sitter come in at 1pm</a:t>
            </a:r>
          </a:p>
          <a:p>
            <a:pPr marL="571500" lvl="1" indent="-228600"/>
            <a:r>
              <a:rPr lang="en-US" sz="1800" dirty="0" smtClean="0"/>
              <a:t>set print options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dirty="0"/>
              <a:t>K</a:t>
            </a:r>
            <a:r>
              <a:rPr lang="en-US" sz="2000" dirty="0" smtClean="0"/>
              <a:t>now/find something</a:t>
            </a:r>
          </a:p>
          <a:p>
            <a:pPr marL="571500" lvl="1" indent="-228600"/>
            <a:r>
              <a:rPr lang="en-US" sz="1800" dirty="0" smtClean="0"/>
              <a:t>read the news</a:t>
            </a:r>
          </a:p>
          <a:p>
            <a:pPr marL="571500" lvl="1" indent="-228600"/>
            <a:r>
              <a:rPr lang="en-US" sz="1800" dirty="0" smtClean="0"/>
              <a:t>best Korean restaurant in town</a:t>
            </a:r>
          </a:p>
          <a:p>
            <a:pPr marL="571500" lvl="1" indent="-228600"/>
            <a:r>
              <a:rPr lang="en-US" sz="1800" dirty="0" smtClean="0"/>
              <a:t>where to pay the electric bill</a:t>
            </a:r>
          </a:p>
          <a:p>
            <a:pPr marL="571500" lvl="1" indent="-228600"/>
            <a:r>
              <a:rPr lang="en-US" sz="1800" dirty="0" smtClean="0"/>
              <a:t>analyze data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dirty="0"/>
              <a:t>E</a:t>
            </a:r>
            <a:r>
              <a:rPr lang="en-US" sz="2000" dirty="0" smtClean="0"/>
              <a:t>nter data</a:t>
            </a:r>
          </a:p>
          <a:p>
            <a:pPr marL="571500" lvl="1" indent="-228600"/>
            <a:r>
              <a:rPr lang="en-US" sz="1800" dirty="0" smtClean="0"/>
              <a:t>e.g. enter customer no. and credit card data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dirty="0"/>
              <a:t>O</a:t>
            </a:r>
            <a:r>
              <a:rPr lang="en-US" sz="2000" dirty="0" smtClean="0"/>
              <a:t>thers?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960438" y="5622925"/>
            <a:ext cx="72024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these kinds of interaction may appear separately</a:t>
            </a:r>
            <a:br>
              <a:rPr lang="en-US" sz="2400" dirty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or together in some combination</a:t>
            </a:r>
          </a:p>
        </p:txBody>
      </p:sp>
    </p:spTree>
    <p:extLst>
      <p:ext uri="{BB962C8B-B14F-4D97-AF65-F5344CB8AC3E}">
        <p14:creationId xmlns:p14="http://schemas.microsoft.com/office/powerpoint/2010/main" val="40099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162799" cy="3931920"/>
          </a:xfrm>
        </p:spPr>
        <p:txBody>
          <a:bodyPr>
            <a:normAutofit lnSpcReduction="10000"/>
          </a:bodyPr>
          <a:lstStyle/>
          <a:p>
            <a:pPr marL="677862" algn="just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Needed for Tree-Structured multiple menus</a:t>
            </a:r>
          </a:p>
          <a:p>
            <a:pPr marL="677862" algn="just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solidFill>
                  <a:srgbClr val="FF6600"/>
                </a:solidFill>
              </a:rPr>
              <a:t>Offline </a:t>
            </a:r>
            <a:r>
              <a:rPr lang="en-US" sz="3000" dirty="0">
                <a:solidFill>
                  <a:srgbClr val="000000"/>
                </a:solidFill>
              </a:rPr>
              <a:t>documentation of </a:t>
            </a:r>
            <a:r>
              <a:rPr lang="en-US" sz="3000" dirty="0" smtClean="0">
                <a:solidFill>
                  <a:srgbClr val="000000"/>
                </a:solidFill>
              </a:rPr>
              <a:t>menus</a:t>
            </a:r>
          </a:p>
          <a:p>
            <a:pPr marL="914400" lvl="1" algn="just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Anyone have one posted on their wall or monitor?</a:t>
            </a:r>
            <a:endParaRPr lang="en-US" sz="2800" dirty="0">
              <a:solidFill>
                <a:srgbClr val="000000"/>
              </a:solidFill>
            </a:endParaRPr>
          </a:p>
          <a:p>
            <a:pPr marL="677862" algn="just">
              <a:lnSpc>
                <a:spcPct val="90000"/>
              </a:lnSpc>
              <a:buFontTx/>
              <a:buChar char="•"/>
            </a:pPr>
            <a:r>
              <a:rPr lang="en-US" sz="3000" dirty="0">
                <a:solidFill>
                  <a:srgbClr val="FF6600"/>
                </a:solidFill>
              </a:rPr>
              <a:t>On-screen </a:t>
            </a:r>
            <a:endParaRPr lang="en-US" sz="3000" dirty="0" smtClean="0">
              <a:solidFill>
                <a:srgbClr val="FF6600"/>
              </a:solidFill>
            </a:endParaRPr>
          </a:p>
          <a:p>
            <a:pPr marL="914400" lvl="1" algn="just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Reference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main/option3/option4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914400" lvl="1" algn="just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Site Map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EFE0-B591-42F3-8143-8F65A353B359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631840"/>
            <a:ext cx="2590800" cy="224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77095" y="4267200"/>
            <a:ext cx="2677436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Part of Vonage Menu Map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730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Order Of Menu Items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620000" cy="3836987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Chronological (time)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Numeric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Physical properties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Alphabetic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Grouping of related items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Frequently used first (</a:t>
            </a:r>
            <a:r>
              <a:rPr lang="en-US" dirty="0" smtClean="0">
                <a:solidFill>
                  <a:srgbClr val="FF6600"/>
                </a:solidFill>
              </a:rPr>
              <a:t>most common strategy</a:t>
            </a:r>
            <a:r>
              <a:rPr lang="en-US" dirty="0" smtClean="0"/>
              <a:t>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“Important” items first (exit)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2F98086-B4E7-4D5B-ACB7-D6F29AAA6B2F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AFA55-53FE-448D-8C7B-0BAD763C827F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Adaptive Menus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33363" y="2312988"/>
            <a:ext cx="8834437" cy="4468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6600"/>
                </a:solidFill>
              </a:rPr>
              <a:t>Reorders </a:t>
            </a:r>
            <a:r>
              <a:rPr lang="en-US" sz="2400" dirty="0" smtClean="0"/>
              <a:t>the menu choices</a:t>
            </a:r>
          </a:p>
          <a:p>
            <a:pPr eaLnBrk="1" hangingPunct="1"/>
            <a:r>
              <a:rPr lang="en-US" sz="2400" dirty="0" smtClean="0"/>
              <a:t>Infrequently used items put in a “</a:t>
            </a:r>
            <a:r>
              <a:rPr lang="en-US" sz="2400" dirty="0" smtClean="0">
                <a:solidFill>
                  <a:srgbClr val="FF6600"/>
                </a:solidFill>
              </a:rPr>
              <a:t>background</a:t>
            </a:r>
            <a:r>
              <a:rPr lang="en-US" sz="2400" dirty="0" smtClean="0"/>
              <a:t>” menu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(as in MS Office 2000, 2003)</a:t>
            </a:r>
          </a:p>
          <a:p>
            <a:pPr eaLnBrk="1" hangingPunct="1"/>
            <a:r>
              <a:rPr lang="en-US" sz="2400" dirty="0" smtClean="0">
                <a:solidFill>
                  <a:srgbClr val="FF6600"/>
                </a:solidFill>
              </a:rPr>
              <a:t>Risky</a:t>
            </a:r>
          </a:p>
          <a:p>
            <a:pPr lvl="1" eaLnBrk="1" hangingPunct="1"/>
            <a:r>
              <a:rPr lang="en-US" sz="2000" dirty="0" smtClean="0"/>
              <a:t>Can be confusing</a:t>
            </a:r>
          </a:p>
          <a:p>
            <a:pPr lvl="1" eaLnBrk="1" hangingPunct="1"/>
            <a:r>
              <a:rPr lang="en-US" sz="2000" dirty="0" smtClean="0"/>
              <a:t>Multiple users on the same computer</a:t>
            </a:r>
          </a:p>
          <a:p>
            <a:pPr lvl="1" eaLnBrk="1" hangingPunct="1"/>
            <a:r>
              <a:rPr lang="en-US" sz="2000" dirty="0" smtClean="0"/>
              <a:t>Users must have some control</a:t>
            </a:r>
          </a:p>
          <a:p>
            <a:pPr lvl="1" eaLnBrk="1" hangingPunct="1"/>
            <a:r>
              <a:rPr lang="en-US" sz="2000" dirty="0" smtClean="0"/>
              <a:t>Many users hate it</a:t>
            </a:r>
          </a:p>
          <a:p>
            <a:pPr lvl="1" eaLnBrk="1" hangingPunct="1"/>
            <a:r>
              <a:rPr lang="en-US" sz="2000" dirty="0" smtClean="0"/>
              <a:t>(Old) empirical evidence was not positive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21DE8D4-61D3-4D9C-87B1-2C9CD33C4B8C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BED2A6-DB0B-41C3-A740-4A4101A8B470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085492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>
                <a:latin typeface="Times New Roman" pitchFamily="18" charset="0"/>
              </a:rPr>
              <a:t>An adaptive menu changes to adapt to the </a:t>
            </a:r>
            <a:r>
              <a:rPr lang="en-US" sz="2800" b="0" dirty="0" smtClean="0">
                <a:solidFill>
                  <a:srgbClr val="FF6600"/>
                </a:solidFill>
                <a:latin typeface="Times New Roman" pitchFamily="18" charset="0"/>
              </a:rPr>
              <a:t>user’s habits</a:t>
            </a:r>
            <a:endParaRPr lang="en-US" sz="2800" b="0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 rot="20237034">
            <a:off x="5424590" y="5169445"/>
            <a:ext cx="3733800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Newer systems get the advantages without the disadvantages… how?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Speeding Through Menus</a:t>
            </a:r>
            <a:br>
              <a:rPr lang="en-US" dirty="0" smtClean="0"/>
            </a:br>
            <a:r>
              <a:rPr lang="en-US" sz="2800" dirty="0" smtClean="0"/>
              <a:t>(Shortcuts)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16888" cy="4868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Increase </a:t>
            </a:r>
            <a:r>
              <a:rPr lang="en-US" dirty="0" smtClean="0">
                <a:solidFill>
                  <a:srgbClr val="FF6600"/>
                </a:solidFill>
              </a:rPr>
              <a:t># of items </a:t>
            </a:r>
            <a:r>
              <a:rPr lang="en-US" dirty="0" smtClean="0"/>
              <a:t>per menu</a:t>
            </a: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</a:rPr>
              <a:t>Typeahead</a:t>
            </a:r>
            <a:endParaRPr lang="en-US" dirty="0" smtClean="0">
              <a:solidFill>
                <a:srgbClr val="FF6600"/>
              </a:solidFill>
            </a:endParaRPr>
          </a:p>
          <a:p>
            <a:pPr lvl="1" eaLnBrk="1" hangingPunct="1"/>
            <a:r>
              <a:rPr lang="en-US" dirty="0" smtClean="0"/>
              <a:t>If no returns, it’s natural</a:t>
            </a:r>
          </a:p>
          <a:p>
            <a:pPr lvl="1" eaLnBrk="1" hangingPunct="1"/>
            <a:r>
              <a:rPr lang="en-US" dirty="0" smtClean="0"/>
              <a:t>Concatenation of characters yields one operation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Menu names</a:t>
            </a:r>
          </a:p>
          <a:p>
            <a:pPr lvl="1" eaLnBrk="1" hangingPunct="1"/>
            <a:r>
              <a:rPr lang="en-US" dirty="0" smtClean="0"/>
              <a:t>Each menu has a name that can be used</a:t>
            </a:r>
          </a:p>
          <a:p>
            <a:pPr lvl="1" eaLnBrk="1" hangingPunct="1"/>
            <a:r>
              <a:rPr lang="en-US" dirty="0" smtClean="0"/>
              <a:t>Short-cut keys to open / navigate menus</a:t>
            </a:r>
            <a:endParaRPr lang="en-US" dirty="0" smtClean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iboughtamac.com</a:t>
            </a:r>
            <a:r>
              <a:rPr lang="en-US" dirty="0"/>
              <a:t>/2007/01/13/useful-keyboard-shortcuts-in-</a:t>
            </a:r>
            <a:r>
              <a:rPr lang="en-US" dirty="0" err="1"/>
              <a:t>os</a:t>
            </a:r>
            <a:r>
              <a:rPr lang="en-US" dirty="0"/>
              <a:t>-x/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Menu Macros</a:t>
            </a:r>
          </a:p>
          <a:p>
            <a:pPr lvl="1" eaLnBrk="1" hangingPunct="1"/>
            <a:r>
              <a:rPr lang="en-US" dirty="0" smtClean="0"/>
              <a:t>User assigns a name to a choice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9DC435D-3088-4C55-BA70-502F4BC8D3DF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A1561-AAB2-4E13-9EB0-376E691550E4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Menu Screen Design Hints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493000" cy="4619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Title </a:t>
            </a:r>
            <a:r>
              <a:rPr lang="en-US" sz="2400" dirty="0" smtClean="0"/>
              <a:t>– alone, top middle or top left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Escape </a:t>
            </a:r>
            <a:r>
              <a:rPr lang="en-US" sz="2400" dirty="0" smtClean="0"/>
              <a:t>labeled – how to get out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No irrelevant </a:t>
            </a:r>
            <a:r>
              <a:rPr lang="en-US" sz="2400" dirty="0" smtClean="0">
                <a:solidFill>
                  <a:srgbClr val="FF6600"/>
                </a:solidFill>
              </a:rPr>
              <a:t>info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Mixed </a:t>
            </a:r>
            <a:r>
              <a:rPr lang="en-US" sz="2400" dirty="0" smtClean="0"/>
              <a:t>upper &amp; lower case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Legibility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Instructions </a:t>
            </a:r>
            <a:r>
              <a:rPr lang="en-US" sz="2400" dirty="0" smtClean="0"/>
              <a:t>at top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How to </a:t>
            </a:r>
            <a:r>
              <a:rPr lang="en-US" sz="2400" dirty="0" smtClean="0"/>
              <a:t>enter command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Few </a:t>
            </a:r>
            <a:r>
              <a:rPr lang="en-US" sz="2400" dirty="0" smtClean="0">
                <a:solidFill>
                  <a:srgbClr val="FF6600"/>
                </a:solidFill>
              </a:rPr>
              <a:t>options </a:t>
            </a:r>
            <a:r>
              <a:rPr lang="en-US" sz="2400" dirty="0" smtClean="0"/>
              <a:t>(about 7)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6600"/>
                </a:solidFill>
              </a:rPr>
              <a:t>Return</a:t>
            </a:r>
            <a:r>
              <a:rPr lang="en-US" sz="2400" dirty="0" smtClean="0"/>
              <a:t>” not an entry command or special key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No strange </a:t>
            </a:r>
            <a:r>
              <a:rPr lang="en-US" sz="2400" dirty="0" smtClean="0">
                <a:solidFill>
                  <a:srgbClr val="FF6600"/>
                </a:solidFill>
              </a:rPr>
              <a:t>symbols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Number from 1 (we measure from 0, number from 1)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37B6E2D-29A5-4EA7-85A3-E04BEA5737FB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D0CE09-772A-4891-868E-242619C5C3A4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Menu Screen Design Hints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4838" y="1676400"/>
            <a:ext cx="7934325" cy="4530725"/>
          </a:xfrm>
        </p:spPr>
        <p:txBody>
          <a:bodyPr numCol="2"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Verify selection with </a:t>
            </a:r>
            <a:r>
              <a:rPr lang="en-US" sz="2400" dirty="0" smtClean="0">
                <a:solidFill>
                  <a:srgbClr val="FF6600"/>
                </a:solidFill>
              </a:rPr>
              <a:t>highlighting </a:t>
            </a:r>
            <a:r>
              <a:rPr lang="en-US" sz="2400" dirty="0" smtClean="0"/>
              <a:t>before committing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Titles &amp; selections </a:t>
            </a:r>
            <a:r>
              <a:rPr lang="en-US" sz="2400" dirty="0" smtClean="0">
                <a:solidFill>
                  <a:srgbClr val="FF6600"/>
                </a:solidFill>
              </a:rPr>
              <a:t>same text </a:t>
            </a:r>
            <a:r>
              <a:rPr lang="en-US" sz="2400" dirty="0" smtClean="0"/>
              <a:t>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Same titles in </a:t>
            </a:r>
            <a:r>
              <a:rPr lang="en-US" sz="2400" dirty="0" smtClean="0">
                <a:solidFill>
                  <a:srgbClr val="FF6600"/>
                </a:solidFill>
              </a:rPr>
              <a:t>documentation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Text </a:t>
            </a:r>
            <a:r>
              <a:rPr lang="en-US" sz="2400" dirty="0" smtClean="0">
                <a:solidFill>
                  <a:srgbClr val="FF6600"/>
                </a:solidFill>
              </a:rPr>
              <a:t>brief, descriptive</a:t>
            </a:r>
            <a:r>
              <a:rPr lang="en-US" sz="2400" dirty="0" smtClean="0"/>
              <a:t> and consistent grammatical style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Consistent </a:t>
            </a:r>
            <a:r>
              <a:rPr lang="en-US" sz="2400" dirty="0" smtClean="0">
                <a:solidFill>
                  <a:srgbClr val="FF6600"/>
                </a:solidFill>
              </a:rPr>
              <a:t>layout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Take </a:t>
            </a:r>
            <a:r>
              <a:rPr lang="en-US" sz="2400" dirty="0" smtClean="0">
                <a:solidFill>
                  <a:srgbClr val="FF6600"/>
                </a:solidFill>
              </a:rPr>
              <a:t>screen size </a:t>
            </a:r>
            <a:r>
              <a:rPr lang="en-US" sz="2400" dirty="0" smtClean="0"/>
              <a:t>into account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Offer </a:t>
            </a:r>
            <a:r>
              <a:rPr lang="en-US" sz="2400" dirty="0" smtClean="0">
                <a:solidFill>
                  <a:srgbClr val="FF6600"/>
                </a:solidFill>
              </a:rPr>
              <a:t>help </a:t>
            </a:r>
            <a:r>
              <a:rPr lang="en-US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Left justify </a:t>
            </a:r>
            <a:r>
              <a:rPr lang="en-US" sz="2400" dirty="0" smtClean="0"/>
              <a:t>items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Instructions </a:t>
            </a:r>
            <a:r>
              <a:rPr lang="en-US" sz="2400" dirty="0" smtClean="0"/>
              <a:t>should be consistent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Error messages </a:t>
            </a:r>
            <a:r>
              <a:rPr lang="en-US" sz="2400" dirty="0" smtClean="0"/>
              <a:t>in the same location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Menu status </a:t>
            </a:r>
            <a:r>
              <a:rPr lang="en-US" sz="2400" dirty="0" smtClean="0"/>
              <a:t>always in the same place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0ACFC46-EA14-4F8B-A911-FEEB670361F6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2D20C-7A79-4726-8F80-02AA9E874FA8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Phrasing of Menu Choices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924800" cy="2133600"/>
          </a:xfrm>
        </p:spPr>
        <p:txBody>
          <a:bodyPr numCol="2"/>
          <a:lstStyle/>
          <a:p>
            <a:pPr eaLnBrk="1" hangingPunct="1"/>
            <a:r>
              <a:rPr lang="en-US" dirty="0" smtClean="0"/>
              <a:t>Words should be </a:t>
            </a:r>
            <a:r>
              <a:rPr lang="en-US" dirty="0" smtClean="0">
                <a:solidFill>
                  <a:srgbClr val="FF6600"/>
                </a:solidFill>
              </a:rPr>
              <a:t>familiar to users!</a:t>
            </a:r>
          </a:p>
          <a:p>
            <a:pPr eaLnBrk="1" hangingPunct="1"/>
            <a:r>
              <a:rPr lang="en-US" dirty="0" smtClean="0"/>
              <a:t>All screens must be </a:t>
            </a:r>
            <a:r>
              <a:rPr lang="en-US" dirty="0" smtClean="0">
                <a:solidFill>
                  <a:srgbClr val="FF6600"/>
                </a:solidFill>
              </a:rPr>
              <a:t>consistent</a:t>
            </a:r>
          </a:p>
          <a:p>
            <a:pPr eaLnBrk="1" hangingPunct="1"/>
            <a:r>
              <a:rPr lang="en-US" dirty="0" smtClean="0"/>
              <a:t>Every word/option must be </a:t>
            </a:r>
            <a:r>
              <a:rPr lang="en-US" dirty="0" smtClean="0">
                <a:solidFill>
                  <a:srgbClr val="FF6600"/>
                </a:solidFill>
              </a:rPr>
              <a:t>distinct</a:t>
            </a:r>
          </a:p>
          <a:p>
            <a:pPr eaLnBrk="1" hangingPunct="1"/>
            <a:r>
              <a:rPr lang="en-US" dirty="0" smtClean="0"/>
              <a:t>Phrases must be </a:t>
            </a:r>
            <a:r>
              <a:rPr lang="en-US" dirty="0" smtClean="0">
                <a:solidFill>
                  <a:srgbClr val="FF6600"/>
                </a:solidFill>
              </a:rPr>
              <a:t>concise</a:t>
            </a:r>
          </a:p>
          <a:p>
            <a:pPr eaLnBrk="1" hangingPunct="1"/>
            <a:r>
              <a:rPr lang="en-US" dirty="0" smtClean="0"/>
              <a:t>Use the </a:t>
            </a:r>
            <a:r>
              <a:rPr lang="en-US" dirty="0" smtClean="0">
                <a:solidFill>
                  <a:srgbClr val="FF6600"/>
                </a:solidFill>
              </a:rPr>
              <a:t>keyword </a:t>
            </a:r>
            <a:r>
              <a:rPr lang="en-US" u="sng" dirty="0" smtClean="0"/>
              <a:t>first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7E9F825-3A41-4249-BFDB-B150860E305C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04AE5-A46B-4476-8D91-CF527955A06C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609600" y="4419600"/>
            <a:ext cx="3429000" cy="1828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Travel Menu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See all the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Watch the country 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Long voyages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419600"/>
            <a:ext cx="3429000" cy="1828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Travel Menu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Walking tours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Bike Tours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Cruises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208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962400"/>
            <a:ext cx="21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clearer!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Selecting Choices (no mouse)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828800"/>
            <a:ext cx="4114799" cy="45577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easy to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more than 10 requires two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</a:t>
            </a:r>
            <a:r>
              <a:rPr lang="en-US" dirty="0" smtClean="0"/>
              <a:t>elp, Back are different values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Letters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sequential or mnemonic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 as easy to remember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34B6EBF-CDA7-40CD-A79D-66E17EB7E0D6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2B7F20-E7B1-41D2-8B2C-1201C825979F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67200" y="1905001"/>
            <a:ext cx="4572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 dirty="0" smtClean="0">
                <a:solidFill>
                  <a:srgbClr val="FF6600"/>
                </a:solidFill>
              </a:rPr>
              <a:t>Mixed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number for choices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H, B, M for Help, Back, Main</a:t>
            </a:r>
          </a:p>
          <a:p>
            <a:pPr>
              <a:lnSpc>
                <a:spcPct val="90000"/>
              </a:lnSpc>
            </a:pPr>
            <a:r>
              <a:rPr lang="en-US" b="0" dirty="0" smtClean="0">
                <a:solidFill>
                  <a:srgbClr val="FF6600"/>
                </a:solidFill>
              </a:rPr>
              <a:t>Cursor Motion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easier to learn … but more keystrokes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no type-ahead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dependent on hardware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Speed of Use vs. Social Amenities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>
          <a:xfrm>
            <a:off x="174037" y="1828800"/>
            <a:ext cx="8991600" cy="1803400"/>
          </a:xfrm>
        </p:spPr>
        <p:txBody>
          <a:bodyPr/>
          <a:lstStyle/>
          <a:p>
            <a:pPr eaLnBrk="1" hangingPunct="1"/>
            <a:r>
              <a:rPr lang="en-US" dirty="0" smtClean="0"/>
              <a:t>“Please”, “do you wish”, “If you want” can be </a:t>
            </a:r>
            <a:r>
              <a:rPr lang="en-US" dirty="0" smtClean="0">
                <a:solidFill>
                  <a:srgbClr val="FF6600"/>
                </a:solidFill>
              </a:rPr>
              <a:t>eliminated </a:t>
            </a:r>
            <a:r>
              <a:rPr lang="en-US" dirty="0" smtClean="0"/>
              <a:t>to improve speed of use</a:t>
            </a:r>
          </a:p>
          <a:p>
            <a:pPr eaLnBrk="1" hangingPunct="1"/>
            <a:r>
              <a:rPr lang="en-US" dirty="0" smtClean="0"/>
              <a:t>Questions can be </a:t>
            </a:r>
            <a:r>
              <a:rPr lang="en-US" dirty="0" smtClean="0">
                <a:solidFill>
                  <a:srgbClr val="FF6600"/>
                </a:solidFill>
              </a:rPr>
              <a:t>implicit</a:t>
            </a:r>
            <a:r>
              <a:rPr lang="en-US" dirty="0" smtClean="0"/>
              <a:t>, not explicit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8A8644E-40D2-40B5-9DCB-C00F5BD1E9C4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964FE-963A-42D6-B1DE-BEFBC6D422F4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43000" y="3657600"/>
            <a:ext cx="6808274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0" dirty="0">
                <a:solidFill>
                  <a:srgbClr val="FFFFFF"/>
                </a:solidFill>
              </a:rPr>
              <a:t>Please select the criteria for Flagship report: ___</a:t>
            </a:r>
          </a:p>
          <a:p>
            <a:endParaRPr lang="en-US" b="0" dirty="0">
              <a:solidFill>
                <a:srgbClr val="FFFFFF"/>
              </a:solidFill>
            </a:endParaRPr>
          </a:p>
          <a:p>
            <a:r>
              <a:rPr lang="en-US" b="0" dirty="0">
                <a:solidFill>
                  <a:srgbClr val="FFFFFF"/>
                </a:solidFill>
                <a:latin typeface="Times New Roman" pitchFamily="18" charset="0"/>
              </a:rPr>
              <a:t>   or …</a:t>
            </a:r>
          </a:p>
          <a:p>
            <a:endParaRPr lang="en-US" b="0" dirty="0">
              <a:solidFill>
                <a:srgbClr val="FFFFFF"/>
              </a:solidFill>
            </a:endParaRPr>
          </a:p>
          <a:p>
            <a:r>
              <a:rPr lang="en-US" b="0" dirty="0">
                <a:solidFill>
                  <a:srgbClr val="FFFFFF"/>
                </a:solidFill>
              </a:rPr>
              <a:t>Flagship report criteria: 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4008A-A3F5-4D9E-99A9-227475220853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F80E-D607-4C70-823A-04ECBAA1AFF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Example – Simplifying a Menu</a:t>
            </a: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676400" y="1600200"/>
            <a:ext cx="5715000" cy="3733800"/>
            <a:chOff x="96" y="1008"/>
            <a:chExt cx="3600" cy="2352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96" y="1008"/>
              <a:ext cx="3600" cy="2352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7111" name="Text Box 3"/>
            <p:cNvSpPr txBox="1">
              <a:spLocks noChangeArrowheads="1"/>
            </p:cNvSpPr>
            <p:nvPr/>
          </p:nvSpPr>
          <p:spPr bwMode="auto">
            <a:xfrm>
              <a:off x="172" y="1083"/>
              <a:ext cx="3400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2000" b="0" dirty="0">
                  <a:solidFill>
                    <a:srgbClr val="FFFFFF"/>
                  </a:solidFill>
                </a:rPr>
                <a:t>Please enter report number or name: _ _ _ _ _</a:t>
              </a:r>
            </a:p>
            <a:p>
              <a:pPr marL="457200" indent="-457200"/>
              <a:endParaRPr lang="en-US" sz="2000" b="0" dirty="0">
                <a:solidFill>
                  <a:srgbClr val="FFFFFF"/>
                </a:solidFill>
              </a:endParaRPr>
            </a:p>
            <a:p>
              <a:pPr marL="457200" indent="-457200"/>
              <a:r>
                <a:rPr lang="en-US" sz="2000" b="0" dirty="0">
                  <a:solidFill>
                    <a:srgbClr val="FFFFFF"/>
                  </a:solidFill>
                </a:rPr>
                <a:t>If entering name, also enter category: _ _ _</a:t>
              </a:r>
            </a:p>
            <a:p>
              <a:pPr marL="457200" indent="-457200"/>
              <a:r>
                <a:rPr lang="en-US" sz="2000" b="0" dirty="0">
                  <a:solidFill>
                    <a:srgbClr val="FFFFFF"/>
                  </a:solidFill>
                </a:rPr>
                <a:t>(Enter category for level 2 reports only)</a:t>
              </a:r>
            </a:p>
            <a:p>
              <a:pPr marL="457200" indent="-457200"/>
              <a:endParaRPr lang="en-US" sz="2000" b="0" dirty="0">
                <a:solidFill>
                  <a:srgbClr val="FFFFFF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2000" b="0" dirty="0">
                  <a:solidFill>
                    <a:srgbClr val="FFFFFF"/>
                  </a:solidFill>
                </a:rPr>
                <a:t>Create a report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2000" b="0" dirty="0">
                  <a:solidFill>
                    <a:srgbClr val="FFFFFF"/>
                  </a:solidFill>
                </a:rPr>
                <a:t>Delete a report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2000" b="0" dirty="0">
                  <a:solidFill>
                    <a:srgbClr val="FFFFFF"/>
                  </a:solidFill>
                </a:rPr>
                <a:t>Modify a report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2000" b="0" dirty="0">
                  <a:solidFill>
                    <a:srgbClr val="FFFFFF"/>
                  </a:solidFill>
                </a:rPr>
                <a:t>Modify several reports</a:t>
              </a:r>
            </a:p>
            <a:p>
              <a:pPr marL="457200" indent="-457200">
                <a:buFontTx/>
                <a:buAutoNum type="arabicPeriod"/>
              </a:pPr>
              <a:endParaRPr lang="en-US" sz="2000" b="0" dirty="0">
                <a:solidFill>
                  <a:srgbClr val="FFFFFF"/>
                </a:solidFill>
              </a:endParaRPr>
            </a:p>
            <a:p>
              <a:pPr marL="457200" indent="-457200"/>
              <a:r>
                <a:rPr lang="en-US" sz="2000" b="0" dirty="0">
                  <a:solidFill>
                    <a:srgbClr val="FFFFFF"/>
                  </a:solidFill>
                </a:rPr>
                <a:t>      option: ___</a:t>
              </a:r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4267200" y="3124200"/>
            <a:ext cx="4724400" cy="3048000"/>
            <a:chOff x="1440" y="1392"/>
            <a:chExt cx="2976" cy="1920"/>
          </a:xfrm>
        </p:grpSpPr>
        <p:sp>
          <p:nvSpPr>
            <p:cNvPr id="47112" name="Rectangle 4"/>
            <p:cNvSpPr>
              <a:spLocks noChangeArrowheads="1"/>
            </p:cNvSpPr>
            <p:nvPr/>
          </p:nvSpPr>
          <p:spPr bwMode="auto">
            <a:xfrm>
              <a:off x="1440" y="1392"/>
              <a:ext cx="2976" cy="192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3" name="Text Box 3"/>
            <p:cNvSpPr txBox="1">
              <a:spLocks noChangeArrowheads="1"/>
            </p:cNvSpPr>
            <p:nvPr/>
          </p:nvSpPr>
          <p:spPr bwMode="auto">
            <a:xfrm>
              <a:off x="1488" y="1440"/>
              <a:ext cx="2831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2000" b="0" u="sng" dirty="0">
                  <a:solidFill>
                    <a:srgbClr val="FFFFFF"/>
                  </a:solidFill>
                </a:rPr>
                <a:t>FLAGSHIP REPORT MAINTENANCE</a:t>
              </a:r>
            </a:p>
            <a:p>
              <a:pPr marL="457200" indent="-457200"/>
              <a:endParaRPr lang="en-US" sz="2000" b="0" dirty="0">
                <a:solidFill>
                  <a:srgbClr val="FFFFFF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2000" b="0" dirty="0">
                  <a:solidFill>
                    <a:srgbClr val="FFFFFF"/>
                  </a:solidFill>
                </a:rPr>
                <a:t>Create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2000" b="0" dirty="0">
                  <a:solidFill>
                    <a:srgbClr val="FFFFFF"/>
                  </a:solidFill>
                </a:rPr>
                <a:t>Delete</a:t>
              </a:r>
            </a:p>
            <a:p>
              <a:pPr marL="457200" indent="-457200">
                <a:buFontTx/>
                <a:buAutoNum type="arabicPeriod"/>
              </a:pPr>
              <a:r>
                <a:rPr lang="en-US" sz="2000" b="0" dirty="0">
                  <a:solidFill>
                    <a:srgbClr val="FFFFFF"/>
                  </a:solidFill>
                </a:rPr>
                <a:t>Modify </a:t>
              </a:r>
            </a:p>
            <a:p>
              <a:pPr marL="457200" indent="-457200">
                <a:buFontTx/>
                <a:buAutoNum type="arabicPeriod"/>
              </a:pPr>
              <a:endParaRPr lang="en-US" sz="2000" b="0" dirty="0">
                <a:solidFill>
                  <a:srgbClr val="FFFFFF"/>
                </a:solidFill>
              </a:endParaRPr>
            </a:p>
            <a:p>
              <a:pPr marL="457200" indent="-457200"/>
              <a:r>
                <a:rPr lang="en-US" sz="2000" b="0" dirty="0">
                  <a:solidFill>
                    <a:srgbClr val="FFFFFF"/>
                  </a:solidFill>
                </a:rPr>
                <a:t>Maintenance Options: _</a:t>
              </a:r>
            </a:p>
            <a:p>
              <a:pPr marL="457200" indent="-457200"/>
              <a:r>
                <a:rPr lang="en-US" sz="2000" b="0" dirty="0">
                  <a:solidFill>
                    <a:srgbClr val="FFFFFF"/>
                  </a:solidFill>
                </a:rPr>
                <a:t>Report Number or Name: _ _ _ _ _</a:t>
              </a:r>
            </a:p>
            <a:p>
              <a:pPr marL="457200" indent="-457200"/>
              <a:r>
                <a:rPr lang="en-US" sz="2000" b="0" dirty="0">
                  <a:solidFill>
                    <a:srgbClr val="FFFFFF"/>
                  </a:solidFill>
                </a:rPr>
                <a:t>Report Category (L2): _ _ _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958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Several dialogue styles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20700" y="1679575"/>
          <a:ext cx="8229600" cy="431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75"/>
                <a:gridCol w="3498850"/>
                <a:gridCol w="3470275"/>
              </a:tblGrid>
              <a:tr h="421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97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3300"/>
                          </a:solidFill>
                        </a:rPr>
                        <a:t>menu selection</a:t>
                      </a:r>
                      <a:endParaRPr lang="en-US" dirty="0">
                        <a:solidFill>
                          <a:srgbClr val="6633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recognize rather than remember</a:t>
                      </a:r>
                    </a:p>
                    <a:p>
                      <a:pPr marL="169863" marR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shortens learning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structures decision making, dialogues and error feedback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menu explosion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screen real estate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may slow experienced users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7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3300"/>
                          </a:solidFill>
                        </a:rPr>
                        <a:t>command language</a:t>
                      </a:r>
                      <a:endParaRPr lang="en-US" dirty="0">
                        <a:solidFill>
                          <a:srgbClr val="6633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flexible and powerful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fast for experienced</a:t>
                      </a: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 users</a:t>
                      </a:r>
                      <a:endParaRPr lang="en-US" sz="1600" kern="1200" dirty="0" smtClean="0">
                        <a:solidFill>
                          <a:srgbClr val="66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remember rather than recognize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harder</a:t>
                      </a: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 to design dialogues (chains of commands) 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harder to provide feedback &amp; targeted error messages</a:t>
                      </a:r>
                      <a:endParaRPr lang="en-US" sz="1600" kern="1200" dirty="0" smtClean="0">
                        <a:solidFill>
                          <a:srgbClr val="66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1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3300"/>
                          </a:solidFill>
                        </a:rPr>
                        <a:t>natural language</a:t>
                      </a:r>
                      <a:endParaRPr lang="en-US" dirty="0">
                        <a:solidFill>
                          <a:srgbClr val="6633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best for untrained users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best flexibility and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hard to manage context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ambiguous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complex, high-cost development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38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Customization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00112" y="1752600"/>
            <a:ext cx="7345363" cy="45720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/>
              <a:t>As users’ </a:t>
            </a:r>
            <a:r>
              <a:rPr lang="en-US" sz="3200" dirty="0" smtClean="0">
                <a:solidFill>
                  <a:srgbClr val="FF6600"/>
                </a:solidFill>
              </a:rPr>
              <a:t>syntactic knowledge </a:t>
            </a:r>
            <a:r>
              <a:rPr lang="en-US" sz="3200" dirty="0" smtClean="0"/>
              <a:t>increases, they develop preferences for UI behavior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/>
              <a:t>Successful UIs allow </a:t>
            </a:r>
            <a:r>
              <a:rPr lang="en-US" sz="3200" dirty="0" smtClean="0">
                <a:solidFill>
                  <a:srgbClr val="FF6600"/>
                </a:solidFill>
              </a:rPr>
              <a:t>users to customize </a:t>
            </a:r>
            <a:r>
              <a:rPr lang="en-US" sz="3200" dirty="0" smtClean="0"/>
              <a:t>aspects of the behavior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/>
              <a:t>UI </a:t>
            </a:r>
            <a:r>
              <a:rPr lang="en-US" sz="3200" dirty="0" smtClean="0">
                <a:solidFill>
                  <a:srgbClr val="FF6600"/>
                </a:solidFill>
              </a:rPr>
              <a:t>designers </a:t>
            </a:r>
            <a:r>
              <a:rPr lang="en-US" sz="3200" dirty="0" smtClean="0"/>
              <a:t>must: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FF6600"/>
                </a:solidFill>
              </a:rPr>
              <a:t>Define </a:t>
            </a:r>
            <a:r>
              <a:rPr lang="en-US" sz="2800" dirty="0" smtClean="0"/>
              <a:t>aspects of the </a:t>
            </a:r>
            <a:r>
              <a:rPr lang="en-US" sz="2800" dirty="0" smtClean="0">
                <a:solidFill>
                  <a:srgbClr val="FF6600"/>
                </a:solidFill>
              </a:rPr>
              <a:t>behavior </a:t>
            </a:r>
            <a:r>
              <a:rPr lang="en-US" sz="2800" dirty="0" smtClean="0"/>
              <a:t>that users will want to customize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FF6600"/>
                </a:solidFill>
              </a:rPr>
              <a:t>Design </a:t>
            </a:r>
            <a:r>
              <a:rPr lang="en-US" sz="2800" dirty="0" smtClean="0"/>
              <a:t>techniques to customize the UI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Present the customization to the users in </a:t>
            </a:r>
            <a:r>
              <a:rPr lang="en-US" sz="2800" dirty="0" smtClean="0">
                <a:solidFill>
                  <a:srgbClr val="FF6600"/>
                </a:solidFill>
              </a:rPr>
              <a:t>usable </a:t>
            </a:r>
            <a:r>
              <a:rPr lang="en-US" sz="2800" dirty="0" smtClean="0"/>
              <a:t>ways</a:t>
            </a:r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A16966F-0F69-4AB9-BF8A-4D61974929F0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5E28FC-81E0-404F-BC94-E47B78D68799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Thunderbird – Message Filters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7BE70-00A3-4A67-94CD-8305D53CB73A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8DCB1-706E-4155-A267-FE1A5E5732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5243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38385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own Arrow 12"/>
          <p:cNvSpPr/>
          <p:nvPr/>
        </p:nvSpPr>
        <p:spPr bwMode="auto">
          <a:xfrm rot="3372425">
            <a:off x="4043380" y="1511950"/>
            <a:ext cx="381000" cy="948495"/>
          </a:xfrm>
          <a:prstGeom prst="downArrow">
            <a:avLst/>
          </a:prstGeom>
          <a:solidFill>
            <a:srgbClr val="0000CC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Thunderbird – Tagging Messages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9034E-B261-4E4B-9DC1-DB7181BEF827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271F4-89CA-403B-BE66-59E05CB7E3A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71625"/>
            <a:ext cx="4752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Entry with Menus: Form Fill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512B2-DD51-4090-8CF9-8BD5061EA4D0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2133600"/>
            <a:ext cx="8305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600" b="0" dirty="0" smtClean="0">
                <a:latin typeface="Arial" charset="0"/>
                <a:ea typeface="ＭＳ Ｐゴシック" charset="0"/>
                <a:cs typeface="ＭＳ Ｐゴシック" charset="0"/>
              </a:rPr>
              <a:t>Appropriate when many fields of data must be entered: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Full complement of information is visible to user.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Display resembles familiar paper forms. </a:t>
            </a:r>
            <a:r>
              <a:rPr lang="en-US" altLang="ja-JP" b="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(easy to learn)</a:t>
            </a: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Few instructions are required for many types of entries. </a:t>
            </a:r>
            <a:r>
              <a:rPr lang="en-US" altLang="ja-JP" b="0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(easy to learn)</a:t>
            </a:r>
            <a:r>
              <a:rPr lang="en-US" altLang="ja-JP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579438" lvl="2" indent="0">
              <a:lnSpc>
                <a:spcPct val="80000"/>
              </a:lnSpc>
              <a:buNone/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altLang="ja-JP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600" b="0" dirty="0" smtClean="0">
                <a:latin typeface="Arial" charset="0"/>
                <a:ea typeface="ＭＳ Ｐゴシック" charset="0"/>
                <a:cs typeface="ＭＳ Ｐゴシック" charset="0"/>
              </a:rPr>
              <a:t>Users must be familiar with: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Keyboards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Use of TAB key or mouse to move the cursor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Error correction methods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Field-label meanings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Permissible field contents </a:t>
            </a:r>
          </a:p>
          <a:p>
            <a:pPr lvl="2">
              <a:lnSpc>
                <a:spcPct val="80000"/>
              </a:lnSpc>
            </a:pPr>
            <a:r>
              <a:rPr lang="en-US" altLang="ja-JP" b="0" dirty="0" smtClean="0">
                <a:latin typeface="Arial" charset="0"/>
                <a:ea typeface="ＭＳ Ｐゴシック" charset="0"/>
                <a:cs typeface="ＭＳ Ｐゴシック" charset="0"/>
              </a:rPr>
              <a:t>Use of the ENTER and/or RETURN key. </a:t>
            </a:r>
          </a:p>
          <a:p>
            <a:pPr>
              <a:lnSpc>
                <a:spcPct val="80000"/>
              </a:lnSpc>
            </a:pP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6"/>
            <a:ext cx="7772400" cy="6858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Form Fill Guidelines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4419600" cy="453072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Title </a:t>
            </a:r>
            <a:r>
              <a:rPr lang="en-US" dirty="0" smtClean="0"/>
              <a:t>should be descriptive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Concise, clear </a:t>
            </a:r>
            <a:r>
              <a:rPr lang="en-US" dirty="0" smtClean="0">
                <a:solidFill>
                  <a:srgbClr val="FF6600"/>
                </a:solidFill>
              </a:rPr>
              <a:t>instructions </a:t>
            </a:r>
            <a:r>
              <a:rPr lang="en-US" dirty="0" smtClean="0"/>
              <a:t>– user’s vocabulary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Logical grouping of </a:t>
            </a:r>
            <a:r>
              <a:rPr lang="en-US" dirty="0" smtClean="0">
                <a:solidFill>
                  <a:srgbClr val="FF6600"/>
                </a:solidFill>
              </a:rPr>
              <a:t>fields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Plenty of </a:t>
            </a:r>
            <a:r>
              <a:rPr lang="en-US" dirty="0" smtClean="0">
                <a:solidFill>
                  <a:srgbClr val="FF6600"/>
                </a:solidFill>
              </a:rPr>
              <a:t>white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Familiar </a:t>
            </a:r>
            <a:r>
              <a:rPr lang="en-US" dirty="0" smtClean="0">
                <a:solidFill>
                  <a:srgbClr val="FF6600"/>
                </a:solidFill>
              </a:rPr>
              <a:t>field labels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(from user’s vocabulary, not developer’s)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Consistent </a:t>
            </a:r>
            <a:r>
              <a:rPr lang="en-US" dirty="0" smtClean="0">
                <a:solidFill>
                  <a:srgbClr val="FF6600"/>
                </a:solidFill>
              </a:rPr>
              <a:t>terminology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Consistent </a:t>
            </a:r>
            <a:r>
              <a:rPr lang="en-US" dirty="0" smtClean="0">
                <a:solidFill>
                  <a:srgbClr val="FF6600"/>
                </a:solidFill>
              </a:rPr>
              <a:t>abbreviations </a:t>
            </a:r>
            <a:r>
              <a:rPr lang="en-US" dirty="0" smtClean="0"/>
              <a:t>and abbreviation strategy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Convenient </a:t>
            </a:r>
            <a:r>
              <a:rPr lang="en-US" dirty="0" smtClean="0">
                <a:solidFill>
                  <a:srgbClr val="FF6600"/>
                </a:solidFill>
              </a:rPr>
              <a:t>cursor </a:t>
            </a:r>
            <a:r>
              <a:rPr lang="en-US" dirty="0" smtClean="0"/>
              <a:t>movement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(PF4 is not convenient if I don’t have that key on my keyboard)</a:t>
            </a:r>
          </a:p>
        </p:txBody>
      </p:sp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C748752-9D04-4A09-A1EC-A2052CED75C5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C690A-62BA-473A-BC66-458B326F4FA3}" type="slidenum">
              <a:rPr lang="en-US" smtClean="0"/>
              <a:pPr/>
              <a:t>34</a:t>
            </a:fld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6586"/>
            <a:ext cx="4724400" cy="6230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913"/>
            <a:ext cx="8686800" cy="73183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Form Fill Guidelines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" y="1676400"/>
            <a:ext cx="4343400" cy="4724400"/>
          </a:xfrm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Error correction </a:t>
            </a:r>
            <a:r>
              <a:rPr lang="en-US" dirty="0" smtClean="0"/>
              <a:t>for characters and fields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(Only make me change what I got wrong!)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Polite, clear </a:t>
            </a:r>
            <a:r>
              <a:rPr lang="en-US" dirty="0" smtClean="0"/>
              <a:t>messages for unacceptable values</a:t>
            </a:r>
          </a:p>
          <a:p>
            <a:pPr eaLnBrk="1" hangingPunct="1"/>
            <a:r>
              <a:rPr lang="en-US" dirty="0" smtClean="0"/>
              <a:t>Mark </a:t>
            </a:r>
            <a:r>
              <a:rPr lang="en-US" dirty="0" smtClean="0">
                <a:solidFill>
                  <a:srgbClr val="FF6600"/>
                </a:solidFill>
              </a:rPr>
              <a:t>optional </a:t>
            </a:r>
            <a:r>
              <a:rPr lang="en-US" dirty="0" smtClean="0"/>
              <a:t>fields clearly</a:t>
            </a:r>
          </a:p>
          <a:p>
            <a:pPr eaLnBrk="1" hangingPunct="1"/>
            <a:r>
              <a:rPr lang="en-US" dirty="0" smtClean="0"/>
              <a:t>Don’t make the users enter the </a:t>
            </a:r>
            <a:r>
              <a:rPr lang="en-US" dirty="0" smtClean="0">
                <a:solidFill>
                  <a:srgbClr val="FF6600"/>
                </a:solidFill>
              </a:rPr>
              <a:t>same data </a:t>
            </a:r>
            <a:r>
              <a:rPr lang="en-US" dirty="0" smtClean="0"/>
              <a:t>twice</a:t>
            </a:r>
          </a:p>
          <a:p>
            <a:pPr eaLnBrk="1" hangingPunct="1"/>
            <a:r>
              <a:rPr lang="en-US" dirty="0" smtClean="0"/>
              <a:t>Use </a:t>
            </a:r>
            <a:r>
              <a:rPr lang="en-US" dirty="0" smtClean="0">
                <a:solidFill>
                  <a:srgbClr val="FF6600"/>
                </a:solidFill>
              </a:rPr>
              <a:t>sensible defaults </a:t>
            </a:r>
            <a:r>
              <a:rPr lang="en-US" dirty="0" smtClean="0"/>
              <a:t>when appropriate</a:t>
            </a:r>
          </a:p>
          <a:p>
            <a:pPr eaLnBrk="1" hangingPunct="1"/>
            <a:r>
              <a:rPr lang="en-US" dirty="0" smtClean="0"/>
              <a:t>How do I </a:t>
            </a:r>
            <a:r>
              <a:rPr lang="en-US" dirty="0" smtClean="0">
                <a:solidFill>
                  <a:srgbClr val="FF6600"/>
                </a:solidFill>
              </a:rPr>
              <a:t>commit 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u="sng" dirty="0" smtClean="0">
                <a:solidFill>
                  <a:srgbClr val="FF6600"/>
                </a:solidFill>
              </a:rPr>
              <a:t>MINIMIZE TYPING</a:t>
            </a:r>
          </a:p>
          <a:p>
            <a:pPr eaLnBrk="1" hangingPunct="1"/>
            <a:r>
              <a:rPr lang="en-US" dirty="0" smtClean="0"/>
              <a:t>Minimize </a:t>
            </a:r>
            <a:r>
              <a:rPr lang="en-US" dirty="0" smtClean="0">
                <a:solidFill>
                  <a:srgbClr val="FF6600"/>
                </a:solidFill>
              </a:rPr>
              <a:t>keyboard/mouse </a:t>
            </a:r>
            <a:r>
              <a:rPr lang="en-US" dirty="0" smtClean="0"/>
              <a:t>moving</a:t>
            </a:r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445DB4C-730E-47A8-9A08-47DE4F292DFA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9BD5D-DC04-4FAE-84BA-DF77725635F6}" type="slidenum">
              <a:rPr lang="en-US" smtClean="0"/>
              <a:pPr/>
              <a:t>35</a:t>
            </a:fld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6586"/>
            <a:ext cx="4724400" cy="6230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 Fill – Columns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38225" y="1863725"/>
            <a:ext cx="7140575" cy="2705100"/>
          </a:xfrm>
        </p:spPr>
        <p:txBody>
          <a:bodyPr/>
          <a:lstStyle/>
          <a:p>
            <a:pPr eaLnBrk="1" hangingPunct="1"/>
            <a:r>
              <a:rPr lang="en-US" dirty="0" smtClean="0"/>
              <a:t>Left justify </a:t>
            </a:r>
            <a:r>
              <a:rPr lang="en-US" dirty="0" smtClean="0">
                <a:solidFill>
                  <a:srgbClr val="FF6600"/>
                </a:solidFill>
              </a:rPr>
              <a:t>alphabetic</a:t>
            </a:r>
          </a:p>
          <a:p>
            <a:pPr eaLnBrk="1" hangingPunct="1"/>
            <a:r>
              <a:rPr lang="en-US" dirty="0" smtClean="0"/>
              <a:t>Right justify </a:t>
            </a:r>
            <a:r>
              <a:rPr lang="en-US" dirty="0" smtClean="0">
                <a:solidFill>
                  <a:srgbClr val="FF6600"/>
                </a:solidFill>
              </a:rPr>
              <a:t>numbers </a:t>
            </a:r>
            <a:r>
              <a:rPr lang="en-US" dirty="0" smtClean="0"/>
              <a:t>on display</a:t>
            </a:r>
          </a:p>
          <a:p>
            <a:pPr eaLnBrk="1" hangingPunct="1"/>
            <a:r>
              <a:rPr lang="en-US" dirty="0" smtClean="0"/>
              <a:t>Line up </a:t>
            </a:r>
            <a:r>
              <a:rPr lang="en-US" dirty="0" smtClean="0">
                <a:solidFill>
                  <a:srgbClr val="FF6600"/>
                </a:solidFill>
              </a:rPr>
              <a:t>decimals</a:t>
            </a:r>
          </a:p>
          <a:p>
            <a:pPr eaLnBrk="1" hangingPunct="1"/>
            <a:r>
              <a:rPr lang="en-US" dirty="0" smtClean="0"/>
              <a:t>Don’t make users enter </a:t>
            </a:r>
            <a:r>
              <a:rPr lang="en-US" dirty="0" smtClean="0">
                <a:solidFill>
                  <a:srgbClr val="FF6600"/>
                </a:solidFill>
              </a:rPr>
              <a:t>leftmost </a:t>
            </a:r>
            <a:r>
              <a:rPr lang="en-US" dirty="0" smtClean="0"/>
              <a:t>zeros!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EEF0F2D-4B34-4258-978A-7C23F6E1E746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D5034-69B4-4266-84DA-AD170179F8B5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Design for Common Data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2742D2E-6A5A-49B5-8EAC-2FE32BA45428}" type="datetime5">
              <a:rPr lang="en-US" smtClean="0">
                <a:solidFill>
                  <a:schemeClr val="tx1"/>
                </a:solidFill>
              </a:rPr>
              <a:pPr/>
              <a:t>20-Sep-12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 Dan Fleck, 2012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FB82F-9BBD-47A3-9128-0FCBA32A42E7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669925" y="1563688"/>
            <a:ext cx="50064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Telephone ( _ _ _ ) _ _ _ - _ _ _ _</a:t>
            </a:r>
          </a:p>
          <a:p>
            <a:r>
              <a:rPr lang="en-US" b="0" dirty="0"/>
              <a:t>Social Security: _ _ _ - _ _ - _ _ _ _</a:t>
            </a:r>
          </a:p>
          <a:p>
            <a:r>
              <a:rPr lang="en-US" b="0" dirty="0"/>
              <a:t>Times: _ _ : _ _ P M</a:t>
            </a:r>
          </a:p>
          <a:p>
            <a:r>
              <a:rPr lang="en-US" b="0" dirty="0"/>
              <a:t>Dates: MM / DD / YY</a:t>
            </a:r>
          </a:p>
          <a:p>
            <a:r>
              <a:rPr lang="en-US" b="0" dirty="0"/>
              <a:t>Money: $ _ _ _ . 00</a:t>
            </a:r>
          </a:p>
          <a:p>
            <a:r>
              <a:rPr lang="en-US" b="0" dirty="0"/>
              <a:t>Address: Street _________</a:t>
            </a:r>
          </a:p>
          <a:p>
            <a:r>
              <a:rPr lang="en-US" b="0" dirty="0"/>
              <a:t>                Box or number _____</a:t>
            </a:r>
          </a:p>
          <a:p>
            <a:r>
              <a:rPr lang="en-US" b="0" dirty="0"/>
              <a:t>                State _________</a:t>
            </a:r>
          </a:p>
          <a:p>
            <a:r>
              <a:rPr lang="en-US" b="0" dirty="0"/>
              <a:t>                Zip _ _ _ _ _</a:t>
            </a:r>
          </a:p>
          <a:p>
            <a:r>
              <a:rPr lang="en-US" b="0" dirty="0"/>
              <a:t>Name: First __________</a:t>
            </a:r>
          </a:p>
          <a:p>
            <a:r>
              <a:rPr lang="en-US" b="0" dirty="0"/>
              <a:t>            Middle Initial: _</a:t>
            </a:r>
          </a:p>
          <a:p>
            <a:r>
              <a:rPr lang="en-US" b="0" dirty="0"/>
              <a:t>            Last: _______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0" y="5105400"/>
            <a:ext cx="3749675" cy="650875"/>
            <a:chOff x="2400" y="3216"/>
            <a:chExt cx="2362" cy="410"/>
          </a:xfrm>
        </p:grpSpPr>
        <p:sp>
          <p:nvSpPr>
            <p:cNvPr id="31759" name="Text Box 4"/>
            <p:cNvSpPr txBox="1">
              <a:spLocks noChangeArrowheads="1"/>
            </p:cNvSpPr>
            <p:nvPr/>
          </p:nvSpPr>
          <p:spPr bwMode="auto">
            <a:xfrm>
              <a:off x="3408" y="3216"/>
              <a:ext cx="1354" cy="4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en-US" sz="1800" b="0" dirty="0"/>
                <a:t>Some people use middle name</a:t>
              </a:r>
            </a:p>
          </p:txBody>
        </p:sp>
        <p:sp>
          <p:nvSpPr>
            <p:cNvPr id="31760" name="Line 7"/>
            <p:cNvSpPr>
              <a:spLocks noChangeShapeType="1"/>
            </p:cNvSpPr>
            <p:nvPr/>
          </p:nvSpPr>
          <p:spPr bwMode="auto">
            <a:xfrm flipH="1">
              <a:off x="2400" y="3408"/>
              <a:ext cx="1008" cy="4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7" name="Text Box 6"/>
          <p:cNvSpPr txBox="1">
            <a:spLocks noChangeArrowheads="1"/>
          </p:cNvSpPr>
          <p:nvPr/>
        </p:nvSpPr>
        <p:spPr bwMode="auto">
          <a:xfrm>
            <a:off x="5257800" y="3541718"/>
            <a:ext cx="25146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0" dirty="0"/>
              <a:t>Allow for all sorts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09800" y="5334000"/>
            <a:ext cx="914400" cy="381000"/>
            <a:chOff x="1680" y="3312"/>
            <a:chExt cx="576" cy="240"/>
          </a:xfrm>
        </p:grpSpPr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57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V="1">
              <a:off x="1680" y="3312"/>
              <a:ext cx="576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00112" y="1905000"/>
            <a:ext cx="7345363" cy="4160521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Simpler </a:t>
            </a:r>
            <a:r>
              <a:rPr lang="en-US" sz="3200" dirty="0" smtClean="0"/>
              <a:t>is always better</a:t>
            </a:r>
          </a:p>
          <a:p>
            <a:r>
              <a:rPr lang="en-US" sz="3200" dirty="0" smtClean="0"/>
              <a:t>Menus are for </a:t>
            </a:r>
            <a:r>
              <a:rPr lang="en-US" sz="3200" dirty="0" smtClean="0">
                <a:solidFill>
                  <a:srgbClr val="FF6600"/>
                </a:solidFill>
              </a:rPr>
              <a:t>intermittent </a:t>
            </a:r>
            <a:r>
              <a:rPr lang="en-US" sz="3200" dirty="0" smtClean="0"/>
              <a:t>users</a:t>
            </a:r>
          </a:p>
          <a:p>
            <a:pPr lvl="1"/>
            <a:r>
              <a:rPr lang="en-US" sz="2800" dirty="0" smtClean="0"/>
              <a:t>Moderate to high </a:t>
            </a:r>
            <a:r>
              <a:rPr lang="en-US" sz="2800" dirty="0" smtClean="0">
                <a:solidFill>
                  <a:srgbClr val="FF6600"/>
                </a:solidFill>
              </a:rPr>
              <a:t>task-semantic </a:t>
            </a:r>
            <a:r>
              <a:rPr lang="en-US" sz="2800" dirty="0" smtClean="0"/>
              <a:t>knowledge</a:t>
            </a:r>
          </a:p>
          <a:p>
            <a:pPr lvl="1"/>
            <a:r>
              <a:rPr lang="en-US" sz="2800" dirty="0" smtClean="0"/>
              <a:t>Limited </a:t>
            </a:r>
            <a:r>
              <a:rPr lang="en-US" sz="2800" dirty="0" smtClean="0">
                <a:solidFill>
                  <a:srgbClr val="FF6600"/>
                </a:solidFill>
              </a:rPr>
              <a:t>syntactic </a:t>
            </a:r>
            <a:r>
              <a:rPr lang="en-US" sz="2800" dirty="0" smtClean="0"/>
              <a:t>knowledge</a:t>
            </a:r>
          </a:p>
          <a:p>
            <a:pPr lvl="1"/>
            <a:r>
              <a:rPr lang="en-US" sz="2800" dirty="0" smtClean="0"/>
              <a:t>They need </a:t>
            </a:r>
            <a:r>
              <a:rPr lang="en-US" sz="2800" dirty="0" smtClean="0">
                <a:solidFill>
                  <a:srgbClr val="FF6600"/>
                </a:solidFill>
              </a:rPr>
              <a:t>reminding </a:t>
            </a:r>
            <a:r>
              <a:rPr lang="en-US" sz="2800" dirty="0" smtClean="0"/>
              <a:t>– speed is secondary</a:t>
            </a:r>
          </a:p>
          <a:p>
            <a:pPr lvl="2"/>
            <a:r>
              <a:rPr lang="en-US" sz="2600" dirty="0" smtClean="0"/>
              <a:t>Menus help them </a:t>
            </a:r>
            <a:r>
              <a:rPr lang="en-US" sz="2600" dirty="0" smtClean="0">
                <a:solidFill>
                  <a:srgbClr val="FF6600"/>
                </a:solidFill>
              </a:rPr>
              <a:t>explore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6600"/>
                </a:solidFill>
              </a:rPr>
              <a:t>learn</a:t>
            </a:r>
            <a:r>
              <a:rPr lang="en-US" sz="2600" dirty="0" smtClean="0"/>
              <a:t> new capabilities</a:t>
            </a:r>
          </a:p>
          <a:p>
            <a:r>
              <a:rPr lang="en-US" sz="3200" dirty="0" smtClean="0"/>
              <a:t>It is crucial to minimize </a:t>
            </a:r>
            <a:r>
              <a:rPr lang="en-US" sz="3200" dirty="0" smtClean="0">
                <a:solidFill>
                  <a:srgbClr val="FF6600"/>
                </a:solidFill>
              </a:rPr>
              <a:t>hand-to-mouse </a:t>
            </a:r>
            <a:r>
              <a:rPr lang="en-US" sz="3200" dirty="0" smtClean="0"/>
              <a:t>movements</a:t>
            </a:r>
          </a:p>
          <a:p>
            <a:r>
              <a:rPr lang="en-US" sz="3200" dirty="0" smtClean="0"/>
              <a:t>Help users </a:t>
            </a:r>
            <a:r>
              <a:rPr lang="en-US" sz="3200" dirty="0" smtClean="0">
                <a:solidFill>
                  <a:srgbClr val="FF6600"/>
                </a:solidFill>
              </a:rPr>
              <a:t>type less</a:t>
            </a:r>
          </a:p>
          <a:p>
            <a:pPr lvl="1"/>
            <a:r>
              <a:rPr lang="en-US" sz="2800" dirty="0" smtClean="0"/>
              <a:t>Good </a:t>
            </a:r>
            <a:r>
              <a:rPr lang="en-US" sz="2800" dirty="0" smtClean="0">
                <a:solidFill>
                  <a:srgbClr val="FF6600"/>
                </a:solidFill>
              </a:rPr>
              <a:t>defaults </a:t>
            </a:r>
            <a:r>
              <a:rPr lang="en-US" sz="2800" dirty="0" smtClean="0"/>
              <a:t>in forms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FF6600"/>
                </a:solidFill>
              </a:rPr>
              <a:t>Dynamic defaults</a:t>
            </a:r>
            <a:r>
              <a:rPr lang="en-US" sz="2800" dirty="0" smtClean="0"/>
              <a:t>” – filled in from another field</a:t>
            </a:r>
          </a:p>
          <a:p>
            <a:pPr lvl="1"/>
            <a:r>
              <a:rPr lang="en-US" sz="2800" dirty="0" smtClean="0">
                <a:solidFill>
                  <a:srgbClr val="FF6600"/>
                </a:solidFill>
              </a:rPr>
              <a:t>Selection </a:t>
            </a:r>
            <a:r>
              <a:rPr lang="en-US" sz="2800" dirty="0" smtClean="0"/>
              <a:t>is always better than typing (when possible)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2AE4A-9756-4713-AACB-1F4EE7F96B80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Several dialogue styles</a:t>
            </a:r>
            <a:endParaRPr lang="en-US" sz="40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36550" y="2139950"/>
          <a:ext cx="8562975" cy="329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1"/>
                <a:gridCol w="3590925"/>
                <a:gridCol w="3498849"/>
              </a:tblGrid>
              <a:tr h="421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97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3300"/>
                          </a:solidFill>
                        </a:rPr>
                        <a:t>form fill</a:t>
                      </a:r>
                      <a:endParaRPr lang="en-US" dirty="0">
                        <a:solidFill>
                          <a:srgbClr val="6633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simplifies data entry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 training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easy to provide contextual help</a:t>
                      </a:r>
                      <a:endParaRPr lang="en-US" sz="1600" kern="1200" dirty="0" smtClean="0">
                        <a:solidFill>
                          <a:srgbClr val="66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screen real estate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 be burdensome on users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layout is critical for clarity</a:t>
                      </a:r>
                      <a:endParaRPr lang="en-US" sz="1600" kern="1200" dirty="0" smtClean="0">
                        <a:solidFill>
                          <a:srgbClr val="66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7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3300"/>
                          </a:solidFill>
                        </a:rPr>
                        <a:t>direct manipulation</a:t>
                      </a:r>
                      <a:endParaRPr lang="en-US" dirty="0">
                        <a:solidFill>
                          <a:srgbClr val="663300"/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presents task concepts visually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recognize rather</a:t>
                      </a: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 than remember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good retention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encourages exploration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easier</a:t>
                      </a: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 to avoid/recognize errors</a:t>
                      </a:r>
                      <a:endParaRPr lang="en-US" sz="1600" kern="1200" dirty="0" smtClean="0">
                        <a:solidFill>
                          <a:srgbClr val="66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may be hard to design &amp;</a:t>
                      </a: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</a:p>
                    <a:p>
                      <a:pPr marL="169863" indent="-169863" algn="l" defTabSz="914400" rtl="0" eaLnBrk="1" fontAlgn="base" latinLnBrk="0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2"/>
                        </a:buBlip>
                      </a:pP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may become complex to use</a:t>
                      </a:r>
                      <a:b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for all but simple cases</a:t>
                      </a:r>
                      <a:endParaRPr lang="en-US" sz="1600" kern="1200" dirty="0" smtClean="0">
                        <a:solidFill>
                          <a:srgbClr val="66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10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Menus are Effective When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38084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Users will have little or no </a:t>
            </a:r>
            <a:r>
              <a:rPr lang="en-US" sz="3200" dirty="0" smtClean="0">
                <a:solidFill>
                  <a:srgbClr val="FF6600"/>
                </a:solidFill>
              </a:rPr>
              <a:t>training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Intermittent </a:t>
            </a:r>
            <a:r>
              <a:rPr lang="en-US" sz="3200" dirty="0" smtClean="0"/>
              <a:t>users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Users are not familiar with </a:t>
            </a:r>
            <a:r>
              <a:rPr lang="en-US" sz="3200" dirty="0" smtClean="0">
                <a:solidFill>
                  <a:srgbClr val="FF6600"/>
                </a:solidFill>
              </a:rPr>
              <a:t>terminology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Users need help making </a:t>
            </a:r>
            <a:r>
              <a:rPr lang="en-US" sz="3200" dirty="0" smtClean="0">
                <a:solidFill>
                  <a:srgbClr val="FF6600"/>
                </a:solidFill>
              </a:rPr>
              <a:t>decisions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B3A1428-8683-498D-A5D2-9E5699D2A432}" type="datetime5">
              <a:rPr lang="en-US" smtClean="0"/>
              <a:pPr/>
              <a:t>20-Sep-12</a:t>
            </a:fld>
            <a:endParaRPr lang="en-US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8F0AE7-9803-4357-8D9D-BED4BA67F118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menus?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Menus are best used to </a:t>
            </a:r>
            <a:r>
              <a:rPr lang="en-US" dirty="0" smtClean="0">
                <a:solidFill>
                  <a:srgbClr val="FF6600"/>
                </a:solidFill>
              </a:rPr>
              <a:t>learn</a:t>
            </a:r>
            <a:r>
              <a:rPr lang="en-US" dirty="0" smtClean="0"/>
              <a:t> available commands, </a:t>
            </a:r>
            <a:r>
              <a:rPr lang="en-US" dirty="0" smtClean="0">
                <a:solidFill>
                  <a:srgbClr val="FF6600"/>
                </a:solidFill>
              </a:rPr>
              <a:t>remind</a:t>
            </a:r>
            <a:r>
              <a:rPr lang="en-US" dirty="0" smtClean="0"/>
              <a:t> intermittent users on syntax</a:t>
            </a:r>
          </a:p>
          <a:p>
            <a:r>
              <a:rPr lang="en-US" dirty="0" smtClean="0"/>
              <a:t>Frequent users will use </a:t>
            </a:r>
          </a:p>
          <a:p>
            <a:pPr lvl="1"/>
            <a:r>
              <a:rPr lang="en-US" dirty="0" err="1" smtClean="0"/>
              <a:t>Butcons</a:t>
            </a:r>
            <a:r>
              <a:rPr lang="en-US" dirty="0" smtClean="0"/>
              <a:t> (or ribbon bar)</a:t>
            </a:r>
          </a:p>
          <a:p>
            <a:pPr lvl="1"/>
            <a:r>
              <a:rPr lang="en-US" dirty="0" smtClean="0"/>
              <a:t>Keyboard shortcuts </a:t>
            </a:r>
          </a:p>
          <a:p>
            <a:pPr lvl="1"/>
            <a:r>
              <a:rPr lang="en-US" dirty="0" smtClean="0"/>
              <a:t>Direct manipulation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EFE0-B591-42F3-8143-8F65A353B359}" type="datetime5">
              <a:rPr lang="en-US" smtClean="0"/>
              <a:pPr>
                <a:defRPr/>
              </a:pPr>
              <a:t>20-Sep-12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5334000"/>
            <a:ext cx="7543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Menus are for </a:t>
            </a:r>
            <a:r>
              <a:rPr lang="en-US" dirty="0" smtClean="0">
                <a:solidFill>
                  <a:srgbClr val="CCFFCC"/>
                </a:solidFill>
              </a:rPr>
              <a:t>LEARNING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CFFCC"/>
                </a:solidFill>
              </a:rPr>
              <a:t>REMINDING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2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Phrasing of items</a:t>
            </a:r>
          </a:p>
          <a:p>
            <a:r>
              <a:rPr lang="en-US" dirty="0" smtClean="0"/>
              <a:t>Sequence of items</a:t>
            </a:r>
          </a:p>
          <a:p>
            <a:r>
              <a:rPr lang="en-US" dirty="0" smtClean="0"/>
              <a:t>Default buttons</a:t>
            </a:r>
          </a:p>
          <a:p>
            <a:r>
              <a:rPr lang="en-US" dirty="0" smtClean="0"/>
              <a:t>Accelerators (short-cuts)</a:t>
            </a:r>
          </a:p>
          <a:p>
            <a:r>
              <a:rPr lang="en-US" dirty="0" smtClean="0"/>
              <a:t>How to select </a:t>
            </a:r>
          </a:p>
          <a:p>
            <a:r>
              <a:rPr lang="en-US" dirty="0" smtClean="0"/>
              <a:t>Help?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EFE0-B591-42F3-8143-8F65A353B359}" type="datetime5">
              <a:rPr lang="en-US" smtClean="0"/>
              <a:pPr>
                <a:defRPr/>
              </a:pPr>
              <a:t>20-Sep-12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B84A-186B-4CB7-A5E6-07AE685113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910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4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105400"/>
            <a:ext cx="64008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1752600"/>
            <a:ext cx="6400800" cy="3352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Types of </a:t>
            </a:r>
            <a:r>
              <a:rPr lang="en-US" smtClean="0"/>
              <a:t>Menus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3881437" cy="45085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Binary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Multiple-item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Extended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Pop-up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Permanent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Multiple selection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Linear sequence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Tree structure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3AF649A-CEF0-4F1A-9478-5EFFE8EE0F29}" type="datetime5">
              <a:rPr lang="en-US" smtClean="0"/>
              <a:pPr/>
              <a:t>20-Sep-12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 Dan Fleck, 2012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891A7-C0DB-4FFD-88C9-F5F5273ED8C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6385641" y="2986958"/>
            <a:ext cx="216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Menus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796211" y="5471990"/>
            <a:ext cx="134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1. Binary Menus</a:t>
            </a:r>
          </a:p>
        </p:txBody>
      </p:sp>
      <p:sp>
        <p:nvSpPr>
          <p:cNvPr id="614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8035E19-47D0-4DA0-9DBD-3EABE3943530}" type="datetime5">
              <a:rPr lang="en-US" smtClean="0">
                <a:solidFill>
                  <a:srgbClr val="000000"/>
                </a:solidFill>
              </a:rPr>
              <a:pPr/>
              <a:t>20-Sep-12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 Dan Fleck, 2012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FE4FC8-6052-4857-800F-5A241D595731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66800" y="1600200"/>
            <a:ext cx="4495801" cy="1566863"/>
            <a:chOff x="672" y="1248"/>
            <a:chExt cx="2832" cy="987"/>
          </a:xfrm>
        </p:grpSpPr>
        <p:sp>
          <p:nvSpPr>
            <p:cNvPr id="6156" name="Rectangle 5"/>
            <p:cNvSpPr>
              <a:spLocks noChangeArrowheads="1"/>
            </p:cNvSpPr>
            <p:nvPr/>
          </p:nvSpPr>
          <p:spPr bwMode="auto">
            <a:xfrm>
              <a:off x="672" y="1248"/>
              <a:ext cx="2832" cy="336"/>
            </a:xfrm>
            <a:prstGeom prst="rect">
              <a:avLst/>
            </a:prstGeom>
            <a:solidFill>
              <a:srgbClr val="B3BFC4"/>
            </a:solidFill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157" name="Text Box 4"/>
            <p:cNvSpPr txBox="1">
              <a:spLocks noChangeArrowheads="1"/>
            </p:cNvSpPr>
            <p:nvPr/>
          </p:nvSpPr>
          <p:spPr bwMode="auto">
            <a:xfrm>
              <a:off x="672" y="1310"/>
              <a:ext cx="28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Do you want another transaction (Y,N)?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158" name="Text Box 7"/>
            <p:cNvSpPr txBox="1">
              <a:spLocks noChangeArrowheads="1"/>
            </p:cNvSpPr>
            <p:nvPr/>
          </p:nvSpPr>
          <p:spPr bwMode="auto">
            <a:xfrm>
              <a:off x="672" y="1584"/>
              <a:ext cx="1564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</a:rPr>
                <a:t> Brief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</a:rPr>
                <a:t> Concise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</a:rPr>
                <a:t> But not descriptive …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66800" y="3200399"/>
            <a:ext cx="5884863" cy="3171825"/>
            <a:chOff x="672" y="2112"/>
            <a:chExt cx="3707" cy="1998"/>
          </a:xfrm>
        </p:grpSpPr>
        <p:sp>
          <p:nvSpPr>
            <p:cNvPr id="6154" name="Text Box 8"/>
            <p:cNvSpPr txBox="1">
              <a:spLocks noChangeArrowheads="1"/>
            </p:cNvSpPr>
            <p:nvPr/>
          </p:nvSpPr>
          <p:spPr bwMode="auto">
            <a:xfrm>
              <a:off x="672" y="2112"/>
              <a:ext cx="2701" cy="808"/>
            </a:xfrm>
            <a:prstGeom prst="rect">
              <a:avLst/>
            </a:prstGeom>
            <a:solidFill>
              <a:srgbClr val="B3BFC4"/>
            </a:solidFill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457200" indent="-4572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You may:</a:t>
              </a:r>
            </a:p>
            <a:p>
              <a:pPr marL="457200" indent="-457200">
                <a:lnSpc>
                  <a:spcPct val="90000"/>
                </a:lnSpc>
                <a:spcBef>
                  <a:spcPct val="20000"/>
                </a:spcBef>
                <a:buFontTx/>
                <a:buAutoNum type="arabicPeriod"/>
              </a:pPr>
              <a:r>
                <a:rPr lang="en-US" sz="1800" dirty="0">
                  <a:solidFill>
                    <a:srgbClr val="000000"/>
                  </a:solidFill>
                </a:rPr>
                <a:t>Make another transaction</a:t>
              </a:r>
            </a:p>
            <a:p>
              <a:pPr marL="457200" indent="-457200">
                <a:lnSpc>
                  <a:spcPct val="90000"/>
                </a:lnSpc>
                <a:spcBef>
                  <a:spcPct val="20000"/>
                </a:spcBef>
                <a:buFontTx/>
                <a:buAutoNum type="arabicPeriod"/>
              </a:pPr>
              <a:r>
                <a:rPr lang="en-US" sz="1800" dirty="0">
                  <a:solidFill>
                    <a:srgbClr val="000000"/>
                  </a:solidFill>
                </a:rPr>
                <a:t>Quit and have your card returned</a:t>
              </a:r>
            </a:p>
            <a:p>
              <a:pPr marL="457200" indent="-4572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       Type 1 or 2: ___</a:t>
              </a:r>
              <a:endParaRPr lang="en-US" b="0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6155" name="Text Box 12"/>
            <p:cNvSpPr txBox="1">
              <a:spLocks noChangeArrowheads="1"/>
            </p:cNvSpPr>
            <p:nvPr/>
          </p:nvSpPr>
          <p:spPr bwMode="auto">
            <a:xfrm>
              <a:off x="672" y="3024"/>
              <a:ext cx="3707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More space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Just as fast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Instructions clear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Results are clear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Uses conversational dialogue, not stilted formalism</a:t>
              </a:r>
            </a:p>
          </p:txBody>
        </p:sp>
      </p:grp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1219200" y="914400"/>
            <a:ext cx="6615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</a:rPr>
              <a:t>One of two choices can be made (Yes or No)</a:t>
            </a:r>
          </a:p>
        </p:txBody>
      </p:sp>
      <p:sp>
        <p:nvSpPr>
          <p:cNvPr id="4" name="Rounded Rectangle 3"/>
          <p:cNvSpPr/>
          <p:nvPr/>
        </p:nvSpPr>
        <p:spPr>
          <a:xfrm rot="20018708">
            <a:off x="6168732" y="3801260"/>
            <a:ext cx="2667000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be descriptive? Pros/Cons?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1101</TotalTime>
  <Words>2243</Words>
  <Application>Microsoft Macintosh PowerPoint</Application>
  <PresentationFormat>On-screen Show (4:3)</PresentationFormat>
  <Paragraphs>517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Capital</vt:lpstr>
      <vt:lpstr>Menu Design Guidelines</vt:lpstr>
      <vt:lpstr>Broad Purposes of Interaction</vt:lpstr>
      <vt:lpstr>Several dialogue styles</vt:lpstr>
      <vt:lpstr>Several dialogue styles</vt:lpstr>
      <vt:lpstr>Menus are Effective When</vt:lpstr>
      <vt:lpstr>Why use menus?</vt:lpstr>
      <vt:lpstr>Design Considerations</vt:lpstr>
      <vt:lpstr>Types of Menus</vt:lpstr>
      <vt:lpstr>1. Binary Menus</vt:lpstr>
      <vt:lpstr>2. Multiple-Item Menus</vt:lpstr>
      <vt:lpstr>3. Extended Menus</vt:lpstr>
      <vt:lpstr>4. Pop-Up Menus (and Pull-Down)</vt:lpstr>
      <vt:lpstr>5. Permanent</vt:lpstr>
      <vt:lpstr>6. Multiple Selection</vt:lpstr>
      <vt:lpstr>7. Linear Sequence (e.g. wizards)</vt:lpstr>
      <vt:lpstr>8. Tree Structure (1)</vt:lpstr>
      <vt:lpstr>9. Ribbon Bar</vt:lpstr>
      <vt:lpstr>Many other menu types</vt:lpstr>
      <vt:lpstr>Exercise</vt:lpstr>
      <vt:lpstr>Menu Maps</vt:lpstr>
      <vt:lpstr>Order Of Menu Items</vt:lpstr>
      <vt:lpstr>Adaptive Menus</vt:lpstr>
      <vt:lpstr>Speeding Through Menus (Shortcuts)</vt:lpstr>
      <vt:lpstr>Menu Screen Design Hints (1)</vt:lpstr>
      <vt:lpstr>Menu Screen Design Hints (2)</vt:lpstr>
      <vt:lpstr>Phrasing of Menu Choices</vt:lpstr>
      <vt:lpstr>Selecting Choices (no mouse)</vt:lpstr>
      <vt:lpstr>Speed of Use vs. Social Amenities</vt:lpstr>
      <vt:lpstr>Example – Simplifying a Menu</vt:lpstr>
      <vt:lpstr>Customization</vt:lpstr>
      <vt:lpstr>Thunderbird – Message Filters</vt:lpstr>
      <vt:lpstr>Thunderbird – Tagging Messages</vt:lpstr>
      <vt:lpstr>Data Entry with Menus: Form Fill</vt:lpstr>
      <vt:lpstr>Form Fill Guidelines (1)</vt:lpstr>
      <vt:lpstr>Form Fill Guidelines (2)</vt:lpstr>
      <vt:lpstr>Form Fill – Columns</vt:lpstr>
      <vt:lpstr>Design for Common Data</vt:lpstr>
      <vt:lpstr>Summary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632: Menu Design Guidelines</dc:title>
  <dc:creator>Offutt</dc:creator>
  <cp:lastModifiedBy>Dan Fleck</cp:lastModifiedBy>
  <cp:revision>113</cp:revision>
  <dcterms:created xsi:type="dcterms:W3CDTF">2001-01-12T22:24:29Z</dcterms:created>
  <dcterms:modified xsi:type="dcterms:W3CDTF">2012-09-20T19:23:58Z</dcterms:modified>
</cp:coreProperties>
</file>