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0"/>
  </p:notesMasterIdLst>
  <p:handoutMasterIdLst>
    <p:handoutMasterId r:id="rId31"/>
  </p:handoutMasterIdLst>
  <p:sldIdLst>
    <p:sldId id="256" r:id="rId2"/>
    <p:sldId id="405" r:id="rId3"/>
    <p:sldId id="440" r:id="rId4"/>
    <p:sldId id="473" r:id="rId5"/>
    <p:sldId id="470" r:id="rId6"/>
    <p:sldId id="466" r:id="rId7"/>
    <p:sldId id="467" r:id="rId8"/>
    <p:sldId id="468" r:id="rId9"/>
    <p:sldId id="469" r:id="rId10"/>
    <p:sldId id="437" r:id="rId11"/>
    <p:sldId id="438" r:id="rId12"/>
    <p:sldId id="474" r:id="rId13"/>
    <p:sldId id="455" r:id="rId14"/>
    <p:sldId id="459" r:id="rId15"/>
    <p:sldId id="471" r:id="rId16"/>
    <p:sldId id="472" r:id="rId17"/>
    <p:sldId id="461" r:id="rId18"/>
    <p:sldId id="463" r:id="rId19"/>
    <p:sldId id="464" r:id="rId20"/>
    <p:sldId id="465" r:id="rId21"/>
    <p:sldId id="462" r:id="rId22"/>
    <p:sldId id="442" r:id="rId23"/>
    <p:sldId id="443" r:id="rId24"/>
    <p:sldId id="444" r:id="rId25"/>
    <p:sldId id="445" r:id="rId26"/>
    <p:sldId id="475" r:id="rId27"/>
    <p:sldId id="439" r:id="rId28"/>
    <p:sldId id="476" r:id="rId29"/>
  </p:sldIdLst>
  <p:sldSz cx="9144000" cy="6858000" type="screen4x3"/>
  <p:notesSz cx="7315200" cy="96012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BF1C9"/>
    <a:srgbClr val="F8E69A"/>
    <a:srgbClr val="006600"/>
    <a:srgbClr val="CC3300"/>
    <a:srgbClr val="F3F9FA"/>
    <a:srgbClr val="E7F3F4"/>
    <a:srgbClr val="FAED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161" autoAdjust="0"/>
  </p:normalViewPr>
  <p:slideViewPr>
    <p:cSldViewPr snapToObjects="1">
      <p:cViewPr varScale="1">
        <p:scale>
          <a:sx n="106" d="100"/>
          <a:sy n="106" d="100"/>
        </p:scale>
        <p:origin x="-1048" y="-10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212"/>
    </p:cViewPr>
  </p:sorter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2F1404E0-45B0-4141-9AEB-B1F428E18514}" type="datetimeFigureOut">
              <a:rPr lang="en-US"/>
              <a:pPr>
                <a:defRPr/>
              </a:pPr>
              <a:t>9/12/12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6EF9CF07-109F-4328-83A0-C69A36F85D04}" type="slidenum">
              <a:rPr lang="en-US"/>
              <a:pPr>
                <a:defRPr/>
              </a:pPr>
              <a:t>‹#›</a:t>
            </a:fld>
            <a:endParaRPr lang="en-US"/>
          </a:p>
        </p:txBody>
      </p:sp>
    </p:spTree>
    <p:extLst>
      <p:ext uri="{BB962C8B-B14F-4D97-AF65-F5344CB8AC3E}">
        <p14:creationId xmlns:p14="http://schemas.microsoft.com/office/powerpoint/2010/main" val="4492853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B8D34A13-D37F-4361-B1B0-03102D311F65}" type="slidenum">
              <a:rPr lang="en-US"/>
              <a:pPr>
                <a:defRPr/>
              </a:pPr>
              <a:t>‹#›</a:t>
            </a:fld>
            <a:endParaRPr lang="en-US"/>
          </a:p>
        </p:txBody>
      </p:sp>
    </p:spTree>
    <p:extLst>
      <p:ext uri="{BB962C8B-B14F-4D97-AF65-F5344CB8AC3E}">
        <p14:creationId xmlns:p14="http://schemas.microsoft.com/office/powerpoint/2010/main" val="26467746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of a</a:t>
            </a:r>
            <a:r>
              <a:rPr lang="en-US" baseline="0" dirty="0" smtClean="0"/>
              <a:t> user role, not a persona.</a:t>
            </a:r>
            <a:endParaRPr lang="en-US" dirty="0"/>
          </a:p>
        </p:txBody>
      </p:sp>
      <p:sp>
        <p:nvSpPr>
          <p:cNvPr id="4" name="Slide Number Placeholder 3"/>
          <p:cNvSpPr>
            <a:spLocks noGrp="1"/>
          </p:cNvSpPr>
          <p:nvPr>
            <p:ph type="sldNum" sz="quarter" idx="10"/>
          </p:nvPr>
        </p:nvSpPr>
        <p:spPr/>
        <p:txBody>
          <a:bodyPr/>
          <a:lstStyle/>
          <a:p>
            <a:pPr>
              <a:defRPr/>
            </a:pPr>
            <a:fld id="{B8D34A13-D37F-4361-B1B0-03102D311F65}" type="slidenum">
              <a:rPr lang="en-US" smtClean="0"/>
              <a:pPr>
                <a:defRPr/>
              </a:pPr>
              <a:t>25</a:t>
            </a:fld>
            <a:endParaRPr lang="en-US"/>
          </a:p>
        </p:txBody>
      </p:sp>
    </p:spTree>
    <p:extLst>
      <p:ext uri="{BB962C8B-B14F-4D97-AF65-F5344CB8AC3E}">
        <p14:creationId xmlns:p14="http://schemas.microsoft.com/office/powerpoint/2010/main" val="11758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r>
              <a:rPr lang="en-US" smtClean="0"/>
              <a:t>SWE 632 – UI Design</a:t>
            </a:r>
            <a:endParaRPr lang="en-US"/>
          </a:p>
        </p:txBody>
      </p:sp>
      <p:sp>
        <p:nvSpPr>
          <p:cNvPr id="5" name="Footer Placeholder 4"/>
          <p:cNvSpPr>
            <a:spLocks noGrp="1"/>
          </p:cNvSpPr>
          <p:nvPr>
            <p:ph type="ftr" sz="quarter" idx="11"/>
          </p:nvPr>
        </p:nvSpPr>
        <p:spPr>
          <a:xfrm>
            <a:off x="5638800" y="6122894"/>
            <a:ext cx="2895600" cy="257810"/>
          </a:xfrm>
        </p:spPr>
        <p:txBody>
          <a:bodyPr/>
          <a:lstStyle/>
          <a:p>
            <a:r>
              <a:rPr lang="en-US" smtClean="0"/>
              <a:t>© Fleck 2012</a:t>
            </a:r>
            <a:endParaRPr lang="en-US"/>
          </a:p>
        </p:txBody>
      </p:sp>
      <p:sp>
        <p:nvSpPr>
          <p:cNvPr id="6" name="Slide Number Placeholder 5"/>
          <p:cNvSpPr>
            <a:spLocks noGrp="1"/>
          </p:cNvSpPr>
          <p:nvPr>
            <p:ph type="sldNum" sz="quarter" idx="12"/>
          </p:nvPr>
        </p:nvSpPr>
        <p:spPr>
          <a:xfrm>
            <a:off x="4191000" y="6122894"/>
            <a:ext cx="762000" cy="271463"/>
          </a:xfrm>
          <a:prstGeom prst="rect">
            <a:avLst/>
          </a:prstGeom>
        </p:spPr>
        <p:txBody>
          <a:bodyPr/>
          <a:lstStyle/>
          <a:p>
            <a:fld id="{CFE4BAC9-6D41-4691-9299-18EF07EF0177}"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SWE 632 – UI Design</a:t>
            </a:r>
            <a:endParaRPr lang="en-US" dirty="0"/>
          </a:p>
        </p:txBody>
      </p:sp>
      <p:sp>
        <p:nvSpPr>
          <p:cNvPr id="6" name="Footer Placeholder 5"/>
          <p:cNvSpPr>
            <a:spLocks noGrp="1"/>
          </p:cNvSpPr>
          <p:nvPr>
            <p:ph type="ftr" sz="quarter" idx="11"/>
          </p:nvPr>
        </p:nvSpPr>
        <p:spPr/>
        <p:txBody>
          <a:bodyPr/>
          <a:lstStyle/>
          <a:p>
            <a:pPr>
              <a:defRPr/>
            </a:pPr>
            <a:r>
              <a:rPr lang="en-US" smtClean="0"/>
              <a:t>© Fleck 2012</a:t>
            </a:r>
            <a:endParaRPr lang="en-US" dirty="0"/>
          </a:p>
        </p:txBody>
      </p:sp>
      <p:sp>
        <p:nvSpPr>
          <p:cNvPr id="7" name="Slide Number Placeholder 6"/>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SWE 632 – UI Design</a:t>
            </a:r>
            <a:endParaRPr lang="en-US" dirty="0"/>
          </a:p>
        </p:txBody>
      </p:sp>
      <p:sp>
        <p:nvSpPr>
          <p:cNvPr id="6" name="Footer Placeholder 5"/>
          <p:cNvSpPr>
            <a:spLocks noGrp="1"/>
          </p:cNvSpPr>
          <p:nvPr>
            <p:ph type="ftr" sz="quarter" idx="11"/>
          </p:nvPr>
        </p:nvSpPr>
        <p:spPr/>
        <p:txBody>
          <a:bodyPr/>
          <a:lstStyle/>
          <a:p>
            <a:pPr>
              <a:defRPr/>
            </a:pPr>
            <a:r>
              <a:rPr lang="en-US" smtClean="0"/>
              <a:t>© Fleck 2012</a:t>
            </a:r>
            <a:endParaRPr lang="en-US" dirty="0"/>
          </a:p>
        </p:txBody>
      </p:sp>
      <p:sp>
        <p:nvSpPr>
          <p:cNvPr id="7" name="Slide Number Placeholder 6"/>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SWE 632 – UI Design</a:t>
            </a:r>
            <a:endParaRPr lang="en-US" dirty="0"/>
          </a:p>
        </p:txBody>
      </p:sp>
      <p:sp>
        <p:nvSpPr>
          <p:cNvPr id="6" name="Footer Placeholder 5"/>
          <p:cNvSpPr>
            <a:spLocks noGrp="1"/>
          </p:cNvSpPr>
          <p:nvPr>
            <p:ph type="ftr" sz="quarter" idx="11"/>
          </p:nvPr>
        </p:nvSpPr>
        <p:spPr/>
        <p:txBody>
          <a:bodyPr/>
          <a:lstStyle/>
          <a:p>
            <a:pPr>
              <a:defRPr/>
            </a:pPr>
            <a:r>
              <a:rPr lang="en-US" smtClean="0"/>
              <a:t>© Fleck 2012</a:t>
            </a:r>
            <a:endParaRPr lang="en-US" dirty="0"/>
          </a:p>
        </p:txBody>
      </p:sp>
      <p:sp>
        <p:nvSpPr>
          <p:cNvPr id="7" name="Slide Number Placeholder 6"/>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
        <p:nvSpPr>
          <p:cNvPr id="6" name="Slide Number Placeholder 5"/>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
        <p:nvSpPr>
          <p:cNvPr id="6" name="Slide Number Placeholder 5"/>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a:xfrm>
            <a:off x="5638800" y="6124401"/>
            <a:ext cx="2895600" cy="257810"/>
          </a:xfrm>
        </p:spPr>
        <p:txBody>
          <a:bodyPr/>
          <a:lstStyle/>
          <a:p>
            <a:pPr>
              <a:defRPr/>
            </a:pPr>
            <a:r>
              <a:rPr lang="en-US" dirty="0" smtClean="0"/>
              <a:t>© </a:t>
            </a:r>
            <a:r>
              <a:rPr lang="en-US" dirty="0" smtClean="0"/>
              <a:t>Fleck 2012</a:t>
            </a:r>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userDrawn="1"/>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r>
              <a:rPr lang="en-US" smtClean="0"/>
              <a:t>SWE 632 – UI Design</a:t>
            </a:r>
            <a:endParaRPr lang="en-US" dirty="0"/>
          </a:p>
        </p:txBody>
      </p:sp>
      <p:sp>
        <p:nvSpPr>
          <p:cNvPr id="6" name="Footer Placeholder 5"/>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r>
              <a:rPr lang="en-US" smtClean="0"/>
              <a:t>SWE 632 – UI Design</a:t>
            </a:r>
            <a:endParaRPr lang="en-US" dirty="0"/>
          </a:p>
        </p:txBody>
      </p:sp>
      <p:sp>
        <p:nvSpPr>
          <p:cNvPr id="8" name="Footer Placeholder 7"/>
          <p:cNvSpPr>
            <a:spLocks noGrp="1"/>
          </p:cNvSpPr>
          <p:nvPr>
            <p:ph type="ftr" sz="quarter" idx="11"/>
          </p:nvPr>
        </p:nvSpPr>
        <p:spPr/>
        <p:txBody>
          <a:bodyPr/>
          <a:lstStyle/>
          <a:p>
            <a:pPr>
              <a:defRPr/>
            </a:pPr>
            <a:r>
              <a:rPr lang="en-US" smtClean="0"/>
              <a:t>© Fleck 2012</a:t>
            </a:r>
            <a:endParaRPr lang="en-US" dirty="0"/>
          </a:p>
        </p:txBody>
      </p:sp>
      <p:sp>
        <p:nvSpPr>
          <p:cNvPr id="9" name="Slide Number Placeholder 8"/>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r>
              <a:rPr lang="en-US" smtClean="0"/>
              <a:t>SWE 632 – UI Design</a:t>
            </a:r>
            <a:endParaRPr lang="en-US" dirty="0"/>
          </a:p>
        </p:txBody>
      </p:sp>
      <p:sp>
        <p:nvSpPr>
          <p:cNvPr id="4" name="Footer Placeholder 3"/>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SWE 632 – UI Design</a:t>
            </a:r>
            <a:endParaRPr lang="en-US" dirty="0"/>
          </a:p>
        </p:txBody>
      </p:sp>
      <p:sp>
        <p:nvSpPr>
          <p:cNvPr id="6" name="Footer Placeholder 5"/>
          <p:cNvSpPr>
            <a:spLocks noGrp="1"/>
          </p:cNvSpPr>
          <p:nvPr>
            <p:ph type="ftr" sz="quarter" idx="11"/>
          </p:nvPr>
        </p:nvSpPr>
        <p:spPr/>
        <p:txBody>
          <a:bodyPr/>
          <a:lstStyle/>
          <a:p>
            <a:pPr>
              <a:defRPr/>
            </a:pPr>
            <a:r>
              <a:rPr lang="en-US" smtClean="0"/>
              <a:t>© Fleck 2012</a:t>
            </a:r>
            <a:endParaRPr lang="en-US" dirty="0"/>
          </a:p>
        </p:txBody>
      </p:sp>
      <p:sp>
        <p:nvSpPr>
          <p:cNvPr id="7" name="Slide Number Placeholder 6"/>
          <p:cNvSpPr>
            <a:spLocks noGrp="1"/>
          </p:cNvSpPr>
          <p:nvPr>
            <p:ph type="sldNum" sz="quarter" idx="12"/>
          </p:nvPr>
        </p:nvSpPr>
        <p:spPr>
          <a:xfrm>
            <a:off x="4191000" y="6356350"/>
            <a:ext cx="762000" cy="271463"/>
          </a:xfrm>
          <a:prstGeom prst="rect">
            <a:avLst/>
          </a:prstGeom>
        </p:spPr>
        <p:txBody>
          <a:bodyPr/>
          <a:lstStyle/>
          <a:p>
            <a:pPr>
              <a:defRPr/>
            </a:pPr>
            <a:r>
              <a:rPr lang="en-US" smtClean="0"/>
              <a:t>Lecture 2 – User Models – </a:t>
            </a:r>
            <a:fld id="{2461DE40-43BE-4FA4-94A6-0E1A5D30242B}"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a:defRPr/>
            </a:pPr>
            <a:r>
              <a:rPr lang="en-US" smtClean="0"/>
              <a:t>SWE 632 – UI Design</a:t>
            </a:r>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pPr>
              <a:defRPr/>
            </a:pPr>
            <a:r>
              <a:rPr lang="en-US" dirty="0" smtClean="0"/>
              <a:t>© </a:t>
            </a:r>
            <a:r>
              <a:rPr lang="en-US" dirty="0" smtClean="0"/>
              <a:t>Fleck 2012</a:t>
            </a:r>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Lst>
  <p:timing>
    <p:tnLst>
      <p:par>
        <p:cTn xmlns:p14="http://schemas.microsoft.com/office/powerpoint/2010/main" id="1" dur="indefinite" restart="never" nodeType="tmRoot"/>
      </p:par>
    </p:tnLst>
  </p:timing>
  <p:hf hdr="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wmf"/><Relationship Id="rId5"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r>
              <a:rPr lang="en-US" b="1" dirty="0" smtClean="0"/>
              <a:t>Users</a:t>
            </a:r>
            <a:endParaRPr lang="en-US" sz="2800" b="1" dirty="0" smtClean="0"/>
          </a:p>
        </p:txBody>
      </p:sp>
      <p:sp>
        <p:nvSpPr>
          <p:cNvPr id="2051" name="Rectangle 3"/>
          <p:cNvSpPr>
            <a:spLocks noGrp="1" noChangeArrowheads="1"/>
          </p:cNvSpPr>
          <p:nvPr>
            <p:ph type="subTitle" idx="1"/>
          </p:nvPr>
        </p:nvSpPr>
        <p:spPr>
          <a:xfrm>
            <a:off x="914400" y="3429000"/>
            <a:ext cx="7342188" cy="2606040"/>
          </a:xfrm>
        </p:spPr>
        <p:txBody>
          <a:bodyPr>
            <a:normAutofit/>
          </a:bodyPr>
          <a:lstStyle/>
          <a:p>
            <a:pPr eaLnBrk="1" hangingPunct="1">
              <a:lnSpc>
                <a:spcPct val="90000"/>
              </a:lnSpc>
            </a:pPr>
            <a:r>
              <a:rPr lang="en-US" sz="2800" dirty="0" smtClean="0"/>
              <a:t>Dan Fleck</a:t>
            </a:r>
          </a:p>
          <a:p>
            <a:pPr eaLnBrk="1" hangingPunct="1">
              <a:lnSpc>
                <a:spcPct val="90000"/>
              </a:lnSpc>
            </a:pPr>
            <a:r>
              <a:rPr lang="en-US" sz="1600" dirty="0" smtClean="0">
                <a:solidFill>
                  <a:schemeClr val="tx1"/>
                </a:solidFill>
              </a:rPr>
              <a:t>(slides adapted from Jeff Offutt and Joao Sousa)</a:t>
            </a:r>
          </a:p>
          <a:p>
            <a:pPr eaLnBrk="1" hangingPunct="1">
              <a:lnSpc>
                <a:spcPct val="90000"/>
              </a:lnSpc>
            </a:pPr>
            <a:endParaRPr lang="en-US" sz="1800" dirty="0" smtClean="0"/>
          </a:p>
          <a:p>
            <a:pPr>
              <a:lnSpc>
                <a:spcPct val="90000"/>
              </a:lnSpc>
            </a:pPr>
            <a:r>
              <a:rPr lang="en-US" sz="1800" dirty="0"/>
              <a:t>SWE </a:t>
            </a:r>
            <a:r>
              <a:rPr lang="en-US" sz="1800" dirty="0" smtClean="0"/>
              <a:t>632</a:t>
            </a:r>
          </a:p>
          <a:p>
            <a:pPr eaLnBrk="1" hangingPunct="1">
              <a:lnSpc>
                <a:spcPct val="110000"/>
              </a:lnSpc>
            </a:pPr>
            <a:r>
              <a:rPr lang="en-US" sz="1800" dirty="0" smtClean="0"/>
              <a:t>User Interface Design and Development</a:t>
            </a:r>
          </a:p>
          <a:p>
            <a:pPr eaLnBrk="1" hangingPunct="1">
              <a:lnSpc>
                <a:spcPct val="110000"/>
              </a:lnSpc>
            </a:pPr>
            <a:r>
              <a:rPr lang="en-US" sz="1800" dirty="0" smtClean="0"/>
              <a:t>Cooper Ch. 3,4,5</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2"/>
          <p:cNvSpPr>
            <a:spLocks noGrp="1" noChangeArrowheads="1"/>
          </p:cNvSpPr>
          <p:nvPr>
            <p:ph type="title"/>
          </p:nvPr>
        </p:nvSpPr>
        <p:spPr/>
        <p:txBody>
          <a:bodyPr/>
          <a:lstStyle/>
          <a:p>
            <a:r>
              <a:rPr lang="en-US" sz="3200" smtClean="0"/>
              <a:t>traditional assessment does a poor job at distinguishing different kinds of experts</a:t>
            </a:r>
          </a:p>
        </p:txBody>
      </p:sp>
      <p:grpSp>
        <p:nvGrpSpPr>
          <p:cNvPr id="2" name="Group 38"/>
          <p:cNvGrpSpPr>
            <a:grpSpLocks/>
          </p:cNvGrpSpPr>
          <p:nvPr/>
        </p:nvGrpSpPr>
        <p:grpSpPr bwMode="auto">
          <a:xfrm>
            <a:off x="639763" y="1417638"/>
            <a:ext cx="7499350" cy="4292600"/>
            <a:chOff x="576" y="893"/>
            <a:chExt cx="4724" cy="2704"/>
          </a:xfrm>
        </p:grpSpPr>
        <p:sp>
          <p:nvSpPr>
            <p:cNvPr id="21533" name="Freeform 23"/>
            <p:cNvSpPr>
              <a:spLocks/>
            </p:cNvSpPr>
            <p:nvPr/>
          </p:nvSpPr>
          <p:spPr bwMode="auto">
            <a:xfrm>
              <a:off x="1041" y="896"/>
              <a:ext cx="1698" cy="2701"/>
            </a:xfrm>
            <a:custGeom>
              <a:avLst/>
              <a:gdLst>
                <a:gd name="T0" fmla="*/ 0 w 923"/>
                <a:gd name="T1" fmla="*/ 21471 h 1912"/>
                <a:gd name="T2" fmla="*/ 81 w 923"/>
                <a:gd name="T3" fmla="*/ 7148 h 1912"/>
                <a:gd name="T4" fmla="*/ 65821 w 923"/>
                <a:gd name="T5" fmla="*/ 0 h 1912"/>
                <a:gd name="T6" fmla="*/ 65324 w 923"/>
                <a:gd name="T7" fmla="*/ 13365 h 1912"/>
                <a:gd name="T8" fmla="*/ 0 w 923"/>
                <a:gd name="T9" fmla="*/ 21471 h 1912"/>
                <a:gd name="T10" fmla="*/ 0 60000 65536"/>
                <a:gd name="T11" fmla="*/ 0 60000 65536"/>
                <a:gd name="T12" fmla="*/ 0 60000 65536"/>
                <a:gd name="T13" fmla="*/ 0 60000 65536"/>
                <a:gd name="T14" fmla="*/ 0 60000 65536"/>
                <a:gd name="T15" fmla="*/ 0 w 923"/>
                <a:gd name="T16" fmla="*/ 0 h 1912"/>
                <a:gd name="T17" fmla="*/ 923 w 923"/>
                <a:gd name="T18" fmla="*/ 1912 h 1912"/>
              </a:gdLst>
              <a:ahLst/>
              <a:cxnLst>
                <a:cxn ang="T10">
                  <a:pos x="T0" y="T1"/>
                </a:cxn>
                <a:cxn ang="T11">
                  <a:pos x="T2" y="T3"/>
                </a:cxn>
                <a:cxn ang="T12">
                  <a:pos x="T4" y="T5"/>
                </a:cxn>
                <a:cxn ang="T13">
                  <a:pos x="T6" y="T7"/>
                </a:cxn>
                <a:cxn ang="T14">
                  <a:pos x="T8" y="T9"/>
                </a:cxn>
              </a:cxnLst>
              <a:rect l="T15" t="T16" r="T17" b="T18"/>
              <a:pathLst>
                <a:path w="923" h="1912">
                  <a:moveTo>
                    <a:pt x="0" y="1912"/>
                  </a:moveTo>
                  <a:lnTo>
                    <a:pt x="1" y="637"/>
                  </a:lnTo>
                  <a:lnTo>
                    <a:pt x="923" y="0"/>
                  </a:lnTo>
                  <a:lnTo>
                    <a:pt x="916" y="1191"/>
                  </a:lnTo>
                  <a:lnTo>
                    <a:pt x="0" y="1912"/>
                  </a:lnTo>
                  <a:close/>
                </a:path>
              </a:pathLst>
            </a:custGeom>
            <a:gradFill rotWithShape="1">
              <a:gsLst>
                <a:gs pos="0">
                  <a:srgbClr val="CCECFF"/>
                </a:gs>
                <a:gs pos="100000">
                  <a:srgbClr val="5E6D76"/>
                </a:gs>
              </a:gsLst>
              <a:lin ang="2700000" scaled="1"/>
            </a:gradFill>
            <a:ln w="9525">
              <a:noFill/>
              <a:round/>
              <a:headEnd/>
              <a:tailEnd/>
            </a:ln>
          </p:spPr>
          <p:txBody>
            <a:bodyPr/>
            <a:lstStyle/>
            <a:p>
              <a:endParaRPr lang="en-US"/>
            </a:p>
          </p:txBody>
        </p:sp>
        <p:sp>
          <p:nvSpPr>
            <p:cNvPr id="21534" name="Rectangle 20"/>
            <p:cNvSpPr>
              <a:spLocks noChangeArrowheads="1"/>
            </p:cNvSpPr>
            <p:nvPr/>
          </p:nvSpPr>
          <p:spPr bwMode="auto">
            <a:xfrm>
              <a:off x="776" y="1807"/>
              <a:ext cx="228" cy="232"/>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H</a:t>
              </a:r>
              <a:endParaRPr lang="en-US" sz="1800">
                <a:solidFill>
                  <a:srgbClr val="663300"/>
                </a:solidFill>
              </a:endParaRPr>
            </a:p>
          </p:txBody>
        </p:sp>
        <p:sp>
          <p:nvSpPr>
            <p:cNvPr id="21535" name="Rectangle 20"/>
            <p:cNvSpPr>
              <a:spLocks noChangeArrowheads="1"/>
            </p:cNvSpPr>
            <p:nvPr/>
          </p:nvSpPr>
          <p:spPr bwMode="auto">
            <a:xfrm>
              <a:off x="776" y="2701"/>
              <a:ext cx="242" cy="232"/>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M</a:t>
              </a:r>
              <a:endParaRPr lang="en-US" sz="1800">
                <a:solidFill>
                  <a:srgbClr val="663300"/>
                </a:solidFill>
              </a:endParaRPr>
            </a:p>
          </p:txBody>
        </p:sp>
        <p:sp>
          <p:nvSpPr>
            <p:cNvPr id="21536" name="Rectangle 20"/>
            <p:cNvSpPr>
              <a:spLocks noChangeArrowheads="1"/>
            </p:cNvSpPr>
            <p:nvPr/>
          </p:nvSpPr>
          <p:spPr bwMode="auto">
            <a:xfrm rot="-5400000">
              <a:off x="90" y="2692"/>
              <a:ext cx="1221" cy="250"/>
            </a:xfrm>
            <a:prstGeom prst="rect">
              <a:avLst/>
            </a:prstGeom>
            <a:noFill/>
            <a:ln w="9525">
              <a:noFill/>
              <a:miter lim="800000"/>
              <a:headEnd/>
              <a:tailEnd/>
            </a:ln>
          </p:spPr>
          <p:txBody>
            <a:bodyPr wrap="none">
              <a:spAutoFit/>
            </a:bodyPr>
            <a:lstStyle/>
            <a:p>
              <a:r>
                <a:rPr lang="en-US" sz="2000">
                  <a:solidFill>
                    <a:srgbClr val="663300"/>
                  </a:solidFill>
                  <a:latin typeface="Comic Sans MS" pitchFamily="66" charset="0"/>
                </a:rPr>
                <a:t>task semantics</a:t>
              </a:r>
            </a:p>
          </p:txBody>
        </p:sp>
        <p:sp>
          <p:nvSpPr>
            <p:cNvPr id="21537" name="Freeform 24"/>
            <p:cNvSpPr>
              <a:spLocks/>
            </p:cNvSpPr>
            <p:nvPr/>
          </p:nvSpPr>
          <p:spPr bwMode="auto">
            <a:xfrm>
              <a:off x="2724" y="893"/>
              <a:ext cx="2576" cy="1890"/>
            </a:xfrm>
            <a:custGeom>
              <a:avLst/>
              <a:gdLst>
                <a:gd name="T0" fmla="*/ 697 w 1400"/>
                <a:gd name="T1" fmla="*/ 0 h 1338"/>
                <a:gd name="T2" fmla="*/ 99971 w 1400"/>
                <a:gd name="T3" fmla="*/ 1461 h 1338"/>
                <a:gd name="T4" fmla="*/ 99191 w 1400"/>
                <a:gd name="T5" fmla="*/ 15017 h 1338"/>
                <a:gd name="T6" fmla="*/ 0 w 1400"/>
                <a:gd name="T7" fmla="*/ 13384 h 1338"/>
                <a:gd name="T8" fmla="*/ 697 w 1400"/>
                <a:gd name="T9" fmla="*/ 0 h 1338"/>
                <a:gd name="T10" fmla="*/ 0 60000 65536"/>
                <a:gd name="T11" fmla="*/ 0 60000 65536"/>
                <a:gd name="T12" fmla="*/ 0 60000 65536"/>
                <a:gd name="T13" fmla="*/ 0 60000 65536"/>
                <a:gd name="T14" fmla="*/ 0 60000 65536"/>
                <a:gd name="T15" fmla="*/ 0 w 1400"/>
                <a:gd name="T16" fmla="*/ 0 h 1338"/>
                <a:gd name="T17" fmla="*/ 1400 w 1400"/>
                <a:gd name="T18" fmla="*/ 1338 h 1338"/>
              </a:gdLst>
              <a:ahLst/>
              <a:cxnLst>
                <a:cxn ang="T10">
                  <a:pos x="T0" y="T1"/>
                </a:cxn>
                <a:cxn ang="T11">
                  <a:pos x="T2" y="T3"/>
                </a:cxn>
                <a:cxn ang="T12">
                  <a:pos x="T4" y="T5"/>
                </a:cxn>
                <a:cxn ang="T13">
                  <a:pos x="T6" y="T7"/>
                </a:cxn>
                <a:cxn ang="T14">
                  <a:pos x="T8" y="T9"/>
                </a:cxn>
              </a:cxnLst>
              <a:rect l="T15" t="T16" r="T17" b="T18"/>
              <a:pathLst>
                <a:path w="1400" h="1338">
                  <a:moveTo>
                    <a:pt x="10" y="0"/>
                  </a:moveTo>
                  <a:lnTo>
                    <a:pt x="1400" y="130"/>
                  </a:lnTo>
                  <a:lnTo>
                    <a:pt x="1389" y="1338"/>
                  </a:lnTo>
                  <a:lnTo>
                    <a:pt x="0" y="1193"/>
                  </a:lnTo>
                  <a:lnTo>
                    <a:pt x="10" y="0"/>
                  </a:lnTo>
                  <a:close/>
                </a:path>
              </a:pathLst>
            </a:custGeom>
            <a:gradFill rotWithShape="1">
              <a:gsLst>
                <a:gs pos="0">
                  <a:srgbClr val="69613F">
                    <a:alpha val="50000"/>
                  </a:srgbClr>
                </a:gs>
                <a:gs pos="100000">
                  <a:srgbClr val="FFEC99"/>
                </a:gs>
              </a:gsLst>
              <a:lin ang="18900000" scaled="1"/>
            </a:gradFill>
            <a:ln w="9525">
              <a:noFill/>
              <a:round/>
              <a:headEnd/>
              <a:tailEnd/>
            </a:ln>
          </p:spPr>
          <p:txBody>
            <a:bodyPr/>
            <a:lstStyle/>
            <a:p>
              <a:endParaRPr lang="en-US"/>
            </a:p>
          </p:txBody>
        </p:sp>
        <p:sp>
          <p:nvSpPr>
            <p:cNvPr id="21538" name="Line 28"/>
            <p:cNvSpPr>
              <a:spLocks noChangeShapeType="1"/>
            </p:cNvSpPr>
            <p:nvPr/>
          </p:nvSpPr>
          <p:spPr bwMode="auto">
            <a:xfrm flipH="1" flipV="1">
              <a:off x="1029" y="1626"/>
              <a:ext cx="4" cy="1968"/>
            </a:xfrm>
            <a:prstGeom prst="line">
              <a:avLst/>
            </a:prstGeom>
            <a:noFill/>
            <a:ln w="31750">
              <a:solidFill>
                <a:schemeClr val="bg2"/>
              </a:solidFill>
              <a:round/>
              <a:headEnd/>
              <a:tailEnd type="arrow" w="med" len="med"/>
            </a:ln>
          </p:spPr>
          <p:txBody>
            <a:bodyPr/>
            <a:lstStyle/>
            <a:p>
              <a:endParaRPr lang="en-US"/>
            </a:p>
          </p:txBody>
        </p:sp>
      </p:grpSp>
      <p:grpSp>
        <p:nvGrpSpPr>
          <p:cNvPr id="3" name="Group 37"/>
          <p:cNvGrpSpPr>
            <a:grpSpLocks/>
          </p:cNvGrpSpPr>
          <p:nvPr/>
        </p:nvGrpSpPr>
        <p:grpSpPr bwMode="auto">
          <a:xfrm>
            <a:off x="1368425" y="3886200"/>
            <a:ext cx="6732588" cy="2181225"/>
            <a:chOff x="1035" y="2448"/>
            <a:chExt cx="4241" cy="1374"/>
          </a:xfrm>
        </p:grpSpPr>
        <p:sp>
          <p:nvSpPr>
            <p:cNvPr id="21528" name="Freeform 22"/>
            <p:cNvSpPr>
              <a:spLocks/>
            </p:cNvSpPr>
            <p:nvPr/>
          </p:nvSpPr>
          <p:spPr bwMode="auto">
            <a:xfrm>
              <a:off x="1048" y="2580"/>
              <a:ext cx="4228" cy="1242"/>
            </a:xfrm>
            <a:custGeom>
              <a:avLst/>
              <a:gdLst>
                <a:gd name="T0" fmla="*/ 0 w 2298"/>
                <a:gd name="T1" fmla="*/ 8024 h 880"/>
                <a:gd name="T2" fmla="*/ 115238 w 2298"/>
                <a:gd name="T3" fmla="*/ 9816 h 880"/>
                <a:gd name="T4" fmla="*/ 163998 w 2298"/>
                <a:gd name="T5" fmla="*/ 1608 h 880"/>
                <a:gd name="T6" fmla="*/ 64509 w 2298"/>
                <a:gd name="T7" fmla="*/ 0 h 880"/>
                <a:gd name="T8" fmla="*/ 0 w 2298"/>
                <a:gd name="T9" fmla="*/ 8024 h 880"/>
                <a:gd name="T10" fmla="*/ 0 60000 65536"/>
                <a:gd name="T11" fmla="*/ 0 60000 65536"/>
                <a:gd name="T12" fmla="*/ 0 60000 65536"/>
                <a:gd name="T13" fmla="*/ 0 60000 65536"/>
                <a:gd name="T14" fmla="*/ 0 60000 65536"/>
                <a:gd name="T15" fmla="*/ 0 w 2298"/>
                <a:gd name="T16" fmla="*/ 0 h 880"/>
                <a:gd name="T17" fmla="*/ 2298 w 2298"/>
                <a:gd name="T18" fmla="*/ 880 h 880"/>
              </a:gdLst>
              <a:ahLst/>
              <a:cxnLst>
                <a:cxn ang="T10">
                  <a:pos x="T0" y="T1"/>
                </a:cxn>
                <a:cxn ang="T11">
                  <a:pos x="T2" y="T3"/>
                </a:cxn>
                <a:cxn ang="T12">
                  <a:pos x="T4" y="T5"/>
                </a:cxn>
                <a:cxn ang="T13">
                  <a:pos x="T6" y="T7"/>
                </a:cxn>
                <a:cxn ang="T14">
                  <a:pos x="T8" y="T9"/>
                </a:cxn>
              </a:cxnLst>
              <a:rect l="T15" t="T16" r="T17" b="T18"/>
              <a:pathLst>
                <a:path w="2298" h="880">
                  <a:moveTo>
                    <a:pt x="0" y="719"/>
                  </a:moveTo>
                  <a:lnTo>
                    <a:pt x="1615" y="880"/>
                  </a:lnTo>
                  <a:lnTo>
                    <a:pt x="2298" y="144"/>
                  </a:lnTo>
                  <a:lnTo>
                    <a:pt x="904" y="0"/>
                  </a:lnTo>
                  <a:lnTo>
                    <a:pt x="0" y="719"/>
                  </a:lnTo>
                  <a:close/>
                </a:path>
              </a:pathLst>
            </a:custGeom>
            <a:gradFill rotWithShape="1">
              <a:gsLst>
                <a:gs pos="0">
                  <a:srgbClr val="85966E"/>
                </a:gs>
                <a:gs pos="100000">
                  <a:srgbClr val="DCF8B6"/>
                </a:gs>
              </a:gsLst>
              <a:lin ang="2700000" scaled="1"/>
            </a:gradFill>
            <a:ln w="9525">
              <a:noFill/>
              <a:round/>
              <a:headEnd/>
              <a:tailEnd/>
            </a:ln>
          </p:spPr>
          <p:txBody>
            <a:bodyPr/>
            <a:lstStyle/>
            <a:p>
              <a:endParaRPr lang="en-US"/>
            </a:p>
          </p:txBody>
        </p:sp>
        <p:sp>
          <p:nvSpPr>
            <p:cNvPr id="21529" name="Rectangle 20"/>
            <p:cNvSpPr>
              <a:spLocks noChangeArrowheads="1"/>
            </p:cNvSpPr>
            <p:nvPr/>
          </p:nvSpPr>
          <p:spPr bwMode="auto">
            <a:xfrm rot="-1980864">
              <a:off x="1037" y="2601"/>
              <a:ext cx="1599" cy="250"/>
            </a:xfrm>
            <a:prstGeom prst="rect">
              <a:avLst/>
            </a:prstGeom>
            <a:noFill/>
            <a:ln w="9525">
              <a:noFill/>
              <a:miter lim="800000"/>
              <a:headEnd/>
              <a:tailEnd/>
            </a:ln>
          </p:spPr>
          <p:txBody>
            <a:bodyPr wrap="none">
              <a:spAutoFit/>
            </a:bodyPr>
            <a:lstStyle/>
            <a:p>
              <a:pPr algn="ctr"/>
              <a:r>
                <a:rPr lang="en-US" sz="2000">
                  <a:solidFill>
                    <a:srgbClr val="663300"/>
                  </a:solidFill>
                  <a:latin typeface="Comic Sans MS" pitchFamily="66" charset="0"/>
                </a:rPr>
                <a:t>computer semantics</a:t>
              </a:r>
            </a:p>
          </p:txBody>
        </p:sp>
        <p:sp>
          <p:nvSpPr>
            <p:cNvPr id="21530" name="Rectangle 20"/>
            <p:cNvSpPr>
              <a:spLocks noChangeArrowheads="1"/>
            </p:cNvSpPr>
            <p:nvPr/>
          </p:nvSpPr>
          <p:spPr bwMode="auto">
            <a:xfrm>
              <a:off x="2477" y="2448"/>
              <a:ext cx="227" cy="230"/>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H</a:t>
              </a:r>
              <a:endParaRPr lang="en-US" sz="1800">
                <a:solidFill>
                  <a:srgbClr val="663300"/>
                </a:solidFill>
              </a:endParaRPr>
            </a:p>
          </p:txBody>
        </p:sp>
        <p:sp>
          <p:nvSpPr>
            <p:cNvPr id="21531" name="Rectangle 20"/>
            <p:cNvSpPr>
              <a:spLocks noChangeArrowheads="1"/>
            </p:cNvSpPr>
            <p:nvPr/>
          </p:nvSpPr>
          <p:spPr bwMode="auto">
            <a:xfrm>
              <a:off x="1658" y="2908"/>
              <a:ext cx="243" cy="231"/>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M</a:t>
              </a:r>
              <a:endParaRPr lang="en-US" sz="1800">
                <a:solidFill>
                  <a:srgbClr val="663300"/>
                </a:solidFill>
              </a:endParaRPr>
            </a:p>
          </p:txBody>
        </p:sp>
        <p:sp>
          <p:nvSpPr>
            <p:cNvPr id="21532" name="Line 27"/>
            <p:cNvSpPr>
              <a:spLocks noChangeShapeType="1"/>
            </p:cNvSpPr>
            <p:nvPr/>
          </p:nvSpPr>
          <p:spPr bwMode="auto">
            <a:xfrm flipV="1">
              <a:off x="1035" y="2495"/>
              <a:ext cx="1845" cy="1104"/>
            </a:xfrm>
            <a:prstGeom prst="line">
              <a:avLst/>
            </a:prstGeom>
            <a:noFill/>
            <a:ln w="31750">
              <a:solidFill>
                <a:schemeClr val="bg2"/>
              </a:solidFill>
              <a:round/>
              <a:headEnd/>
              <a:tailEnd type="arrow" w="med" len="med"/>
            </a:ln>
          </p:spPr>
          <p:txBody>
            <a:bodyPr/>
            <a:lstStyle/>
            <a:p>
              <a:endParaRPr lang="en-US"/>
            </a:p>
          </p:txBody>
        </p:sp>
      </p:grpSp>
      <p:grpSp>
        <p:nvGrpSpPr>
          <p:cNvPr id="4" name="Group 36"/>
          <p:cNvGrpSpPr>
            <a:grpSpLocks/>
          </p:cNvGrpSpPr>
          <p:nvPr/>
        </p:nvGrpSpPr>
        <p:grpSpPr bwMode="auto">
          <a:xfrm>
            <a:off x="1004888" y="5624513"/>
            <a:ext cx="5402262" cy="822325"/>
            <a:chOff x="806" y="3543"/>
            <a:chExt cx="3403" cy="518"/>
          </a:xfrm>
        </p:grpSpPr>
        <p:sp>
          <p:nvSpPr>
            <p:cNvPr id="21523" name="Rectangle 20"/>
            <p:cNvSpPr>
              <a:spLocks noChangeArrowheads="1"/>
            </p:cNvSpPr>
            <p:nvPr/>
          </p:nvSpPr>
          <p:spPr bwMode="auto">
            <a:xfrm rot="295823">
              <a:off x="922" y="3811"/>
              <a:ext cx="1568" cy="250"/>
            </a:xfrm>
            <a:prstGeom prst="rect">
              <a:avLst/>
            </a:prstGeom>
            <a:noFill/>
            <a:ln w="9525">
              <a:noFill/>
              <a:miter lim="800000"/>
              <a:headEnd/>
              <a:tailEnd/>
            </a:ln>
          </p:spPr>
          <p:txBody>
            <a:bodyPr wrap="none">
              <a:spAutoFit/>
            </a:bodyPr>
            <a:lstStyle/>
            <a:p>
              <a:r>
                <a:rPr lang="en-US" sz="2000">
                  <a:solidFill>
                    <a:srgbClr val="663300"/>
                  </a:solidFill>
                  <a:latin typeface="Comic Sans MS" pitchFamily="66" charset="0"/>
                </a:rPr>
                <a:t>app-specific syntax</a:t>
              </a:r>
            </a:p>
          </p:txBody>
        </p:sp>
        <p:sp>
          <p:nvSpPr>
            <p:cNvPr id="21524" name="Rectangle 20"/>
            <p:cNvSpPr>
              <a:spLocks noChangeArrowheads="1"/>
            </p:cNvSpPr>
            <p:nvPr/>
          </p:nvSpPr>
          <p:spPr bwMode="auto">
            <a:xfrm>
              <a:off x="806" y="3543"/>
              <a:ext cx="195" cy="230"/>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L</a:t>
              </a:r>
              <a:endParaRPr lang="en-US" sz="1800">
                <a:solidFill>
                  <a:srgbClr val="663300"/>
                </a:solidFill>
              </a:endParaRPr>
            </a:p>
          </p:txBody>
        </p:sp>
        <p:sp>
          <p:nvSpPr>
            <p:cNvPr id="21525" name="Rectangle 20"/>
            <p:cNvSpPr>
              <a:spLocks noChangeArrowheads="1"/>
            </p:cNvSpPr>
            <p:nvPr/>
          </p:nvSpPr>
          <p:spPr bwMode="auto">
            <a:xfrm>
              <a:off x="2234" y="3716"/>
              <a:ext cx="243" cy="230"/>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M</a:t>
              </a:r>
              <a:endParaRPr lang="en-US" sz="1800">
                <a:solidFill>
                  <a:srgbClr val="663300"/>
                </a:solidFill>
              </a:endParaRPr>
            </a:p>
          </p:txBody>
        </p:sp>
        <p:sp>
          <p:nvSpPr>
            <p:cNvPr id="21526" name="Rectangle 20"/>
            <p:cNvSpPr>
              <a:spLocks noChangeArrowheads="1"/>
            </p:cNvSpPr>
            <p:nvPr/>
          </p:nvSpPr>
          <p:spPr bwMode="auto">
            <a:xfrm>
              <a:off x="3746" y="3821"/>
              <a:ext cx="228" cy="232"/>
            </a:xfrm>
            <a:prstGeom prst="rect">
              <a:avLst/>
            </a:prstGeom>
            <a:noFill/>
            <a:ln w="9525">
              <a:noFill/>
              <a:miter lim="800000"/>
              <a:headEnd/>
              <a:tailEnd/>
            </a:ln>
          </p:spPr>
          <p:txBody>
            <a:bodyPr wrap="none">
              <a:spAutoFit/>
            </a:bodyPr>
            <a:lstStyle/>
            <a:p>
              <a:r>
                <a:rPr lang="en-US" sz="1800">
                  <a:solidFill>
                    <a:srgbClr val="663300"/>
                  </a:solidFill>
                  <a:latin typeface="Comic Sans MS" pitchFamily="66" charset="0"/>
                </a:rPr>
                <a:t>H</a:t>
              </a:r>
              <a:endParaRPr lang="en-US" sz="1800">
                <a:solidFill>
                  <a:srgbClr val="663300"/>
                </a:solidFill>
              </a:endParaRPr>
            </a:p>
          </p:txBody>
        </p:sp>
        <p:sp>
          <p:nvSpPr>
            <p:cNvPr id="21527" name="Line 26"/>
            <p:cNvSpPr>
              <a:spLocks noChangeShapeType="1"/>
            </p:cNvSpPr>
            <p:nvPr/>
          </p:nvSpPr>
          <p:spPr bwMode="auto">
            <a:xfrm>
              <a:off x="1041" y="3591"/>
              <a:ext cx="3168" cy="232"/>
            </a:xfrm>
            <a:prstGeom prst="line">
              <a:avLst/>
            </a:prstGeom>
            <a:noFill/>
            <a:ln w="31750">
              <a:solidFill>
                <a:schemeClr val="bg2"/>
              </a:solidFill>
              <a:round/>
              <a:headEnd/>
              <a:tailEnd type="arrow" w="med" len="med"/>
            </a:ln>
          </p:spPr>
          <p:txBody>
            <a:bodyPr/>
            <a:lstStyle/>
            <a:p>
              <a:endParaRPr lang="en-US"/>
            </a:p>
          </p:txBody>
        </p:sp>
      </p:grpSp>
      <p:sp>
        <p:nvSpPr>
          <p:cNvPr id="63527" name="Rectangle 39"/>
          <p:cNvSpPr>
            <a:spLocks noChangeArrowheads="1"/>
          </p:cNvSpPr>
          <p:nvPr/>
        </p:nvSpPr>
        <p:spPr bwMode="auto">
          <a:xfrm>
            <a:off x="5851525" y="1600200"/>
            <a:ext cx="2835275" cy="701675"/>
          </a:xfrm>
          <a:prstGeom prst="rect">
            <a:avLst/>
          </a:prstGeom>
          <a:noFill/>
          <a:ln w="9525">
            <a:noFill/>
            <a:miter lim="800000"/>
            <a:headEnd/>
            <a:tailEnd/>
          </a:ln>
        </p:spPr>
        <p:txBody>
          <a:bodyPr>
            <a:spAutoFit/>
          </a:bodyPr>
          <a:lstStyle/>
          <a:p>
            <a:pPr algn="ctr"/>
            <a:r>
              <a:rPr lang="en-US" sz="2000">
                <a:latin typeface="Comic Sans MS" pitchFamily="66" charset="0"/>
              </a:rPr>
              <a:t>the all round expert</a:t>
            </a:r>
            <a:br>
              <a:rPr lang="en-US" sz="2000">
                <a:latin typeface="Comic Sans MS" pitchFamily="66" charset="0"/>
              </a:rPr>
            </a:br>
            <a:r>
              <a:rPr lang="en-US" sz="2000">
                <a:solidFill>
                  <a:schemeClr val="bg2"/>
                </a:solidFill>
                <a:latin typeface="Comic Sans MS" pitchFamily="66" charset="0"/>
              </a:rPr>
              <a:t>aka the pink elephant</a:t>
            </a:r>
          </a:p>
        </p:txBody>
      </p:sp>
      <p:sp>
        <p:nvSpPr>
          <p:cNvPr id="63529" name="Rectangle 41"/>
          <p:cNvSpPr>
            <a:spLocks noChangeArrowheads="1"/>
          </p:cNvSpPr>
          <p:nvPr/>
        </p:nvSpPr>
        <p:spPr bwMode="auto">
          <a:xfrm>
            <a:off x="3748088" y="4160838"/>
            <a:ext cx="1411287" cy="396875"/>
          </a:xfrm>
          <a:prstGeom prst="rect">
            <a:avLst/>
          </a:prstGeom>
          <a:noFill/>
          <a:ln w="9525">
            <a:noFill/>
            <a:miter lim="800000"/>
            <a:headEnd/>
            <a:tailEnd/>
          </a:ln>
        </p:spPr>
        <p:txBody>
          <a:bodyPr wrap="none">
            <a:spAutoFit/>
          </a:bodyPr>
          <a:lstStyle/>
          <a:p>
            <a:r>
              <a:rPr lang="en-US" sz="2000">
                <a:latin typeface="Comic Sans MS" pitchFamily="66" charset="0"/>
              </a:rPr>
              <a:t>the techie</a:t>
            </a:r>
          </a:p>
        </p:txBody>
      </p:sp>
      <p:sp>
        <p:nvSpPr>
          <p:cNvPr id="63533" name="Rectangle 45"/>
          <p:cNvSpPr>
            <a:spLocks noChangeArrowheads="1"/>
          </p:cNvSpPr>
          <p:nvPr/>
        </p:nvSpPr>
        <p:spPr bwMode="auto">
          <a:xfrm>
            <a:off x="6218238" y="4343400"/>
            <a:ext cx="1997075" cy="701675"/>
          </a:xfrm>
          <a:prstGeom prst="rect">
            <a:avLst/>
          </a:prstGeom>
          <a:noFill/>
          <a:ln w="9525">
            <a:noFill/>
            <a:miter lim="800000"/>
            <a:headEnd/>
            <a:tailEnd/>
          </a:ln>
        </p:spPr>
        <p:txBody>
          <a:bodyPr wrap="none">
            <a:spAutoFit/>
          </a:bodyPr>
          <a:lstStyle/>
          <a:p>
            <a:pPr algn="ctr"/>
            <a:r>
              <a:rPr lang="en-US" sz="2000">
                <a:latin typeface="Comic Sans MS" pitchFamily="66" charset="0"/>
              </a:rPr>
              <a:t>the techie with</a:t>
            </a:r>
          </a:p>
          <a:p>
            <a:pPr algn="ctr"/>
            <a:r>
              <a:rPr lang="en-US" sz="2000">
                <a:latin typeface="Comic Sans MS" pitchFamily="66" charset="0"/>
              </a:rPr>
              <a:t>app training</a:t>
            </a:r>
          </a:p>
        </p:txBody>
      </p:sp>
      <p:sp>
        <p:nvSpPr>
          <p:cNvPr id="63535" name="Rectangle 47"/>
          <p:cNvSpPr>
            <a:spLocks noChangeArrowheads="1"/>
          </p:cNvSpPr>
          <p:nvPr/>
        </p:nvSpPr>
        <p:spPr bwMode="auto">
          <a:xfrm>
            <a:off x="1371600" y="2606675"/>
            <a:ext cx="1479550" cy="701675"/>
          </a:xfrm>
          <a:prstGeom prst="rect">
            <a:avLst/>
          </a:prstGeom>
          <a:noFill/>
          <a:ln w="9525">
            <a:noFill/>
            <a:miter lim="800000"/>
            <a:headEnd/>
            <a:tailEnd/>
          </a:ln>
        </p:spPr>
        <p:txBody>
          <a:bodyPr wrap="none">
            <a:spAutoFit/>
          </a:bodyPr>
          <a:lstStyle/>
          <a:p>
            <a:pPr algn="ctr"/>
            <a:r>
              <a:rPr lang="en-US" sz="2000">
                <a:latin typeface="Comic Sans MS" pitchFamily="66" charset="0"/>
              </a:rPr>
              <a:t>the domain</a:t>
            </a:r>
          </a:p>
          <a:p>
            <a:pPr algn="ctr"/>
            <a:r>
              <a:rPr lang="en-US" sz="2000">
                <a:latin typeface="Comic Sans MS" pitchFamily="66" charset="0"/>
              </a:rPr>
              <a:t>expert</a:t>
            </a:r>
          </a:p>
        </p:txBody>
      </p:sp>
      <p:sp>
        <p:nvSpPr>
          <p:cNvPr id="63538" name="Rectangle 50"/>
          <p:cNvSpPr>
            <a:spLocks noChangeArrowheads="1"/>
          </p:cNvSpPr>
          <p:nvPr/>
        </p:nvSpPr>
        <p:spPr bwMode="auto">
          <a:xfrm>
            <a:off x="3548063" y="1508125"/>
            <a:ext cx="1881187" cy="701675"/>
          </a:xfrm>
          <a:prstGeom prst="rect">
            <a:avLst/>
          </a:prstGeom>
          <a:noFill/>
          <a:ln w="9525">
            <a:noFill/>
            <a:miter lim="800000"/>
            <a:headEnd/>
            <a:tailEnd/>
          </a:ln>
        </p:spPr>
        <p:txBody>
          <a:bodyPr wrap="none">
            <a:spAutoFit/>
          </a:bodyPr>
          <a:lstStyle/>
          <a:p>
            <a:pPr algn="ctr"/>
            <a:r>
              <a:rPr lang="en-US" sz="2000">
                <a:latin typeface="Comic Sans MS" pitchFamily="66" charset="0"/>
              </a:rPr>
              <a:t>the techie</a:t>
            </a:r>
          </a:p>
          <a:p>
            <a:pPr algn="ctr"/>
            <a:r>
              <a:rPr lang="en-US" sz="2000">
                <a:latin typeface="Comic Sans MS" pitchFamily="66" charset="0"/>
              </a:rPr>
              <a:t>domain expert</a:t>
            </a:r>
          </a:p>
        </p:txBody>
      </p:sp>
      <p:grpSp>
        <p:nvGrpSpPr>
          <p:cNvPr id="5" name="Group 53"/>
          <p:cNvGrpSpPr>
            <a:grpSpLocks/>
          </p:cNvGrpSpPr>
          <p:nvPr/>
        </p:nvGrpSpPr>
        <p:grpSpPr bwMode="auto">
          <a:xfrm>
            <a:off x="1371600" y="2879725"/>
            <a:ext cx="5927725" cy="3109913"/>
            <a:chOff x="1037" y="1814"/>
            <a:chExt cx="3734" cy="1959"/>
          </a:xfrm>
        </p:grpSpPr>
        <p:sp>
          <p:nvSpPr>
            <p:cNvPr id="21520" name="Rectangle 49"/>
            <p:cNvSpPr>
              <a:spLocks noChangeArrowheads="1"/>
            </p:cNvSpPr>
            <p:nvPr/>
          </p:nvSpPr>
          <p:spPr bwMode="auto">
            <a:xfrm>
              <a:off x="3283" y="1872"/>
              <a:ext cx="1488" cy="442"/>
            </a:xfrm>
            <a:prstGeom prst="rect">
              <a:avLst/>
            </a:prstGeom>
            <a:noFill/>
            <a:ln w="9525">
              <a:noFill/>
              <a:miter lim="800000"/>
              <a:headEnd/>
              <a:tailEnd/>
            </a:ln>
          </p:spPr>
          <p:txBody>
            <a:bodyPr wrap="none">
              <a:spAutoFit/>
            </a:bodyPr>
            <a:lstStyle/>
            <a:p>
              <a:r>
                <a:rPr lang="en-US" sz="2000">
                  <a:latin typeface="Comic Sans MS" pitchFamily="66" charset="0"/>
                </a:rPr>
                <a:t>the domain expert</a:t>
              </a:r>
              <a:br>
                <a:rPr lang="en-US" sz="2000">
                  <a:latin typeface="Comic Sans MS" pitchFamily="66" charset="0"/>
                </a:rPr>
              </a:br>
              <a:r>
                <a:rPr lang="en-US" sz="2000">
                  <a:latin typeface="Comic Sans MS" pitchFamily="66" charset="0"/>
                </a:rPr>
                <a:t>with app training</a:t>
              </a:r>
            </a:p>
          </p:txBody>
        </p:sp>
        <p:sp>
          <p:nvSpPr>
            <p:cNvPr id="21521" name="Line 51"/>
            <p:cNvSpPr>
              <a:spLocks noChangeShapeType="1"/>
            </p:cNvSpPr>
            <p:nvPr/>
          </p:nvSpPr>
          <p:spPr bwMode="auto">
            <a:xfrm>
              <a:off x="1037" y="1814"/>
              <a:ext cx="2246" cy="173"/>
            </a:xfrm>
            <a:prstGeom prst="line">
              <a:avLst/>
            </a:prstGeom>
            <a:noFill/>
            <a:ln w="28575">
              <a:solidFill>
                <a:schemeClr val="bg2"/>
              </a:solidFill>
              <a:prstDash val="dash"/>
              <a:round/>
              <a:headEnd/>
              <a:tailEnd/>
            </a:ln>
          </p:spPr>
          <p:txBody>
            <a:bodyPr/>
            <a:lstStyle/>
            <a:p>
              <a:endParaRPr lang="en-US"/>
            </a:p>
          </p:txBody>
        </p:sp>
        <p:sp>
          <p:nvSpPr>
            <p:cNvPr id="21522" name="Line 52"/>
            <p:cNvSpPr>
              <a:spLocks noChangeShapeType="1"/>
            </p:cNvSpPr>
            <p:nvPr/>
          </p:nvSpPr>
          <p:spPr bwMode="auto">
            <a:xfrm flipV="1">
              <a:off x="3917" y="2333"/>
              <a:ext cx="0" cy="1440"/>
            </a:xfrm>
            <a:prstGeom prst="line">
              <a:avLst/>
            </a:prstGeom>
            <a:noFill/>
            <a:ln w="28575">
              <a:solidFill>
                <a:schemeClr val="bg2"/>
              </a:solidFill>
              <a:prstDash val="dash"/>
              <a:round/>
              <a:headEnd/>
              <a:tailEnd/>
            </a:ln>
          </p:spPr>
          <p:txBody>
            <a:bodyPr/>
            <a:lstStyle/>
            <a:p>
              <a:endParaRPr lang="en-US"/>
            </a:p>
          </p:txBody>
        </p:sp>
      </p:grpSp>
      <p:sp>
        <p:nvSpPr>
          <p:cNvPr id="63531" name="Rectangle 43"/>
          <p:cNvSpPr>
            <a:spLocks noChangeArrowheads="1"/>
          </p:cNvSpPr>
          <p:nvPr/>
        </p:nvSpPr>
        <p:spPr bwMode="auto">
          <a:xfrm>
            <a:off x="5029200" y="5257800"/>
            <a:ext cx="1881188" cy="701675"/>
          </a:xfrm>
          <a:prstGeom prst="rect">
            <a:avLst/>
          </a:prstGeom>
          <a:noFill/>
          <a:ln w="9525">
            <a:noFill/>
            <a:miter lim="800000"/>
            <a:headEnd/>
            <a:tailEnd/>
          </a:ln>
        </p:spPr>
        <p:txBody>
          <a:bodyPr wrap="none">
            <a:spAutoFit/>
          </a:bodyPr>
          <a:lstStyle/>
          <a:p>
            <a:pPr algn="ctr"/>
            <a:r>
              <a:rPr lang="en-US" sz="2000">
                <a:latin typeface="Comic Sans MS" pitchFamily="66" charset="0"/>
              </a:rPr>
              <a:t>the staff with</a:t>
            </a:r>
          </a:p>
          <a:p>
            <a:pPr algn="ctr"/>
            <a:r>
              <a:rPr lang="en-US" sz="2000">
                <a:latin typeface="Comic Sans MS" pitchFamily="66" charset="0"/>
              </a:rPr>
              <a:t>app training</a:t>
            </a:r>
          </a:p>
        </p:txBody>
      </p:sp>
      <p:sp>
        <p:nvSpPr>
          <p:cNvPr id="6" name="Date Placeholder 5"/>
          <p:cNvSpPr>
            <a:spLocks noGrp="1"/>
          </p:cNvSpPr>
          <p:nvPr>
            <p:ph type="dt" sz="half" idx="10"/>
          </p:nvPr>
        </p:nvSpPr>
        <p:spPr/>
        <p:txBody>
          <a:bodyPr/>
          <a:lstStyle/>
          <a:p>
            <a:pPr>
              <a:defRPr/>
            </a:pPr>
            <a:r>
              <a:rPr lang="en-US" smtClean="0"/>
              <a:t>SWE 632 – UI Design</a:t>
            </a:r>
            <a:endParaRPr lang="en-US" dirty="0"/>
          </a:p>
        </p:txBody>
      </p:sp>
      <p:sp>
        <p:nvSpPr>
          <p:cNvPr id="7" name="Footer Placeholder 6"/>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63529"/>
                                        </p:tgtEl>
                                        <p:attrNameLst>
                                          <p:attrName>style.visibility</p:attrName>
                                        </p:attrNameLst>
                                      </p:cBhvr>
                                      <p:to>
                                        <p:strVal val="visible"/>
                                      </p:to>
                                    </p:set>
                                    <p:anim calcmode="lin" valueType="num">
                                      <p:cBhvr>
                                        <p:cTn id="22" dur="500" fill="hold"/>
                                        <p:tgtEl>
                                          <p:spTgt spid="63529"/>
                                        </p:tgtEl>
                                        <p:attrNameLst>
                                          <p:attrName>ppt_w</p:attrName>
                                        </p:attrNameLst>
                                      </p:cBhvr>
                                      <p:tavLst>
                                        <p:tav tm="0">
                                          <p:val>
                                            <p:fltVal val="0"/>
                                          </p:val>
                                        </p:tav>
                                        <p:tav tm="100000">
                                          <p:val>
                                            <p:strVal val="#ppt_w"/>
                                          </p:val>
                                        </p:tav>
                                      </p:tavLst>
                                    </p:anim>
                                    <p:anim calcmode="lin" valueType="num">
                                      <p:cBhvr>
                                        <p:cTn id="23" dur="500" fill="hold"/>
                                        <p:tgtEl>
                                          <p:spTgt spid="63529"/>
                                        </p:tgtEl>
                                        <p:attrNameLst>
                                          <p:attrName>ppt_h</p:attrName>
                                        </p:attrNameLst>
                                      </p:cBhvr>
                                      <p:tavLst>
                                        <p:tav tm="0">
                                          <p:val>
                                            <p:fltVal val="0"/>
                                          </p:val>
                                        </p:tav>
                                        <p:tav tm="100000">
                                          <p:val>
                                            <p:strVal val="#ppt_h"/>
                                          </p:val>
                                        </p:tav>
                                      </p:tavLst>
                                    </p:anim>
                                    <p:animEffect transition="in" filter="fade">
                                      <p:cBhvr>
                                        <p:cTn id="24" dur="500"/>
                                        <p:tgtEl>
                                          <p:spTgt spid="6352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63531"/>
                                        </p:tgtEl>
                                        <p:attrNameLst>
                                          <p:attrName>style.visibility</p:attrName>
                                        </p:attrNameLst>
                                      </p:cBhvr>
                                      <p:to>
                                        <p:strVal val="visible"/>
                                      </p:to>
                                    </p:set>
                                    <p:anim calcmode="lin" valueType="num">
                                      <p:cBhvr>
                                        <p:cTn id="29" dur="500" fill="hold"/>
                                        <p:tgtEl>
                                          <p:spTgt spid="63531"/>
                                        </p:tgtEl>
                                        <p:attrNameLst>
                                          <p:attrName>ppt_w</p:attrName>
                                        </p:attrNameLst>
                                      </p:cBhvr>
                                      <p:tavLst>
                                        <p:tav tm="0">
                                          <p:val>
                                            <p:fltVal val="0"/>
                                          </p:val>
                                        </p:tav>
                                        <p:tav tm="100000">
                                          <p:val>
                                            <p:strVal val="#ppt_w"/>
                                          </p:val>
                                        </p:tav>
                                      </p:tavLst>
                                    </p:anim>
                                    <p:anim calcmode="lin" valueType="num">
                                      <p:cBhvr>
                                        <p:cTn id="30" dur="500" fill="hold"/>
                                        <p:tgtEl>
                                          <p:spTgt spid="63531"/>
                                        </p:tgtEl>
                                        <p:attrNameLst>
                                          <p:attrName>ppt_h</p:attrName>
                                        </p:attrNameLst>
                                      </p:cBhvr>
                                      <p:tavLst>
                                        <p:tav tm="0">
                                          <p:val>
                                            <p:fltVal val="0"/>
                                          </p:val>
                                        </p:tav>
                                        <p:tav tm="100000">
                                          <p:val>
                                            <p:strVal val="#ppt_h"/>
                                          </p:val>
                                        </p:tav>
                                      </p:tavLst>
                                    </p:anim>
                                    <p:animEffect transition="in" filter="fade">
                                      <p:cBhvr>
                                        <p:cTn id="31" dur="500"/>
                                        <p:tgtEl>
                                          <p:spTgt spid="6353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63533"/>
                                        </p:tgtEl>
                                        <p:attrNameLst>
                                          <p:attrName>style.visibility</p:attrName>
                                        </p:attrNameLst>
                                      </p:cBhvr>
                                      <p:to>
                                        <p:strVal val="visible"/>
                                      </p:to>
                                    </p:set>
                                    <p:anim calcmode="lin" valueType="num">
                                      <p:cBhvr>
                                        <p:cTn id="36" dur="500" fill="hold"/>
                                        <p:tgtEl>
                                          <p:spTgt spid="63533"/>
                                        </p:tgtEl>
                                        <p:attrNameLst>
                                          <p:attrName>ppt_w</p:attrName>
                                        </p:attrNameLst>
                                      </p:cBhvr>
                                      <p:tavLst>
                                        <p:tav tm="0">
                                          <p:val>
                                            <p:fltVal val="0"/>
                                          </p:val>
                                        </p:tav>
                                        <p:tav tm="100000">
                                          <p:val>
                                            <p:strVal val="#ppt_w"/>
                                          </p:val>
                                        </p:tav>
                                      </p:tavLst>
                                    </p:anim>
                                    <p:anim calcmode="lin" valueType="num">
                                      <p:cBhvr>
                                        <p:cTn id="37" dur="500" fill="hold"/>
                                        <p:tgtEl>
                                          <p:spTgt spid="63533"/>
                                        </p:tgtEl>
                                        <p:attrNameLst>
                                          <p:attrName>ppt_h</p:attrName>
                                        </p:attrNameLst>
                                      </p:cBhvr>
                                      <p:tavLst>
                                        <p:tav tm="0">
                                          <p:val>
                                            <p:fltVal val="0"/>
                                          </p:val>
                                        </p:tav>
                                        <p:tav tm="100000">
                                          <p:val>
                                            <p:strVal val="#ppt_h"/>
                                          </p:val>
                                        </p:tav>
                                      </p:tavLst>
                                    </p:anim>
                                    <p:animEffect transition="in" filter="fade">
                                      <p:cBhvr>
                                        <p:cTn id="38" dur="500"/>
                                        <p:tgtEl>
                                          <p:spTgt spid="63533"/>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63535"/>
                                        </p:tgtEl>
                                        <p:attrNameLst>
                                          <p:attrName>style.visibility</p:attrName>
                                        </p:attrNameLst>
                                      </p:cBhvr>
                                      <p:to>
                                        <p:strVal val="visible"/>
                                      </p:to>
                                    </p:set>
                                    <p:anim calcmode="lin" valueType="num">
                                      <p:cBhvr>
                                        <p:cTn id="43" dur="500" fill="hold"/>
                                        <p:tgtEl>
                                          <p:spTgt spid="63535"/>
                                        </p:tgtEl>
                                        <p:attrNameLst>
                                          <p:attrName>ppt_w</p:attrName>
                                        </p:attrNameLst>
                                      </p:cBhvr>
                                      <p:tavLst>
                                        <p:tav tm="0">
                                          <p:val>
                                            <p:fltVal val="0"/>
                                          </p:val>
                                        </p:tav>
                                        <p:tav tm="100000">
                                          <p:val>
                                            <p:strVal val="#ppt_w"/>
                                          </p:val>
                                        </p:tav>
                                      </p:tavLst>
                                    </p:anim>
                                    <p:anim calcmode="lin" valueType="num">
                                      <p:cBhvr>
                                        <p:cTn id="44" dur="500" fill="hold"/>
                                        <p:tgtEl>
                                          <p:spTgt spid="63535"/>
                                        </p:tgtEl>
                                        <p:attrNameLst>
                                          <p:attrName>ppt_h</p:attrName>
                                        </p:attrNameLst>
                                      </p:cBhvr>
                                      <p:tavLst>
                                        <p:tav tm="0">
                                          <p:val>
                                            <p:fltVal val="0"/>
                                          </p:val>
                                        </p:tav>
                                        <p:tav tm="100000">
                                          <p:val>
                                            <p:strVal val="#ppt_h"/>
                                          </p:val>
                                        </p:tav>
                                      </p:tavLst>
                                    </p:anim>
                                    <p:animEffect transition="in" filter="fade">
                                      <p:cBhvr>
                                        <p:cTn id="45" dur="500"/>
                                        <p:tgtEl>
                                          <p:spTgt spid="63535"/>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500" fill="hold"/>
                                        <p:tgtEl>
                                          <p:spTgt spid="5"/>
                                        </p:tgtEl>
                                        <p:attrNameLst>
                                          <p:attrName>ppt_w</p:attrName>
                                        </p:attrNameLst>
                                      </p:cBhvr>
                                      <p:tavLst>
                                        <p:tav tm="0">
                                          <p:val>
                                            <p:fltVal val="0"/>
                                          </p:val>
                                        </p:tav>
                                        <p:tav tm="100000">
                                          <p:val>
                                            <p:strVal val="#ppt_w"/>
                                          </p:val>
                                        </p:tav>
                                      </p:tavLst>
                                    </p:anim>
                                    <p:anim calcmode="lin" valueType="num">
                                      <p:cBhvr>
                                        <p:cTn id="51" dur="500" fill="hold"/>
                                        <p:tgtEl>
                                          <p:spTgt spid="5"/>
                                        </p:tgtEl>
                                        <p:attrNameLst>
                                          <p:attrName>ppt_h</p:attrName>
                                        </p:attrNameLst>
                                      </p:cBhvr>
                                      <p:tavLst>
                                        <p:tav tm="0">
                                          <p:val>
                                            <p:fltVal val="0"/>
                                          </p:val>
                                        </p:tav>
                                        <p:tav tm="100000">
                                          <p:val>
                                            <p:strVal val="#ppt_h"/>
                                          </p:val>
                                        </p:tav>
                                      </p:tavLst>
                                    </p:anim>
                                    <p:animEffect transition="in" filter="fade">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63538"/>
                                        </p:tgtEl>
                                        <p:attrNameLst>
                                          <p:attrName>style.visibility</p:attrName>
                                        </p:attrNameLst>
                                      </p:cBhvr>
                                      <p:to>
                                        <p:strVal val="visible"/>
                                      </p:to>
                                    </p:set>
                                    <p:anim calcmode="lin" valueType="num">
                                      <p:cBhvr>
                                        <p:cTn id="57" dur="500" fill="hold"/>
                                        <p:tgtEl>
                                          <p:spTgt spid="63538"/>
                                        </p:tgtEl>
                                        <p:attrNameLst>
                                          <p:attrName>ppt_w</p:attrName>
                                        </p:attrNameLst>
                                      </p:cBhvr>
                                      <p:tavLst>
                                        <p:tav tm="0">
                                          <p:val>
                                            <p:fltVal val="0"/>
                                          </p:val>
                                        </p:tav>
                                        <p:tav tm="100000">
                                          <p:val>
                                            <p:strVal val="#ppt_w"/>
                                          </p:val>
                                        </p:tav>
                                      </p:tavLst>
                                    </p:anim>
                                    <p:anim calcmode="lin" valueType="num">
                                      <p:cBhvr>
                                        <p:cTn id="58" dur="500" fill="hold"/>
                                        <p:tgtEl>
                                          <p:spTgt spid="63538"/>
                                        </p:tgtEl>
                                        <p:attrNameLst>
                                          <p:attrName>ppt_h</p:attrName>
                                        </p:attrNameLst>
                                      </p:cBhvr>
                                      <p:tavLst>
                                        <p:tav tm="0">
                                          <p:val>
                                            <p:fltVal val="0"/>
                                          </p:val>
                                        </p:tav>
                                        <p:tav tm="100000">
                                          <p:val>
                                            <p:strVal val="#ppt_h"/>
                                          </p:val>
                                        </p:tav>
                                      </p:tavLst>
                                    </p:anim>
                                    <p:animEffect transition="in" filter="fade">
                                      <p:cBhvr>
                                        <p:cTn id="59" dur="500"/>
                                        <p:tgtEl>
                                          <p:spTgt spid="63538"/>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63527"/>
                                        </p:tgtEl>
                                        <p:attrNameLst>
                                          <p:attrName>style.visibility</p:attrName>
                                        </p:attrNameLst>
                                      </p:cBhvr>
                                      <p:to>
                                        <p:strVal val="visible"/>
                                      </p:to>
                                    </p:set>
                                    <p:anim calcmode="lin" valueType="num">
                                      <p:cBhvr>
                                        <p:cTn id="64" dur="500" fill="hold"/>
                                        <p:tgtEl>
                                          <p:spTgt spid="63527"/>
                                        </p:tgtEl>
                                        <p:attrNameLst>
                                          <p:attrName>ppt_w</p:attrName>
                                        </p:attrNameLst>
                                      </p:cBhvr>
                                      <p:tavLst>
                                        <p:tav tm="0">
                                          <p:val>
                                            <p:fltVal val="0"/>
                                          </p:val>
                                        </p:tav>
                                        <p:tav tm="100000">
                                          <p:val>
                                            <p:strVal val="#ppt_w"/>
                                          </p:val>
                                        </p:tav>
                                      </p:tavLst>
                                    </p:anim>
                                    <p:anim calcmode="lin" valueType="num">
                                      <p:cBhvr>
                                        <p:cTn id="65" dur="500" fill="hold"/>
                                        <p:tgtEl>
                                          <p:spTgt spid="63527"/>
                                        </p:tgtEl>
                                        <p:attrNameLst>
                                          <p:attrName>ppt_h</p:attrName>
                                        </p:attrNameLst>
                                      </p:cBhvr>
                                      <p:tavLst>
                                        <p:tav tm="0">
                                          <p:val>
                                            <p:fltVal val="0"/>
                                          </p:val>
                                        </p:tav>
                                        <p:tav tm="100000">
                                          <p:val>
                                            <p:strVal val="#ppt_h"/>
                                          </p:val>
                                        </p:tav>
                                      </p:tavLst>
                                    </p:anim>
                                    <p:animEffect transition="in" filter="fade">
                                      <p:cBhvr>
                                        <p:cTn id="66" dur="500"/>
                                        <p:tgtEl>
                                          <p:spTgt spid="63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7" grpId="0"/>
      <p:bldP spid="63529" grpId="0"/>
      <p:bldP spid="63533" grpId="0"/>
      <p:bldP spid="63535" grpId="0"/>
      <p:bldP spid="63538" grpId="0"/>
      <p:bldP spid="635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title"/>
          </p:nvPr>
        </p:nvSpPr>
        <p:spPr/>
        <p:txBody>
          <a:bodyPr/>
          <a:lstStyle/>
          <a:p>
            <a:r>
              <a:rPr lang="en-US" sz="3200" smtClean="0"/>
              <a:t>different competencies</a:t>
            </a:r>
            <a:br>
              <a:rPr lang="en-US" sz="3200" smtClean="0"/>
            </a:br>
            <a:r>
              <a:rPr lang="en-US" sz="3200" smtClean="0"/>
              <a:t>need different UI strategies</a:t>
            </a:r>
          </a:p>
        </p:txBody>
      </p:sp>
      <p:sp>
        <p:nvSpPr>
          <p:cNvPr id="22531" name="Rectangle 10"/>
          <p:cNvSpPr>
            <a:spLocks noGrp="1" noChangeArrowheads="1"/>
          </p:cNvSpPr>
          <p:nvPr>
            <p:ph idx="1"/>
          </p:nvPr>
        </p:nvSpPr>
        <p:spPr>
          <a:xfrm>
            <a:off x="4389438" y="1874838"/>
            <a:ext cx="4479925" cy="4479925"/>
          </a:xfrm>
        </p:spPr>
        <p:txBody>
          <a:bodyPr>
            <a:normAutofit lnSpcReduction="10000"/>
          </a:bodyPr>
          <a:lstStyle/>
          <a:p>
            <a:r>
              <a:rPr lang="en-US" sz="2400" smtClean="0"/>
              <a:t>the techie</a:t>
            </a:r>
          </a:p>
          <a:p>
            <a:pPr lvl="1"/>
            <a:r>
              <a:rPr lang="en-US" sz="2000" smtClean="0"/>
              <a:t>help with domain concepts</a:t>
            </a:r>
          </a:p>
          <a:p>
            <a:pPr lvl="1"/>
            <a:r>
              <a:rPr lang="en-US" sz="2000" smtClean="0"/>
              <a:t>some app-specific help</a:t>
            </a:r>
          </a:p>
          <a:p>
            <a:pPr lvl="2"/>
            <a:r>
              <a:rPr lang="en-US" sz="1800" smtClean="0">
                <a:solidFill>
                  <a:schemeClr val="tx1"/>
                </a:solidFill>
              </a:rPr>
              <a:t>not</a:t>
            </a:r>
            <a:r>
              <a:rPr lang="en-US" sz="1800" smtClean="0"/>
              <a:t> how to do a search</a:t>
            </a:r>
          </a:p>
          <a:p>
            <a:pPr lvl="2"/>
            <a:r>
              <a:rPr lang="en-US" sz="1800" smtClean="0">
                <a:solidFill>
                  <a:schemeClr val="tx1"/>
                </a:solidFill>
              </a:rPr>
              <a:t>not</a:t>
            </a:r>
            <a:r>
              <a:rPr lang="en-US" sz="1800" smtClean="0"/>
              <a:t> how to get focus on field</a:t>
            </a:r>
          </a:p>
          <a:p>
            <a:pPr>
              <a:spcBef>
                <a:spcPct val="50000"/>
              </a:spcBef>
            </a:pPr>
            <a:r>
              <a:rPr lang="en-US" sz="2400" smtClean="0"/>
              <a:t>the domain expert</a:t>
            </a:r>
          </a:p>
          <a:p>
            <a:pPr lvl="1"/>
            <a:r>
              <a:rPr lang="en-US" sz="2000" smtClean="0"/>
              <a:t>help with computer concepts</a:t>
            </a:r>
          </a:p>
          <a:p>
            <a:pPr lvl="2"/>
            <a:r>
              <a:rPr lang="en-US" sz="1800" smtClean="0"/>
              <a:t>how to print</a:t>
            </a:r>
          </a:p>
          <a:p>
            <a:pPr lvl="2"/>
            <a:r>
              <a:rPr lang="en-US" sz="1800" smtClean="0"/>
              <a:t>how to import data...</a:t>
            </a:r>
          </a:p>
          <a:p>
            <a:pPr lvl="1"/>
            <a:r>
              <a:rPr lang="en-US" sz="2000" smtClean="0"/>
              <a:t>detailed app-specific help</a:t>
            </a:r>
          </a:p>
          <a:p>
            <a:pPr>
              <a:spcBef>
                <a:spcPct val="50000"/>
              </a:spcBef>
            </a:pPr>
            <a:r>
              <a:rPr lang="en-US" sz="2400" smtClean="0"/>
              <a:t>the staff...</a:t>
            </a:r>
          </a:p>
        </p:txBody>
      </p:sp>
      <p:grpSp>
        <p:nvGrpSpPr>
          <p:cNvPr id="2" name="Group 23"/>
          <p:cNvGrpSpPr>
            <a:grpSpLocks/>
          </p:cNvGrpSpPr>
          <p:nvPr/>
        </p:nvGrpSpPr>
        <p:grpSpPr bwMode="auto">
          <a:xfrm>
            <a:off x="398463" y="2879725"/>
            <a:ext cx="3533775" cy="2952750"/>
            <a:chOff x="2847" y="1526"/>
            <a:chExt cx="2700" cy="2382"/>
          </a:xfrm>
        </p:grpSpPr>
        <p:grpSp>
          <p:nvGrpSpPr>
            <p:cNvPr id="3" name="Group 2"/>
            <p:cNvGrpSpPr>
              <a:grpSpLocks/>
            </p:cNvGrpSpPr>
            <p:nvPr/>
          </p:nvGrpSpPr>
          <p:grpSpPr bwMode="auto">
            <a:xfrm>
              <a:off x="2847" y="1526"/>
              <a:ext cx="2700" cy="1914"/>
              <a:chOff x="2847" y="1526"/>
              <a:chExt cx="2700" cy="1914"/>
            </a:xfrm>
          </p:grpSpPr>
          <p:sp>
            <p:nvSpPr>
              <p:cNvPr id="22552" name="Freeform 3"/>
              <p:cNvSpPr>
                <a:spLocks/>
              </p:cNvSpPr>
              <p:nvPr/>
            </p:nvSpPr>
            <p:spPr bwMode="auto">
              <a:xfrm>
                <a:off x="3232" y="1528"/>
                <a:ext cx="923" cy="1912"/>
              </a:xfrm>
              <a:custGeom>
                <a:avLst/>
                <a:gdLst>
                  <a:gd name="T0" fmla="*/ 0 w 923"/>
                  <a:gd name="T1" fmla="*/ 1912 h 1912"/>
                  <a:gd name="T2" fmla="*/ 1 w 923"/>
                  <a:gd name="T3" fmla="*/ 637 h 1912"/>
                  <a:gd name="T4" fmla="*/ 923 w 923"/>
                  <a:gd name="T5" fmla="*/ 0 h 1912"/>
                  <a:gd name="T6" fmla="*/ 916 w 923"/>
                  <a:gd name="T7" fmla="*/ 1191 h 1912"/>
                  <a:gd name="T8" fmla="*/ 0 w 923"/>
                  <a:gd name="T9" fmla="*/ 1912 h 1912"/>
                  <a:gd name="T10" fmla="*/ 0 60000 65536"/>
                  <a:gd name="T11" fmla="*/ 0 60000 65536"/>
                  <a:gd name="T12" fmla="*/ 0 60000 65536"/>
                  <a:gd name="T13" fmla="*/ 0 60000 65536"/>
                  <a:gd name="T14" fmla="*/ 0 60000 65536"/>
                  <a:gd name="T15" fmla="*/ 0 w 923"/>
                  <a:gd name="T16" fmla="*/ 0 h 1912"/>
                  <a:gd name="T17" fmla="*/ 923 w 923"/>
                  <a:gd name="T18" fmla="*/ 1912 h 1912"/>
                </a:gdLst>
                <a:ahLst/>
                <a:cxnLst>
                  <a:cxn ang="T10">
                    <a:pos x="T0" y="T1"/>
                  </a:cxn>
                  <a:cxn ang="T11">
                    <a:pos x="T2" y="T3"/>
                  </a:cxn>
                  <a:cxn ang="T12">
                    <a:pos x="T4" y="T5"/>
                  </a:cxn>
                  <a:cxn ang="T13">
                    <a:pos x="T6" y="T7"/>
                  </a:cxn>
                  <a:cxn ang="T14">
                    <a:pos x="T8" y="T9"/>
                  </a:cxn>
                </a:cxnLst>
                <a:rect l="T15" t="T16" r="T17" b="T18"/>
                <a:pathLst>
                  <a:path w="923" h="1912">
                    <a:moveTo>
                      <a:pt x="0" y="1912"/>
                    </a:moveTo>
                    <a:lnTo>
                      <a:pt x="1" y="637"/>
                    </a:lnTo>
                    <a:lnTo>
                      <a:pt x="923" y="0"/>
                    </a:lnTo>
                    <a:lnTo>
                      <a:pt x="916" y="1191"/>
                    </a:lnTo>
                    <a:lnTo>
                      <a:pt x="0" y="1912"/>
                    </a:lnTo>
                    <a:close/>
                  </a:path>
                </a:pathLst>
              </a:custGeom>
              <a:gradFill rotWithShape="1">
                <a:gsLst>
                  <a:gs pos="0">
                    <a:srgbClr val="CCECFF"/>
                  </a:gs>
                  <a:gs pos="100000">
                    <a:srgbClr val="5E6D76"/>
                  </a:gs>
                </a:gsLst>
                <a:lin ang="2700000" scaled="1"/>
              </a:gradFill>
              <a:ln w="9525">
                <a:noFill/>
                <a:round/>
                <a:headEnd/>
                <a:tailEnd/>
              </a:ln>
            </p:spPr>
            <p:txBody>
              <a:bodyPr/>
              <a:lstStyle/>
              <a:p>
                <a:endParaRPr lang="en-US" sz="1200"/>
              </a:p>
            </p:txBody>
          </p:sp>
          <p:sp>
            <p:nvSpPr>
              <p:cNvPr id="22553" name="Rectangle 20"/>
              <p:cNvSpPr>
                <a:spLocks noChangeArrowheads="1"/>
              </p:cNvSpPr>
              <p:nvPr/>
            </p:nvSpPr>
            <p:spPr bwMode="auto">
              <a:xfrm>
                <a:off x="3001" y="2173"/>
                <a:ext cx="232"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H</a:t>
                </a:r>
                <a:endParaRPr lang="en-US" sz="1200">
                  <a:solidFill>
                    <a:srgbClr val="663300"/>
                  </a:solidFill>
                </a:endParaRPr>
              </a:p>
            </p:txBody>
          </p:sp>
          <p:sp>
            <p:nvSpPr>
              <p:cNvPr id="22554" name="Rectangle 20"/>
              <p:cNvSpPr>
                <a:spLocks noChangeArrowheads="1"/>
              </p:cNvSpPr>
              <p:nvPr/>
            </p:nvSpPr>
            <p:spPr bwMode="auto">
              <a:xfrm>
                <a:off x="3001" y="2806"/>
                <a:ext cx="245"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M</a:t>
                </a:r>
                <a:endParaRPr lang="en-US" sz="1200">
                  <a:solidFill>
                    <a:srgbClr val="663300"/>
                  </a:solidFill>
                </a:endParaRPr>
              </a:p>
            </p:txBody>
          </p:sp>
          <p:sp>
            <p:nvSpPr>
              <p:cNvPr id="22555" name="Rectangle 20"/>
              <p:cNvSpPr>
                <a:spLocks noChangeArrowheads="1"/>
              </p:cNvSpPr>
              <p:nvPr/>
            </p:nvSpPr>
            <p:spPr bwMode="auto">
              <a:xfrm rot="-5400000">
                <a:off x="2449" y="2699"/>
                <a:ext cx="1007" cy="212"/>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task semantics</a:t>
                </a:r>
              </a:p>
            </p:txBody>
          </p:sp>
          <p:sp>
            <p:nvSpPr>
              <p:cNvPr id="22556" name="Freeform 7"/>
              <p:cNvSpPr>
                <a:spLocks/>
              </p:cNvSpPr>
              <p:nvPr/>
            </p:nvSpPr>
            <p:spPr bwMode="auto">
              <a:xfrm>
                <a:off x="4147" y="1526"/>
                <a:ext cx="1400" cy="1338"/>
              </a:xfrm>
              <a:custGeom>
                <a:avLst/>
                <a:gdLst>
                  <a:gd name="T0" fmla="*/ 10 w 1400"/>
                  <a:gd name="T1" fmla="*/ 0 h 1338"/>
                  <a:gd name="T2" fmla="*/ 1400 w 1400"/>
                  <a:gd name="T3" fmla="*/ 130 h 1338"/>
                  <a:gd name="T4" fmla="*/ 1389 w 1400"/>
                  <a:gd name="T5" fmla="*/ 1338 h 1338"/>
                  <a:gd name="T6" fmla="*/ 0 w 1400"/>
                  <a:gd name="T7" fmla="*/ 1193 h 1338"/>
                  <a:gd name="T8" fmla="*/ 10 w 1400"/>
                  <a:gd name="T9" fmla="*/ 0 h 1338"/>
                  <a:gd name="T10" fmla="*/ 0 60000 65536"/>
                  <a:gd name="T11" fmla="*/ 0 60000 65536"/>
                  <a:gd name="T12" fmla="*/ 0 60000 65536"/>
                  <a:gd name="T13" fmla="*/ 0 60000 65536"/>
                  <a:gd name="T14" fmla="*/ 0 60000 65536"/>
                  <a:gd name="T15" fmla="*/ 0 w 1400"/>
                  <a:gd name="T16" fmla="*/ 0 h 1338"/>
                  <a:gd name="T17" fmla="*/ 1400 w 1400"/>
                  <a:gd name="T18" fmla="*/ 1338 h 1338"/>
                </a:gdLst>
                <a:ahLst/>
                <a:cxnLst>
                  <a:cxn ang="T10">
                    <a:pos x="T0" y="T1"/>
                  </a:cxn>
                  <a:cxn ang="T11">
                    <a:pos x="T2" y="T3"/>
                  </a:cxn>
                  <a:cxn ang="T12">
                    <a:pos x="T4" y="T5"/>
                  </a:cxn>
                  <a:cxn ang="T13">
                    <a:pos x="T6" y="T7"/>
                  </a:cxn>
                  <a:cxn ang="T14">
                    <a:pos x="T8" y="T9"/>
                  </a:cxn>
                </a:cxnLst>
                <a:rect l="T15" t="T16" r="T17" b="T18"/>
                <a:pathLst>
                  <a:path w="1400" h="1338">
                    <a:moveTo>
                      <a:pt x="10" y="0"/>
                    </a:moveTo>
                    <a:lnTo>
                      <a:pt x="1400" y="130"/>
                    </a:lnTo>
                    <a:lnTo>
                      <a:pt x="1389" y="1338"/>
                    </a:lnTo>
                    <a:lnTo>
                      <a:pt x="0" y="1193"/>
                    </a:lnTo>
                    <a:lnTo>
                      <a:pt x="10" y="0"/>
                    </a:lnTo>
                    <a:close/>
                  </a:path>
                </a:pathLst>
              </a:custGeom>
              <a:gradFill rotWithShape="1">
                <a:gsLst>
                  <a:gs pos="0">
                    <a:srgbClr val="69613F">
                      <a:alpha val="50000"/>
                    </a:srgbClr>
                  </a:gs>
                  <a:gs pos="100000">
                    <a:srgbClr val="FFEC99"/>
                  </a:gs>
                </a:gsLst>
                <a:lin ang="18900000" scaled="1"/>
              </a:gradFill>
              <a:ln w="9525">
                <a:noFill/>
                <a:round/>
                <a:headEnd/>
                <a:tailEnd/>
              </a:ln>
            </p:spPr>
            <p:txBody>
              <a:bodyPr/>
              <a:lstStyle/>
              <a:p>
                <a:endParaRPr lang="en-US" sz="1200"/>
              </a:p>
            </p:txBody>
          </p:sp>
          <p:sp>
            <p:nvSpPr>
              <p:cNvPr id="22557" name="Line 8"/>
              <p:cNvSpPr>
                <a:spLocks noChangeShapeType="1"/>
              </p:cNvSpPr>
              <p:nvPr/>
            </p:nvSpPr>
            <p:spPr bwMode="auto">
              <a:xfrm flipH="1" flipV="1">
                <a:off x="3226" y="2045"/>
                <a:ext cx="2" cy="1393"/>
              </a:xfrm>
              <a:prstGeom prst="line">
                <a:avLst/>
              </a:prstGeom>
              <a:noFill/>
              <a:ln w="19050">
                <a:solidFill>
                  <a:schemeClr val="bg2"/>
                </a:solidFill>
                <a:round/>
                <a:headEnd/>
                <a:tailEnd type="arrow" w="med" len="med"/>
              </a:ln>
            </p:spPr>
            <p:txBody>
              <a:bodyPr/>
              <a:lstStyle/>
              <a:p>
                <a:endParaRPr lang="en-US"/>
              </a:p>
            </p:txBody>
          </p:sp>
        </p:grpSp>
        <p:grpSp>
          <p:nvGrpSpPr>
            <p:cNvPr id="4" name="Group 11"/>
            <p:cNvGrpSpPr>
              <a:grpSpLocks/>
            </p:cNvGrpSpPr>
            <p:nvPr/>
          </p:nvGrpSpPr>
          <p:grpSpPr bwMode="auto">
            <a:xfrm>
              <a:off x="3229" y="2559"/>
              <a:ext cx="2305" cy="1041"/>
              <a:chOff x="3229" y="2559"/>
              <a:chExt cx="2305" cy="1041"/>
            </a:xfrm>
          </p:grpSpPr>
          <p:sp>
            <p:nvSpPr>
              <p:cNvPr id="22547" name="Freeform 12"/>
              <p:cNvSpPr>
                <a:spLocks/>
              </p:cNvSpPr>
              <p:nvPr/>
            </p:nvSpPr>
            <p:spPr bwMode="auto">
              <a:xfrm>
                <a:off x="3236" y="2720"/>
                <a:ext cx="2298" cy="880"/>
              </a:xfrm>
              <a:custGeom>
                <a:avLst/>
                <a:gdLst>
                  <a:gd name="T0" fmla="*/ 0 w 2298"/>
                  <a:gd name="T1" fmla="*/ 719 h 880"/>
                  <a:gd name="T2" fmla="*/ 1615 w 2298"/>
                  <a:gd name="T3" fmla="*/ 880 h 880"/>
                  <a:gd name="T4" fmla="*/ 2298 w 2298"/>
                  <a:gd name="T5" fmla="*/ 144 h 880"/>
                  <a:gd name="T6" fmla="*/ 904 w 2298"/>
                  <a:gd name="T7" fmla="*/ 0 h 880"/>
                  <a:gd name="T8" fmla="*/ 0 w 2298"/>
                  <a:gd name="T9" fmla="*/ 719 h 880"/>
                  <a:gd name="T10" fmla="*/ 0 60000 65536"/>
                  <a:gd name="T11" fmla="*/ 0 60000 65536"/>
                  <a:gd name="T12" fmla="*/ 0 60000 65536"/>
                  <a:gd name="T13" fmla="*/ 0 60000 65536"/>
                  <a:gd name="T14" fmla="*/ 0 60000 65536"/>
                  <a:gd name="T15" fmla="*/ 0 w 2298"/>
                  <a:gd name="T16" fmla="*/ 0 h 880"/>
                  <a:gd name="T17" fmla="*/ 2298 w 2298"/>
                  <a:gd name="T18" fmla="*/ 880 h 880"/>
                </a:gdLst>
                <a:ahLst/>
                <a:cxnLst>
                  <a:cxn ang="T10">
                    <a:pos x="T0" y="T1"/>
                  </a:cxn>
                  <a:cxn ang="T11">
                    <a:pos x="T2" y="T3"/>
                  </a:cxn>
                  <a:cxn ang="T12">
                    <a:pos x="T4" y="T5"/>
                  </a:cxn>
                  <a:cxn ang="T13">
                    <a:pos x="T6" y="T7"/>
                  </a:cxn>
                  <a:cxn ang="T14">
                    <a:pos x="T8" y="T9"/>
                  </a:cxn>
                </a:cxnLst>
                <a:rect l="T15" t="T16" r="T17" b="T18"/>
                <a:pathLst>
                  <a:path w="2298" h="880">
                    <a:moveTo>
                      <a:pt x="0" y="719"/>
                    </a:moveTo>
                    <a:lnTo>
                      <a:pt x="1615" y="880"/>
                    </a:lnTo>
                    <a:lnTo>
                      <a:pt x="2298" y="144"/>
                    </a:lnTo>
                    <a:lnTo>
                      <a:pt x="904" y="0"/>
                    </a:lnTo>
                    <a:lnTo>
                      <a:pt x="0" y="719"/>
                    </a:lnTo>
                    <a:close/>
                  </a:path>
                </a:pathLst>
              </a:custGeom>
              <a:gradFill rotWithShape="1">
                <a:gsLst>
                  <a:gs pos="0">
                    <a:srgbClr val="85966E"/>
                  </a:gs>
                  <a:gs pos="100000">
                    <a:srgbClr val="DCF8B6"/>
                  </a:gs>
                </a:gsLst>
                <a:lin ang="2700000" scaled="1"/>
              </a:gradFill>
              <a:ln w="9525">
                <a:noFill/>
                <a:round/>
                <a:headEnd/>
                <a:tailEnd/>
              </a:ln>
            </p:spPr>
            <p:txBody>
              <a:bodyPr/>
              <a:lstStyle/>
              <a:p>
                <a:endParaRPr lang="en-US" sz="1200"/>
              </a:p>
            </p:txBody>
          </p:sp>
          <p:sp>
            <p:nvSpPr>
              <p:cNvPr id="22548" name="Rectangle 20"/>
              <p:cNvSpPr>
                <a:spLocks noChangeArrowheads="1"/>
              </p:cNvSpPr>
              <p:nvPr/>
            </p:nvSpPr>
            <p:spPr bwMode="auto">
              <a:xfrm rot="-2120786">
                <a:off x="3297" y="2559"/>
                <a:ext cx="682" cy="372"/>
              </a:xfrm>
              <a:prstGeom prst="rect">
                <a:avLst/>
              </a:prstGeom>
              <a:noFill/>
              <a:ln w="9525">
                <a:noFill/>
                <a:miter lim="800000"/>
                <a:headEnd/>
                <a:tailEnd/>
              </a:ln>
            </p:spPr>
            <p:txBody>
              <a:bodyPr wrap="none">
                <a:spAutoFit/>
              </a:bodyPr>
              <a:lstStyle/>
              <a:p>
                <a:pPr algn="ctr"/>
                <a:r>
                  <a:rPr lang="en-US" sz="1200">
                    <a:solidFill>
                      <a:srgbClr val="663300"/>
                    </a:solidFill>
                    <a:latin typeface="Comic Sans MS" pitchFamily="66" charset="0"/>
                  </a:rPr>
                  <a:t>computer</a:t>
                </a:r>
              </a:p>
              <a:p>
                <a:pPr algn="ctr"/>
                <a:r>
                  <a:rPr lang="en-US" sz="1200">
                    <a:solidFill>
                      <a:srgbClr val="663300"/>
                    </a:solidFill>
                    <a:latin typeface="Comic Sans MS" pitchFamily="66" charset="0"/>
                  </a:rPr>
                  <a:t>semantics</a:t>
                </a:r>
              </a:p>
            </p:txBody>
          </p:sp>
          <p:sp>
            <p:nvSpPr>
              <p:cNvPr id="22549" name="Rectangle 20"/>
              <p:cNvSpPr>
                <a:spLocks noChangeArrowheads="1"/>
              </p:cNvSpPr>
              <p:nvPr/>
            </p:nvSpPr>
            <p:spPr bwMode="auto">
              <a:xfrm>
                <a:off x="3925" y="2576"/>
                <a:ext cx="232"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H</a:t>
                </a:r>
                <a:endParaRPr lang="en-US" sz="1200">
                  <a:solidFill>
                    <a:srgbClr val="663300"/>
                  </a:solidFill>
                </a:endParaRPr>
              </a:p>
            </p:txBody>
          </p:sp>
          <p:sp>
            <p:nvSpPr>
              <p:cNvPr id="22550" name="Rectangle 20"/>
              <p:cNvSpPr>
                <a:spLocks noChangeArrowheads="1"/>
              </p:cNvSpPr>
              <p:nvPr/>
            </p:nvSpPr>
            <p:spPr bwMode="auto">
              <a:xfrm>
                <a:off x="3461" y="2923"/>
                <a:ext cx="245"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M</a:t>
                </a:r>
                <a:endParaRPr lang="en-US" sz="1200">
                  <a:solidFill>
                    <a:srgbClr val="663300"/>
                  </a:solidFill>
                </a:endParaRPr>
              </a:p>
            </p:txBody>
          </p:sp>
          <p:sp>
            <p:nvSpPr>
              <p:cNvPr id="22551" name="Line 16"/>
              <p:cNvSpPr>
                <a:spLocks noChangeShapeType="1"/>
              </p:cNvSpPr>
              <p:nvPr/>
            </p:nvSpPr>
            <p:spPr bwMode="auto">
              <a:xfrm flipV="1">
                <a:off x="3229" y="2660"/>
                <a:ext cx="1003" cy="782"/>
              </a:xfrm>
              <a:prstGeom prst="line">
                <a:avLst/>
              </a:prstGeom>
              <a:noFill/>
              <a:ln w="19050">
                <a:solidFill>
                  <a:schemeClr val="bg2"/>
                </a:solidFill>
                <a:round/>
                <a:headEnd/>
                <a:tailEnd type="arrow" w="med" len="med"/>
              </a:ln>
            </p:spPr>
            <p:txBody>
              <a:bodyPr/>
              <a:lstStyle/>
              <a:p>
                <a:endParaRPr lang="en-US"/>
              </a:p>
            </p:txBody>
          </p:sp>
        </p:grpSp>
        <p:grpSp>
          <p:nvGrpSpPr>
            <p:cNvPr id="5" name="Group 17"/>
            <p:cNvGrpSpPr>
              <a:grpSpLocks/>
            </p:cNvGrpSpPr>
            <p:nvPr/>
          </p:nvGrpSpPr>
          <p:grpSpPr bwMode="auto">
            <a:xfrm>
              <a:off x="3037" y="3382"/>
              <a:ext cx="1917" cy="526"/>
              <a:chOff x="3037" y="3382"/>
              <a:chExt cx="1917" cy="526"/>
            </a:xfrm>
          </p:grpSpPr>
          <p:sp>
            <p:nvSpPr>
              <p:cNvPr id="22542" name="Rectangle 20"/>
              <p:cNvSpPr>
                <a:spLocks noChangeArrowheads="1"/>
              </p:cNvSpPr>
              <p:nvPr/>
            </p:nvSpPr>
            <p:spPr bwMode="auto">
              <a:xfrm rot="295823">
                <a:off x="3413" y="3685"/>
                <a:ext cx="1207"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app-specific syntax</a:t>
                </a:r>
              </a:p>
            </p:txBody>
          </p:sp>
          <p:sp>
            <p:nvSpPr>
              <p:cNvPr id="22543" name="Rectangle 20"/>
              <p:cNvSpPr>
                <a:spLocks noChangeArrowheads="1"/>
              </p:cNvSpPr>
              <p:nvPr/>
            </p:nvSpPr>
            <p:spPr bwMode="auto">
              <a:xfrm>
                <a:off x="3037" y="3382"/>
                <a:ext cx="206"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L</a:t>
                </a:r>
                <a:endParaRPr lang="en-US" sz="1200">
                  <a:solidFill>
                    <a:srgbClr val="663300"/>
                  </a:solidFill>
                </a:endParaRPr>
              </a:p>
            </p:txBody>
          </p:sp>
          <p:sp>
            <p:nvSpPr>
              <p:cNvPr id="22544" name="Rectangle 20"/>
              <p:cNvSpPr>
                <a:spLocks noChangeArrowheads="1"/>
              </p:cNvSpPr>
              <p:nvPr/>
            </p:nvSpPr>
            <p:spPr bwMode="auto">
              <a:xfrm>
                <a:off x="3830" y="3491"/>
                <a:ext cx="245"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M</a:t>
                </a:r>
                <a:endParaRPr lang="en-US" sz="1200">
                  <a:solidFill>
                    <a:srgbClr val="663300"/>
                  </a:solidFill>
                </a:endParaRPr>
              </a:p>
            </p:txBody>
          </p:sp>
          <p:sp>
            <p:nvSpPr>
              <p:cNvPr id="22545" name="Rectangle 20"/>
              <p:cNvSpPr>
                <a:spLocks noChangeArrowheads="1"/>
              </p:cNvSpPr>
              <p:nvPr/>
            </p:nvSpPr>
            <p:spPr bwMode="auto">
              <a:xfrm>
                <a:off x="4669" y="3599"/>
                <a:ext cx="232" cy="223"/>
              </a:xfrm>
              <a:prstGeom prst="rect">
                <a:avLst/>
              </a:prstGeom>
              <a:noFill/>
              <a:ln w="9525">
                <a:noFill/>
                <a:miter lim="800000"/>
                <a:headEnd/>
                <a:tailEnd/>
              </a:ln>
            </p:spPr>
            <p:txBody>
              <a:bodyPr wrap="none">
                <a:spAutoFit/>
              </a:bodyPr>
              <a:lstStyle/>
              <a:p>
                <a:r>
                  <a:rPr lang="en-US" sz="1200">
                    <a:solidFill>
                      <a:srgbClr val="663300"/>
                    </a:solidFill>
                    <a:latin typeface="Comic Sans MS" pitchFamily="66" charset="0"/>
                  </a:rPr>
                  <a:t>H</a:t>
                </a:r>
                <a:endParaRPr lang="en-US" sz="1200">
                  <a:solidFill>
                    <a:srgbClr val="663300"/>
                  </a:solidFill>
                </a:endParaRPr>
              </a:p>
            </p:txBody>
          </p:sp>
          <p:sp>
            <p:nvSpPr>
              <p:cNvPr id="22546" name="Line 22"/>
              <p:cNvSpPr>
                <a:spLocks noChangeShapeType="1"/>
              </p:cNvSpPr>
              <p:nvPr/>
            </p:nvSpPr>
            <p:spPr bwMode="auto">
              <a:xfrm>
                <a:off x="3232" y="3436"/>
                <a:ext cx="1722" cy="164"/>
              </a:xfrm>
              <a:prstGeom prst="line">
                <a:avLst/>
              </a:prstGeom>
              <a:noFill/>
              <a:ln w="19050">
                <a:solidFill>
                  <a:schemeClr val="bg2"/>
                </a:solidFill>
                <a:round/>
                <a:headEnd/>
                <a:tailEnd type="arrow" w="med" len="med"/>
              </a:ln>
            </p:spPr>
            <p:txBody>
              <a:bodyPr/>
              <a:lstStyle/>
              <a:p>
                <a:endParaRPr lang="en-US"/>
              </a:p>
            </p:txBody>
          </p:sp>
        </p:grpSp>
      </p:grpSp>
      <p:sp>
        <p:nvSpPr>
          <p:cNvPr id="22533" name="Rectangle 24"/>
          <p:cNvSpPr>
            <a:spLocks noChangeArrowheads="1"/>
          </p:cNvSpPr>
          <p:nvPr/>
        </p:nvSpPr>
        <p:spPr bwMode="auto">
          <a:xfrm>
            <a:off x="1920875" y="4341813"/>
            <a:ext cx="1052513" cy="307975"/>
          </a:xfrm>
          <a:prstGeom prst="rect">
            <a:avLst/>
          </a:prstGeom>
          <a:noFill/>
          <a:ln w="9525">
            <a:noFill/>
            <a:miter lim="800000"/>
            <a:headEnd/>
            <a:tailEnd/>
          </a:ln>
        </p:spPr>
        <p:txBody>
          <a:bodyPr wrap="none">
            <a:spAutoFit/>
          </a:bodyPr>
          <a:lstStyle/>
          <a:p>
            <a:r>
              <a:rPr lang="en-US" sz="1400">
                <a:latin typeface="Comic Sans MS" pitchFamily="66" charset="0"/>
              </a:rPr>
              <a:t>the techie</a:t>
            </a:r>
          </a:p>
        </p:txBody>
      </p:sp>
      <p:sp>
        <p:nvSpPr>
          <p:cNvPr id="22534" name="Rectangle 25"/>
          <p:cNvSpPr>
            <a:spLocks noChangeArrowheads="1"/>
          </p:cNvSpPr>
          <p:nvPr/>
        </p:nvSpPr>
        <p:spPr bwMode="auto">
          <a:xfrm>
            <a:off x="914400" y="3429000"/>
            <a:ext cx="1100138" cy="523875"/>
          </a:xfrm>
          <a:prstGeom prst="rect">
            <a:avLst/>
          </a:prstGeom>
          <a:noFill/>
          <a:ln w="9525">
            <a:noFill/>
            <a:miter lim="800000"/>
            <a:headEnd/>
            <a:tailEnd/>
          </a:ln>
        </p:spPr>
        <p:txBody>
          <a:bodyPr wrap="none">
            <a:spAutoFit/>
          </a:bodyPr>
          <a:lstStyle/>
          <a:p>
            <a:pPr algn="ctr"/>
            <a:r>
              <a:rPr lang="en-US" sz="1400">
                <a:latin typeface="Comic Sans MS" pitchFamily="66" charset="0"/>
              </a:rPr>
              <a:t>the domain</a:t>
            </a:r>
          </a:p>
          <a:p>
            <a:pPr algn="ctr"/>
            <a:r>
              <a:rPr lang="en-US" sz="1400">
                <a:latin typeface="Comic Sans MS" pitchFamily="66" charset="0"/>
              </a:rPr>
              <a:t>expert</a:t>
            </a:r>
          </a:p>
        </p:txBody>
      </p:sp>
      <p:sp>
        <p:nvSpPr>
          <p:cNvPr id="22535" name="Rectangle 26"/>
          <p:cNvSpPr>
            <a:spLocks noChangeArrowheads="1"/>
          </p:cNvSpPr>
          <p:nvPr/>
        </p:nvSpPr>
        <p:spPr bwMode="auto">
          <a:xfrm>
            <a:off x="2286000" y="4800600"/>
            <a:ext cx="1387475" cy="523875"/>
          </a:xfrm>
          <a:prstGeom prst="rect">
            <a:avLst/>
          </a:prstGeom>
          <a:noFill/>
          <a:ln w="9525">
            <a:noFill/>
            <a:miter lim="800000"/>
            <a:headEnd/>
            <a:tailEnd/>
          </a:ln>
        </p:spPr>
        <p:txBody>
          <a:bodyPr wrap="none">
            <a:spAutoFit/>
          </a:bodyPr>
          <a:lstStyle/>
          <a:p>
            <a:pPr algn="ctr"/>
            <a:r>
              <a:rPr lang="en-US" sz="1400">
                <a:latin typeface="Comic Sans MS" pitchFamily="66" charset="0"/>
              </a:rPr>
              <a:t>the staff with</a:t>
            </a:r>
          </a:p>
          <a:p>
            <a:pPr algn="ctr"/>
            <a:r>
              <a:rPr lang="en-US" sz="1400">
                <a:latin typeface="Comic Sans MS" pitchFamily="66" charset="0"/>
              </a:rPr>
              <a:t>app training</a:t>
            </a:r>
          </a:p>
        </p:txBody>
      </p:sp>
      <p:sp>
        <p:nvSpPr>
          <p:cNvPr id="6" name="Date Placeholder 5"/>
          <p:cNvSpPr>
            <a:spLocks noGrp="1"/>
          </p:cNvSpPr>
          <p:nvPr>
            <p:ph type="dt" sz="half" idx="10"/>
          </p:nvPr>
        </p:nvSpPr>
        <p:spPr/>
        <p:txBody>
          <a:bodyPr/>
          <a:lstStyle/>
          <a:p>
            <a:pPr>
              <a:defRPr/>
            </a:pPr>
            <a:r>
              <a:rPr lang="en-US" smtClean="0"/>
              <a:t>SWE 632 – UI Design</a:t>
            </a:r>
            <a:endParaRPr lang="en-US" dirty="0"/>
          </a:p>
        </p:txBody>
      </p:sp>
      <p:sp>
        <p:nvSpPr>
          <p:cNvPr id="7" name="Footer Placeholder 6"/>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Evaluate our users</a:t>
            </a:r>
            <a:endParaRPr lang="en-US" dirty="0"/>
          </a:p>
        </p:txBody>
      </p:sp>
      <p:sp>
        <p:nvSpPr>
          <p:cNvPr id="3" name="Content Placeholder 2"/>
          <p:cNvSpPr>
            <a:spLocks noGrp="1"/>
          </p:cNvSpPr>
          <p:nvPr>
            <p:ph idx="1"/>
          </p:nvPr>
        </p:nvSpPr>
        <p:spPr>
          <a:xfrm>
            <a:off x="900112" y="2697479"/>
            <a:ext cx="7345363" cy="3368041"/>
          </a:xfrm>
        </p:spPr>
        <p:txBody>
          <a:bodyPr/>
          <a:lstStyle/>
          <a:p>
            <a:r>
              <a:rPr lang="en-US" dirty="0" smtClean="0"/>
              <a:t>Evaluate a generic user in all types of knowledge:</a:t>
            </a:r>
          </a:p>
          <a:p>
            <a:pPr lvl="1"/>
            <a:r>
              <a:rPr lang="en-US" dirty="0" smtClean="0"/>
              <a:t>App-specific syntax, comp-semantic, task-semantic</a:t>
            </a:r>
          </a:p>
          <a:p>
            <a:pPr lvl="1"/>
            <a:endParaRPr lang="en-US" dirty="0"/>
          </a:p>
          <a:p>
            <a:pPr lvl="1"/>
            <a:r>
              <a:rPr lang="en-US" dirty="0" smtClean="0"/>
              <a:t>Is “computer semantic” relevant? Why or why not?</a:t>
            </a: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Fleck 2012</a:t>
            </a:r>
            <a:endParaRPr lang="en-US" dirty="0"/>
          </a:p>
        </p:txBody>
      </p:sp>
      <p:sp>
        <p:nvSpPr>
          <p:cNvPr id="8" name="TextBox 7"/>
          <p:cNvSpPr txBox="1"/>
          <p:nvPr/>
        </p:nvSpPr>
        <p:spPr>
          <a:xfrm>
            <a:off x="1082047" y="1612017"/>
            <a:ext cx="717804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a:solidFill>
                  <a:srgbClr val="FF0000"/>
                </a:solidFill>
              </a:rPr>
              <a:t>Example: We are developing a UI for a DVR (TiVo)</a:t>
            </a:r>
          </a:p>
          <a:p>
            <a:endParaRPr lang="en-US" dirty="0"/>
          </a:p>
        </p:txBody>
      </p:sp>
    </p:spTree>
    <p:extLst>
      <p:ext uri="{BB962C8B-B14F-4D97-AF65-F5344CB8AC3E}">
        <p14:creationId xmlns:p14="http://schemas.microsoft.com/office/powerpoint/2010/main" val="38957947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Slide Number Placeholder 5"/>
          <p:cNvSpPr>
            <a:spLocks noGrp="1"/>
          </p:cNvSpPr>
          <p:nvPr>
            <p:ph type="sldNum" sz="quarter" idx="4294967295"/>
          </p:nvPr>
        </p:nvSpPr>
        <p:spPr>
          <a:xfrm>
            <a:off x="4191000" y="6356350"/>
            <a:ext cx="762000" cy="271463"/>
          </a:xfrm>
          <a:prstGeom prst="rect">
            <a:avLst/>
          </a:prstGeom>
          <a:noFill/>
        </p:spPr>
        <p:txBody>
          <a:bodyPr/>
          <a:lstStyle/>
          <a:p>
            <a:fld id="{37905C9D-10E5-4382-B283-9DC572AA8D5E}" type="slidenum">
              <a:rPr lang="en-US" smtClean="0"/>
              <a:pPr/>
              <a:t>13</a:t>
            </a:fld>
            <a:endParaRPr lang="en-US" smtClean="0"/>
          </a:p>
        </p:txBody>
      </p:sp>
      <p:sp>
        <p:nvSpPr>
          <p:cNvPr id="5125" name="Rectangle 2"/>
          <p:cNvSpPr>
            <a:spLocks noGrp="1" noChangeArrowheads="1"/>
          </p:cNvSpPr>
          <p:nvPr>
            <p:ph type="title"/>
          </p:nvPr>
        </p:nvSpPr>
        <p:spPr/>
        <p:txBody>
          <a:bodyPr/>
          <a:lstStyle/>
          <a:p>
            <a:pPr eaLnBrk="1" hangingPunct="1"/>
            <a:r>
              <a:rPr lang="en-US" smtClean="0"/>
              <a:t>Syntactic &amp; Semantic</a:t>
            </a:r>
          </a:p>
        </p:txBody>
      </p:sp>
      <p:sp>
        <p:nvSpPr>
          <p:cNvPr id="33795" name="Rectangle 3"/>
          <p:cNvSpPr>
            <a:spLocks noGrp="1" noChangeArrowheads="1"/>
          </p:cNvSpPr>
          <p:nvPr>
            <p:ph type="body" idx="1"/>
          </p:nvPr>
        </p:nvSpPr>
        <p:spPr>
          <a:xfrm>
            <a:off x="548640" y="2133601"/>
            <a:ext cx="8183880" cy="3931920"/>
          </a:xfrm>
        </p:spPr>
        <p:txBody>
          <a:bodyPr>
            <a:normAutofit fontScale="92500" lnSpcReduction="10000"/>
          </a:bodyPr>
          <a:lstStyle/>
          <a:p>
            <a:pPr eaLnBrk="1" hangingPunct="1"/>
            <a:r>
              <a:rPr lang="en-US" sz="2800" dirty="0" smtClean="0">
                <a:solidFill>
                  <a:srgbClr val="FF6600"/>
                </a:solidFill>
              </a:rPr>
              <a:t>Syntax </a:t>
            </a:r>
            <a:r>
              <a:rPr lang="en-US" sz="2800" dirty="0" smtClean="0"/>
              <a:t>knowledge is about </a:t>
            </a:r>
            <a:r>
              <a:rPr lang="en-US" sz="2800" dirty="0" smtClean="0"/>
              <a:t>the </a:t>
            </a:r>
            <a:r>
              <a:rPr lang="en-US" sz="2800" dirty="0" smtClean="0">
                <a:solidFill>
                  <a:srgbClr val="FF6600"/>
                </a:solidFill>
              </a:rPr>
              <a:t>specific form </a:t>
            </a:r>
            <a:r>
              <a:rPr lang="en-US" sz="2800" dirty="0" smtClean="0"/>
              <a:t>to </a:t>
            </a:r>
            <a:r>
              <a:rPr lang="en-US" sz="2800" dirty="0" smtClean="0"/>
              <a:t>manipulate things, without regards to the concepts</a:t>
            </a:r>
          </a:p>
          <a:p>
            <a:pPr lvl="1" eaLnBrk="1" hangingPunct="1"/>
            <a:r>
              <a:rPr lang="en-US" sz="2400" dirty="0" smtClean="0">
                <a:solidFill>
                  <a:srgbClr val="FF6600"/>
                </a:solidFill>
              </a:rPr>
              <a:t>How </a:t>
            </a:r>
            <a:r>
              <a:rPr lang="en-US" sz="2400" dirty="0" smtClean="0"/>
              <a:t>to type, without knowing language</a:t>
            </a:r>
          </a:p>
          <a:p>
            <a:pPr lvl="1" eaLnBrk="1" hangingPunct="1"/>
            <a:r>
              <a:rPr lang="en-US" sz="2400" dirty="0" smtClean="0">
                <a:solidFill>
                  <a:srgbClr val="FF6600"/>
                </a:solidFill>
              </a:rPr>
              <a:t>How </a:t>
            </a:r>
            <a:r>
              <a:rPr lang="en-US" sz="2400" dirty="0" smtClean="0"/>
              <a:t>to turn a radio on, without understanding the sounds</a:t>
            </a:r>
          </a:p>
          <a:p>
            <a:pPr eaLnBrk="1" hangingPunct="1"/>
            <a:r>
              <a:rPr lang="en-US" sz="2800" dirty="0" smtClean="0">
                <a:solidFill>
                  <a:srgbClr val="FF6600"/>
                </a:solidFill>
              </a:rPr>
              <a:t>Semantic </a:t>
            </a:r>
            <a:r>
              <a:rPr lang="en-US" sz="2800" dirty="0" smtClean="0"/>
              <a:t>knowledge is about the </a:t>
            </a:r>
            <a:r>
              <a:rPr lang="en-US" sz="2800" dirty="0" smtClean="0">
                <a:solidFill>
                  <a:srgbClr val="FF6600"/>
                </a:solidFill>
              </a:rPr>
              <a:t>meaning</a:t>
            </a:r>
            <a:endParaRPr lang="en-US" sz="2800" dirty="0" smtClean="0">
              <a:solidFill>
                <a:srgbClr val="FF6600"/>
              </a:solidFill>
            </a:endParaRPr>
          </a:p>
          <a:p>
            <a:pPr lvl="1" eaLnBrk="1" hangingPunct="1"/>
            <a:r>
              <a:rPr lang="en-US" sz="2400" dirty="0" smtClean="0"/>
              <a:t>The </a:t>
            </a:r>
            <a:r>
              <a:rPr lang="en-US" sz="2400" dirty="0" smtClean="0">
                <a:solidFill>
                  <a:srgbClr val="FF6600"/>
                </a:solidFill>
              </a:rPr>
              <a:t>language </a:t>
            </a:r>
            <a:r>
              <a:rPr lang="en-US" sz="2400" dirty="0" smtClean="0"/>
              <a:t>we type in</a:t>
            </a:r>
          </a:p>
          <a:p>
            <a:pPr lvl="1" eaLnBrk="1" hangingPunct="1"/>
            <a:r>
              <a:rPr lang="en-US" sz="2400" dirty="0" smtClean="0"/>
              <a:t>The </a:t>
            </a:r>
            <a:r>
              <a:rPr lang="en-US" sz="2400" dirty="0" smtClean="0">
                <a:solidFill>
                  <a:srgbClr val="FF6600"/>
                </a:solidFill>
              </a:rPr>
              <a:t>meaning </a:t>
            </a:r>
            <a:r>
              <a:rPr lang="en-US" sz="2400" dirty="0" smtClean="0"/>
              <a:t>of the music and the words</a:t>
            </a:r>
          </a:p>
          <a:p>
            <a:pPr eaLnBrk="1" hangingPunct="1"/>
            <a:r>
              <a:rPr lang="en-US" sz="2800" dirty="0" smtClean="0"/>
              <a:t>“</a:t>
            </a:r>
            <a:r>
              <a:rPr lang="en-US" sz="2800" dirty="0" smtClean="0">
                <a:latin typeface="Comic Sans MS" pitchFamily="66" charset="0"/>
              </a:rPr>
              <a:t>thank </a:t>
            </a:r>
            <a:r>
              <a:rPr lang="en-US" sz="2800" dirty="0" smtClean="0">
                <a:latin typeface="Comic Sans MS" pitchFamily="66" charset="0"/>
              </a:rPr>
              <a:t>you</a:t>
            </a:r>
            <a:r>
              <a:rPr lang="en-US" sz="2800" dirty="0" smtClean="0"/>
              <a:t>”, “</a:t>
            </a:r>
            <a:r>
              <a:rPr lang="en-US" sz="2800" dirty="0" err="1" smtClean="0">
                <a:latin typeface="Comic Sans MS" pitchFamily="66" charset="0"/>
              </a:rPr>
              <a:t>xie</a:t>
            </a:r>
            <a:r>
              <a:rPr lang="en-US" sz="2800" dirty="0" smtClean="0">
                <a:latin typeface="Comic Sans MS" pitchFamily="66" charset="0"/>
              </a:rPr>
              <a:t> </a:t>
            </a:r>
            <a:r>
              <a:rPr lang="en-US" sz="2800" dirty="0" err="1" smtClean="0">
                <a:latin typeface="Comic Sans MS" pitchFamily="66" charset="0"/>
              </a:rPr>
              <a:t>xie</a:t>
            </a:r>
            <a:r>
              <a:rPr lang="en-US" sz="2800" dirty="0" smtClean="0"/>
              <a:t>”, “</a:t>
            </a:r>
            <a:r>
              <a:rPr lang="en-US" sz="2800" dirty="0" smtClean="0">
                <a:latin typeface="Comic Sans MS" pitchFamily="66" charset="0"/>
              </a:rPr>
              <a:t>gracias</a:t>
            </a:r>
            <a:r>
              <a:rPr lang="en-US" sz="2800" dirty="0" smtClean="0"/>
              <a:t>”, “</a:t>
            </a:r>
            <a:r>
              <a:rPr lang="en-US" sz="2800" dirty="0" err="1" smtClean="0">
                <a:latin typeface="Comic Sans MS" pitchFamily="66" charset="0"/>
              </a:rPr>
              <a:t>c</a:t>
            </a:r>
            <a:r>
              <a:rPr lang="en-US" sz="2800" dirty="0" err="1" smtClean="0">
                <a:latin typeface="Comic Sans MS" pitchFamily="66" charset="0"/>
                <a:cs typeface="Times New Roman" pitchFamily="18" charset="0"/>
              </a:rPr>
              <a:t>á</a:t>
            </a:r>
            <a:r>
              <a:rPr lang="en-US" sz="2800" dirty="0" err="1" smtClean="0">
                <a:latin typeface="Comic Sans MS" pitchFamily="66" charset="0"/>
              </a:rPr>
              <a:t>m</a:t>
            </a:r>
            <a:r>
              <a:rPr lang="en-US" sz="2800" dirty="0" smtClean="0">
                <a:latin typeface="Comic Sans MS" pitchFamily="66" charset="0"/>
              </a:rPr>
              <a:t> </a:t>
            </a:r>
            <a:r>
              <a:rPr lang="en-US" sz="2800" dirty="0" err="1" smtClean="0">
                <a:latin typeface="Comic Sans MS" pitchFamily="66" charset="0"/>
                <a:cs typeface="Times New Roman" pitchFamily="18" charset="0"/>
              </a:rPr>
              <a:t>ó</a:t>
            </a:r>
            <a:r>
              <a:rPr lang="en-US" sz="2800" dirty="0" err="1" smtClean="0">
                <a:latin typeface="Comic Sans MS" pitchFamily="66" charset="0"/>
              </a:rPr>
              <a:t>n</a:t>
            </a:r>
            <a:r>
              <a:rPr lang="en-US" sz="2800" dirty="0" smtClean="0"/>
              <a:t>” all have the same </a:t>
            </a:r>
            <a:r>
              <a:rPr lang="en-US" sz="2800" u="sng" dirty="0" smtClean="0">
                <a:solidFill>
                  <a:srgbClr val="FF6600"/>
                </a:solidFill>
              </a:rPr>
              <a:t>semantics</a:t>
            </a:r>
            <a:r>
              <a:rPr lang="en-US" sz="2800" dirty="0" smtClean="0"/>
              <a:t>, but very different </a:t>
            </a:r>
            <a:r>
              <a:rPr lang="en-US" sz="2800" u="sng" dirty="0" smtClean="0">
                <a:solidFill>
                  <a:srgbClr val="FF6600"/>
                </a:solidFill>
              </a:rPr>
              <a:t>syntax</a:t>
            </a:r>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6096603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p:cNvSpPr>
            <a:spLocks noGrp="1"/>
          </p:cNvSpPr>
          <p:nvPr>
            <p:ph type="sldNum" sz="quarter" idx="4294967295"/>
          </p:nvPr>
        </p:nvSpPr>
        <p:spPr>
          <a:xfrm>
            <a:off x="4191000" y="6357699"/>
            <a:ext cx="762000" cy="271463"/>
          </a:xfrm>
          <a:prstGeom prst="rect">
            <a:avLst/>
          </a:prstGeom>
          <a:noFill/>
        </p:spPr>
        <p:txBody>
          <a:bodyPr/>
          <a:lstStyle/>
          <a:p>
            <a:fld id="{A7D49020-C167-467F-86E2-443652A922B4}" type="slidenum">
              <a:rPr lang="en-US" smtClean="0"/>
              <a:pPr/>
              <a:t>14</a:t>
            </a:fld>
            <a:endParaRPr lang="en-US" dirty="0" smtClean="0"/>
          </a:p>
        </p:txBody>
      </p:sp>
      <p:sp>
        <p:nvSpPr>
          <p:cNvPr id="7173" name="Rectangle 2"/>
          <p:cNvSpPr>
            <a:spLocks noGrp="1" noChangeArrowheads="1"/>
          </p:cNvSpPr>
          <p:nvPr>
            <p:ph type="title"/>
          </p:nvPr>
        </p:nvSpPr>
        <p:spPr>
          <a:xfrm>
            <a:off x="912813" y="647541"/>
            <a:ext cx="7345362" cy="746442"/>
          </a:xfrm>
        </p:spPr>
        <p:txBody>
          <a:bodyPr>
            <a:normAutofit fontScale="90000"/>
          </a:bodyPr>
          <a:lstStyle/>
          <a:p>
            <a:pPr eaLnBrk="1" hangingPunct="1"/>
            <a:r>
              <a:rPr lang="en-US" dirty="0" smtClean="0"/>
              <a:t>Perpetual Intermediates</a:t>
            </a:r>
          </a:p>
        </p:txBody>
      </p:sp>
      <p:sp>
        <p:nvSpPr>
          <p:cNvPr id="30723" name="Rectangle 3"/>
          <p:cNvSpPr>
            <a:spLocks noGrp="1" noChangeArrowheads="1"/>
          </p:cNvSpPr>
          <p:nvPr>
            <p:ph type="body" idx="1"/>
          </p:nvPr>
        </p:nvSpPr>
        <p:spPr>
          <a:xfrm>
            <a:off x="488315" y="2215674"/>
            <a:ext cx="8442960" cy="4142025"/>
          </a:xfrm>
        </p:spPr>
        <p:txBody>
          <a:bodyPr>
            <a:normAutofit/>
          </a:bodyPr>
          <a:lstStyle/>
          <a:p>
            <a:r>
              <a:rPr lang="en-US" dirty="0">
                <a:solidFill>
                  <a:schemeClr val="tx1"/>
                </a:solidFill>
              </a:rPr>
              <a:t>Cooper argues that most users are always “perpetual intermediates”</a:t>
            </a:r>
          </a:p>
          <a:p>
            <a:pPr eaLnBrk="1" hangingPunct="1"/>
            <a:r>
              <a:rPr lang="en-US" dirty="0" smtClean="0">
                <a:solidFill>
                  <a:schemeClr val="tx1"/>
                </a:solidFill>
              </a:rPr>
              <a:t>Beginners </a:t>
            </a:r>
            <a:r>
              <a:rPr lang="en-US" dirty="0" smtClean="0">
                <a:solidFill>
                  <a:schemeClr val="tx1"/>
                </a:solidFill>
              </a:rPr>
              <a:t>want to progress to make their lives better (and because nobody wants to be beginner!)</a:t>
            </a:r>
          </a:p>
          <a:p>
            <a:pPr eaLnBrk="1" hangingPunct="1"/>
            <a:r>
              <a:rPr lang="en-US" dirty="0" smtClean="0">
                <a:solidFill>
                  <a:schemeClr val="tx1"/>
                </a:solidFill>
              </a:rPr>
              <a:t>Experts frequently fall back to intermediates when they stop being frequent users</a:t>
            </a:r>
          </a:p>
          <a:p>
            <a:pPr eaLnBrk="1" hangingPunct="1"/>
            <a:endParaRPr lang="en-US" dirty="0">
              <a:solidFill>
                <a:schemeClr val="tx2"/>
              </a:solidFill>
            </a:endParaRPr>
          </a:p>
          <a:p>
            <a:pPr marL="0" indent="0" eaLnBrk="1" hangingPunct="1">
              <a:buNone/>
            </a:pPr>
            <a:endParaRPr lang="en-US" dirty="0" smtClean="0">
              <a:solidFill>
                <a:schemeClr val="tx2"/>
              </a:solidFill>
            </a:endParaRPr>
          </a:p>
        </p:txBody>
      </p:sp>
      <p:sp>
        <p:nvSpPr>
          <p:cNvPr id="30724" name="Text Box 4"/>
          <p:cNvSpPr txBox="1">
            <a:spLocks noChangeArrowheads="1"/>
          </p:cNvSpPr>
          <p:nvPr/>
        </p:nvSpPr>
        <p:spPr bwMode="auto">
          <a:xfrm>
            <a:off x="243840" y="5257800"/>
            <a:ext cx="8626475" cy="52322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defRPr/>
            </a:pPr>
            <a:r>
              <a:rPr lang="en-US" sz="2800" dirty="0" smtClean="0">
                <a:effectLst>
                  <a:outerShdw blurRad="38100" dist="38100" dir="2700000" algn="tl">
                    <a:srgbClr val="000000"/>
                  </a:outerShdw>
                </a:effectLst>
              </a:rPr>
              <a:t>Do you agree</a:t>
            </a:r>
            <a:r>
              <a:rPr lang="en-US" sz="2800" dirty="0" smtClean="0">
                <a:effectLst>
                  <a:outerShdw blurRad="38100" dist="38100" dir="2700000" algn="tl">
                    <a:srgbClr val="000000"/>
                  </a:outerShdw>
                </a:effectLst>
              </a:rPr>
              <a:t>? (next slide) </a:t>
            </a:r>
            <a:endParaRPr lang="en-US" sz="2800" dirty="0" smtClean="0">
              <a:effectLst>
                <a:outerShdw blurRad="38100" dist="38100" dir="2700000" algn="tl">
                  <a:srgbClr val="000000"/>
                </a:outerShdw>
              </a:effectLst>
            </a:endParaRPr>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39663109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p:cNvSpPr>
            <a:spLocks noGrp="1"/>
          </p:cNvSpPr>
          <p:nvPr>
            <p:ph type="sldNum" sz="quarter" idx="4294967295"/>
          </p:nvPr>
        </p:nvSpPr>
        <p:spPr>
          <a:xfrm>
            <a:off x="4191000" y="6357699"/>
            <a:ext cx="762000" cy="271463"/>
          </a:xfrm>
          <a:prstGeom prst="rect">
            <a:avLst/>
          </a:prstGeom>
          <a:noFill/>
        </p:spPr>
        <p:txBody>
          <a:bodyPr/>
          <a:lstStyle/>
          <a:p>
            <a:fld id="{A7D49020-C167-467F-86E2-443652A922B4}" type="slidenum">
              <a:rPr lang="en-US" smtClean="0"/>
              <a:pPr/>
              <a:t>15</a:t>
            </a:fld>
            <a:endParaRPr lang="en-US" dirty="0" smtClean="0"/>
          </a:p>
        </p:txBody>
      </p:sp>
      <p:sp>
        <p:nvSpPr>
          <p:cNvPr id="7173" name="Rectangle 2"/>
          <p:cNvSpPr>
            <a:spLocks noGrp="1" noChangeArrowheads="1"/>
          </p:cNvSpPr>
          <p:nvPr>
            <p:ph type="title"/>
          </p:nvPr>
        </p:nvSpPr>
        <p:spPr>
          <a:xfrm>
            <a:off x="912813" y="647541"/>
            <a:ext cx="7345362" cy="746442"/>
          </a:xfrm>
        </p:spPr>
        <p:txBody>
          <a:bodyPr>
            <a:normAutofit fontScale="90000"/>
          </a:bodyPr>
          <a:lstStyle/>
          <a:p>
            <a:pPr eaLnBrk="1" hangingPunct="1"/>
            <a:r>
              <a:rPr lang="en-US" dirty="0" smtClean="0"/>
              <a:t>Perpetual Intermediates</a:t>
            </a:r>
          </a:p>
        </p:txBody>
      </p:sp>
      <p:sp>
        <p:nvSpPr>
          <p:cNvPr id="30723" name="Rectangle 3"/>
          <p:cNvSpPr>
            <a:spLocks noGrp="1" noChangeArrowheads="1"/>
          </p:cNvSpPr>
          <p:nvPr>
            <p:ph type="body" idx="1"/>
          </p:nvPr>
        </p:nvSpPr>
        <p:spPr>
          <a:xfrm>
            <a:off x="488315" y="2834640"/>
            <a:ext cx="8442960" cy="3523059"/>
          </a:xfrm>
        </p:spPr>
        <p:txBody>
          <a:bodyPr>
            <a:normAutofit/>
          </a:bodyPr>
          <a:lstStyle/>
          <a:p>
            <a:pPr>
              <a:defRPr/>
            </a:pPr>
            <a:r>
              <a:rPr lang="en-US" dirty="0" smtClean="0"/>
              <a:t>For </a:t>
            </a:r>
            <a:r>
              <a:rPr lang="en-US" dirty="0"/>
              <a:t>what types of </a:t>
            </a:r>
            <a:r>
              <a:rPr lang="en-US" dirty="0" smtClean="0"/>
              <a:t>applications are people perpetual intermediates? When is it not </a:t>
            </a:r>
            <a:r>
              <a:rPr lang="en-US" dirty="0"/>
              <a:t>true?</a:t>
            </a:r>
          </a:p>
          <a:p>
            <a:pPr>
              <a:defRPr/>
            </a:pPr>
            <a:r>
              <a:rPr lang="en-US" dirty="0"/>
              <a:t>For what types of knowledge </a:t>
            </a:r>
            <a:r>
              <a:rPr lang="en-US" dirty="0" smtClean="0"/>
              <a:t>are people perpetual intermediates? Syntactic</a:t>
            </a:r>
            <a:r>
              <a:rPr lang="en-US" dirty="0"/>
              <a:t>? Task-semantic? Comp-semantic</a:t>
            </a:r>
            <a:r>
              <a:rPr lang="en-US" dirty="0" smtClean="0"/>
              <a:t>?</a:t>
            </a:r>
            <a:endParaRPr lang="en-US" dirty="0"/>
          </a:p>
          <a:p>
            <a:pPr eaLnBrk="1" hangingPunct="1"/>
            <a:endParaRPr lang="en-US" dirty="0">
              <a:solidFill>
                <a:schemeClr val="tx2"/>
              </a:solidFill>
            </a:endParaRPr>
          </a:p>
          <a:p>
            <a:pPr marL="0" indent="0" eaLnBrk="1" hangingPunct="1">
              <a:buNone/>
            </a:pPr>
            <a:endParaRPr lang="en-US" dirty="0" smtClean="0">
              <a:solidFill>
                <a:schemeClr val="tx2"/>
              </a:solidFill>
            </a:endParaRPr>
          </a:p>
        </p:txBody>
      </p:sp>
      <p:sp>
        <p:nvSpPr>
          <p:cNvPr id="6" name="Text Box 4"/>
          <p:cNvSpPr txBox="1">
            <a:spLocks noChangeArrowheads="1"/>
          </p:cNvSpPr>
          <p:nvPr/>
        </p:nvSpPr>
        <p:spPr bwMode="auto">
          <a:xfrm>
            <a:off x="304800" y="2037100"/>
            <a:ext cx="8626475" cy="52322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defRPr/>
            </a:pPr>
            <a:r>
              <a:rPr lang="en-US" sz="2800" dirty="0" smtClean="0">
                <a:effectLst>
                  <a:outerShdw blurRad="38100" dist="38100" dir="2700000" algn="tl">
                    <a:srgbClr val="000000"/>
                  </a:outerShdw>
                </a:effectLst>
              </a:rPr>
              <a:t>Do you agree? </a:t>
            </a:r>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6355515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43840" y="2891967"/>
            <a:ext cx="8610600" cy="3173553"/>
          </a:xfrm>
        </p:spPr>
        <p:txBody>
          <a:bodyPr/>
          <a:lstStyle/>
          <a:p>
            <a:r>
              <a:rPr lang="en-US" dirty="0" smtClean="0"/>
              <a:t>Know the users’ knowledge in multiple dimensions</a:t>
            </a:r>
          </a:p>
          <a:p>
            <a:pPr lvl="1"/>
            <a:r>
              <a:rPr lang="en-US" dirty="0" smtClean="0"/>
              <a:t>Semantic</a:t>
            </a:r>
          </a:p>
          <a:p>
            <a:pPr lvl="2"/>
            <a:r>
              <a:rPr lang="en-US" dirty="0" smtClean="0"/>
              <a:t>Task</a:t>
            </a:r>
          </a:p>
          <a:p>
            <a:pPr lvl="2"/>
            <a:r>
              <a:rPr lang="en-US" dirty="0" smtClean="0"/>
              <a:t>Computer</a:t>
            </a:r>
          </a:p>
          <a:p>
            <a:pPr lvl="1"/>
            <a:r>
              <a:rPr lang="en-US" dirty="0" smtClean="0"/>
              <a:t>Syntactic</a:t>
            </a:r>
          </a:p>
          <a:p>
            <a:pPr lvl="2"/>
            <a:r>
              <a:rPr lang="en-US" dirty="0" smtClean="0"/>
              <a:t>Computer syntactic</a:t>
            </a:r>
          </a:p>
          <a:p>
            <a:pPr lvl="2"/>
            <a:r>
              <a:rPr lang="en-US" dirty="0" smtClean="0"/>
              <a:t>Application specific </a:t>
            </a:r>
            <a:r>
              <a:rPr lang="en-US" dirty="0"/>
              <a:t>syntactic</a:t>
            </a: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Fleck 2012</a:t>
            </a:r>
            <a:endParaRPr lang="en-US" dirty="0"/>
          </a:p>
        </p:txBody>
      </p:sp>
      <p:sp>
        <p:nvSpPr>
          <p:cNvPr id="7" name="TextBox 6"/>
          <p:cNvSpPr txBox="1"/>
          <p:nvPr/>
        </p:nvSpPr>
        <p:spPr>
          <a:xfrm>
            <a:off x="2926080" y="1691640"/>
            <a:ext cx="3381185" cy="1200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342900" indent="-342900">
              <a:buFont typeface="Arial"/>
              <a:buChar char="•"/>
            </a:pPr>
            <a:r>
              <a:rPr lang="en-US" sz="2400" dirty="0" smtClean="0">
                <a:solidFill>
                  <a:schemeClr val="bg1"/>
                </a:solidFill>
              </a:rPr>
              <a:t>Know the user</a:t>
            </a:r>
          </a:p>
          <a:p>
            <a:pPr marL="342900" indent="-342900">
              <a:buFont typeface="Arial"/>
              <a:buChar char="•"/>
            </a:pPr>
            <a:r>
              <a:rPr lang="en-US" sz="2400" dirty="0" smtClean="0">
                <a:solidFill>
                  <a:schemeClr val="bg1"/>
                </a:solidFill>
              </a:rPr>
              <a:t>Know the tasks</a:t>
            </a:r>
          </a:p>
          <a:p>
            <a:pPr marL="342900" indent="-342900">
              <a:buFont typeface="Arial"/>
              <a:buChar char="•"/>
            </a:pPr>
            <a:r>
              <a:rPr lang="en-US" sz="2400" dirty="0" smtClean="0">
                <a:solidFill>
                  <a:schemeClr val="bg1"/>
                </a:solidFill>
              </a:rPr>
              <a:t>Design the interface</a:t>
            </a:r>
            <a:endParaRPr lang="en-US" sz="2400" dirty="0">
              <a:solidFill>
                <a:schemeClr val="bg1"/>
              </a:solidFill>
            </a:endParaRPr>
          </a:p>
        </p:txBody>
      </p:sp>
      <p:sp>
        <p:nvSpPr>
          <p:cNvPr id="8" name="Rectangle 7"/>
          <p:cNvSpPr/>
          <p:nvPr/>
        </p:nvSpPr>
        <p:spPr>
          <a:xfrm>
            <a:off x="2651760" y="1691640"/>
            <a:ext cx="3931920" cy="502920"/>
          </a:xfrm>
          <a:prstGeom prst="rect">
            <a:avLst/>
          </a:prstGeom>
          <a:solidFill>
            <a:srgbClr val="FFFF00">
              <a:alpha val="0"/>
            </a:srgbClr>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55832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502920"/>
            <a:ext cx="7345362" cy="36576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US" sz="4000" dirty="0" smtClean="0"/>
              <a:t>Qualitative Research: Finding Information about the User</a:t>
            </a:r>
            <a:endParaRPr lang="en-US" sz="4000" dirty="0"/>
          </a:p>
        </p:txBody>
      </p:sp>
      <p:sp>
        <p:nvSpPr>
          <p:cNvPr id="8" name="Text Placeholder 7"/>
          <p:cNvSpPr>
            <a:spLocks noGrp="1"/>
          </p:cNvSpPr>
          <p:nvPr>
            <p:ph type="body" idx="1"/>
          </p:nvPr>
        </p:nvSpPr>
        <p:spPr>
          <a:xfrm>
            <a:off x="900113" y="4480560"/>
            <a:ext cx="7345362" cy="1500187"/>
          </a:xfrm>
        </p:spPr>
        <p:txBody>
          <a:bodyPr/>
          <a:lstStyle/>
          <a:p>
            <a:r>
              <a:rPr lang="en-US" dirty="0" smtClean="0"/>
              <a:t>Cooper Ch. 4</a:t>
            </a:r>
            <a:endParaRPr lang="en-US" dirty="0"/>
          </a:p>
        </p:txBody>
      </p:sp>
      <p:sp>
        <p:nvSpPr>
          <p:cNvPr id="5" name="TextBox 4"/>
          <p:cNvSpPr txBox="1"/>
          <p:nvPr/>
        </p:nvSpPr>
        <p:spPr>
          <a:xfrm>
            <a:off x="5212080" y="5120640"/>
            <a:ext cx="3381185" cy="1200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342900" indent="-342900">
              <a:buFont typeface="Arial"/>
              <a:buChar char="•"/>
            </a:pPr>
            <a:r>
              <a:rPr lang="en-US" sz="2400" dirty="0" smtClean="0">
                <a:solidFill>
                  <a:schemeClr val="bg1"/>
                </a:solidFill>
              </a:rPr>
              <a:t>Know the user</a:t>
            </a:r>
          </a:p>
          <a:p>
            <a:pPr marL="342900" indent="-342900">
              <a:buFont typeface="Arial"/>
              <a:buChar char="•"/>
            </a:pPr>
            <a:r>
              <a:rPr lang="en-US" sz="2400" dirty="0" smtClean="0">
                <a:solidFill>
                  <a:schemeClr val="bg1"/>
                </a:solidFill>
              </a:rPr>
              <a:t>Know the tasks</a:t>
            </a:r>
          </a:p>
          <a:p>
            <a:pPr marL="342900" indent="-342900">
              <a:buFont typeface="Arial"/>
              <a:buChar char="•"/>
            </a:pPr>
            <a:r>
              <a:rPr lang="en-US" sz="2400" dirty="0" smtClean="0">
                <a:solidFill>
                  <a:schemeClr val="bg1"/>
                </a:solidFill>
              </a:rPr>
              <a:t>Design the interface</a:t>
            </a:r>
            <a:endParaRPr lang="en-US" sz="2400" dirty="0">
              <a:solidFill>
                <a:schemeClr val="bg1"/>
              </a:solidFill>
            </a:endParaRPr>
          </a:p>
        </p:txBody>
      </p:sp>
      <p:sp>
        <p:nvSpPr>
          <p:cNvPr id="6" name="Rectangle 5"/>
          <p:cNvSpPr/>
          <p:nvPr/>
        </p:nvSpPr>
        <p:spPr>
          <a:xfrm>
            <a:off x="4937760" y="5120639"/>
            <a:ext cx="3931920" cy="502921"/>
          </a:xfrm>
          <a:prstGeom prst="rect">
            <a:avLst/>
          </a:prstGeom>
          <a:solidFill>
            <a:srgbClr val="FFFF00">
              <a:alpha val="0"/>
            </a:srgbClr>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pPr>
              <a:defRPr/>
            </a:pPr>
            <a:r>
              <a:rPr lang="en-US" smtClean="0"/>
              <a:t>SWE 632 – UI Design</a:t>
            </a:r>
            <a:endParaRPr lang="en-US" dirty="0"/>
          </a:p>
        </p:txBody>
      </p:sp>
      <p:sp>
        <p:nvSpPr>
          <p:cNvPr id="7" name="Footer Placeholder 6"/>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12418952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to know?</a:t>
            </a:r>
            <a:endParaRPr lang="en-US" dirty="0"/>
          </a:p>
        </p:txBody>
      </p:sp>
      <p:sp>
        <p:nvSpPr>
          <p:cNvPr id="8" name="Content Placeholder 7"/>
          <p:cNvSpPr>
            <a:spLocks noGrp="1"/>
          </p:cNvSpPr>
          <p:nvPr>
            <p:ph idx="1"/>
          </p:nvPr>
        </p:nvSpPr>
        <p:spPr/>
        <p:txBody>
          <a:bodyPr/>
          <a:lstStyle/>
          <a:p>
            <a:r>
              <a:rPr lang="en-US" dirty="0" smtClean="0"/>
              <a:t>How does the product fit into the broader context of people’s lives?</a:t>
            </a:r>
          </a:p>
          <a:p>
            <a:r>
              <a:rPr lang="en-US" dirty="0" smtClean="0"/>
              <a:t>What goals motivate the use of the product? What basic tasks help accomplish these goals?</a:t>
            </a:r>
          </a:p>
          <a:p>
            <a:r>
              <a:rPr lang="en-US" dirty="0" smtClean="0"/>
              <a:t>What experiences do users find compelling? How do these relate to the product being designed?</a:t>
            </a:r>
          </a:p>
          <a:p>
            <a:r>
              <a:rPr lang="en-US" dirty="0" smtClean="0"/>
              <a:t>What problems do people encounter with their current ways of doing things?</a:t>
            </a:r>
            <a:endParaRPr lang="en-US" dirty="0"/>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31148037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Types</a:t>
            </a:r>
          </a:p>
        </p:txBody>
      </p:sp>
      <p:sp>
        <p:nvSpPr>
          <p:cNvPr id="3" name="Content Placeholder 2"/>
          <p:cNvSpPr>
            <a:spLocks noGrp="1"/>
          </p:cNvSpPr>
          <p:nvPr>
            <p:ph idx="1"/>
          </p:nvPr>
        </p:nvSpPr>
        <p:spPr>
          <a:xfrm>
            <a:off x="900112" y="3337559"/>
            <a:ext cx="7345363" cy="2727961"/>
          </a:xfrm>
        </p:spPr>
        <p:txBody>
          <a:bodyPr/>
          <a:lstStyle/>
          <a:p>
            <a:pPr lvl="1"/>
            <a:r>
              <a:rPr lang="en-US" dirty="0" smtClean="0"/>
              <a:t>Interviews – stakeholders, subject matter experts (SMEs), users, customers</a:t>
            </a:r>
          </a:p>
          <a:p>
            <a:pPr lvl="1"/>
            <a:r>
              <a:rPr lang="en-US" dirty="0" smtClean="0"/>
              <a:t>User observation/ethnographic field studies</a:t>
            </a:r>
          </a:p>
          <a:p>
            <a:pPr lvl="1"/>
            <a:r>
              <a:rPr lang="en-US" dirty="0" smtClean="0"/>
              <a:t>Literature review</a:t>
            </a:r>
          </a:p>
          <a:p>
            <a:pPr lvl="1"/>
            <a:r>
              <a:rPr lang="en-US" dirty="0" smtClean="0"/>
              <a:t>Product/prototype competitive audits</a:t>
            </a:r>
            <a:endParaRPr lang="en-US" dirty="0"/>
          </a:p>
        </p:txBody>
      </p:sp>
      <p:sp>
        <p:nvSpPr>
          <p:cNvPr id="7" name="Rectangle 6"/>
          <p:cNvSpPr/>
          <p:nvPr/>
        </p:nvSpPr>
        <p:spPr>
          <a:xfrm>
            <a:off x="1508760" y="1874520"/>
            <a:ext cx="6355080" cy="9601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solidFill>
                  <a:schemeClr val="tx1"/>
                </a:solidFill>
              </a:rPr>
              <a:t>You can get information in many ways</a:t>
            </a:r>
            <a:endParaRPr lang="en-US" sz="2800" dirty="0">
              <a:solidFill>
                <a:schemeClr val="tx1"/>
              </a:solidFill>
            </a:endParaRP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38121895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dirty="0" smtClean="0">
                <a:solidFill>
                  <a:schemeClr val="tx1"/>
                </a:solidFill>
              </a:rPr>
              <a:t>Know the User</a:t>
            </a:r>
            <a:endParaRPr lang="en-US" sz="3600" dirty="0" smtClean="0">
              <a:solidFill>
                <a:schemeClr val="tx1"/>
              </a:solidFill>
            </a:endParaRPr>
          </a:p>
        </p:txBody>
      </p:sp>
      <p:sp>
        <p:nvSpPr>
          <p:cNvPr id="4099" name="Rectangle 3"/>
          <p:cNvSpPr>
            <a:spLocks noGrp="1" noChangeArrowheads="1"/>
          </p:cNvSpPr>
          <p:nvPr>
            <p:ph idx="1"/>
          </p:nvPr>
        </p:nvSpPr>
        <p:spPr>
          <a:xfrm>
            <a:off x="685800" y="2170198"/>
            <a:ext cx="5029200" cy="3316201"/>
          </a:xfrm>
        </p:spPr>
        <p:txBody>
          <a:bodyPr/>
          <a:lstStyle/>
          <a:p>
            <a:pPr eaLnBrk="1" hangingPunct="1">
              <a:lnSpc>
                <a:spcPct val="120000"/>
              </a:lnSpc>
              <a:buNone/>
            </a:pPr>
            <a:r>
              <a:rPr lang="en-US" sz="2400" dirty="0" smtClean="0">
                <a:solidFill>
                  <a:schemeClr val="tx1"/>
                </a:solidFill>
              </a:rPr>
              <a:t>outside-in design </a:t>
            </a:r>
            <a:r>
              <a:rPr lang="en-US" sz="2400" dirty="0" smtClean="0">
                <a:solidFill>
                  <a:srgbClr val="FF6600"/>
                </a:solidFill>
              </a:rPr>
              <a:t>in a nutshell</a:t>
            </a:r>
            <a:r>
              <a:rPr lang="en-US" sz="2400" dirty="0" smtClean="0">
                <a:solidFill>
                  <a:schemeClr val="bg2"/>
                </a:solidFill>
              </a:rPr>
              <a:t>:</a:t>
            </a:r>
          </a:p>
          <a:p>
            <a:pPr marL="344488" indent="-344488" eaLnBrk="1" hangingPunct="1">
              <a:lnSpc>
                <a:spcPct val="120000"/>
              </a:lnSpc>
            </a:pPr>
            <a:r>
              <a:rPr lang="en-US" sz="2800" dirty="0" smtClean="0"/>
              <a:t>know the user</a:t>
            </a:r>
            <a:endParaRPr lang="en-US" sz="2400" dirty="0" smtClean="0"/>
          </a:p>
          <a:p>
            <a:pPr marL="344488" indent="-344488" eaLnBrk="1" hangingPunct="1">
              <a:lnSpc>
                <a:spcPct val="120000"/>
              </a:lnSpc>
            </a:pPr>
            <a:r>
              <a:rPr lang="en-US" sz="2800" dirty="0" smtClean="0"/>
              <a:t>know the tasks</a:t>
            </a:r>
          </a:p>
          <a:p>
            <a:pPr marL="344488" indent="-344488" eaLnBrk="1" hangingPunct="1">
              <a:lnSpc>
                <a:spcPct val="120000"/>
              </a:lnSpc>
            </a:pPr>
            <a:r>
              <a:rPr lang="en-US" sz="2800" dirty="0" smtClean="0"/>
              <a:t>design the interface</a:t>
            </a:r>
          </a:p>
        </p:txBody>
      </p:sp>
      <p:grpSp>
        <p:nvGrpSpPr>
          <p:cNvPr id="2" name="Group 105"/>
          <p:cNvGrpSpPr>
            <a:grpSpLocks/>
          </p:cNvGrpSpPr>
          <p:nvPr/>
        </p:nvGrpSpPr>
        <p:grpSpPr bwMode="auto">
          <a:xfrm>
            <a:off x="6324600" y="1524000"/>
            <a:ext cx="1600200" cy="1600200"/>
            <a:chOff x="6324600" y="1524000"/>
            <a:chExt cx="1600200" cy="1600200"/>
          </a:xfrm>
        </p:grpSpPr>
        <p:sp>
          <p:nvSpPr>
            <p:cNvPr id="4112" name="Oval 161"/>
            <p:cNvSpPr>
              <a:spLocks noChangeArrowheads="1"/>
            </p:cNvSpPr>
            <p:nvPr/>
          </p:nvSpPr>
          <p:spPr bwMode="auto">
            <a:xfrm>
              <a:off x="6324600" y="1524000"/>
              <a:ext cx="1600200" cy="1600200"/>
            </a:xfrm>
            <a:prstGeom prst="ellipse">
              <a:avLst/>
            </a:prstGeom>
            <a:solidFill>
              <a:srgbClr val="D3E9D7"/>
            </a:solidFill>
            <a:ln w="9525">
              <a:noFill/>
              <a:round/>
              <a:headEnd/>
              <a:tailEnd/>
            </a:ln>
          </p:spPr>
          <p:txBody>
            <a:bodyPr wrap="none" anchor="ctr"/>
            <a:lstStyle/>
            <a:p>
              <a:endParaRPr lang="en-US"/>
            </a:p>
          </p:txBody>
        </p:sp>
        <p:grpSp>
          <p:nvGrpSpPr>
            <p:cNvPr id="3" name="Group 162"/>
            <p:cNvGrpSpPr>
              <a:grpSpLocks/>
            </p:cNvGrpSpPr>
            <p:nvPr/>
          </p:nvGrpSpPr>
          <p:grpSpPr bwMode="auto">
            <a:xfrm>
              <a:off x="6688138" y="2232025"/>
              <a:ext cx="534988" cy="762000"/>
              <a:chOff x="3545" y="1480"/>
              <a:chExt cx="1167" cy="2322"/>
            </a:xfrm>
          </p:grpSpPr>
          <p:sp>
            <p:nvSpPr>
              <p:cNvPr id="4145" name="Freeform 163"/>
              <p:cNvSpPr>
                <a:spLocks/>
              </p:cNvSpPr>
              <p:nvPr/>
            </p:nvSpPr>
            <p:spPr bwMode="auto">
              <a:xfrm>
                <a:off x="3917" y="1610"/>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7"/>
                  <a:gd name="T67" fmla="*/ 0 h 507"/>
                  <a:gd name="T68" fmla="*/ 457 w 457"/>
                  <a:gd name="T69" fmla="*/ 507 h 5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rgbClr val="9EB7D0"/>
              </a:solidFill>
              <a:ln w="9525">
                <a:noFill/>
                <a:round/>
                <a:headEnd/>
                <a:tailEnd/>
              </a:ln>
            </p:spPr>
            <p:txBody>
              <a:bodyPr/>
              <a:lstStyle/>
              <a:p>
                <a:endParaRPr lang="en-US"/>
              </a:p>
            </p:txBody>
          </p:sp>
          <p:sp>
            <p:nvSpPr>
              <p:cNvPr id="4146" name="Freeform 164"/>
              <p:cNvSpPr>
                <a:spLocks/>
              </p:cNvSpPr>
              <p:nvPr/>
            </p:nvSpPr>
            <p:spPr bwMode="auto">
              <a:xfrm>
                <a:off x="3545" y="1480"/>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6"/>
                  <a:gd name="T136" fmla="*/ 0 h 813"/>
                  <a:gd name="T137" fmla="*/ 526 w 526"/>
                  <a:gd name="T138" fmla="*/ 813 h 8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rgbClr val="9EB7D0"/>
              </a:solidFill>
              <a:ln w="9525">
                <a:noFill/>
                <a:round/>
                <a:headEnd/>
                <a:tailEnd/>
              </a:ln>
            </p:spPr>
            <p:txBody>
              <a:bodyPr/>
              <a:lstStyle/>
              <a:p>
                <a:endParaRPr lang="en-US"/>
              </a:p>
            </p:txBody>
          </p:sp>
          <p:sp>
            <p:nvSpPr>
              <p:cNvPr id="4147" name="Freeform 165"/>
              <p:cNvSpPr>
                <a:spLocks/>
              </p:cNvSpPr>
              <p:nvPr/>
            </p:nvSpPr>
            <p:spPr bwMode="auto">
              <a:xfrm>
                <a:off x="4041" y="2154"/>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5"/>
                  <a:gd name="T70" fmla="*/ 0 h 763"/>
                  <a:gd name="T71" fmla="*/ 275 w 275"/>
                  <a:gd name="T72" fmla="*/ 763 h 7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rgbClr val="9EB7D0"/>
              </a:solidFill>
              <a:ln w="9525">
                <a:noFill/>
                <a:round/>
                <a:headEnd/>
                <a:tailEnd/>
              </a:ln>
            </p:spPr>
            <p:txBody>
              <a:bodyPr/>
              <a:lstStyle/>
              <a:p>
                <a:endParaRPr lang="en-US"/>
              </a:p>
            </p:txBody>
          </p:sp>
          <p:sp>
            <p:nvSpPr>
              <p:cNvPr id="4148" name="Freeform 166"/>
              <p:cNvSpPr>
                <a:spLocks/>
              </p:cNvSpPr>
              <p:nvPr/>
            </p:nvSpPr>
            <p:spPr bwMode="auto">
              <a:xfrm>
                <a:off x="4168" y="2175"/>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586"/>
                  <a:gd name="T107" fmla="*/ 420 w 420"/>
                  <a:gd name="T108" fmla="*/ 586 h 5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rgbClr val="9EB7D0"/>
              </a:solidFill>
              <a:ln w="9525">
                <a:noFill/>
                <a:round/>
                <a:headEnd/>
                <a:tailEnd/>
              </a:ln>
            </p:spPr>
            <p:txBody>
              <a:bodyPr/>
              <a:lstStyle/>
              <a:p>
                <a:endParaRPr lang="en-US"/>
              </a:p>
            </p:txBody>
          </p:sp>
          <p:sp>
            <p:nvSpPr>
              <p:cNvPr id="4149" name="Freeform 167"/>
              <p:cNvSpPr>
                <a:spLocks/>
              </p:cNvSpPr>
              <p:nvPr/>
            </p:nvSpPr>
            <p:spPr bwMode="auto">
              <a:xfrm>
                <a:off x="4201" y="2839"/>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1"/>
                  <a:gd name="T103" fmla="*/ 0 h 947"/>
                  <a:gd name="T104" fmla="*/ 511 w 511"/>
                  <a:gd name="T105" fmla="*/ 947 h 9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rgbClr val="9EB7D0"/>
              </a:solidFill>
              <a:ln w="9525">
                <a:noFill/>
                <a:round/>
                <a:headEnd/>
                <a:tailEnd/>
              </a:ln>
            </p:spPr>
            <p:txBody>
              <a:bodyPr/>
              <a:lstStyle/>
              <a:p>
                <a:endParaRPr lang="en-US"/>
              </a:p>
            </p:txBody>
          </p:sp>
          <p:sp>
            <p:nvSpPr>
              <p:cNvPr id="4150" name="Freeform 168"/>
              <p:cNvSpPr>
                <a:spLocks/>
              </p:cNvSpPr>
              <p:nvPr/>
            </p:nvSpPr>
            <p:spPr bwMode="auto">
              <a:xfrm>
                <a:off x="3880" y="2837"/>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965"/>
                  <a:gd name="T98" fmla="*/ 344 w 344"/>
                  <a:gd name="T99" fmla="*/ 965 h 9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rgbClr val="9EB7D0"/>
              </a:solidFill>
              <a:ln w="9525">
                <a:noFill/>
                <a:round/>
                <a:headEnd/>
                <a:tailEnd/>
              </a:ln>
            </p:spPr>
            <p:txBody>
              <a:bodyPr/>
              <a:lstStyle/>
              <a:p>
                <a:endParaRPr lang="en-US"/>
              </a:p>
            </p:txBody>
          </p:sp>
        </p:grpSp>
        <p:grpSp>
          <p:nvGrpSpPr>
            <p:cNvPr id="4" name="Group 169"/>
            <p:cNvGrpSpPr>
              <a:grpSpLocks/>
            </p:cNvGrpSpPr>
            <p:nvPr/>
          </p:nvGrpSpPr>
          <p:grpSpPr bwMode="auto">
            <a:xfrm flipH="1">
              <a:off x="7026275" y="1698625"/>
              <a:ext cx="534988" cy="762000"/>
              <a:chOff x="3545" y="1480"/>
              <a:chExt cx="1167" cy="2322"/>
            </a:xfrm>
          </p:grpSpPr>
          <p:sp>
            <p:nvSpPr>
              <p:cNvPr id="4139" name="Freeform 170"/>
              <p:cNvSpPr>
                <a:spLocks/>
              </p:cNvSpPr>
              <p:nvPr/>
            </p:nvSpPr>
            <p:spPr bwMode="auto">
              <a:xfrm>
                <a:off x="3917" y="1610"/>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7"/>
                  <a:gd name="T67" fmla="*/ 0 h 507"/>
                  <a:gd name="T68" fmla="*/ 457 w 457"/>
                  <a:gd name="T69" fmla="*/ 507 h 5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rgbClr val="9EB7D0"/>
              </a:solidFill>
              <a:ln w="9525">
                <a:noFill/>
                <a:round/>
                <a:headEnd/>
                <a:tailEnd/>
              </a:ln>
            </p:spPr>
            <p:txBody>
              <a:bodyPr/>
              <a:lstStyle/>
              <a:p>
                <a:endParaRPr lang="en-US"/>
              </a:p>
            </p:txBody>
          </p:sp>
          <p:sp>
            <p:nvSpPr>
              <p:cNvPr id="4140" name="Freeform 171"/>
              <p:cNvSpPr>
                <a:spLocks/>
              </p:cNvSpPr>
              <p:nvPr/>
            </p:nvSpPr>
            <p:spPr bwMode="auto">
              <a:xfrm>
                <a:off x="3545" y="1480"/>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6"/>
                  <a:gd name="T136" fmla="*/ 0 h 813"/>
                  <a:gd name="T137" fmla="*/ 526 w 526"/>
                  <a:gd name="T138" fmla="*/ 813 h 8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rgbClr val="9EB7D0"/>
              </a:solidFill>
              <a:ln w="9525">
                <a:noFill/>
                <a:round/>
                <a:headEnd/>
                <a:tailEnd/>
              </a:ln>
            </p:spPr>
            <p:txBody>
              <a:bodyPr/>
              <a:lstStyle/>
              <a:p>
                <a:endParaRPr lang="en-US"/>
              </a:p>
            </p:txBody>
          </p:sp>
          <p:sp>
            <p:nvSpPr>
              <p:cNvPr id="4141" name="Freeform 172"/>
              <p:cNvSpPr>
                <a:spLocks/>
              </p:cNvSpPr>
              <p:nvPr/>
            </p:nvSpPr>
            <p:spPr bwMode="auto">
              <a:xfrm>
                <a:off x="4041" y="2154"/>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5"/>
                  <a:gd name="T70" fmla="*/ 0 h 763"/>
                  <a:gd name="T71" fmla="*/ 275 w 275"/>
                  <a:gd name="T72" fmla="*/ 763 h 7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rgbClr val="9EB7D0"/>
              </a:solidFill>
              <a:ln w="9525">
                <a:noFill/>
                <a:round/>
                <a:headEnd/>
                <a:tailEnd/>
              </a:ln>
            </p:spPr>
            <p:txBody>
              <a:bodyPr/>
              <a:lstStyle/>
              <a:p>
                <a:endParaRPr lang="en-US"/>
              </a:p>
            </p:txBody>
          </p:sp>
          <p:sp>
            <p:nvSpPr>
              <p:cNvPr id="4142" name="Freeform 173"/>
              <p:cNvSpPr>
                <a:spLocks/>
              </p:cNvSpPr>
              <p:nvPr/>
            </p:nvSpPr>
            <p:spPr bwMode="auto">
              <a:xfrm>
                <a:off x="4168" y="2175"/>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586"/>
                  <a:gd name="T107" fmla="*/ 420 w 420"/>
                  <a:gd name="T108" fmla="*/ 586 h 5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rgbClr val="9EB7D0"/>
              </a:solidFill>
              <a:ln w="9525">
                <a:noFill/>
                <a:round/>
                <a:headEnd/>
                <a:tailEnd/>
              </a:ln>
            </p:spPr>
            <p:txBody>
              <a:bodyPr/>
              <a:lstStyle/>
              <a:p>
                <a:endParaRPr lang="en-US"/>
              </a:p>
            </p:txBody>
          </p:sp>
          <p:sp>
            <p:nvSpPr>
              <p:cNvPr id="4143" name="Freeform 174"/>
              <p:cNvSpPr>
                <a:spLocks/>
              </p:cNvSpPr>
              <p:nvPr/>
            </p:nvSpPr>
            <p:spPr bwMode="auto">
              <a:xfrm>
                <a:off x="4201" y="2839"/>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1"/>
                  <a:gd name="T103" fmla="*/ 0 h 947"/>
                  <a:gd name="T104" fmla="*/ 511 w 511"/>
                  <a:gd name="T105" fmla="*/ 947 h 9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rgbClr val="9EB7D0"/>
              </a:solidFill>
              <a:ln w="9525">
                <a:noFill/>
                <a:round/>
                <a:headEnd/>
                <a:tailEnd/>
              </a:ln>
            </p:spPr>
            <p:txBody>
              <a:bodyPr/>
              <a:lstStyle/>
              <a:p>
                <a:endParaRPr lang="en-US"/>
              </a:p>
            </p:txBody>
          </p:sp>
          <p:sp>
            <p:nvSpPr>
              <p:cNvPr id="4144" name="Freeform 175"/>
              <p:cNvSpPr>
                <a:spLocks/>
              </p:cNvSpPr>
              <p:nvPr/>
            </p:nvSpPr>
            <p:spPr bwMode="auto">
              <a:xfrm>
                <a:off x="3880" y="2837"/>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965"/>
                  <a:gd name="T98" fmla="*/ 344 w 344"/>
                  <a:gd name="T99" fmla="*/ 965 h 9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rgbClr val="9EB7D0"/>
              </a:solidFill>
              <a:ln w="9525">
                <a:noFill/>
                <a:round/>
                <a:headEnd/>
                <a:tailEnd/>
              </a:ln>
            </p:spPr>
            <p:txBody>
              <a:bodyPr/>
              <a:lstStyle/>
              <a:p>
                <a:endParaRPr lang="en-US"/>
              </a:p>
            </p:txBody>
          </p:sp>
        </p:grpSp>
        <p:grpSp>
          <p:nvGrpSpPr>
            <p:cNvPr id="5" name="Group 176"/>
            <p:cNvGrpSpPr>
              <a:grpSpLocks/>
            </p:cNvGrpSpPr>
            <p:nvPr/>
          </p:nvGrpSpPr>
          <p:grpSpPr bwMode="auto">
            <a:xfrm>
              <a:off x="6778625" y="1703388"/>
              <a:ext cx="447675" cy="722313"/>
              <a:chOff x="1259" y="1679"/>
              <a:chExt cx="394" cy="773"/>
            </a:xfrm>
          </p:grpSpPr>
          <p:grpSp>
            <p:nvGrpSpPr>
              <p:cNvPr id="6" name="Group 177"/>
              <p:cNvGrpSpPr>
                <a:grpSpLocks/>
              </p:cNvGrpSpPr>
              <p:nvPr/>
            </p:nvGrpSpPr>
            <p:grpSpPr bwMode="auto">
              <a:xfrm>
                <a:off x="1259" y="1679"/>
                <a:ext cx="394" cy="471"/>
                <a:chOff x="2208" y="1935"/>
                <a:chExt cx="622" cy="688"/>
              </a:xfrm>
            </p:grpSpPr>
            <p:sp>
              <p:nvSpPr>
                <p:cNvPr id="4135" name="Freeform 178"/>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9EB7D0"/>
                </a:solidFill>
                <a:ln w="9525">
                  <a:noFill/>
                  <a:round/>
                  <a:headEnd/>
                  <a:tailEnd/>
                </a:ln>
              </p:spPr>
              <p:txBody>
                <a:bodyPr/>
                <a:lstStyle/>
                <a:p>
                  <a:endParaRPr lang="en-US"/>
                </a:p>
              </p:txBody>
            </p:sp>
            <p:sp>
              <p:nvSpPr>
                <p:cNvPr id="4136" name="Freeform 179"/>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9EB7D0"/>
                </a:solidFill>
                <a:ln w="9525">
                  <a:noFill/>
                  <a:round/>
                  <a:headEnd/>
                  <a:tailEnd/>
                </a:ln>
              </p:spPr>
              <p:txBody>
                <a:bodyPr/>
                <a:lstStyle/>
                <a:p>
                  <a:endParaRPr lang="en-US"/>
                </a:p>
              </p:txBody>
            </p:sp>
            <p:sp>
              <p:nvSpPr>
                <p:cNvPr id="4137" name="Freeform 180"/>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9EB7D0"/>
                </a:solidFill>
                <a:ln w="9525">
                  <a:noFill/>
                  <a:round/>
                  <a:headEnd/>
                  <a:tailEnd/>
                </a:ln>
              </p:spPr>
              <p:txBody>
                <a:bodyPr/>
                <a:lstStyle/>
                <a:p>
                  <a:endParaRPr lang="en-US"/>
                </a:p>
              </p:txBody>
            </p:sp>
            <p:sp>
              <p:nvSpPr>
                <p:cNvPr id="4138" name="Freeform 181"/>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9EB7D0"/>
                </a:solidFill>
                <a:ln w="9525">
                  <a:noFill/>
                  <a:round/>
                  <a:headEnd/>
                  <a:tailEnd/>
                </a:ln>
              </p:spPr>
              <p:txBody>
                <a:bodyPr/>
                <a:lstStyle/>
                <a:p>
                  <a:endParaRPr lang="en-US"/>
                </a:p>
              </p:txBody>
            </p:sp>
          </p:grpSp>
          <p:sp>
            <p:nvSpPr>
              <p:cNvPr id="4133" name="Freeform 182"/>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9EB7D0"/>
              </a:solidFill>
              <a:ln w="9525">
                <a:noFill/>
                <a:round/>
                <a:headEnd/>
                <a:tailEnd/>
              </a:ln>
            </p:spPr>
            <p:txBody>
              <a:bodyPr/>
              <a:lstStyle/>
              <a:p>
                <a:endParaRPr lang="en-US"/>
              </a:p>
            </p:txBody>
          </p:sp>
          <p:sp>
            <p:nvSpPr>
              <p:cNvPr id="4134" name="Freeform 183"/>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9EB7D0"/>
              </a:solidFill>
              <a:ln w="9525">
                <a:noFill/>
                <a:round/>
                <a:headEnd/>
                <a:tailEnd/>
              </a:ln>
            </p:spPr>
            <p:txBody>
              <a:bodyPr/>
              <a:lstStyle/>
              <a:p>
                <a:endParaRPr lang="en-US"/>
              </a:p>
            </p:txBody>
          </p:sp>
        </p:grpSp>
        <p:grpSp>
          <p:nvGrpSpPr>
            <p:cNvPr id="7" name="Group 184"/>
            <p:cNvGrpSpPr>
              <a:grpSpLocks/>
            </p:cNvGrpSpPr>
            <p:nvPr/>
          </p:nvGrpSpPr>
          <p:grpSpPr bwMode="auto">
            <a:xfrm>
              <a:off x="7124700" y="2146300"/>
              <a:ext cx="533400" cy="809625"/>
              <a:chOff x="1259" y="1679"/>
              <a:chExt cx="394" cy="773"/>
            </a:xfrm>
          </p:grpSpPr>
          <p:grpSp>
            <p:nvGrpSpPr>
              <p:cNvPr id="8" name="Group 185"/>
              <p:cNvGrpSpPr>
                <a:grpSpLocks/>
              </p:cNvGrpSpPr>
              <p:nvPr/>
            </p:nvGrpSpPr>
            <p:grpSpPr bwMode="auto">
              <a:xfrm>
                <a:off x="1259" y="1679"/>
                <a:ext cx="394" cy="471"/>
                <a:chOff x="2208" y="1935"/>
                <a:chExt cx="622" cy="688"/>
              </a:xfrm>
            </p:grpSpPr>
            <p:sp>
              <p:nvSpPr>
                <p:cNvPr id="4128" name="Freeform 186"/>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666699"/>
                </a:solidFill>
                <a:ln w="9525">
                  <a:noFill/>
                  <a:round/>
                  <a:headEnd/>
                  <a:tailEnd/>
                </a:ln>
              </p:spPr>
              <p:txBody>
                <a:bodyPr/>
                <a:lstStyle/>
                <a:p>
                  <a:endParaRPr lang="en-US"/>
                </a:p>
              </p:txBody>
            </p:sp>
            <p:sp>
              <p:nvSpPr>
                <p:cNvPr id="4129" name="Freeform 187"/>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666699"/>
                </a:solidFill>
                <a:ln w="9525">
                  <a:noFill/>
                  <a:round/>
                  <a:headEnd/>
                  <a:tailEnd/>
                </a:ln>
              </p:spPr>
              <p:txBody>
                <a:bodyPr/>
                <a:lstStyle/>
                <a:p>
                  <a:endParaRPr lang="en-US"/>
                </a:p>
              </p:txBody>
            </p:sp>
            <p:sp>
              <p:nvSpPr>
                <p:cNvPr id="4130" name="Freeform 188"/>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666699"/>
                </a:solidFill>
                <a:ln w="9525">
                  <a:noFill/>
                  <a:round/>
                  <a:headEnd/>
                  <a:tailEnd/>
                </a:ln>
              </p:spPr>
              <p:txBody>
                <a:bodyPr/>
                <a:lstStyle/>
                <a:p>
                  <a:endParaRPr lang="en-US"/>
                </a:p>
              </p:txBody>
            </p:sp>
            <p:sp>
              <p:nvSpPr>
                <p:cNvPr id="4131" name="Freeform 189"/>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666699"/>
                </a:solidFill>
                <a:ln w="9525">
                  <a:noFill/>
                  <a:round/>
                  <a:headEnd/>
                  <a:tailEnd/>
                </a:ln>
              </p:spPr>
              <p:txBody>
                <a:bodyPr/>
                <a:lstStyle/>
                <a:p>
                  <a:endParaRPr lang="en-US"/>
                </a:p>
              </p:txBody>
            </p:sp>
          </p:grpSp>
          <p:sp>
            <p:nvSpPr>
              <p:cNvPr id="4126" name="Freeform 190"/>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666699"/>
              </a:solidFill>
              <a:ln w="9525">
                <a:noFill/>
                <a:round/>
                <a:headEnd/>
                <a:tailEnd/>
              </a:ln>
            </p:spPr>
            <p:txBody>
              <a:bodyPr/>
              <a:lstStyle/>
              <a:p>
                <a:endParaRPr lang="en-US"/>
              </a:p>
            </p:txBody>
          </p:sp>
          <p:sp>
            <p:nvSpPr>
              <p:cNvPr id="4127" name="Freeform 191"/>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666699"/>
              </a:solidFill>
              <a:ln w="9525">
                <a:noFill/>
                <a:round/>
                <a:headEnd/>
                <a:tailEnd/>
              </a:ln>
            </p:spPr>
            <p:txBody>
              <a:bodyPr/>
              <a:lstStyle/>
              <a:p>
                <a:endParaRPr lang="en-US"/>
              </a:p>
            </p:txBody>
          </p:sp>
        </p:grpSp>
        <p:grpSp>
          <p:nvGrpSpPr>
            <p:cNvPr id="9" name="Group 192"/>
            <p:cNvGrpSpPr>
              <a:grpSpLocks/>
            </p:cNvGrpSpPr>
            <p:nvPr/>
          </p:nvGrpSpPr>
          <p:grpSpPr bwMode="auto">
            <a:xfrm flipH="1">
              <a:off x="6489700" y="1955800"/>
              <a:ext cx="447675" cy="722313"/>
              <a:chOff x="1259" y="1679"/>
              <a:chExt cx="394" cy="773"/>
            </a:xfrm>
          </p:grpSpPr>
          <p:grpSp>
            <p:nvGrpSpPr>
              <p:cNvPr id="10" name="Group 193"/>
              <p:cNvGrpSpPr>
                <a:grpSpLocks/>
              </p:cNvGrpSpPr>
              <p:nvPr/>
            </p:nvGrpSpPr>
            <p:grpSpPr bwMode="auto">
              <a:xfrm>
                <a:off x="1259" y="1679"/>
                <a:ext cx="394" cy="471"/>
                <a:chOff x="2208" y="1935"/>
                <a:chExt cx="622" cy="688"/>
              </a:xfrm>
            </p:grpSpPr>
            <p:sp>
              <p:nvSpPr>
                <p:cNvPr id="4121" name="Freeform 194"/>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9EB7D0"/>
                </a:solidFill>
                <a:ln w="9525">
                  <a:noFill/>
                  <a:round/>
                  <a:headEnd/>
                  <a:tailEnd/>
                </a:ln>
              </p:spPr>
              <p:txBody>
                <a:bodyPr/>
                <a:lstStyle/>
                <a:p>
                  <a:endParaRPr lang="en-US"/>
                </a:p>
              </p:txBody>
            </p:sp>
            <p:sp>
              <p:nvSpPr>
                <p:cNvPr id="4122" name="Freeform 195"/>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9EB7D0"/>
                </a:solidFill>
                <a:ln w="9525">
                  <a:noFill/>
                  <a:round/>
                  <a:headEnd/>
                  <a:tailEnd/>
                </a:ln>
              </p:spPr>
              <p:txBody>
                <a:bodyPr/>
                <a:lstStyle/>
                <a:p>
                  <a:endParaRPr lang="en-US"/>
                </a:p>
              </p:txBody>
            </p:sp>
            <p:sp>
              <p:nvSpPr>
                <p:cNvPr id="4123" name="Freeform 196"/>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9EB7D0"/>
                </a:solidFill>
                <a:ln w="9525">
                  <a:noFill/>
                  <a:round/>
                  <a:headEnd/>
                  <a:tailEnd/>
                </a:ln>
              </p:spPr>
              <p:txBody>
                <a:bodyPr/>
                <a:lstStyle/>
                <a:p>
                  <a:endParaRPr lang="en-US"/>
                </a:p>
              </p:txBody>
            </p:sp>
            <p:sp>
              <p:nvSpPr>
                <p:cNvPr id="4124" name="Freeform 197"/>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9EB7D0"/>
                </a:solidFill>
                <a:ln w="9525">
                  <a:noFill/>
                  <a:round/>
                  <a:headEnd/>
                  <a:tailEnd/>
                </a:ln>
              </p:spPr>
              <p:txBody>
                <a:bodyPr/>
                <a:lstStyle/>
                <a:p>
                  <a:endParaRPr lang="en-US"/>
                </a:p>
              </p:txBody>
            </p:sp>
          </p:grpSp>
          <p:sp>
            <p:nvSpPr>
              <p:cNvPr id="4119" name="Freeform 198"/>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9EB7D0"/>
              </a:solidFill>
              <a:ln w="9525">
                <a:noFill/>
                <a:round/>
                <a:headEnd/>
                <a:tailEnd/>
              </a:ln>
            </p:spPr>
            <p:txBody>
              <a:bodyPr/>
              <a:lstStyle/>
              <a:p>
                <a:endParaRPr lang="en-US"/>
              </a:p>
            </p:txBody>
          </p:sp>
          <p:sp>
            <p:nvSpPr>
              <p:cNvPr id="4120" name="Freeform 199"/>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9EB7D0"/>
              </a:solidFill>
              <a:ln w="9525">
                <a:noFill/>
                <a:round/>
                <a:headEnd/>
                <a:tailEnd/>
              </a:ln>
            </p:spPr>
            <p:txBody>
              <a:bodyPr/>
              <a:lstStyle/>
              <a:p>
                <a:endParaRPr lang="en-US"/>
              </a:p>
            </p:txBody>
          </p:sp>
        </p:grpSp>
      </p:grpSp>
      <p:sp>
        <p:nvSpPr>
          <p:cNvPr id="107" name="Rectangle 106"/>
          <p:cNvSpPr/>
          <p:nvPr/>
        </p:nvSpPr>
        <p:spPr bwMode="auto">
          <a:xfrm>
            <a:off x="6019800" y="2743200"/>
            <a:ext cx="2209800" cy="1600200"/>
          </a:xfrm>
          <a:prstGeom prst="rect">
            <a:avLst/>
          </a:prstGeom>
          <a:solidFill>
            <a:srgbClr val="DCF8B6"/>
          </a:solidFill>
          <a:ln w="9525" cap="flat" cmpd="sng" algn="ctr">
            <a:noFill/>
            <a:prstDash val="solid"/>
            <a:round/>
            <a:headEnd type="none" w="med" len="med"/>
            <a:tailEnd type="none" w="med" len="med"/>
          </a:ln>
          <a:effectLst/>
          <a:scene3d>
            <a:camera prst="perspectiveRelaxed">
              <a:rot lat="17373601" lon="0" rev="0"/>
            </a:camera>
            <a:lightRig rig="threePt" dir="t">
              <a:rot lat="0" lon="0" rev="1800000"/>
            </a:lightRig>
          </a:scene3d>
          <a:sp3d extrusionH="76200" prstMaterial="matte">
            <a:bevelT/>
            <a:bevelB/>
            <a:extrusionClr>
              <a:srgbClr val="99CC00"/>
            </a:extrusionClr>
            <a:contourClr>
              <a:srgbClr val="99CC00"/>
            </a:contourClr>
          </a:sp3d>
        </p:spPr>
        <p:txBody>
          <a:bodyPr anchor="ctr"/>
          <a:lstStyle/>
          <a:p>
            <a:pPr algn="ctr">
              <a:defRPr/>
            </a:pPr>
            <a:r>
              <a:rPr lang="en-US" sz="3600" dirty="0">
                <a:solidFill>
                  <a:srgbClr val="663300"/>
                </a:solidFill>
                <a:latin typeface="+mn-lt"/>
              </a:rPr>
              <a:t>interface</a:t>
            </a:r>
          </a:p>
        </p:txBody>
      </p:sp>
      <p:sp>
        <p:nvSpPr>
          <p:cNvPr id="108" name="Cube 107"/>
          <p:cNvSpPr/>
          <p:nvPr/>
        </p:nvSpPr>
        <p:spPr bwMode="auto">
          <a:xfrm>
            <a:off x="6248400" y="4191000"/>
            <a:ext cx="304800" cy="762000"/>
          </a:xfrm>
          <a:prstGeom prst="cube">
            <a:avLst/>
          </a:prstGeom>
          <a:solidFill>
            <a:srgbClr val="FFEC99"/>
          </a:solidFill>
          <a:ln w="9525" cap="flat" cmpd="sng" algn="ctr">
            <a:noFill/>
            <a:prstDash val="solid"/>
            <a:round/>
            <a:headEnd type="none" w="med" len="med"/>
            <a:tailEnd type="none" w="med" len="med"/>
          </a:ln>
          <a:effectLst/>
        </p:spPr>
        <p:txBody>
          <a:bodyPr vert="vert" anchor="ctr"/>
          <a:lstStyle/>
          <a:p>
            <a:pPr algn="ctr">
              <a:defRPr/>
            </a:pPr>
            <a:r>
              <a:rPr lang="en-US" sz="1800" dirty="0">
                <a:solidFill>
                  <a:srgbClr val="663300"/>
                </a:solidFill>
                <a:latin typeface="+mn-lt"/>
              </a:rPr>
              <a:t>task</a:t>
            </a:r>
          </a:p>
        </p:txBody>
      </p:sp>
      <p:sp>
        <p:nvSpPr>
          <p:cNvPr id="109" name="Can 108"/>
          <p:cNvSpPr/>
          <p:nvPr/>
        </p:nvSpPr>
        <p:spPr bwMode="auto">
          <a:xfrm rot="18563595">
            <a:off x="7219715" y="4259695"/>
            <a:ext cx="304800" cy="685800"/>
          </a:xfrm>
          <a:prstGeom prst="can">
            <a:avLst/>
          </a:prstGeom>
          <a:solidFill>
            <a:schemeClr val="accent2">
              <a:lumMod val="20000"/>
              <a:lumOff val="80000"/>
            </a:schemeClr>
          </a:solidFill>
          <a:ln w="9525" cap="flat" cmpd="sng" algn="ctr">
            <a:noFill/>
            <a:prstDash val="solid"/>
            <a:round/>
            <a:headEnd type="none" w="med" len="med"/>
            <a:tailEnd type="none" w="med" len="med"/>
          </a:ln>
          <a:effectLst/>
          <a:scene3d>
            <a:camera prst="orthographicFront"/>
            <a:lightRig rig="threePt" dir="t"/>
          </a:scene3d>
          <a:sp3d prstMaterial="matte"/>
        </p:spPr>
        <p:txBody>
          <a:bodyPr vert="vert" lIns="0" rIns="0"/>
          <a:lstStyle/>
          <a:p>
            <a:pPr>
              <a:defRPr/>
            </a:pPr>
            <a:r>
              <a:rPr lang="en-US" sz="1800" dirty="0">
                <a:solidFill>
                  <a:srgbClr val="663300"/>
                </a:solidFill>
                <a:latin typeface="+mn-lt"/>
              </a:rPr>
              <a:t>task</a:t>
            </a:r>
          </a:p>
        </p:txBody>
      </p:sp>
      <p:sp>
        <p:nvSpPr>
          <p:cNvPr id="111" name="Flowchart: Direct Access Storage 110"/>
          <p:cNvSpPr/>
          <p:nvPr/>
        </p:nvSpPr>
        <p:spPr bwMode="auto">
          <a:xfrm>
            <a:off x="7772400" y="4191000"/>
            <a:ext cx="381000" cy="609600"/>
          </a:xfrm>
          <a:prstGeom prst="flowChartMagneticDrum">
            <a:avLst/>
          </a:prstGeom>
          <a:solidFill>
            <a:schemeClr val="accent1"/>
          </a:solidFill>
          <a:ln w="9525" cap="flat" cmpd="sng" algn="ctr">
            <a:solidFill>
              <a:schemeClr val="accent2">
                <a:lumMod val="40000"/>
                <a:lumOff val="60000"/>
              </a:schemeClr>
            </a:solidFill>
            <a:prstDash val="solid"/>
            <a:round/>
            <a:headEnd type="none" w="med" len="med"/>
            <a:tailEnd type="none" w="med" len="med"/>
          </a:ln>
          <a:effectLst/>
        </p:spPr>
        <p:txBody>
          <a:bodyPr vert="vert" anchor="ctr"/>
          <a:lstStyle/>
          <a:p>
            <a:pPr algn="ctr">
              <a:defRPr/>
            </a:pPr>
            <a:r>
              <a:rPr lang="en-US" sz="1800" dirty="0">
                <a:solidFill>
                  <a:srgbClr val="663300"/>
                </a:solidFill>
                <a:latin typeface="+mn-lt"/>
              </a:rPr>
              <a:t>task</a:t>
            </a:r>
          </a:p>
        </p:txBody>
      </p:sp>
      <p:sp>
        <p:nvSpPr>
          <p:cNvPr id="112" name="Flowchart: Punched Tape 111"/>
          <p:cNvSpPr/>
          <p:nvPr/>
        </p:nvSpPr>
        <p:spPr bwMode="auto">
          <a:xfrm>
            <a:off x="6629400" y="4572000"/>
            <a:ext cx="533400" cy="381000"/>
          </a:xfrm>
          <a:prstGeom prst="flowChartPunchedTape">
            <a:avLst/>
          </a:prstGeom>
          <a:solidFill>
            <a:srgbClr val="CCECFF"/>
          </a:solidFill>
          <a:ln w="9525" cap="flat" cmpd="sng" algn="ctr">
            <a:noFill/>
            <a:prstDash val="solid"/>
            <a:round/>
            <a:headEnd type="none" w="med" len="med"/>
            <a:tailEnd type="none" w="med" len="med"/>
          </a:ln>
          <a:effectLst/>
        </p:spPr>
        <p:txBody>
          <a:bodyPr lIns="0" rIns="0" anchor="ctr"/>
          <a:lstStyle/>
          <a:p>
            <a:pPr>
              <a:defRPr/>
            </a:pPr>
            <a:r>
              <a:rPr lang="en-US" sz="1800" dirty="0">
                <a:solidFill>
                  <a:srgbClr val="663300"/>
                </a:solidFill>
                <a:latin typeface="+mn-lt"/>
              </a:rPr>
              <a:t>task</a:t>
            </a:r>
          </a:p>
        </p:txBody>
      </p:sp>
      <p:sp>
        <p:nvSpPr>
          <p:cNvPr id="11" name="Date Placeholder 10"/>
          <p:cNvSpPr>
            <a:spLocks noGrp="1"/>
          </p:cNvSpPr>
          <p:nvPr>
            <p:ph type="dt" sz="half" idx="10"/>
          </p:nvPr>
        </p:nvSpPr>
        <p:spPr/>
        <p:txBody>
          <a:bodyPr/>
          <a:lstStyle/>
          <a:p>
            <a:pPr>
              <a:defRPr/>
            </a:pPr>
            <a:r>
              <a:rPr lang="en-US" smtClean="0"/>
              <a:t>SWE 632 – UI Design</a:t>
            </a:r>
            <a:endParaRPr lang="en-US" dirty="0"/>
          </a:p>
        </p:txBody>
      </p:sp>
      <p:sp>
        <p:nvSpPr>
          <p:cNvPr id="12" name="Footer Placeholder 11"/>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Ethnographic Field Studies</a:t>
            </a:r>
            <a:endParaRPr lang="en-US" dirty="0"/>
          </a:p>
        </p:txBody>
      </p:sp>
      <p:sp>
        <p:nvSpPr>
          <p:cNvPr id="3" name="Content Placeholder 2"/>
          <p:cNvSpPr>
            <a:spLocks noGrp="1"/>
          </p:cNvSpPr>
          <p:nvPr>
            <p:ph idx="1"/>
          </p:nvPr>
        </p:nvSpPr>
        <p:spPr>
          <a:xfrm>
            <a:off x="900112" y="2734310"/>
            <a:ext cx="7878128" cy="3757930"/>
          </a:xfrm>
        </p:spPr>
        <p:txBody>
          <a:bodyPr>
            <a:normAutofit/>
          </a:bodyPr>
          <a:lstStyle/>
          <a:p>
            <a:pPr lvl="1"/>
            <a:r>
              <a:rPr lang="en-US" dirty="0" smtClean="0"/>
              <a:t>Avoid a fixed set of questions (you don’t know enough yet!)</a:t>
            </a:r>
          </a:p>
          <a:p>
            <a:pPr lvl="1"/>
            <a:r>
              <a:rPr lang="en-US" dirty="0" smtClean="0"/>
              <a:t>Focus on goals first, tasks second</a:t>
            </a:r>
          </a:p>
          <a:p>
            <a:pPr lvl="1"/>
            <a:r>
              <a:rPr lang="en-US" dirty="0" smtClean="0"/>
              <a:t>Avoid making the user the designer</a:t>
            </a:r>
          </a:p>
          <a:p>
            <a:pPr lvl="1"/>
            <a:r>
              <a:rPr lang="en-US" dirty="0" smtClean="0"/>
              <a:t>Avoid making the user the developer</a:t>
            </a:r>
          </a:p>
          <a:p>
            <a:pPr lvl="1"/>
            <a:r>
              <a:rPr lang="en-US" dirty="0" smtClean="0"/>
              <a:t>Encourage storytelling</a:t>
            </a:r>
          </a:p>
          <a:p>
            <a:pPr lvl="1"/>
            <a:r>
              <a:rPr lang="en-US" dirty="0" smtClean="0"/>
              <a:t>Ask for a show and tell (demo)</a:t>
            </a:r>
          </a:p>
          <a:p>
            <a:pPr lvl="1"/>
            <a:r>
              <a:rPr lang="en-US" dirty="0" smtClean="0"/>
              <a:t>Avoid leading questions</a:t>
            </a:r>
            <a:endParaRPr lang="en-US" dirty="0"/>
          </a:p>
        </p:txBody>
      </p:sp>
      <p:sp>
        <p:nvSpPr>
          <p:cNvPr id="7" name="Rectangle 6"/>
          <p:cNvSpPr/>
          <p:nvPr/>
        </p:nvSpPr>
        <p:spPr>
          <a:xfrm>
            <a:off x="1508760" y="1737360"/>
            <a:ext cx="6355080" cy="9601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solidFill>
                  <a:schemeClr val="tx1"/>
                </a:solidFill>
              </a:rPr>
              <a:t>Observe the user interacting in their own environment</a:t>
            </a:r>
            <a:endParaRPr lang="en-US" sz="2800" dirty="0">
              <a:solidFill>
                <a:schemeClr val="tx1"/>
              </a:solidFill>
            </a:endParaRP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29651165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502920"/>
            <a:ext cx="7345362" cy="36576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US" sz="4000" dirty="0" smtClean="0"/>
              <a:t>Applying Information about the user through Personas and Modeling</a:t>
            </a:r>
            <a:endParaRPr lang="en-US" sz="4000" dirty="0"/>
          </a:p>
        </p:txBody>
      </p:sp>
      <p:sp>
        <p:nvSpPr>
          <p:cNvPr id="8" name="Text Placeholder 7"/>
          <p:cNvSpPr>
            <a:spLocks noGrp="1"/>
          </p:cNvSpPr>
          <p:nvPr>
            <p:ph type="body" idx="1"/>
          </p:nvPr>
        </p:nvSpPr>
        <p:spPr>
          <a:xfrm>
            <a:off x="900113" y="4480560"/>
            <a:ext cx="7345362" cy="1500187"/>
          </a:xfrm>
        </p:spPr>
        <p:txBody>
          <a:bodyPr/>
          <a:lstStyle/>
          <a:p>
            <a:r>
              <a:rPr lang="en-US" dirty="0" smtClean="0"/>
              <a:t>Cooper Ch. 5</a:t>
            </a:r>
            <a:endParaRPr lang="en-US" dirty="0"/>
          </a:p>
        </p:txBody>
      </p:sp>
      <p:sp>
        <p:nvSpPr>
          <p:cNvPr id="3" name="Date Placeholder 2"/>
          <p:cNvSpPr>
            <a:spLocks noGrp="1"/>
          </p:cNvSpPr>
          <p:nvPr>
            <p:ph type="dt" sz="half" idx="10"/>
          </p:nvPr>
        </p:nvSpPr>
        <p:spPr/>
        <p:txBody>
          <a:bodyPr/>
          <a:lstStyle/>
          <a:p>
            <a:pPr>
              <a:defRPr/>
            </a:pPr>
            <a:r>
              <a:rPr lang="en-US" smtClean="0"/>
              <a:t>SWE 632 – UI Design</a:t>
            </a:r>
            <a:endParaRPr lang="en-US" dirty="0"/>
          </a:p>
        </p:txBody>
      </p:sp>
      <p:sp>
        <p:nvSpPr>
          <p:cNvPr id="4" name="Footer Placeholder 3"/>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13553624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sz="3200" dirty="0" smtClean="0"/>
              <a:t>Modeling Users: Personas and Goals</a:t>
            </a:r>
            <a:endParaRPr lang="en-US" sz="3600" dirty="0" smtClean="0"/>
          </a:p>
        </p:txBody>
      </p:sp>
      <p:sp>
        <p:nvSpPr>
          <p:cNvPr id="10246" name="Rectangle 3"/>
          <p:cNvSpPr>
            <a:spLocks noGrp="1" noChangeArrowheads="1"/>
          </p:cNvSpPr>
          <p:nvPr>
            <p:ph idx="1"/>
          </p:nvPr>
        </p:nvSpPr>
        <p:spPr>
          <a:xfrm>
            <a:off x="457200" y="1817688"/>
            <a:ext cx="8229600" cy="4322762"/>
          </a:xfrm>
        </p:spPr>
        <p:txBody>
          <a:bodyPr/>
          <a:lstStyle/>
          <a:p>
            <a:pPr>
              <a:spcBef>
                <a:spcPts val="1800"/>
              </a:spcBef>
            </a:pPr>
            <a:r>
              <a:rPr lang="en-US" sz="2000" dirty="0" smtClean="0"/>
              <a:t>a persona is not a real person – it’s a model</a:t>
            </a:r>
          </a:p>
          <a:p>
            <a:pPr>
              <a:spcBef>
                <a:spcPts val="1800"/>
              </a:spcBef>
            </a:pPr>
            <a:endParaRPr lang="en-US" sz="2400" dirty="0" smtClean="0"/>
          </a:p>
          <a:p>
            <a:pPr>
              <a:spcBef>
                <a:spcPts val="2400"/>
              </a:spcBef>
            </a:pPr>
            <a:r>
              <a:rPr lang="en-US" sz="2400" dirty="0" smtClean="0"/>
              <a:t>a persona captures</a:t>
            </a:r>
          </a:p>
          <a:p>
            <a:pPr lvl="1">
              <a:spcBef>
                <a:spcPts val="2400"/>
              </a:spcBef>
            </a:pPr>
            <a:r>
              <a:rPr lang="en-US" sz="2400" dirty="0" smtClean="0"/>
              <a:t>skills &amp; demographic profiles</a:t>
            </a:r>
          </a:p>
          <a:p>
            <a:pPr lvl="1">
              <a:spcBef>
                <a:spcPts val="600"/>
              </a:spcBef>
            </a:pPr>
            <a:r>
              <a:rPr lang="en-US" sz="2400" dirty="0" smtClean="0"/>
              <a:t>how users perceive &amp; behave</a:t>
            </a:r>
          </a:p>
          <a:p>
            <a:pPr lvl="1">
              <a:spcBef>
                <a:spcPts val="600"/>
              </a:spcBef>
            </a:pPr>
            <a:r>
              <a:rPr lang="en-US" sz="2400" b="1" dirty="0" smtClean="0">
                <a:solidFill>
                  <a:srgbClr val="FF0000"/>
                </a:solidFill>
              </a:rPr>
              <a:t>goals, motivations,</a:t>
            </a:r>
            <a:br>
              <a:rPr lang="en-US" sz="2400" b="1" dirty="0" smtClean="0">
                <a:solidFill>
                  <a:srgbClr val="FF0000"/>
                </a:solidFill>
              </a:rPr>
            </a:br>
            <a:r>
              <a:rPr lang="en-US" sz="2400" b="1" dirty="0" smtClean="0">
                <a:solidFill>
                  <a:srgbClr val="FF0000"/>
                </a:solidFill>
              </a:rPr>
              <a:t>responsibilities</a:t>
            </a:r>
          </a:p>
        </p:txBody>
      </p:sp>
      <p:grpSp>
        <p:nvGrpSpPr>
          <p:cNvPr id="8" name="Group 63"/>
          <p:cNvGrpSpPr>
            <a:grpSpLocks/>
          </p:cNvGrpSpPr>
          <p:nvPr/>
        </p:nvGrpSpPr>
        <p:grpSpPr bwMode="auto">
          <a:xfrm>
            <a:off x="5492750" y="2193924"/>
            <a:ext cx="3194050" cy="2652395"/>
            <a:chOff x="365684" y="2879725"/>
            <a:chExt cx="3566556" cy="2999380"/>
          </a:xfrm>
        </p:grpSpPr>
        <p:grpSp>
          <p:nvGrpSpPr>
            <p:cNvPr id="9" name="Group 23"/>
            <p:cNvGrpSpPr>
              <a:grpSpLocks/>
            </p:cNvGrpSpPr>
            <p:nvPr/>
          </p:nvGrpSpPr>
          <p:grpSpPr bwMode="auto">
            <a:xfrm>
              <a:off x="365684" y="2879725"/>
              <a:ext cx="3566556" cy="2999380"/>
              <a:chOff x="2822" y="1526"/>
              <a:chExt cx="2725" cy="2419"/>
            </a:xfrm>
          </p:grpSpPr>
          <p:grpSp>
            <p:nvGrpSpPr>
              <p:cNvPr id="10" name="Group 41"/>
              <p:cNvGrpSpPr>
                <a:grpSpLocks/>
              </p:cNvGrpSpPr>
              <p:nvPr/>
            </p:nvGrpSpPr>
            <p:grpSpPr bwMode="auto">
              <a:xfrm>
                <a:off x="2822" y="1526"/>
                <a:ext cx="2725" cy="1918"/>
                <a:chOff x="2822" y="1526"/>
                <a:chExt cx="2725" cy="1918"/>
              </a:xfrm>
            </p:grpSpPr>
            <p:sp>
              <p:nvSpPr>
                <p:cNvPr id="10268" name="Freeform 3"/>
                <p:cNvSpPr>
                  <a:spLocks/>
                </p:cNvSpPr>
                <p:nvPr/>
              </p:nvSpPr>
              <p:spPr bwMode="auto">
                <a:xfrm>
                  <a:off x="3232" y="1528"/>
                  <a:ext cx="923" cy="1912"/>
                </a:xfrm>
                <a:custGeom>
                  <a:avLst/>
                  <a:gdLst>
                    <a:gd name="T0" fmla="*/ 0 w 923"/>
                    <a:gd name="T1" fmla="*/ 1912 h 1912"/>
                    <a:gd name="T2" fmla="*/ 1 w 923"/>
                    <a:gd name="T3" fmla="*/ 637 h 1912"/>
                    <a:gd name="T4" fmla="*/ 923 w 923"/>
                    <a:gd name="T5" fmla="*/ 0 h 1912"/>
                    <a:gd name="T6" fmla="*/ 916 w 923"/>
                    <a:gd name="T7" fmla="*/ 1191 h 1912"/>
                    <a:gd name="T8" fmla="*/ 0 w 923"/>
                    <a:gd name="T9" fmla="*/ 1912 h 1912"/>
                    <a:gd name="T10" fmla="*/ 0 60000 65536"/>
                    <a:gd name="T11" fmla="*/ 0 60000 65536"/>
                    <a:gd name="T12" fmla="*/ 0 60000 65536"/>
                    <a:gd name="T13" fmla="*/ 0 60000 65536"/>
                    <a:gd name="T14" fmla="*/ 0 60000 65536"/>
                    <a:gd name="T15" fmla="*/ 0 w 923"/>
                    <a:gd name="T16" fmla="*/ 0 h 1912"/>
                    <a:gd name="T17" fmla="*/ 923 w 923"/>
                    <a:gd name="T18" fmla="*/ 1912 h 1912"/>
                  </a:gdLst>
                  <a:ahLst/>
                  <a:cxnLst>
                    <a:cxn ang="T10">
                      <a:pos x="T0" y="T1"/>
                    </a:cxn>
                    <a:cxn ang="T11">
                      <a:pos x="T2" y="T3"/>
                    </a:cxn>
                    <a:cxn ang="T12">
                      <a:pos x="T4" y="T5"/>
                    </a:cxn>
                    <a:cxn ang="T13">
                      <a:pos x="T6" y="T7"/>
                    </a:cxn>
                    <a:cxn ang="T14">
                      <a:pos x="T8" y="T9"/>
                    </a:cxn>
                  </a:cxnLst>
                  <a:rect l="T15" t="T16" r="T17" b="T18"/>
                  <a:pathLst>
                    <a:path w="923" h="1912">
                      <a:moveTo>
                        <a:pt x="0" y="1912"/>
                      </a:moveTo>
                      <a:lnTo>
                        <a:pt x="1" y="637"/>
                      </a:lnTo>
                      <a:lnTo>
                        <a:pt x="923" y="0"/>
                      </a:lnTo>
                      <a:lnTo>
                        <a:pt x="916" y="1191"/>
                      </a:lnTo>
                      <a:lnTo>
                        <a:pt x="0" y="1912"/>
                      </a:lnTo>
                      <a:close/>
                    </a:path>
                  </a:pathLst>
                </a:custGeom>
                <a:gradFill rotWithShape="1">
                  <a:gsLst>
                    <a:gs pos="0">
                      <a:srgbClr val="CCECFF"/>
                    </a:gs>
                    <a:gs pos="100000">
                      <a:srgbClr val="5E6D76"/>
                    </a:gs>
                  </a:gsLst>
                  <a:lin ang="2700000" scaled="1"/>
                </a:gradFill>
                <a:ln w="9525">
                  <a:noFill/>
                  <a:round/>
                  <a:headEnd/>
                  <a:tailEnd/>
                </a:ln>
              </p:spPr>
              <p:txBody>
                <a:bodyPr/>
                <a:lstStyle/>
                <a:p>
                  <a:endParaRPr lang="en-US" sz="900"/>
                </a:p>
              </p:txBody>
            </p:sp>
            <p:sp>
              <p:nvSpPr>
                <p:cNvPr id="10269" name="Rectangle 20"/>
                <p:cNvSpPr>
                  <a:spLocks noChangeArrowheads="1"/>
                </p:cNvSpPr>
                <p:nvPr/>
              </p:nvSpPr>
              <p:spPr bwMode="auto">
                <a:xfrm>
                  <a:off x="3001" y="2173"/>
                  <a:ext cx="314"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H</a:t>
                  </a:r>
                  <a:endParaRPr lang="en-US" sz="900">
                    <a:solidFill>
                      <a:srgbClr val="663300"/>
                    </a:solidFill>
                  </a:endParaRPr>
                </a:p>
              </p:txBody>
            </p:sp>
            <p:sp>
              <p:nvSpPr>
                <p:cNvPr id="10270" name="Rectangle 20"/>
                <p:cNvSpPr>
                  <a:spLocks noChangeArrowheads="1"/>
                </p:cNvSpPr>
                <p:nvPr/>
              </p:nvSpPr>
              <p:spPr bwMode="auto">
                <a:xfrm>
                  <a:off x="3001" y="2806"/>
                  <a:ext cx="330"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M</a:t>
                  </a:r>
                  <a:endParaRPr lang="en-US" sz="900">
                    <a:solidFill>
                      <a:srgbClr val="663300"/>
                    </a:solidFill>
                  </a:endParaRPr>
                </a:p>
              </p:txBody>
            </p:sp>
            <p:sp>
              <p:nvSpPr>
                <p:cNvPr id="10271" name="Rectangle 20"/>
                <p:cNvSpPr>
                  <a:spLocks noChangeArrowheads="1"/>
                </p:cNvSpPr>
                <p:nvPr/>
              </p:nvSpPr>
              <p:spPr bwMode="auto">
                <a:xfrm rot="-5400000">
                  <a:off x="2318" y="2678"/>
                  <a:ext cx="1270" cy="262"/>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task semantics</a:t>
                  </a:r>
                </a:p>
              </p:txBody>
            </p:sp>
            <p:sp>
              <p:nvSpPr>
                <p:cNvPr id="10272" name="Freeform 7"/>
                <p:cNvSpPr>
                  <a:spLocks/>
                </p:cNvSpPr>
                <p:nvPr/>
              </p:nvSpPr>
              <p:spPr bwMode="auto">
                <a:xfrm>
                  <a:off x="4147" y="1526"/>
                  <a:ext cx="1400" cy="1338"/>
                </a:xfrm>
                <a:custGeom>
                  <a:avLst/>
                  <a:gdLst>
                    <a:gd name="T0" fmla="*/ 10 w 1400"/>
                    <a:gd name="T1" fmla="*/ 0 h 1338"/>
                    <a:gd name="T2" fmla="*/ 1400 w 1400"/>
                    <a:gd name="T3" fmla="*/ 130 h 1338"/>
                    <a:gd name="T4" fmla="*/ 1389 w 1400"/>
                    <a:gd name="T5" fmla="*/ 1338 h 1338"/>
                    <a:gd name="T6" fmla="*/ 0 w 1400"/>
                    <a:gd name="T7" fmla="*/ 1193 h 1338"/>
                    <a:gd name="T8" fmla="*/ 10 w 1400"/>
                    <a:gd name="T9" fmla="*/ 0 h 1338"/>
                    <a:gd name="T10" fmla="*/ 0 60000 65536"/>
                    <a:gd name="T11" fmla="*/ 0 60000 65536"/>
                    <a:gd name="T12" fmla="*/ 0 60000 65536"/>
                    <a:gd name="T13" fmla="*/ 0 60000 65536"/>
                    <a:gd name="T14" fmla="*/ 0 60000 65536"/>
                    <a:gd name="T15" fmla="*/ 0 w 1400"/>
                    <a:gd name="T16" fmla="*/ 0 h 1338"/>
                    <a:gd name="T17" fmla="*/ 1400 w 1400"/>
                    <a:gd name="T18" fmla="*/ 1338 h 1338"/>
                  </a:gdLst>
                  <a:ahLst/>
                  <a:cxnLst>
                    <a:cxn ang="T10">
                      <a:pos x="T0" y="T1"/>
                    </a:cxn>
                    <a:cxn ang="T11">
                      <a:pos x="T2" y="T3"/>
                    </a:cxn>
                    <a:cxn ang="T12">
                      <a:pos x="T4" y="T5"/>
                    </a:cxn>
                    <a:cxn ang="T13">
                      <a:pos x="T6" y="T7"/>
                    </a:cxn>
                    <a:cxn ang="T14">
                      <a:pos x="T8" y="T9"/>
                    </a:cxn>
                  </a:cxnLst>
                  <a:rect l="T15" t="T16" r="T17" b="T18"/>
                  <a:pathLst>
                    <a:path w="1400" h="1338">
                      <a:moveTo>
                        <a:pt x="10" y="0"/>
                      </a:moveTo>
                      <a:lnTo>
                        <a:pt x="1400" y="130"/>
                      </a:lnTo>
                      <a:lnTo>
                        <a:pt x="1389" y="1338"/>
                      </a:lnTo>
                      <a:lnTo>
                        <a:pt x="0" y="1193"/>
                      </a:lnTo>
                      <a:lnTo>
                        <a:pt x="10" y="0"/>
                      </a:lnTo>
                      <a:close/>
                    </a:path>
                  </a:pathLst>
                </a:custGeom>
                <a:gradFill rotWithShape="1">
                  <a:gsLst>
                    <a:gs pos="0">
                      <a:srgbClr val="69613F">
                        <a:alpha val="50000"/>
                      </a:srgbClr>
                    </a:gs>
                    <a:gs pos="100000">
                      <a:srgbClr val="FFEC99"/>
                    </a:gs>
                  </a:gsLst>
                  <a:lin ang="18900000" scaled="1"/>
                </a:gradFill>
                <a:ln w="9525">
                  <a:noFill/>
                  <a:round/>
                  <a:headEnd/>
                  <a:tailEnd/>
                </a:ln>
              </p:spPr>
              <p:txBody>
                <a:bodyPr/>
                <a:lstStyle/>
                <a:p>
                  <a:endParaRPr lang="en-US" sz="900"/>
                </a:p>
              </p:txBody>
            </p:sp>
            <p:sp>
              <p:nvSpPr>
                <p:cNvPr id="10273" name="Line 8"/>
                <p:cNvSpPr>
                  <a:spLocks noChangeShapeType="1"/>
                </p:cNvSpPr>
                <p:nvPr/>
              </p:nvSpPr>
              <p:spPr bwMode="auto">
                <a:xfrm flipH="1" flipV="1">
                  <a:off x="3226" y="2045"/>
                  <a:ext cx="2" cy="1393"/>
                </a:xfrm>
                <a:prstGeom prst="line">
                  <a:avLst/>
                </a:prstGeom>
                <a:noFill/>
                <a:ln w="19050">
                  <a:solidFill>
                    <a:schemeClr val="bg2"/>
                  </a:solidFill>
                  <a:round/>
                  <a:headEnd/>
                  <a:tailEnd type="arrow" w="med" len="med"/>
                </a:ln>
              </p:spPr>
              <p:txBody>
                <a:bodyPr/>
                <a:lstStyle/>
                <a:p>
                  <a:endParaRPr lang="en-US"/>
                </a:p>
              </p:txBody>
            </p:sp>
          </p:grpSp>
          <p:grpSp>
            <p:nvGrpSpPr>
              <p:cNvPr id="11" name="Group 11"/>
              <p:cNvGrpSpPr>
                <a:grpSpLocks/>
              </p:cNvGrpSpPr>
              <p:nvPr/>
            </p:nvGrpSpPr>
            <p:grpSpPr bwMode="auto">
              <a:xfrm>
                <a:off x="3229" y="2504"/>
                <a:ext cx="2305" cy="1096"/>
                <a:chOff x="3229" y="2504"/>
                <a:chExt cx="2305" cy="1096"/>
              </a:xfrm>
            </p:grpSpPr>
            <p:sp>
              <p:nvSpPr>
                <p:cNvPr id="10263" name="Freeform 12"/>
                <p:cNvSpPr>
                  <a:spLocks/>
                </p:cNvSpPr>
                <p:nvPr/>
              </p:nvSpPr>
              <p:spPr bwMode="auto">
                <a:xfrm>
                  <a:off x="3236" y="2720"/>
                  <a:ext cx="2298" cy="880"/>
                </a:xfrm>
                <a:custGeom>
                  <a:avLst/>
                  <a:gdLst>
                    <a:gd name="T0" fmla="*/ 0 w 2298"/>
                    <a:gd name="T1" fmla="*/ 719 h 880"/>
                    <a:gd name="T2" fmla="*/ 1615 w 2298"/>
                    <a:gd name="T3" fmla="*/ 880 h 880"/>
                    <a:gd name="T4" fmla="*/ 2298 w 2298"/>
                    <a:gd name="T5" fmla="*/ 144 h 880"/>
                    <a:gd name="T6" fmla="*/ 904 w 2298"/>
                    <a:gd name="T7" fmla="*/ 0 h 880"/>
                    <a:gd name="T8" fmla="*/ 0 w 2298"/>
                    <a:gd name="T9" fmla="*/ 719 h 880"/>
                    <a:gd name="T10" fmla="*/ 0 60000 65536"/>
                    <a:gd name="T11" fmla="*/ 0 60000 65536"/>
                    <a:gd name="T12" fmla="*/ 0 60000 65536"/>
                    <a:gd name="T13" fmla="*/ 0 60000 65536"/>
                    <a:gd name="T14" fmla="*/ 0 60000 65536"/>
                    <a:gd name="T15" fmla="*/ 0 w 2298"/>
                    <a:gd name="T16" fmla="*/ 0 h 880"/>
                    <a:gd name="T17" fmla="*/ 2298 w 2298"/>
                    <a:gd name="T18" fmla="*/ 880 h 880"/>
                  </a:gdLst>
                  <a:ahLst/>
                  <a:cxnLst>
                    <a:cxn ang="T10">
                      <a:pos x="T0" y="T1"/>
                    </a:cxn>
                    <a:cxn ang="T11">
                      <a:pos x="T2" y="T3"/>
                    </a:cxn>
                    <a:cxn ang="T12">
                      <a:pos x="T4" y="T5"/>
                    </a:cxn>
                    <a:cxn ang="T13">
                      <a:pos x="T6" y="T7"/>
                    </a:cxn>
                    <a:cxn ang="T14">
                      <a:pos x="T8" y="T9"/>
                    </a:cxn>
                  </a:cxnLst>
                  <a:rect l="T15" t="T16" r="T17" b="T18"/>
                  <a:pathLst>
                    <a:path w="2298" h="880">
                      <a:moveTo>
                        <a:pt x="0" y="719"/>
                      </a:moveTo>
                      <a:lnTo>
                        <a:pt x="1615" y="880"/>
                      </a:lnTo>
                      <a:lnTo>
                        <a:pt x="2298" y="144"/>
                      </a:lnTo>
                      <a:lnTo>
                        <a:pt x="904" y="0"/>
                      </a:lnTo>
                      <a:lnTo>
                        <a:pt x="0" y="719"/>
                      </a:lnTo>
                      <a:close/>
                    </a:path>
                  </a:pathLst>
                </a:custGeom>
                <a:gradFill rotWithShape="1">
                  <a:gsLst>
                    <a:gs pos="0">
                      <a:srgbClr val="85966E"/>
                    </a:gs>
                    <a:gs pos="100000">
                      <a:srgbClr val="DCF8B6"/>
                    </a:gs>
                  </a:gsLst>
                  <a:lin ang="2700000" scaled="1"/>
                </a:gradFill>
                <a:ln w="9525">
                  <a:noFill/>
                  <a:round/>
                  <a:headEnd/>
                  <a:tailEnd/>
                </a:ln>
              </p:spPr>
              <p:txBody>
                <a:bodyPr/>
                <a:lstStyle/>
                <a:p>
                  <a:endParaRPr lang="en-US" sz="900"/>
                </a:p>
              </p:txBody>
            </p:sp>
            <p:sp>
              <p:nvSpPr>
                <p:cNvPr id="10264" name="Rectangle 20"/>
                <p:cNvSpPr>
                  <a:spLocks noChangeArrowheads="1"/>
                </p:cNvSpPr>
                <p:nvPr/>
              </p:nvSpPr>
              <p:spPr bwMode="auto">
                <a:xfrm rot="-2120786">
                  <a:off x="3231" y="2504"/>
                  <a:ext cx="815" cy="477"/>
                </a:xfrm>
                <a:prstGeom prst="rect">
                  <a:avLst/>
                </a:prstGeom>
                <a:noFill/>
                <a:ln w="9525">
                  <a:noFill/>
                  <a:miter lim="800000"/>
                  <a:headEnd/>
                  <a:tailEnd/>
                </a:ln>
              </p:spPr>
              <p:txBody>
                <a:bodyPr wrap="none">
                  <a:spAutoFit/>
                </a:bodyPr>
                <a:lstStyle/>
                <a:p>
                  <a:pPr algn="ctr"/>
                  <a:r>
                    <a:rPr lang="en-US" sz="900">
                      <a:solidFill>
                        <a:srgbClr val="663300"/>
                      </a:solidFill>
                      <a:latin typeface="Comic Sans MS" pitchFamily="66" charset="0"/>
                    </a:rPr>
                    <a:t>computer</a:t>
                  </a:r>
                </a:p>
                <a:p>
                  <a:pPr algn="ctr"/>
                  <a:r>
                    <a:rPr lang="en-US" sz="900">
                      <a:solidFill>
                        <a:srgbClr val="663300"/>
                      </a:solidFill>
                      <a:latin typeface="Comic Sans MS" pitchFamily="66" charset="0"/>
                    </a:rPr>
                    <a:t>semantics</a:t>
                  </a:r>
                </a:p>
              </p:txBody>
            </p:sp>
            <p:sp>
              <p:nvSpPr>
                <p:cNvPr id="10265" name="Rectangle 20"/>
                <p:cNvSpPr>
                  <a:spLocks noChangeArrowheads="1"/>
                </p:cNvSpPr>
                <p:nvPr/>
              </p:nvSpPr>
              <p:spPr bwMode="auto">
                <a:xfrm>
                  <a:off x="3925" y="2576"/>
                  <a:ext cx="314"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H</a:t>
                  </a:r>
                  <a:endParaRPr lang="en-US" sz="900">
                    <a:solidFill>
                      <a:srgbClr val="663300"/>
                    </a:solidFill>
                  </a:endParaRPr>
                </a:p>
              </p:txBody>
            </p:sp>
            <p:sp>
              <p:nvSpPr>
                <p:cNvPr id="10266" name="Rectangle 20"/>
                <p:cNvSpPr>
                  <a:spLocks noChangeArrowheads="1"/>
                </p:cNvSpPr>
                <p:nvPr/>
              </p:nvSpPr>
              <p:spPr bwMode="auto">
                <a:xfrm>
                  <a:off x="3460" y="2923"/>
                  <a:ext cx="329" cy="298"/>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M</a:t>
                  </a:r>
                  <a:endParaRPr lang="en-US" sz="900">
                    <a:solidFill>
                      <a:srgbClr val="663300"/>
                    </a:solidFill>
                  </a:endParaRPr>
                </a:p>
              </p:txBody>
            </p:sp>
            <p:sp>
              <p:nvSpPr>
                <p:cNvPr id="10267" name="Line 16"/>
                <p:cNvSpPr>
                  <a:spLocks noChangeShapeType="1"/>
                </p:cNvSpPr>
                <p:nvPr/>
              </p:nvSpPr>
              <p:spPr bwMode="auto">
                <a:xfrm flipV="1">
                  <a:off x="3229" y="2660"/>
                  <a:ext cx="1003" cy="782"/>
                </a:xfrm>
                <a:prstGeom prst="line">
                  <a:avLst/>
                </a:prstGeom>
                <a:noFill/>
                <a:ln w="19050">
                  <a:solidFill>
                    <a:schemeClr val="bg2"/>
                  </a:solidFill>
                  <a:round/>
                  <a:headEnd/>
                  <a:tailEnd type="arrow" w="med" len="med"/>
                </a:ln>
              </p:spPr>
              <p:txBody>
                <a:bodyPr/>
                <a:lstStyle/>
                <a:p>
                  <a:endParaRPr lang="en-US"/>
                </a:p>
              </p:txBody>
            </p:sp>
          </p:grpSp>
          <p:grpSp>
            <p:nvGrpSpPr>
              <p:cNvPr id="12" name="Group 17"/>
              <p:cNvGrpSpPr>
                <a:grpSpLocks/>
              </p:cNvGrpSpPr>
              <p:nvPr/>
            </p:nvGrpSpPr>
            <p:grpSpPr bwMode="auto">
              <a:xfrm>
                <a:off x="3037" y="3382"/>
                <a:ext cx="1946" cy="563"/>
                <a:chOff x="3037" y="3382"/>
                <a:chExt cx="1946" cy="563"/>
              </a:xfrm>
            </p:grpSpPr>
            <p:sp>
              <p:nvSpPr>
                <p:cNvPr id="10258" name="Rectangle 20"/>
                <p:cNvSpPr>
                  <a:spLocks noChangeArrowheads="1"/>
                </p:cNvSpPr>
                <p:nvPr/>
              </p:nvSpPr>
              <p:spPr bwMode="auto">
                <a:xfrm rot="295823">
                  <a:off x="3309" y="3647"/>
                  <a:ext cx="1400" cy="298"/>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app-specific syntax</a:t>
                  </a:r>
                </a:p>
              </p:txBody>
            </p:sp>
            <p:sp>
              <p:nvSpPr>
                <p:cNvPr id="10259" name="Rectangle 20"/>
                <p:cNvSpPr>
                  <a:spLocks noChangeArrowheads="1"/>
                </p:cNvSpPr>
                <p:nvPr/>
              </p:nvSpPr>
              <p:spPr bwMode="auto">
                <a:xfrm>
                  <a:off x="3037" y="3382"/>
                  <a:ext cx="286"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L</a:t>
                  </a:r>
                  <a:endParaRPr lang="en-US" sz="900">
                    <a:solidFill>
                      <a:srgbClr val="663300"/>
                    </a:solidFill>
                  </a:endParaRPr>
                </a:p>
              </p:txBody>
            </p:sp>
            <p:sp>
              <p:nvSpPr>
                <p:cNvPr id="10260" name="Rectangle 20"/>
                <p:cNvSpPr>
                  <a:spLocks noChangeArrowheads="1"/>
                </p:cNvSpPr>
                <p:nvPr/>
              </p:nvSpPr>
              <p:spPr bwMode="auto">
                <a:xfrm>
                  <a:off x="3830" y="3491"/>
                  <a:ext cx="330"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M</a:t>
                  </a:r>
                  <a:endParaRPr lang="en-US" sz="900">
                    <a:solidFill>
                      <a:srgbClr val="663300"/>
                    </a:solidFill>
                  </a:endParaRPr>
                </a:p>
              </p:txBody>
            </p:sp>
            <p:sp>
              <p:nvSpPr>
                <p:cNvPr id="10261" name="Rectangle 20"/>
                <p:cNvSpPr>
                  <a:spLocks noChangeArrowheads="1"/>
                </p:cNvSpPr>
                <p:nvPr/>
              </p:nvSpPr>
              <p:spPr bwMode="auto">
                <a:xfrm>
                  <a:off x="4669" y="3599"/>
                  <a:ext cx="314" cy="301"/>
                </a:xfrm>
                <a:prstGeom prst="rect">
                  <a:avLst/>
                </a:prstGeom>
                <a:noFill/>
                <a:ln w="9525">
                  <a:noFill/>
                  <a:miter lim="800000"/>
                  <a:headEnd/>
                  <a:tailEnd/>
                </a:ln>
              </p:spPr>
              <p:txBody>
                <a:bodyPr wrap="none">
                  <a:spAutoFit/>
                </a:bodyPr>
                <a:lstStyle/>
                <a:p>
                  <a:r>
                    <a:rPr lang="en-US" sz="900">
                      <a:solidFill>
                        <a:srgbClr val="663300"/>
                      </a:solidFill>
                      <a:latin typeface="Comic Sans MS" pitchFamily="66" charset="0"/>
                    </a:rPr>
                    <a:t>H</a:t>
                  </a:r>
                  <a:endParaRPr lang="en-US" sz="900">
                    <a:solidFill>
                      <a:srgbClr val="663300"/>
                    </a:solidFill>
                  </a:endParaRPr>
                </a:p>
              </p:txBody>
            </p:sp>
            <p:sp>
              <p:nvSpPr>
                <p:cNvPr id="10262" name="Line 22"/>
                <p:cNvSpPr>
                  <a:spLocks noChangeShapeType="1"/>
                </p:cNvSpPr>
                <p:nvPr/>
              </p:nvSpPr>
              <p:spPr bwMode="auto">
                <a:xfrm>
                  <a:off x="3232" y="3436"/>
                  <a:ext cx="1722" cy="164"/>
                </a:xfrm>
                <a:prstGeom prst="line">
                  <a:avLst/>
                </a:prstGeom>
                <a:noFill/>
                <a:ln w="19050">
                  <a:solidFill>
                    <a:schemeClr val="bg2"/>
                  </a:solidFill>
                  <a:round/>
                  <a:headEnd/>
                  <a:tailEnd type="arrow" w="med" len="med"/>
                </a:ln>
              </p:spPr>
              <p:txBody>
                <a:bodyPr/>
                <a:lstStyle/>
                <a:p>
                  <a:endParaRPr lang="en-US"/>
                </a:p>
              </p:txBody>
            </p:sp>
          </p:grpSp>
        </p:grpSp>
        <p:sp>
          <p:nvSpPr>
            <p:cNvPr id="10252" name="Rectangle 24"/>
            <p:cNvSpPr>
              <a:spLocks noChangeArrowheads="1"/>
            </p:cNvSpPr>
            <p:nvPr/>
          </p:nvSpPr>
          <p:spPr bwMode="auto">
            <a:xfrm>
              <a:off x="1922043" y="4342170"/>
              <a:ext cx="1200866" cy="395116"/>
            </a:xfrm>
            <a:prstGeom prst="rect">
              <a:avLst/>
            </a:prstGeom>
            <a:noFill/>
            <a:ln w="9525">
              <a:noFill/>
              <a:miter lim="800000"/>
              <a:headEnd/>
              <a:tailEnd/>
            </a:ln>
          </p:spPr>
          <p:txBody>
            <a:bodyPr wrap="none">
              <a:spAutoFit/>
            </a:bodyPr>
            <a:lstStyle/>
            <a:p>
              <a:r>
                <a:rPr lang="en-US" sz="1000">
                  <a:latin typeface="Comic Sans MS" pitchFamily="66" charset="0"/>
                </a:rPr>
                <a:t>the techie</a:t>
              </a:r>
            </a:p>
          </p:txBody>
        </p:sp>
        <p:sp>
          <p:nvSpPr>
            <p:cNvPr id="10253" name="Rectangle 25"/>
            <p:cNvSpPr>
              <a:spLocks noChangeArrowheads="1"/>
            </p:cNvSpPr>
            <p:nvPr/>
          </p:nvSpPr>
          <p:spPr bwMode="auto">
            <a:xfrm>
              <a:off x="919332" y="3428783"/>
              <a:ext cx="1251001" cy="641423"/>
            </a:xfrm>
            <a:prstGeom prst="rect">
              <a:avLst/>
            </a:prstGeom>
            <a:noFill/>
            <a:ln w="9525">
              <a:noFill/>
              <a:miter lim="800000"/>
              <a:headEnd/>
              <a:tailEnd/>
            </a:ln>
          </p:spPr>
          <p:txBody>
            <a:bodyPr wrap="none">
              <a:spAutoFit/>
            </a:bodyPr>
            <a:lstStyle/>
            <a:p>
              <a:pPr algn="ctr"/>
              <a:r>
                <a:rPr lang="en-US" sz="1000">
                  <a:latin typeface="Comic Sans MS" pitchFamily="66" charset="0"/>
                </a:rPr>
                <a:t>the domain</a:t>
              </a:r>
            </a:p>
            <a:p>
              <a:pPr algn="ctr"/>
              <a:r>
                <a:rPr lang="en-US" sz="1000">
                  <a:latin typeface="Comic Sans MS" pitchFamily="66" charset="0"/>
                </a:rPr>
                <a:t>expert</a:t>
              </a:r>
            </a:p>
          </p:txBody>
        </p:sp>
        <p:sp>
          <p:nvSpPr>
            <p:cNvPr id="10254" name="Rectangle 26"/>
            <p:cNvSpPr>
              <a:spLocks noChangeArrowheads="1"/>
            </p:cNvSpPr>
            <p:nvPr/>
          </p:nvSpPr>
          <p:spPr bwMode="auto">
            <a:xfrm>
              <a:off x="2292091" y="4801429"/>
              <a:ext cx="1558977" cy="641423"/>
            </a:xfrm>
            <a:prstGeom prst="rect">
              <a:avLst/>
            </a:prstGeom>
            <a:noFill/>
            <a:ln w="9525">
              <a:noFill/>
              <a:miter lim="800000"/>
              <a:headEnd/>
              <a:tailEnd/>
            </a:ln>
          </p:spPr>
          <p:txBody>
            <a:bodyPr wrap="none">
              <a:spAutoFit/>
            </a:bodyPr>
            <a:lstStyle/>
            <a:p>
              <a:pPr algn="ctr"/>
              <a:r>
                <a:rPr lang="en-US" sz="1000">
                  <a:latin typeface="Comic Sans MS" pitchFamily="66" charset="0"/>
                </a:rPr>
                <a:t>the staff with</a:t>
              </a:r>
            </a:p>
            <a:p>
              <a:pPr algn="ctr"/>
              <a:r>
                <a:rPr lang="en-US" sz="1000">
                  <a:latin typeface="Comic Sans MS" pitchFamily="66" charset="0"/>
                </a:rPr>
                <a:t>app training</a:t>
              </a:r>
            </a:p>
          </p:txBody>
        </p:sp>
      </p:grpSp>
      <p:sp>
        <p:nvSpPr>
          <p:cNvPr id="13" name="Date Placeholder 12"/>
          <p:cNvSpPr>
            <a:spLocks noGrp="1"/>
          </p:cNvSpPr>
          <p:nvPr>
            <p:ph type="dt" sz="half" idx="10"/>
          </p:nvPr>
        </p:nvSpPr>
        <p:spPr/>
        <p:txBody>
          <a:bodyPr/>
          <a:lstStyle/>
          <a:p>
            <a:pPr>
              <a:defRPr/>
            </a:pPr>
            <a:r>
              <a:rPr lang="en-US" smtClean="0"/>
              <a:t>SWE 632 – UI Design</a:t>
            </a:r>
            <a:endParaRPr lang="en-US" dirty="0"/>
          </a:p>
        </p:txBody>
      </p:sp>
      <p:sp>
        <p:nvSpPr>
          <p:cNvPr id="14" name="Footer Placeholder 13"/>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3600" dirty="0">
                <a:latin typeface="+mn-lt"/>
              </a:rPr>
              <a:t>P</a:t>
            </a:r>
            <a:r>
              <a:rPr lang="en-US" sz="3600" dirty="0" smtClean="0">
                <a:latin typeface="+mn-lt"/>
              </a:rPr>
              <a:t>ersona models</a:t>
            </a:r>
            <a:br>
              <a:rPr lang="en-US" sz="3600" dirty="0" smtClean="0">
                <a:latin typeface="+mn-lt"/>
              </a:rPr>
            </a:br>
            <a:r>
              <a:rPr lang="en-US" sz="3200" dirty="0" smtClean="0">
                <a:latin typeface="+mn-lt"/>
              </a:rPr>
              <a:t>inform </a:t>
            </a:r>
            <a:r>
              <a:rPr lang="en-US" sz="3200" dirty="0" smtClean="0">
                <a:solidFill>
                  <a:schemeClr val="tx1"/>
                </a:solidFill>
                <a:latin typeface="+mn-lt"/>
              </a:rPr>
              <a:t>evaluation </a:t>
            </a:r>
            <a:r>
              <a:rPr lang="en-US" sz="3200" dirty="0" smtClean="0">
                <a:latin typeface="+mn-lt"/>
              </a:rPr>
              <a:t>and</a:t>
            </a:r>
            <a:r>
              <a:rPr lang="en-US" sz="3200" dirty="0" smtClean="0">
                <a:solidFill>
                  <a:schemeClr val="tx1"/>
                </a:solidFill>
                <a:latin typeface="+mn-lt"/>
              </a:rPr>
              <a:t> design</a:t>
            </a:r>
            <a:r>
              <a:rPr lang="en-US" sz="3200" dirty="0" smtClean="0">
                <a:latin typeface="+mn-lt"/>
              </a:rPr>
              <a:t> decisions</a:t>
            </a:r>
          </a:p>
        </p:txBody>
      </p:sp>
      <p:sp>
        <p:nvSpPr>
          <p:cNvPr id="18435" name="Rectangle 3"/>
          <p:cNvSpPr>
            <a:spLocks noGrp="1" noChangeArrowheads="1"/>
          </p:cNvSpPr>
          <p:nvPr>
            <p:ph idx="1"/>
          </p:nvPr>
        </p:nvSpPr>
        <p:spPr>
          <a:xfrm>
            <a:off x="457200" y="1828800"/>
            <a:ext cx="8229600" cy="4297363"/>
          </a:xfrm>
        </p:spPr>
        <p:txBody>
          <a:bodyPr/>
          <a:lstStyle/>
          <a:p>
            <a:r>
              <a:rPr lang="en-US" sz="2400" dirty="0" smtClean="0"/>
              <a:t>which characteristics to model depends on the specific problem</a:t>
            </a:r>
          </a:p>
          <a:p>
            <a:pPr lvl="1">
              <a:spcBef>
                <a:spcPts val="1800"/>
              </a:spcBef>
            </a:pPr>
            <a:r>
              <a:rPr lang="en-US" sz="2000" dirty="0" smtClean="0"/>
              <a:t>user &amp; stakeholder goals</a:t>
            </a:r>
          </a:p>
          <a:p>
            <a:pPr lvl="1">
              <a:spcBef>
                <a:spcPts val="1200"/>
              </a:spcBef>
            </a:pPr>
            <a:r>
              <a:rPr lang="en-US" sz="2000" dirty="0" smtClean="0"/>
              <a:t>demographics: vocabulary, interpretation of symbol/</a:t>
            </a:r>
            <a:r>
              <a:rPr lang="en-US" sz="2000" dirty="0" smtClean="0"/>
              <a:t>signs, age</a:t>
            </a:r>
            <a:endParaRPr lang="en-US" sz="2000" dirty="0" smtClean="0"/>
          </a:p>
          <a:p>
            <a:pPr lvl="1">
              <a:spcBef>
                <a:spcPts val="1200"/>
              </a:spcBef>
            </a:pPr>
            <a:r>
              <a:rPr lang="en-US" sz="2000" dirty="0" smtClean="0"/>
              <a:t>pref. on graphical representation</a:t>
            </a:r>
            <a:br>
              <a:rPr lang="en-US" sz="2000" dirty="0" smtClean="0"/>
            </a:br>
            <a:r>
              <a:rPr lang="en-US" sz="1800" dirty="0" smtClean="0">
                <a:solidFill>
                  <a:schemeClr val="bg2"/>
                </a:solidFill>
              </a:rPr>
              <a:t>e.g., map vs. list vs. augmented reality</a:t>
            </a:r>
            <a:endParaRPr lang="en-US" sz="2000" dirty="0" smtClean="0">
              <a:solidFill>
                <a:schemeClr val="bg2"/>
              </a:solidFill>
            </a:endParaRPr>
          </a:p>
          <a:p>
            <a:pPr lvl="1">
              <a:spcBef>
                <a:spcPts val="1200"/>
              </a:spcBef>
            </a:pPr>
            <a:r>
              <a:rPr lang="en-US" sz="2000" dirty="0" smtClean="0"/>
              <a:t>disabilities, sight, color-blindness</a:t>
            </a:r>
            <a:br>
              <a:rPr lang="en-US" sz="2000" dirty="0" smtClean="0"/>
            </a:br>
            <a:r>
              <a:rPr lang="en-US" sz="1800" dirty="0" smtClean="0">
                <a:solidFill>
                  <a:schemeClr val="bg2"/>
                </a:solidFill>
              </a:rPr>
              <a:t>see http://www.section508.gov/</a:t>
            </a:r>
            <a:endParaRPr lang="en-US" sz="2000" dirty="0" smtClean="0">
              <a:solidFill>
                <a:schemeClr val="bg2"/>
              </a:solidFill>
            </a:endParaRPr>
          </a:p>
          <a:p>
            <a:pPr lvl="1">
              <a:spcBef>
                <a:spcPts val="1200"/>
              </a:spcBef>
            </a:pPr>
            <a:r>
              <a:rPr lang="en-US" sz="2000" dirty="0" smtClean="0"/>
              <a:t>voice: native speaker vs. foreigner</a:t>
            </a:r>
          </a:p>
          <a:p>
            <a:pPr lvl="1">
              <a:spcBef>
                <a:spcPts val="1200"/>
              </a:spcBef>
            </a:pPr>
            <a:r>
              <a:rPr lang="en-US" sz="2000" dirty="0" smtClean="0"/>
              <a:t>left-handed, right-handed</a:t>
            </a:r>
            <a:endParaRPr lang="en-US" sz="2400" dirty="0" smtClean="0"/>
          </a:p>
        </p:txBody>
      </p:sp>
      <p:sp>
        <p:nvSpPr>
          <p:cNvPr id="2" name="TextBox 1"/>
          <p:cNvSpPr txBox="1"/>
          <p:nvPr/>
        </p:nvSpPr>
        <p:spPr>
          <a:xfrm rot="20115322">
            <a:off x="5636226" y="4752733"/>
            <a:ext cx="3417445" cy="13849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800" dirty="0" smtClean="0"/>
              <a:t>What should we model for our example?</a:t>
            </a:r>
            <a:endParaRPr lang="en-US" sz="2800" dirty="0"/>
          </a:p>
        </p:txBody>
      </p:sp>
      <p:sp>
        <p:nvSpPr>
          <p:cNvPr id="3" name="Date Placeholder 2"/>
          <p:cNvSpPr>
            <a:spLocks noGrp="1"/>
          </p:cNvSpPr>
          <p:nvPr>
            <p:ph type="dt" sz="half" idx="10"/>
          </p:nvPr>
        </p:nvSpPr>
        <p:spPr/>
        <p:txBody>
          <a:bodyPr/>
          <a:lstStyle/>
          <a:p>
            <a:pPr>
              <a:defRPr/>
            </a:pPr>
            <a:r>
              <a:rPr lang="en-US" smtClean="0"/>
              <a:t>SWE 632 – UI Design</a:t>
            </a:r>
            <a:endParaRPr lang="en-US" dirty="0"/>
          </a:p>
        </p:txBody>
      </p:sp>
      <p:sp>
        <p:nvSpPr>
          <p:cNvPr id="4" name="Footer Placeholder 3"/>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itle 1"/>
          <p:cNvSpPr>
            <a:spLocks noGrp="1"/>
          </p:cNvSpPr>
          <p:nvPr>
            <p:ph type="title"/>
          </p:nvPr>
        </p:nvSpPr>
        <p:spPr/>
        <p:txBody>
          <a:bodyPr/>
          <a:lstStyle/>
          <a:p>
            <a:r>
              <a:rPr lang="en-US" sz="3600" dirty="0"/>
              <a:t>U</a:t>
            </a:r>
            <a:r>
              <a:rPr lang="en-US" sz="3600" dirty="0" smtClean="0"/>
              <a:t>nderstand all relevant roles</a:t>
            </a:r>
          </a:p>
        </p:txBody>
      </p:sp>
      <p:sp>
        <p:nvSpPr>
          <p:cNvPr id="11270" name="Content Placeholder 2"/>
          <p:cNvSpPr>
            <a:spLocks noGrp="1"/>
          </p:cNvSpPr>
          <p:nvPr>
            <p:ph idx="1"/>
          </p:nvPr>
        </p:nvSpPr>
        <p:spPr>
          <a:xfrm>
            <a:off x="457200" y="2139950"/>
            <a:ext cx="8229600" cy="3986213"/>
          </a:xfrm>
        </p:spPr>
        <p:txBody>
          <a:bodyPr>
            <a:normAutofit lnSpcReduction="10000"/>
          </a:bodyPr>
          <a:lstStyle/>
          <a:p>
            <a:r>
              <a:rPr lang="en-US" sz="2400" dirty="0" smtClean="0">
                <a:solidFill>
                  <a:schemeClr val="tx1"/>
                </a:solidFill>
              </a:rPr>
              <a:t>primary</a:t>
            </a:r>
            <a:r>
              <a:rPr lang="en-US" sz="2400" dirty="0" smtClean="0"/>
              <a:t> users</a:t>
            </a:r>
          </a:p>
          <a:p>
            <a:pPr lvl="1"/>
            <a:r>
              <a:rPr lang="en-US" sz="2000" dirty="0" smtClean="0"/>
              <a:t>each interface typically targets one primary persona</a:t>
            </a:r>
            <a:br>
              <a:rPr lang="en-US" sz="2000" dirty="0" smtClean="0"/>
            </a:br>
            <a:r>
              <a:rPr lang="en-US" sz="2000" dirty="0" smtClean="0"/>
              <a:t>and maybe one or a few more secondary personas</a:t>
            </a:r>
          </a:p>
          <a:p>
            <a:pPr lvl="1"/>
            <a:r>
              <a:rPr lang="en-US" sz="2000" dirty="0" smtClean="0"/>
              <a:t>the primary target persona shapes most design decisions</a:t>
            </a:r>
          </a:p>
          <a:p>
            <a:pPr>
              <a:spcBef>
                <a:spcPts val="2400"/>
              </a:spcBef>
            </a:pPr>
            <a:r>
              <a:rPr lang="en-US" sz="2400" dirty="0" smtClean="0">
                <a:solidFill>
                  <a:schemeClr val="tx1"/>
                </a:solidFill>
              </a:rPr>
              <a:t>served</a:t>
            </a:r>
            <a:r>
              <a:rPr lang="en-US" sz="2400" dirty="0" smtClean="0"/>
              <a:t> </a:t>
            </a:r>
            <a:r>
              <a:rPr lang="en-US" sz="2400" dirty="0" smtClean="0"/>
              <a:t>persona</a:t>
            </a:r>
            <a:endParaRPr lang="en-US" sz="2400" dirty="0" smtClean="0"/>
          </a:p>
          <a:p>
            <a:pPr lvl="1"/>
            <a:r>
              <a:rPr lang="en-US" sz="2000" dirty="0" smtClean="0"/>
              <a:t>don’t use the UI, but benefit/are hurt by it</a:t>
            </a:r>
            <a:br>
              <a:rPr lang="en-US" sz="2000" dirty="0" smtClean="0"/>
            </a:br>
            <a:r>
              <a:rPr lang="en-US" sz="1800" dirty="0" smtClean="0">
                <a:solidFill>
                  <a:srgbClr val="5F5F5F"/>
                </a:solidFill>
              </a:rPr>
              <a:t>e.g., nurse uses system while treating </a:t>
            </a:r>
            <a:r>
              <a:rPr lang="en-US" sz="1800" i="1" dirty="0" smtClean="0">
                <a:solidFill>
                  <a:srgbClr val="FF6600"/>
                </a:solidFill>
              </a:rPr>
              <a:t>patient</a:t>
            </a:r>
            <a:endParaRPr lang="en-US" sz="2000" i="1" dirty="0" smtClean="0">
              <a:solidFill>
                <a:srgbClr val="FF6600"/>
              </a:solidFill>
            </a:endParaRPr>
          </a:p>
          <a:p>
            <a:pPr>
              <a:spcBef>
                <a:spcPts val="2400"/>
              </a:spcBef>
            </a:pPr>
            <a:r>
              <a:rPr lang="en-US" sz="2000" dirty="0" smtClean="0">
                <a:solidFill>
                  <a:schemeClr val="tx1"/>
                </a:solidFill>
              </a:rPr>
              <a:t>negative</a:t>
            </a:r>
            <a:r>
              <a:rPr lang="en-US" sz="2000" dirty="0" smtClean="0"/>
              <a:t> </a:t>
            </a:r>
            <a:r>
              <a:rPr lang="en-US" sz="2000" dirty="0" smtClean="0"/>
              <a:t>persona</a:t>
            </a:r>
            <a:endParaRPr lang="en-US" sz="2000" dirty="0" smtClean="0"/>
          </a:p>
          <a:p>
            <a:pPr lvl="1"/>
            <a:r>
              <a:rPr lang="en-US" sz="1800" dirty="0" smtClean="0"/>
              <a:t>clarify who each interface will not cater for</a:t>
            </a:r>
            <a:r>
              <a:rPr lang="en-US" sz="1400" dirty="0" smtClean="0"/>
              <a:t/>
            </a:r>
            <a:br>
              <a:rPr lang="en-US" sz="1400" dirty="0" smtClean="0"/>
            </a:br>
            <a:r>
              <a:rPr lang="en-US" sz="1600" dirty="0" smtClean="0">
                <a:solidFill>
                  <a:srgbClr val="5F5F5F"/>
                </a:solidFill>
              </a:rPr>
              <a:t>e.g., </a:t>
            </a:r>
            <a:r>
              <a:rPr lang="en-US" sz="1600" dirty="0" smtClean="0">
                <a:solidFill>
                  <a:srgbClr val="FF6600"/>
                </a:solidFill>
              </a:rPr>
              <a:t>hospital director</a:t>
            </a:r>
          </a:p>
        </p:txBody>
      </p:sp>
      <p:sp>
        <p:nvSpPr>
          <p:cNvPr id="4" name="TextBox 3"/>
          <p:cNvSpPr txBox="1"/>
          <p:nvPr/>
        </p:nvSpPr>
        <p:spPr>
          <a:xfrm rot="20115322">
            <a:off x="5636226" y="4752733"/>
            <a:ext cx="3417445" cy="13849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800" dirty="0" smtClean="0"/>
              <a:t>Can there be multiple primary users? What happens?</a:t>
            </a:r>
            <a:endParaRPr lang="en-US" sz="2800" dirty="0"/>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Discussion</a:t>
            </a:r>
            <a:endParaRPr lang="en-US" sz="3600" dirty="0"/>
          </a:p>
        </p:txBody>
      </p:sp>
      <p:sp>
        <p:nvSpPr>
          <p:cNvPr id="3" name="Content Placeholder 2"/>
          <p:cNvSpPr>
            <a:spLocks noGrp="1"/>
          </p:cNvSpPr>
          <p:nvPr>
            <p:ph idx="1"/>
          </p:nvPr>
        </p:nvSpPr>
        <p:spPr>
          <a:xfrm>
            <a:off x="243840" y="1691640"/>
            <a:ext cx="8610600" cy="4679951"/>
          </a:xfrm>
        </p:spPr>
        <p:txBody>
          <a:bodyPr>
            <a:normAutofit/>
          </a:bodyPr>
          <a:lstStyle/>
          <a:p>
            <a:r>
              <a:rPr lang="en-US" sz="2000" dirty="0" smtClean="0">
                <a:solidFill>
                  <a:schemeClr val="tx1"/>
                </a:solidFill>
              </a:rPr>
              <a:t>suppose a construction company asks your team to design a UI for controlling the features of its new line of high-end homes</a:t>
            </a:r>
          </a:p>
          <a:p>
            <a:pPr lvl="1"/>
            <a:r>
              <a:rPr lang="en-US" sz="1600" dirty="0" smtClean="0">
                <a:solidFill>
                  <a:schemeClr val="tx1"/>
                </a:solidFill>
              </a:rPr>
              <a:t>e.g., remotely inquire and control the burglars alarm, status of lights</a:t>
            </a:r>
            <a:br>
              <a:rPr lang="en-US" sz="1600" dirty="0" smtClean="0">
                <a:solidFill>
                  <a:schemeClr val="tx1"/>
                </a:solidFill>
              </a:rPr>
            </a:br>
            <a:r>
              <a:rPr lang="en-US" sz="1600" dirty="0" smtClean="0">
                <a:solidFill>
                  <a:schemeClr val="tx1"/>
                </a:solidFill>
              </a:rPr>
              <a:t>and major appliances, such as the kitchen range, heating, etc.</a:t>
            </a:r>
          </a:p>
          <a:p>
            <a:pPr>
              <a:spcBef>
                <a:spcPts val="1800"/>
              </a:spcBef>
            </a:pPr>
            <a:r>
              <a:rPr lang="en-US" sz="2000" dirty="0" smtClean="0">
                <a:solidFill>
                  <a:schemeClr val="tx1"/>
                </a:solidFill>
              </a:rPr>
              <a:t>a team member proposes the following model of personas:</a:t>
            </a:r>
          </a:p>
          <a:p>
            <a:pPr lvl="1"/>
            <a:r>
              <a:rPr lang="en-US" sz="1600" i="1" dirty="0" smtClean="0">
                <a:solidFill>
                  <a:schemeClr val="tx1"/>
                </a:solidFill>
              </a:rPr>
              <a:t>primary homeowner</a:t>
            </a:r>
            <a:r>
              <a:rPr lang="en-US" sz="1600" dirty="0" smtClean="0">
                <a:solidFill>
                  <a:schemeClr val="tx1"/>
                </a:solidFill>
              </a:rPr>
              <a:t> – an individual who lives in the apartment and has complete control over all features of the system.</a:t>
            </a:r>
          </a:p>
          <a:p>
            <a:pPr lvl="1"/>
            <a:r>
              <a:rPr lang="en-US" sz="1600" i="1" dirty="0" smtClean="0">
                <a:solidFill>
                  <a:schemeClr val="tx1"/>
                </a:solidFill>
              </a:rPr>
              <a:t>secondary homeowner</a:t>
            </a:r>
            <a:r>
              <a:rPr lang="en-US" sz="1600" dirty="0" smtClean="0">
                <a:solidFill>
                  <a:schemeClr val="tx1"/>
                </a:solidFill>
              </a:rPr>
              <a:t> – same as primary homeowner, but not be allowed to control the burglars alarm.</a:t>
            </a:r>
          </a:p>
          <a:p>
            <a:pPr lvl="1"/>
            <a:r>
              <a:rPr lang="en-US" sz="1600" i="1" dirty="0" smtClean="0">
                <a:solidFill>
                  <a:schemeClr val="tx1"/>
                </a:solidFill>
              </a:rPr>
              <a:t>emergency monitor</a:t>
            </a:r>
            <a:r>
              <a:rPr lang="en-US" sz="1600" dirty="0" smtClean="0">
                <a:solidFill>
                  <a:schemeClr val="tx1"/>
                </a:solidFill>
              </a:rPr>
              <a:t> –a third party individual who has access to monitor the status, but not to control the features of the home.  Examples of this include home security company, fire department, and police department.</a:t>
            </a:r>
          </a:p>
          <a:p>
            <a:pPr>
              <a:spcBef>
                <a:spcPts val="1800"/>
              </a:spcBef>
            </a:pPr>
            <a:r>
              <a:rPr lang="en-US" sz="2000" dirty="0" smtClean="0">
                <a:solidFill>
                  <a:schemeClr val="tx1"/>
                </a:solidFill>
              </a:rPr>
              <a:t>is this a model of users that bears relevance for UI design?</a:t>
            </a:r>
            <a:br>
              <a:rPr lang="en-US" sz="2000" dirty="0" smtClean="0">
                <a:solidFill>
                  <a:schemeClr val="tx1"/>
                </a:solidFill>
              </a:rPr>
            </a:br>
            <a:r>
              <a:rPr lang="en-US" sz="2000" dirty="0" smtClean="0">
                <a:solidFill>
                  <a:schemeClr val="tx1"/>
                </a:solidFill>
              </a:rPr>
              <a:t>or is it a model of something else?</a:t>
            </a:r>
            <a:endParaRPr lang="en-US" sz="2000" dirty="0">
              <a:solidFill>
                <a:schemeClr val="tx1"/>
              </a:solidFill>
            </a:endParaRPr>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50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500"/>
                                        <p:tgtEl>
                                          <p:spTgt spid="3">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up)">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TiVo</a:t>
            </a:r>
            <a:endParaRPr lang="en-US" dirty="0"/>
          </a:p>
        </p:txBody>
      </p:sp>
      <p:sp>
        <p:nvSpPr>
          <p:cNvPr id="3" name="Content Placeholder 2"/>
          <p:cNvSpPr>
            <a:spLocks noGrp="1"/>
          </p:cNvSpPr>
          <p:nvPr>
            <p:ph idx="1"/>
          </p:nvPr>
        </p:nvSpPr>
        <p:spPr/>
        <p:txBody>
          <a:bodyPr/>
          <a:lstStyle/>
          <a:p>
            <a:r>
              <a:rPr lang="en-US" dirty="0" smtClean="0"/>
              <a:t>For our example, lets create some </a:t>
            </a:r>
            <a:r>
              <a:rPr lang="en-US" dirty="0" smtClean="0">
                <a:solidFill>
                  <a:srgbClr val="FF0000"/>
                </a:solidFill>
              </a:rPr>
              <a:t>“provisional personas”</a:t>
            </a:r>
            <a:r>
              <a:rPr lang="en-US" dirty="0" smtClean="0"/>
              <a:t> (aka personas based on assumptions, since we cannot do research!)</a:t>
            </a:r>
          </a:p>
          <a:p>
            <a:r>
              <a:rPr lang="en-US" dirty="0" smtClean="0"/>
              <a:t>Create provisional personas for the example using the next slide as a guide.</a:t>
            </a:r>
          </a:p>
          <a:p>
            <a:endParaRPr lang="en-US" dirty="0"/>
          </a:p>
          <a:p>
            <a:pPr algn="ctr"/>
            <a:r>
              <a:rPr lang="en-US" b="1" dirty="0" smtClean="0"/>
              <a:t>Remember: Personas are specific instances with details.</a:t>
            </a:r>
          </a:p>
          <a:p>
            <a:endParaRPr lang="en-US"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Fleck 2012</a:t>
            </a:r>
            <a:endParaRPr lang="en-US" dirty="0"/>
          </a:p>
        </p:txBody>
      </p:sp>
    </p:spTree>
    <p:extLst>
      <p:ext uri="{BB962C8B-B14F-4D97-AF65-F5344CB8AC3E}">
        <p14:creationId xmlns:p14="http://schemas.microsoft.com/office/powerpoint/2010/main" val="137998613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rot="-5400000">
            <a:off x="-297656" y="2447131"/>
            <a:ext cx="4618038" cy="3108325"/>
          </a:xfrm>
          <a:prstGeom prst="rect">
            <a:avLst/>
          </a:prstGeom>
          <a:gradFill rotWithShape="1">
            <a:gsLst>
              <a:gs pos="0">
                <a:srgbClr val="E0F9CF"/>
              </a:gs>
              <a:gs pos="100000">
                <a:srgbClr val="687360">
                  <a:alpha val="0"/>
                </a:srgbClr>
              </a:gs>
            </a:gsLst>
            <a:lin ang="5400000" scaled="1"/>
          </a:gradFill>
          <a:ln w="9525" algn="ctr">
            <a:noFill/>
            <a:round/>
            <a:headEnd/>
            <a:tailEnd/>
          </a:ln>
        </p:spPr>
        <p:txBody>
          <a:bodyPr/>
          <a:lstStyle/>
          <a:p>
            <a:pPr algn="ctr"/>
            <a:r>
              <a:rPr lang="en-US" sz="2400">
                <a:solidFill>
                  <a:srgbClr val="006600"/>
                </a:solidFill>
                <a:latin typeface="Comic Sans MS" pitchFamily="66" charset="0"/>
              </a:rPr>
              <a:t>what’s relevant for the tasks</a:t>
            </a:r>
          </a:p>
        </p:txBody>
      </p:sp>
      <p:sp>
        <p:nvSpPr>
          <p:cNvPr id="8195" name="Title 1"/>
          <p:cNvSpPr>
            <a:spLocks noGrp="1"/>
          </p:cNvSpPr>
          <p:nvPr>
            <p:ph type="title"/>
          </p:nvPr>
        </p:nvSpPr>
        <p:spPr/>
        <p:txBody>
          <a:bodyPr>
            <a:normAutofit/>
          </a:bodyPr>
          <a:lstStyle/>
          <a:p>
            <a:r>
              <a:rPr lang="en-US" sz="3200" dirty="0">
                <a:solidFill>
                  <a:srgbClr val="000000"/>
                </a:solidFill>
              </a:rPr>
              <a:t>U</a:t>
            </a:r>
            <a:r>
              <a:rPr lang="en-US" sz="3200" dirty="0" smtClean="0">
                <a:solidFill>
                  <a:srgbClr val="000000"/>
                </a:solidFill>
              </a:rPr>
              <a:t>ser Personas:</a:t>
            </a:r>
            <a:r>
              <a:rPr lang="en-US" sz="3200" dirty="0" smtClean="0">
                <a:solidFill>
                  <a:schemeClr val="tx1"/>
                </a:solidFill>
              </a:rPr>
              <a:t/>
            </a:r>
            <a:br>
              <a:rPr lang="en-US" sz="3200" dirty="0" smtClean="0">
                <a:solidFill>
                  <a:schemeClr val="tx1"/>
                </a:solidFill>
              </a:rPr>
            </a:br>
            <a:r>
              <a:rPr lang="en-US" sz="3200" dirty="0" smtClean="0"/>
              <a:t>more than demographics &amp; expertise</a:t>
            </a:r>
          </a:p>
        </p:txBody>
      </p:sp>
      <p:sp>
        <p:nvSpPr>
          <p:cNvPr id="8196" name="Content Placeholder 2"/>
          <p:cNvSpPr>
            <a:spLocks noGrp="1"/>
          </p:cNvSpPr>
          <p:nvPr>
            <p:ph idx="1"/>
          </p:nvPr>
        </p:nvSpPr>
        <p:spPr>
          <a:xfrm>
            <a:off x="1371600" y="2057400"/>
            <a:ext cx="7315200" cy="4114800"/>
          </a:xfrm>
        </p:spPr>
        <p:txBody>
          <a:bodyPr/>
          <a:lstStyle/>
          <a:p>
            <a:r>
              <a:rPr lang="en-US" sz="2400" dirty="0" smtClean="0"/>
              <a:t>knowledge</a:t>
            </a:r>
          </a:p>
          <a:p>
            <a:pPr lvl="1"/>
            <a:r>
              <a:rPr lang="en-US" sz="2000" dirty="0" smtClean="0"/>
              <a:t>task semantics, computer semantics, app syntax</a:t>
            </a:r>
          </a:p>
          <a:p>
            <a:r>
              <a:rPr lang="en-US" sz="2400" dirty="0" smtClean="0"/>
              <a:t>goals</a:t>
            </a:r>
          </a:p>
          <a:p>
            <a:pPr lvl="1"/>
            <a:r>
              <a:rPr lang="en-US" sz="2000" dirty="0" smtClean="0"/>
              <a:t>priorities, commitment, attention, responsibilities</a:t>
            </a:r>
          </a:p>
          <a:p>
            <a:r>
              <a:rPr lang="en-US" sz="2400" dirty="0" smtClean="0"/>
              <a:t>skills &amp; perceptions</a:t>
            </a:r>
          </a:p>
          <a:p>
            <a:pPr lvl="1"/>
            <a:r>
              <a:rPr lang="en-US" sz="2000" dirty="0" smtClean="0"/>
              <a:t>short &amp; long-term memory,</a:t>
            </a:r>
            <a:br>
              <a:rPr lang="en-US" sz="2000" dirty="0" smtClean="0"/>
            </a:br>
            <a:r>
              <a:rPr lang="en-US" sz="2000" dirty="0" smtClean="0"/>
              <a:t>graphical interpretation,</a:t>
            </a:r>
            <a:br>
              <a:rPr lang="en-US" sz="2000" dirty="0" smtClean="0"/>
            </a:br>
            <a:r>
              <a:rPr lang="en-US" sz="2000" dirty="0" smtClean="0"/>
              <a:t>language speaking/understanding,</a:t>
            </a:r>
            <a:br>
              <a:rPr lang="en-US" sz="2000" dirty="0" smtClean="0"/>
            </a:br>
            <a:r>
              <a:rPr lang="en-US" sz="2000" dirty="0" smtClean="0"/>
              <a:t>visual impairment,</a:t>
            </a:r>
            <a:br>
              <a:rPr lang="en-US" sz="2000" dirty="0" smtClean="0"/>
            </a:br>
            <a:r>
              <a:rPr lang="en-US" sz="2000" dirty="0" smtClean="0"/>
              <a:t>dexterity…</a:t>
            </a:r>
          </a:p>
        </p:txBody>
      </p:sp>
      <p:sp>
        <p:nvSpPr>
          <p:cNvPr id="2" name="Date Placeholder 1"/>
          <p:cNvSpPr>
            <a:spLocks noGrp="1"/>
          </p:cNvSpPr>
          <p:nvPr>
            <p:ph type="dt" sz="half" idx="10"/>
          </p:nvPr>
        </p:nvSpPr>
        <p:spPr/>
        <p:txBody>
          <a:bodyPr/>
          <a:lstStyle/>
          <a:p>
            <a:pPr>
              <a:defRPr/>
            </a:pPr>
            <a:r>
              <a:rPr lang="en-US" smtClean="0"/>
              <a:t>SWE 632 – UI Design</a:t>
            </a:r>
            <a:endParaRPr lang="en-US" dirty="0"/>
          </a:p>
        </p:txBody>
      </p:sp>
      <p:sp>
        <p:nvSpPr>
          <p:cNvPr id="3" name="Footer Placeholder 2"/>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Modeling Users</a:t>
            </a:r>
            <a:endParaRPr lang="en-US" dirty="0"/>
          </a:p>
        </p:txBody>
      </p:sp>
      <p:sp>
        <p:nvSpPr>
          <p:cNvPr id="3" name="Content Placeholder 2"/>
          <p:cNvSpPr>
            <a:spLocks noGrp="1"/>
          </p:cNvSpPr>
          <p:nvPr>
            <p:ph idx="1"/>
          </p:nvPr>
        </p:nvSpPr>
        <p:spPr/>
        <p:txBody>
          <a:bodyPr>
            <a:normAutofit/>
          </a:bodyPr>
          <a:lstStyle/>
          <a:p>
            <a:r>
              <a:rPr lang="en-US" dirty="0" smtClean="0"/>
              <a:t>Determine the user’s goals, motivations, needs using research, ethnographic observations, user evaluations</a:t>
            </a:r>
          </a:p>
          <a:p>
            <a:r>
              <a:rPr lang="en-US" dirty="0" smtClean="0"/>
              <a:t>Understand and evaluate users knowledge in multiple dimensions</a:t>
            </a:r>
          </a:p>
          <a:p>
            <a:r>
              <a:rPr lang="en-US" dirty="0" smtClean="0"/>
              <a:t>Generate personas for primary and other user types to guide design decisions and evaluations based on your research</a:t>
            </a:r>
          </a:p>
          <a:p>
            <a:endParaRPr lang="en-US"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dirty="0" smtClean="0"/>
              <a:t>© Fleck 2012</a:t>
            </a:r>
            <a:endParaRPr lang="en-US" dirty="0"/>
          </a:p>
        </p:txBody>
      </p:sp>
      <p:sp>
        <p:nvSpPr>
          <p:cNvPr id="7" name="TextBox 6"/>
          <p:cNvSpPr txBox="1"/>
          <p:nvPr/>
        </p:nvSpPr>
        <p:spPr>
          <a:xfrm>
            <a:off x="5349240" y="5465357"/>
            <a:ext cx="3381185" cy="1200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342900" indent="-342900">
              <a:buFont typeface="Arial"/>
              <a:buChar char="•"/>
            </a:pPr>
            <a:r>
              <a:rPr lang="en-US" sz="2400" dirty="0" smtClean="0">
                <a:solidFill>
                  <a:schemeClr val="bg1"/>
                </a:solidFill>
              </a:rPr>
              <a:t>Know the user</a:t>
            </a:r>
          </a:p>
          <a:p>
            <a:pPr marL="342900" indent="-342900">
              <a:buFont typeface="Arial"/>
              <a:buChar char="•"/>
            </a:pPr>
            <a:r>
              <a:rPr lang="en-US" sz="2400" dirty="0" smtClean="0">
                <a:solidFill>
                  <a:schemeClr val="bg1"/>
                </a:solidFill>
              </a:rPr>
              <a:t>Know the tasks</a:t>
            </a:r>
          </a:p>
          <a:p>
            <a:pPr marL="342900" indent="-342900">
              <a:buFont typeface="Arial"/>
              <a:buChar char="•"/>
            </a:pPr>
            <a:r>
              <a:rPr lang="en-US" sz="2400" dirty="0" smtClean="0">
                <a:solidFill>
                  <a:schemeClr val="bg1"/>
                </a:solidFill>
              </a:rPr>
              <a:t>Design the interface</a:t>
            </a:r>
            <a:endParaRPr lang="en-US" sz="2400" dirty="0">
              <a:solidFill>
                <a:schemeClr val="bg1"/>
              </a:solidFill>
            </a:endParaRPr>
          </a:p>
        </p:txBody>
      </p:sp>
      <p:sp>
        <p:nvSpPr>
          <p:cNvPr id="8" name="Rectangle 7"/>
          <p:cNvSpPr/>
          <p:nvPr/>
        </p:nvSpPr>
        <p:spPr>
          <a:xfrm>
            <a:off x="5212080" y="5303521"/>
            <a:ext cx="3931920" cy="640080"/>
          </a:xfrm>
          <a:prstGeom prst="rect">
            <a:avLst/>
          </a:prstGeom>
          <a:solidFill>
            <a:srgbClr val="FFFF00">
              <a:alpha val="0"/>
            </a:srgbClr>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944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dirty="0" smtClean="0"/>
              <a:t>What to know about users?</a:t>
            </a:r>
            <a:endParaRPr lang="en-US" sz="3600" dirty="0" smtClean="0"/>
          </a:p>
        </p:txBody>
      </p:sp>
      <p:sp>
        <p:nvSpPr>
          <p:cNvPr id="5123" name="Rectangle 3"/>
          <p:cNvSpPr>
            <a:spLocks noGrp="1" noChangeArrowheads="1"/>
          </p:cNvSpPr>
          <p:nvPr>
            <p:ph idx="1"/>
          </p:nvPr>
        </p:nvSpPr>
        <p:spPr>
          <a:xfrm>
            <a:off x="457200" y="1676400"/>
            <a:ext cx="8229600" cy="4257020"/>
          </a:xfrm>
        </p:spPr>
        <p:txBody>
          <a:bodyPr numCol="2">
            <a:normAutofit fontScale="92500" lnSpcReduction="20000"/>
          </a:bodyPr>
          <a:lstStyle/>
          <a:p>
            <a:pPr marL="285750" indent="-285750"/>
            <a:r>
              <a:rPr lang="en-US" dirty="0" smtClean="0"/>
              <a:t>work experience</a:t>
            </a:r>
          </a:p>
          <a:p>
            <a:pPr marL="285750" indent="-285750"/>
            <a:r>
              <a:rPr lang="en-US" dirty="0" smtClean="0"/>
              <a:t>computer experience</a:t>
            </a:r>
          </a:p>
          <a:p>
            <a:pPr marL="285750" indent="-285750"/>
            <a:r>
              <a:rPr lang="en-US" dirty="0"/>
              <a:t>a</a:t>
            </a:r>
            <a:r>
              <a:rPr lang="en-US" dirty="0" smtClean="0"/>
              <a:t>ge</a:t>
            </a:r>
            <a:endParaRPr lang="en-US" dirty="0" smtClean="0"/>
          </a:p>
          <a:p>
            <a:pPr marL="285750" indent="-285750"/>
            <a:r>
              <a:rPr lang="en-US" dirty="0"/>
              <a:t>s</a:t>
            </a:r>
            <a:r>
              <a:rPr lang="en-US" dirty="0" smtClean="0"/>
              <a:t>ex</a:t>
            </a:r>
            <a:endParaRPr lang="en-US" dirty="0"/>
          </a:p>
          <a:p>
            <a:pPr marL="285750" indent="-285750"/>
            <a:r>
              <a:rPr lang="en-US" dirty="0"/>
              <a:t>e</a:t>
            </a:r>
            <a:r>
              <a:rPr lang="en-US" dirty="0" smtClean="0"/>
              <a:t>ducation</a:t>
            </a:r>
          </a:p>
          <a:p>
            <a:pPr marL="0" indent="0">
              <a:buNone/>
            </a:pPr>
            <a:endParaRPr lang="en-US" dirty="0" smtClean="0"/>
          </a:p>
          <a:p>
            <a:pPr marL="0" indent="0">
              <a:buNone/>
            </a:pPr>
            <a:endParaRPr lang="en-US" dirty="0"/>
          </a:p>
          <a:p>
            <a:pPr marL="0" indent="0">
              <a:buNone/>
            </a:pPr>
            <a:endParaRPr lang="en-US" dirty="0" smtClean="0"/>
          </a:p>
          <a:p>
            <a:pPr marL="285750" indent="-285750"/>
            <a:r>
              <a:rPr lang="en-US" dirty="0" smtClean="0"/>
              <a:t>reading skills</a:t>
            </a:r>
          </a:p>
          <a:p>
            <a:pPr marL="285750" indent="-285750"/>
            <a:r>
              <a:rPr lang="en-US" dirty="0" smtClean="0"/>
              <a:t>language skills</a:t>
            </a:r>
          </a:p>
          <a:p>
            <a:pPr marL="285750" indent="-285750"/>
            <a:r>
              <a:rPr lang="en-US" dirty="0" smtClean="0"/>
              <a:t>visual acuity</a:t>
            </a:r>
          </a:p>
          <a:p>
            <a:pPr marL="285750" indent="-285750"/>
            <a:r>
              <a:rPr lang="en-US" dirty="0" smtClean="0"/>
              <a:t>dexterity…</a:t>
            </a:r>
          </a:p>
        </p:txBody>
      </p:sp>
      <p:sp>
        <p:nvSpPr>
          <p:cNvPr id="2" name="Rectangle 1"/>
          <p:cNvSpPr/>
          <p:nvPr/>
        </p:nvSpPr>
        <p:spPr>
          <a:xfrm rot="20621559">
            <a:off x="4386718" y="4851030"/>
            <a:ext cx="4389120" cy="11887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solidFill>
                  <a:schemeClr val="tx1"/>
                </a:solidFill>
              </a:rPr>
              <a:t>Which ones matter?</a:t>
            </a:r>
          </a:p>
          <a:p>
            <a:pPr algn="ctr"/>
            <a:r>
              <a:rPr lang="en-US" sz="2400" dirty="0" smtClean="0">
                <a:solidFill>
                  <a:schemeClr val="tx1"/>
                </a:solidFill>
              </a:rPr>
              <a:t>Depends on the problem you’re trying to solve!</a:t>
            </a:r>
            <a:endParaRPr lang="en-US" sz="2400" dirty="0">
              <a:solidFill>
                <a:schemeClr val="tx1"/>
              </a:solidFill>
            </a:endParaRPr>
          </a:p>
        </p:txBody>
      </p:sp>
      <p:sp>
        <p:nvSpPr>
          <p:cNvPr id="3" name="Date Placeholder 2"/>
          <p:cNvSpPr>
            <a:spLocks noGrp="1"/>
          </p:cNvSpPr>
          <p:nvPr>
            <p:ph type="dt" sz="half" idx="10"/>
          </p:nvPr>
        </p:nvSpPr>
        <p:spPr/>
        <p:txBody>
          <a:bodyPr/>
          <a:lstStyle/>
          <a:p>
            <a:pPr>
              <a:defRPr/>
            </a:pPr>
            <a:r>
              <a:rPr lang="en-US" smtClean="0"/>
              <a:t>SWE 632 – UI Design</a:t>
            </a:r>
            <a:endParaRPr lang="en-US" dirty="0"/>
          </a:p>
        </p:txBody>
      </p:sp>
      <p:sp>
        <p:nvSpPr>
          <p:cNvPr id="4" name="Footer Placeholder 3"/>
          <p:cNvSpPr>
            <a:spLocks noGrp="1"/>
          </p:cNvSpPr>
          <p:nvPr>
            <p:ph type="ftr" sz="quarter" idx="11"/>
          </p:nvPr>
        </p:nvSpPr>
        <p:spPr/>
        <p:txBody>
          <a:bodyPr/>
          <a:lstStyle/>
          <a:p>
            <a:pPr>
              <a:defRPr/>
            </a:pPr>
            <a:r>
              <a:rPr lang="en-US" smtClean="0"/>
              <a:t>© Fleck 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dirty="0" smtClean="0"/>
              <a:t>Example</a:t>
            </a:r>
            <a:endParaRPr lang="en-US" sz="3600" dirty="0" smtClean="0"/>
          </a:p>
        </p:txBody>
      </p:sp>
      <p:sp>
        <p:nvSpPr>
          <p:cNvPr id="5123" name="Rectangle 3"/>
          <p:cNvSpPr>
            <a:spLocks noGrp="1" noChangeArrowheads="1"/>
          </p:cNvSpPr>
          <p:nvPr>
            <p:ph idx="1"/>
          </p:nvPr>
        </p:nvSpPr>
        <p:spPr>
          <a:xfrm>
            <a:off x="457200" y="2319902"/>
            <a:ext cx="8229600" cy="3613517"/>
          </a:xfrm>
        </p:spPr>
        <p:txBody>
          <a:bodyPr numCol="2">
            <a:normAutofit/>
          </a:bodyPr>
          <a:lstStyle/>
          <a:p>
            <a:r>
              <a:rPr lang="en-US" dirty="0" smtClean="0"/>
              <a:t>work </a:t>
            </a:r>
            <a:r>
              <a:rPr lang="en-US" dirty="0" smtClean="0"/>
              <a:t>experience</a:t>
            </a:r>
          </a:p>
          <a:p>
            <a:pPr marL="285750" indent="-285750"/>
            <a:r>
              <a:rPr lang="en-US" dirty="0" smtClean="0"/>
              <a:t>computer experience</a:t>
            </a:r>
          </a:p>
          <a:p>
            <a:pPr marL="285750" indent="-285750"/>
            <a:r>
              <a:rPr lang="en-US" dirty="0" smtClean="0"/>
              <a:t>age</a:t>
            </a:r>
            <a:endParaRPr lang="en-US" dirty="0" smtClean="0"/>
          </a:p>
          <a:p>
            <a:pPr marL="285750" indent="-285750"/>
            <a:r>
              <a:rPr lang="en-US" dirty="0"/>
              <a:t>s</a:t>
            </a:r>
            <a:r>
              <a:rPr lang="en-US" dirty="0" smtClean="0"/>
              <a:t>ex</a:t>
            </a:r>
            <a:endParaRPr lang="en-US" dirty="0"/>
          </a:p>
          <a:p>
            <a:pPr marL="285750" indent="-285750"/>
            <a:r>
              <a:rPr lang="en-US" dirty="0"/>
              <a:t>e</a:t>
            </a:r>
            <a:r>
              <a:rPr lang="en-US" dirty="0" smtClean="0"/>
              <a:t>ducation</a:t>
            </a:r>
          </a:p>
          <a:p>
            <a:pPr marL="0" indent="0">
              <a:buNone/>
            </a:pPr>
            <a:endParaRPr lang="en-US" dirty="0" smtClean="0"/>
          </a:p>
          <a:p>
            <a:pPr marL="285750" indent="-285750"/>
            <a:r>
              <a:rPr lang="en-US" dirty="0" smtClean="0"/>
              <a:t>reading skills</a:t>
            </a:r>
          </a:p>
          <a:p>
            <a:pPr marL="285750" indent="-285750"/>
            <a:r>
              <a:rPr lang="en-US" dirty="0" smtClean="0"/>
              <a:t>language skills</a:t>
            </a:r>
          </a:p>
          <a:p>
            <a:pPr marL="285750" indent="-285750"/>
            <a:r>
              <a:rPr lang="en-US" dirty="0" smtClean="0"/>
              <a:t>visual acuity</a:t>
            </a:r>
          </a:p>
          <a:p>
            <a:pPr marL="285750" indent="-285750"/>
            <a:r>
              <a:rPr lang="en-US" dirty="0" smtClean="0"/>
              <a:t>dexterity…</a:t>
            </a:r>
          </a:p>
        </p:txBody>
      </p:sp>
      <p:sp>
        <p:nvSpPr>
          <p:cNvPr id="2" name="Rectangle 1"/>
          <p:cNvSpPr/>
          <p:nvPr/>
        </p:nvSpPr>
        <p:spPr>
          <a:xfrm rot="20621559">
            <a:off x="4386718" y="4851030"/>
            <a:ext cx="4389120" cy="11887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solidFill>
                  <a:schemeClr val="tx1"/>
                </a:solidFill>
              </a:rPr>
              <a:t>Which ones matter?</a:t>
            </a:r>
          </a:p>
          <a:p>
            <a:pPr algn="ctr"/>
            <a:r>
              <a:rPr lang="en-US" sz="2400" dirty="0" smtClean="0">
                <a:solidFill>
                  <a:schemeClr val="tx1"/>
                </a:solidFill>
              </a:rPr>
              <a:t>Depends on the problem you’re trying to solve!</a:t>
            </a:r>
            <a:endParaRPr lang="en-US" sz="2400" dirty="0">
              <a:solidFill>
                <a:schemeClr val="tx1"/>
              </a:solidFill>
            </a:endParaRPr>
          </a:p>
        </p:txBody>
      </p:sp>
      <p:sp>
        <p:nvSpPr>
          <p:cNvPr id="3" name="TextBox 2"/>
          <p:cNvSpPr txBox="1"/>
          <p:nvPr/>
        </p:nvSpPr>
        <p:spPr>
          <a:xfrm>
            <a:off x="1082047" y="1612017"/>
            <a:ext cx="717804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b="1" dirty="0">
                <a:solidFill>
                  <a:srgbClr val="FF0000"/>
                </a:solidFill>
              </a:rPr>
              <a:t>Example: We are developing a UI for a DVR (TiVo)</a:t>
            </a:r>
          </a:p>
          <a:p>
            <a:endParaRPr lang="en-US" dirty="0"/>
          </a:p>
        </p:txBody>
      </p:sp>
      <p:sp>
        <p:nvSpPr>
          <p:cNvPr id="4" name="Date Placeholder 3"/>
          <p:cNvSpPr>
            <a:spLocks noGrp="1"/>
          </p:cNvSpPr>
          <p:nvPr>
            <p:ph type="dt" sz="half" idx="10"/>
          </p:nvPr>
        </p:nvSpPr>
        <p:spPr/>
        <p:txBody>
          <a:bodyPr/>
          <a:lstStyle/>
          <a:p>
            <a:pPr>
              <a:defRPr/>
            </a:pPr>
            <a:r>
              <a:rPr lang="en-US" smtClean="0"/>
              <a:t>SWE 632 – UI Design</a:t>
            </a:r>
            <a:endParaRPr lang="en-US" dirty="0"/>
          </a:p>
        </p:txBody>
      </p:sp>
      <p:sp>
        <p:nvSpPr>
          <p:cNvPr id="5" name="Footer Placeholder 4"/>
          <p:cNvSpPr>
            <a:spLocks noGrp="1"/>
          </p:cNvSpPr>
          <p:nvPr>
            <p:ph type="ftr" sz="quarter" idx="11"/>
          </p:nvPr>
        </p:nvSpPr>
        <p:spPr/>
        <p:txBody>
          <a:bodyPr/>
          <a:lstStyle/>
          <a:p>
            <a:pPr>
              <a:defRPr/>
            </a:pPr>
            <a:r>
              <a:rPr lang="en-US" smtClean="0"/>
              <a:t>© Fleck 2012</a:t>
            </a:r>
            <a:endParaRPr lang="en-US" dirty="0"/>
          </a:p>
        </p:txBody>
      </p:sp>
    </p:spTree>
    <p:extLst>
      <p:ext uri="{BB962C8B-B14F-4D97-AF65-F5344CB8AC3E}">
        <p14:creationId xmlns:p14="http://schemas.microsoft.com/office/powerpoint/2010/main" val="21770031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72"/>
          <p:cNvGrpSpPr>
            <a:grpSpLocks/>
          </p:cNvGrpSpPr>
          <p:nvPr/>
        </p:nvGrpSpPr>
        <p:grpSpPr bwMode="auto">
          <a:xfrm>
            <a:off x="428625" y="1998663"/>
            <a:ext cx="8562975" cy="2938442"/>
            <a:chOff x="428625" y="1999399"/>
            <a:chExt cx="8562975" cy="2937690"/>
          </a:xfrm>
        </p:grpSpPr>
        <p:grpSp>
          <p:nvGrpSpPr>
            <p:cNvPr id="3" name="Group 67"/>
            <p:cNvGrpSpPr>
              <a:grpSpLocks/>
            </p:cNvGrpSpPr>
            <p:nvPr/>
          </p:nvGrpSpPr>
          <p:grpSpPr bwMode="auto">
            <a:xfrm>
              <a:off x="6136330" y="3624263"/>
              <a:ext cx="1639340" cy="1003300"/>
              <a:chOff x="6136330" y="3624263"/>
              <a:chExt cx="1639340" cy="1003300"/>
            </a:xfrm>
          </p:grpSpPr>
          <p:grpSp>
            <p:nvGrpSpPr>
              <p:cNvPr id="4" name="Group 82"/>
              <p:cNvGrpSpPr>
                <a:grpSpLocks/>
              </p:cNvGrpSpPr>
              <p:nvPr/>
            </p:nvGrpSpPr>
            <p:grpSpPr bwMode="auto">
              <a:xfrm>
                <a:off x="6136330" y="4545653"/>
                <a:ext cx="278797" cy="81910"/>
                <a:chOff x="3638093" y="5676352"/>
                <a:chExt cx="219227" cy="412630"/>
              </a:xfrm>
            </p:grpSpPr>
            <p:sp>
              <p:nvSpPr>
                <p:cNvPr id="9288" name="Rectangle 16"/>
                <p:cNvSpPr>
                  <a:spLocks noChangeArrowheads="1"/>
                </p:cNvSpPr>
                <p:nvPr/>
              </p:nvSpPr>
              <p:spPr bwMode="auto">
                <a:xfrm>
                  <a:off x="3638093"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89" name="Rectangle 44"/>
                <p:cNvSpPr>
                  <a:spLocks noChangeArrowheads="1"/>
                </p:cNvSpPr>
                <p:nvPr/>
              </p:nvSpPr>
              <p:spPr bwMode="auto">
                <a:xfrm>
                  <a:off x="3747707"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sp>
            <p:nvSpPr>
              <p:cNvPr id="9274" name="Rectangle 5"/>
              <p:cNvSpPr>
                <a:spLocks noChangeArrowheads="1"/>
              </p:cNvSpPr>
              <p:nvPr/>
            </p:nvSpPr>
            <p:spPr bwMode="auto">
              <a:xfrm>
                <a:off x="6956637" y="4037175"/>
                <a:ext cx="139398" cy="590388"/>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75" name="Rectangle 6"/>
              <p:cNvSpPr>
                <a:spLocks noChangeArrowheads="1"/>
              </p:cNvSpPr>
              <p:nvPr/>
            </p:nvSpPr>
            <p:spPr bwMode="auto">
              <a:xfrm>
                <a:off x="7096035" y="4037175"/>
                <a:ext cx="139398" cy="590388"/>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76" name="Rectangle 9"/>
              <p:cNvSpPr>
                <a:spLocks noChangeArrowheads="1"/>
              </p:cNvSpPr>
              <p:nvPr/>
            </p:nvSpPr>
            <p:spPr bwMode="auto">
              <a:xfrm>
                <a:off x="7636272" y="3624263"/>
                <a:ext cx="139398" cy="100330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nvGrpSpPr>
              <p:cNvPr id="5" name="Group 94"/>
              <p:cNvGrpSpPr>
                <a:grpSpLocks/>
              </p:cNvGrpSpPr>
              <p:nvPr/>
            </p:nvGrpSpPr>
            <p:grpSpPr bwMode="auto">
              <a:xfrm>
                <a:off x="7235432" y="3716402"/>
                <a:ext cx="263305" cy="911161"/>
                <a:chOff x="4291402" y="5263124"/>
                <a:chExt cx="207045" cy="825858"/>
              </a:xfrm>
            </p:grpSpPr>
            <p:sp>
              <p:nvSpPr>
                <p:cNvPr id="9286" name="Rectangle 11"/>
                <p:cNvSpPr>
                  <a:spLocks noChangeArrowheads="1"/>
                </p:cNvSpPr>
                <p:nvPr/>
              </p:nvSpPr>
              <p:spPr bwMode="auto">
                <a:xfrm>
                  <a:off x="4291402" y="5263124"/>
                  <a:ext cx="109613" cy="825858"/>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87" name="Rectangle 10"/>
                <p:cNvSpPr>
                  <a:spLocks noChangeArrowheads="1"/>
                </p:cNvSpPr>
                <p:nvPr/>
              </p:nvSpPr>
              <p:spPr bwMode="auto">
                <a:xfrm>
                  <a:off x="4388834" y="5263124"/>
                  <a:ext cx="109613" cy="825858"/>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grpSp>
            <p:nvGrpSpPr>
              <p:cNvPr id="6" name="Group 81"/>
              <p:cNvGrpSpPr>
                <a:grpSpLocks/>
              </p:cNvGrpSpPr>
              <p:nvPr/>
            </p:nvGrpSpPr>
            <p:grpSpPr bwMode="auto">
              <a:xfrm>
                <a:off x="6412350" y="4422024"/>
                <a:ext cx="278797" cy="205539"/>
                <a:chOff x="3638093" y="5676352"/>
                <a:chExt cx="219227" cy="412630"/>
              </a:xfrm>
            </p:grpSpPr>
            <p:sp>
              <p:nvSpPr>
                <p:cNvPr id="9284" name="Rectangle 16"/>
                <p:cNvSpPr>
                  <a:spLocks noChangeArrowheads="1"/>
                </p:cNvSpPr>
                <p:nvPr/>
              </p:nvSpPr>
              <p:spPr bwMode="auto">
                <a:xfrm>
                  <a:off x="3638093"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85" name="Rectangle 44"/>
                <p:cNvSpPr>
                  <a:spLocks noChangeArrowheads="1"/>
                </p:cNvSpPr>
                <p:nvPr/>
              </p:nvSpPr>
              <p:spPr bwMode="auto">
                <a:xfrm>
                  <a:off x="3747707"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sp>
            <p:nvSpPr>
              <p:cNvPr id="9279" name="Rectangle 7"/>
              <p:cNvSpPr>
                <a:spLocks noChangeArrowheads="1"/>
              </p:cNvSpPr>
              <p:nvPr/>
            </p:nvSpPr>
            <p:spPr bwMode="auto">
              <a:xfrm>
                <a:off x="7496874" y="3624263"/>
                <a:ext cx="139398" cy="100330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nvGrpSpPr>
              <p:cNvPr id="7" name="Group 85"/>
              <p:cNvGrpSpPr>
                <a:grpSpLocks/>
              </p:cNvGrpSpPr>
              <p:nvPr/>
            </p:nvGrpSpPr>
            <p:grpSpPr bwMode="auto">
              <a:xfrm>
                <a:off x="6677203" y="4315305"/>
                <a:ext cx="278797" cy="312258"/>
                <a:chOff x="3638093" y="5676352"/>
                <a:chExt cx="219227" cy="412630"/>
              </a:xfrm>
            </p:grpSpPr>
            <p:sp>
              <p:nvSpPr>
                <p:cNvPr id="9282" name="Rectangle 16"/>
                <p:cNvSpPr>
                  <a:spLocks noChangeArrowheads="1"/>
                </p:cNvSpPr>
                <p:nvPr/>
              </p:nvSpPr>
              <p:spPr bwMode="auto">
                <a:xfrm>
                  <a:off x="3638093"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sp>
              <p:nvSpPr>
                <p:cNvPr id="9283" name="Rectangle 44"/>
                <p:cNvSpPr>
                  <a:spLocks noChangeArrowheads="1"/>
                </p:cNvSpPr>
                <p:nvPr/>
              </p:nvSpPr>
              <p:spPr bwMode="auto">
                <a:xfrm>
                  <a:off x="3747707" y="5676352"/>
                  <a:ext cx="109613" cy="41263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sz="2400">
                    <a:latin typeface="Bookman Old Style" pitchFamily="18" charset="0"/>
                  </a:endParaRPr>
                </a:p>
              </p:txBody>
            </p:sp>
          </p:grpSp>
          <p:sp>
            <p:nvSpPr>
              <p:cNvPr id="9281" name="Freeform 66"/>
              <p:cNvSpPr>
                <a:spLocks noChangeArrowheads="1"/>
              </p:cNvSpPr>
              <p:nvPr/>
            </p:nvSpPr>
            <p:spPr bwMode="auto">
              <a:xfrm>
                <a:off x="6137329" y="3642102"/>
                <a:ext cx="1635071" cy="898901"/>
              </a:xfrm>
              <a:custGeom>
                <a:avLst/>
                <a:gdLst>
                  <a:gd name="T0" fmla="*/ 0 w 1635071"/>
                  <a:gd name="T1" fmla="*/ 898901 h 898901"/>
                  <a:gd name="T2" fmla="*/ 271220 w 1635071"/>
                  <a:gd name="T3" fmla="*/ 898901 h 898901"/>
                  <a:gd name="T4" fmla="*/ 271220 w 1635071"/>
                  <a:gd name="T5" fmla="*/ 790413 h 898901"/>
                  <a:gd name="T6" fmla="*/ 542440 w 1635071"/>
                  <a:gd name="T7" fmla="*/ 790413 h 898901"/>
                  <a:gd name="T8" fmla="*/ 542440 w 1635071"/>
                  <a:gd name="T9" fmla="*/ 666427 h 898901"/>
                  <a:gd name="T10" fmla="*/ 821410 w 1635071"/>
                  <a:gd name="T11" fmla="*/ 666427 h 898901"/>
                  <a:gd name="T12" fmla="*/ 821410 w 1635071"/>
                  <a:gd name="T13" fmla="*/ 402956 h 898901"/>
                  <a:gd name="T14" fmla="*/ 1108129 w 1635071"/>
                  <a:gd name="T15" fmla="*/ 402956 h 898901"/>
                  <a:gd name="T16" fmla="*/ 1108129 w 1635071"/>
                  <a:gd name="T17" fmla="*/ 77491 h 898901"/>
                  <a:gd name="T18" fmla="*/ 1356102 w 1635071"/>
                  <a:gd name="T19" fmla="*/ 77491 h 898901"/>
                  <a:gd name="T20" fmla="*/ 1356102 w 1635071"/>
                  <a:gd name="T21" fmla="*/ 0 h 898901"/>
                  <a:gd name="T22" fmla="*/ 1635071 w 1635071"/>
                  <a:gd name="T23" fmla="*/ 0 h 8989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5071"/>
                  <a:gd name="T37" fmla="*/ 0 h 898901"/>
                  <a:gd name="T38" fmla="*/ 1635071 w 1635071"/>
                  <a:gd name="T39" fmla="*/ 898901 h 8989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5071" h="898901">
                    <a:moveTo>
                      <a:pt x="0" y="898901"/>
                    </a:moveTo>
                    <a:lnTo>
                      <a:pt x="271220" y="898901"/>
                    </a:lnTo>
                    <a:lnTo>
                      <a:pt x="271220" y="790413"/>
                    </a:lnTo>
                    <a:lnTo>
                      <a:pt x="542440" y="790413"/>
                    </a:lnTo>
                    <a:lnTo>
                      <a:pt x="542440" y="666427"/>
                    </a:lnTo>
                    <a:lnTo>
                      <a:pt x="821410" y="666427"/>
                    </a:lnTo>
                    <a:lnTo>
                      <a:pt x="821410" y="402956"/>
                    </a:lnTo>
                    <a:lnTo>
                      <a:pt x="1108129" y="402956"/>
                    </a:lnTo>
                    <a:lnTo>
                      <a:pt x="1108129" y="77491"/>
                    </a:lnTo>
                    <a:lnTo>
                      <a:pt x="1356102" y="77491"/>
                    </a:lnTo>
                    <a:lnTo>
                      <a:pt x="1356102" y="0"/>
                    </a:lnTo>
                    <a:lnTo>
                      <a:pt x="1635071" y="0"/>
                    </a:lnTo>
                  </a:path>
                </a:pathLst>
              </a:custGeom>
              <a:noFill/>
              <a:ln w="28575">
                <a:solidFill>
                  <a:schemeClr val="hlink"/>
                </a:solidFill>
                <a:round/>
                <a:headEnd/>
                <a:tailEnd/>
              </a:ln>
            </p:spPr>
            <p:txBody>
              <a:bodyPr/>
              <a:lstStyle/>
              <a:p>
                <a:pPr eaLnBrk="1" hangingPunct="1"/>
                <a:endParaRPr lang="en-US" sz="2400">
                  <a:latin typeface="Bookman Old Style" pitchFamily="18" charset="0"/>
                </a:endParaRPr>
              </a:p>
            </p:txBody>
          </p:sp>
        </p:grpSp>
        <p:sp>
          <p:nvSpPr>
            <p:cNvPr id="81" name="Rectangle 80"/>
            <p:cNvSpPr/>
            <p:nvPr/>
          </p:nvSpPr>
          <p:spPr>
            <a:xfrm>
              <a:off x="428625" y="3429370"/>
              <a:ext cx="5324475" cy="1507719"/>
            </a:xfrm>
            <a:prstGeom prst="rect">
              <a:avLst/>
            </a:prstGeom>
          </p:spPr>
          <p:txBody>
            <a:bodyPr wrap="square">
              <a:spAutoFit/>
            </a:bodyPr>
            <a:lstStyle/>
            <a:p>
              <a:pPr marL="342900" indent="-342900" eaLnBrk="1" hangingPunct="1">
                <a:spcBef>
                  <a:spcPts val="2400"/>
                </a:spcBef>
                <a:buSzPct val="60000"/>
                <a:buFontTx/>
                <a:buBlip>
                  <a:blip r:embed="rId2"/>
                </a:buBlip>
                <a:defRPr/>
              </a:pPr>
              <a:r>
                <a:rPr lang="en-US" sz="2400" kern="0" dirty="0">
                  <a:solidFill>
                    <a:srgbClr val="663300"/>
                  </a:solidFill>
                  <a:latin typeface="Comic Sans MS"/>
                </a:rPr>
                <a:t>representation/manifestation</a:t>
              </a:r>
            </a:p>
            <a:p>
              <a:pPr marL="625475" lvl="1" indent="-285750" eaLnBrk="1" hangingPunct="1">
                <a:spcBef>
                  <a:spcPct val="20000"/>
                </a:spcBef>
                <a:buSzPct val="60000"/>
                <a:buFontTx/>
                <a:buBlip>
                  <a:blip r:embed="rId3"/>
                </a:buBlip>
                <a:defRPr/>
              </a:pPr>
              <a:r>
                <a:rPr lang="en-US" sz="2000" kern="0" dirty="0" smtClean="0">
                  <a:solidFill>
                    <a:srgbClr val="663300"/>
                  </a:solidFill>
                  <a:latin typeface="Comic Sans MS"/>
                </a:rPr>
                <a:t>most users are familiar with </a:t>
              </a:r>
              <a:r>
                <a:rPr lang="en-US" sz="2000" kern="0" dirty="0" smtClean="0">
                  <a:latin typeface="Comic Sans MS"/>
                </a:rPr>
                <a:t>hills</a:t>
              </a:r>
            </a:p>
            <a:p>
              <a:pPr marL="625475" lvl="1" indent="-285750" eaLnBrk="1" hangingPunct="1">
                <a:spcBef>
                  <a:spcPct val="20000"/>
                </a:spcBef>
                <a:buSzPct val="60000"/>
                <a:buFontTx/>
                <a:buBlip>
                  <a:blip r:embed="rId3"/>
                </a:buBlip>
                <a:defRPr/>
              </a:pPr>
              <a:r>
                <a:rPr lang="en-US" sz="2000" kern="0" dirty="0" smtClean="0">
                  <a:solidFill>
                    <a:srgbClr val="663300"/>
                  </a:solidFill>
                  <a:latin typeface="Comic Sans MS"/>
                </a:rPr>
                <a:t>phys </a:t>
              </a:r>
              <a:r>
                <a:rPr lang="en-US" sz="2000" kern="0" dirty="0" err="1" smtClean="0">
                  <a:solidFill>
                    <a:srgbClr val="663300"/>
                  </a:solidFill>
                  <a:latin typeface="Comic Sans MS"/>
                </a:rPr>
                <a:t>ed</a:t>
              </a:r>
              <a:r>
                <a:rPr lang="en-US" sz="2000" kern="0" dirty="0" smtClean="0">
                  <a:solidFill>
                    <a:srgbClr val="663300"/>
                  </a:solidFill>
                  <a:latin typeface="Comic Sans MS"/>
                </a:rPr>
                <a:t> specialists are familiar</a:t>
              </a:r>
              <a:br>
                <a:rPr lang="en-US" sz="2000" kern="0" dirty="0" smtClean="0">
                  <a:solidFill>
                    <a:srgbClr val="663300"/>
                  </a:solidFill>
                  <a:latin typeface="Comic Sans MS"/>
                </a:rPr>
              </a:br>
              <a:r>
                <a:rPr lang="en-US" sz="2000" kern="0" dirty="0" smtClean="0">
                  <a:solidFill>
                    <a:srgbClr val="663300"/>
                  </a:solidFill>
                  <a:latin typeface="Comic Sans MS"/>
                </a:rPr>
                <a:t>with </a:t>
              </a:r>
              <a:r>
                <a:rPr lang="en-US" sz="2000" kern="0" dirty="0" smtClean="0">
                  <a:latin typeface="Comic Sans MS"/>
                </a:rPr>
                <a:t>effort charts</a:t>
              </a:r>
              <a:endParaRPr lang="en-US" sz="2000" kern="0" dirty="0">
                <a:latin typeface="Comic Sans MS"/>
              </a:endParaRPr>
            </a:p>
          </p:txBody>
        </p:sp>
        <p:sp>
          <p:nvSpPr>
            <p:cNvPr id="72" name="Down Arrow 71"/>
            <p:cNvSpPr/>
            <p:nvPr/>
          </p:nvSpPr>
          <p:spPr bwMode="auto">
            <a:xfrm>
              <a:off x="8162925" y="1999399"/>
              <a:ext cx="828675" cy="2810741"/>
            </a:xfrm>
            <a:prstGeom prst="downArrow">
              <a:avLst/>
            </a:prstGeom>
            <a:gradFill flip="none" rotWithShape="1">
              <a:gsLst>
                <a:gs pos="0">
                  <a:srgbClr val="D3E9D7"/>
                </a:gs>
                <a:gs pos="100000">
                  <a:schemeClr val="accent1">
                    <a:shade val="67500"/>
                    <a:satMod val="115000"/>
                    <a:alpha val="0"/>
                  </a:schemeClr>
                </a:gs>
              </a:gsLst>
              <a:lin ang="16200000" scaled="1"/>
              <a:tileRect/>
            </a:gradFill>
            <a:ln w="9525" cap="flat" cmpd="sng" algn="ctr">
              <a:noFill/>
              <a:prstDash val="solid"/>
              <a:round/>
              <a:headEnd type="none" w="med" len="med"/>
              <a:tailEnd type="none" w="med" len="med"/>
            </a:ln>
            <a:effectLst/>
          </p:spPr>
          <p:txBody>
            <a:bodyPr vert="vert270" anchor="ctr" anchorCtr="1"/>
            <a:lstStyle/>
            <a:p>
              <a:pPr>
                <a:defRPr/>
              </a:pPr>
              <a:r>
                <a:rPr lang="en-US" sz="2000" dirty="0">
                  <a:solidFill>
                    <a:srgbClr val="336600"/>
                  </a:solidFill>
                  <a:latin typeface="+mn-lt"/>
                </a:rPr>
                <a:t>outside-in design</a:t>
              </a:r>
            </a:p>
          </p:txBody>
        </p:sp>
      </p:grpSp>
      <p:sp>
        <p:nvSpPr>
          <p:cNvPr id="9222" name="Freeform 79"/>
          <p:cNvSpPr>
            <a:spLocks noChangeArrowheads="1"/>
          </p:cNvSpPr>
          <p:nvPr/>
        </p:nvSpPr>
        <p:spPr bwMode="auto">
          <a:xfrm>
            <a:off x="5999163" y="2093913"/>
            <a:ext cx="1795462" cy="958850"/>
          </a:xfrm>
          <a:custGeom>
            <a:avLst/>
            <a:gdLst>
              <a:gd name="T0" fmla="*/ 0 w 1821051"/>
              <a:gd name="T1" fmla="*/ 273802 h 1232115"/>
              <a:gd name="T2" fmla="*/ 277619 w 1821051"/>
              <a:gd name="T3" fmla="*/ 251415 h 1232115"/>
              <a:gd name="T4" fmla="*/ 669133 w 1821051"/>
              <a:gd name="T5" fmla="*/ 201477 h 1232115"/>
              <a:gd name="T6" fmla="*/ 889802 w 1821051"/>
              <a:gd name="T7" fmla="*/ 146372 h 1232115"/>
              <a:gd name="T8" fmla="*/ 1060645 w 1821051"/>
              <a:gd name="T9" fmla="*/ 72325 h 1232115"/>
              <a:gd name="T10" fmla="*/ 1231488 w 1821051"/>
              <a:gd name="T11" fmla="*/ 32718 h 1232115"/>
              <a:gd name="T12" fmla="*/ 1516224 w 1821051"/>
              <a:gd name="T13" fmla="*/ 5166 h 1232115"/>
              <a:gd name="T14" fmla="*/ 1665711 w 1821051"/>
              <a:gd name="T15" fmla="*/ 0 h 1232115"/>
              <a:gd name="T16" fmla="*/ 1672828 w 1821051"/>
              <a:gd name="T17" fmla="*/ 273802 h 1232115"/>
              <a:gd name="T18" fmla="*/ 0 w 1821051"/>
              <a:gd name="T19" fmla="*/ 273802 h 12321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1051"/>
              <a:gd name="T31" fmla="*/ 0 h 1232115"/>
              <a:gd name="T32" fmla="*/ 1821051 w 1821051"/>
              <a:gd name="T33" fmla="*/ 1232115 h 12321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1051" h="1232115">
                <a:moveTo>
                  <a:pt x="0" y="1232115"/>
                </a:moveTo>
                <a:lnTo>
                  <a:pt x="302217" y="1131376"/>
                </a:lnTo>
                <a:lnTo>
                  <a:pt x="728421" y="906651"/>
                </a:lnTo>
                <a:lnTo>
                  <a:pt x="968644" y="658678"/>
                </a:lnTo>
                <a:lnTo>
                  <a:pt x="1154624" y="325464"/>
                </a:lnTo>
                <a:lnTo>
                  <a:pt x="1340604" y="147234"/>
                </a:lnTo>
                <a:lnTo>
                  <a:pt x="1650570" y="23247"/>
                </a:lnTo>
                <a:lnTo>
                  <a:pt x="1813302" y="0"/>
                </a:lnTo>
                <a:lnTo>
                  <a:pt x="1821051" y="1232115"/>
                </a:lnTo>
                <a:lnTo>
                  <a:pt x="0" y="1232115"/>
                </a:lnTo>
                <a:close/>
              </a:path>
            </a:pathLst>
          </a:custGeom>
          <a:solidFill>
            <a:srgbClr val="D2A578"/>
          </a:solidFill>
          <a:ln w="9525" algn="ctr">
            <a:noFill/>
            <a:round/>
            <a:headEnd/>
            <a:tailEnd/>
          </a:ln>
        </p:spPr>
        <p:txBody>
          <a:bodyPr/>
          <a:lstStyle/>
          <a:p>
            <a:endParaRPr lang="en-US"/>
          </a:p>
        </p:txBody>
      </p:sp>
      <p:sp>
        <p:nvSpPr>
          <p:cNvPr id="9223" name="Rectangle 2"/>
          <p:cNvSpPr>
            <a:spLocks noGrp="1" noChangeArrowheads="1"/>
          </p:cNvSpPr>
          <p:nvPr>
            <p:ph type="title"/>
          </p:nvPr>
        </p:nvSpPr>
        <p:spPr/>
        <p:txBody>
          <a:bodyPr/>
          <a:lstStyle/>
          <a:p>
            <a:pPr eaLnBrk="1" hangingPunct="1"/>
            <a:r>
              <a:rPr lang="en-US" sz="3600" smtClean="0"/>
              <a:t>example</a:t>
            </a:r>
            <a:r>
              <a:rPr lang="en-US" sz="4000" smtClean="0"/>
              <a:t/>
            </a:r>
            <a:br>
              <a:rPr lang="en-US" sz="4000" smtClean="0"/>
            </a:br>
            <a:r>
              <a:rPr lang="en-US" sz="3200" smtClean="0"/>
              <a:t>bridging implementation to user models</a:t>
            </a:r>
            <a:endParaRPr lang="en-US" smtClean="0"/>
          </a:p>
        </p:txBody>
      </p:sp>
      <p:sp>
        <p:nvSpPr>
          <p:cNvPr id="56" name="Rectangle 55"/>
          <p:cNvSpPr/>
          <p:nvPr/>
        </p:nvSpPr>
        <p:spPr>
          <a:xfrm>
            <a:off x="382588" y="2001838"/>
            <a:ext cx="5616575" cy="1077912"/>
          </a:xfrm>
          <a:prstGeom prst="rect">
            <a:avLst/>
          </a:prstGeom>
        </p:spPr>
        <p:txBody>
          <a:bodyPr>
            <a:spAutoFit/>
          </a:bodyPr>
          <a:lstStyle/>
          <a:p>
            <a:pPr marL="342900" indent="-342900" eaLnBrk="1" hangingPunct="1">
              <a:spcBef>
                <a:spcPts val="2400"/>
              </a:spcBef>
              <a:buSzPct val="60000"/>
              <a:buFontTx/>
              <a:buBlip>
                <a:blip r:embed="rId2"/>
              </a:buBlip>
              <a:defRPr/>
            </a:pPr>
            <a:r>
              <a:rPr lang="en-US" sz="2400" kern="0" dirty="0">
                <a:solidFill>
                  <a:srgbClr val="663300"/>
                </a:solidFill>
                <a:latin typeface="Comic Sans MS"/>
              </a:rPr>
              <a:t>what representation</a:t>
            </a:r>
            <a:br>
              <a:rPr lang="en-US" sz="2400" kern="0" dirty="0">
                <a:solidFill>
                  <a:srgbClr val="663300"/>
                </a:solidFill>
                <a:latin typeface="Comic Sans MS"/>
              </a:rPr>
            </a:br>
            <a:r>
              <a:rPr lang="en-US" sz="2000" kern="0" dirty="0">
                <a:solidFill>
                  <a:srgbClr val="663300"/>
                </a:solidFill>
                <a:latin typeface="Comic Sans MS"/>
              </a:rPr>
              <a:t>would map the designer’s intent</a:t>
            </a:r>
            <a:br>
              <a:rPr lang="en-US" sz="2000" kern="0" dirty="0">
                <a:solidFill>
                  <a:srgbClr val="663300"/>
                </a:solidFill>
                <a:latin typeface="Comic Sans MS"/>
              </a:rPr>
            </a:br>
            <a:r>
              <a:rPr lang="en-US" sz="2000" kern="0" dirty="0">
                <a:solidFill>
                  <a:srgbClr val="663300"/>
                </a:solidFill>
                <a:latin typeface="Comic Sans MS"/>
              </a:rPr>
              <a:t>to the user’s understanding?</a:t>
            </a:r>
            <a:endParaRPr lang="en-US" sz="2400" kern="0" dirty="0">
              <a:solidFill>
                <a:srgbClr val="663300"/>
              </a:solidFill>
              <a:latin typeface="Comic Sans MS"/>
            </a:endParaRPr>
          </a:p>
        </p:txBody>
      </p:sp>
      <p:sp>
        <p:nvSpPr>
          <p:cNvPr id="71" name="Rectangle 70"/>
          <p:cNvSpPr/>
          <p:nvPr/>
        </p:nvSpPr>
        <p:spPr>
          <a:xfrm>
            <a:off x="6505575" y="4594225"/>
            <a:ext cx="1536700" cy="584200"/>
          </a:xfrm>
          <a:prstGeom prst="rect">
            <a:avLst/>
          </a:prstGeom>
        </p:spPr>
        <p:txBody>
          <a:bodyPr wrap="none">
            <a:spAutoFit/>
          </a:bodyPr>
          <a:lstStyle/>
          <a:p>
            <a:pPr algn="ctr">
              <a:defRPr/>
            </a:pPr>
            <a:r>
              <a:rPr lang="en-US" kern="0" dirty="0">
                <a:solidFill>
                  <a:srgbClr val="663300"/>
                </a:solidFill>
                <a:latin typeface="Comic Sans MS"/>
              </a:rPr>
              <a:t>picture on the</a:t>
            </a:r>
            <a:br>
              <a:rPr lang="en-US" kern="0" dirty="0">
                <a:solidFill>
                  <a:srgbClr val="663300"/>
                </a:solidFill>
                <a:latin typeface="Comic Sans MS"/>
              </a:rPr>
            </a:br>
            <a:r>
              <a:rPr lang="en-US" kern="0" dirty="0">
                <a:solidFill>
                  <a:srgbClr val="663300"/>
                </a:solidFill>
                <a:latin typeface="Comic Sans MS"/>
              </a:rPr>
              <a:t>bike’s screen</a:t>
            </a:r>
            <a:endParaRPr lang="en-US" dirty="0"/>
          </a:p>
        </p:txBody>
      </p:sp>
      <p:pic>
        <p:nvPicPr>
          <p:cNvPr id="9226" name="Picture 14" descr="C:\Documents and Settings\jpsousa\Local Settings\Temporary Internet Files\Content.IE5\2XCDIHAD\MCj03330940000[1].wmf"/>
          <p:cNvPicPr>
            <a:picLocks noChangeAspect="1" noChangeArrowheads="1"/>
          </p:cNvPicPr>
          <p:nvPr/>
        </p:nvPicPr>
        <p:blipFill>
          <a:blip r:embed="rId4" cstate="print"/>
          <a:srcRect/>
          <a:stretch>
            <a:fillRect/>
          </a:stretch>
        </p:blipFill>
        <p:spPr bwMode="auto">
          <a:xfrm>
            <a:off x="6413500" y="5178425"/>
            <a:ext cx="1003300" cy="1257300"/>
          </a:xfrm>
          <a:prstGeom prst="rect">
            <a:avLst/>
          </a:prstGeom>
          <a:noFill/>
          <a:ln w="9525">
            <a:noFill/>
            <a:miter lim="800000"/>
            <a:headEnd/>
            <a:tailEnd/>
          </a:ln>
        </p:spPr>
      </p:pic>
      <p:grpSp>
        <p:nvGrpSpPr>
          <p:cNvPr id="8" name="Group 105"/>
          <p:cNvGrpSpPr>
            <a:grpSpLocks/>
          </p:cNvGrpSpPr>
          <p:nvPr/>
        </p:nvGrpSpPr>
        <p:grpSpPr bwMode="auto">
          <a:xfrm>
            <a:off x="5676900" y="1771650"/>
            <a:ext cx="1047750" cy="920750"/>
            <a:chOff x="6324600" y="1524000"/>
            <a:chExt cx="1600200" cy="1600200"/>
          </a:xfrm>
        </p:grpSpPr>
        <p:sp>
          <p:nvSpPr>
            <p:cNvPr id="9231" name="Oval 161"/>
            <p:cNvSpPr>
              <a:spLocks noChangeArrowheads="1"/>
            </p:cNvSpPr>
            <p:nvPr/>
          </p:nvSpPr>
          <p:spPr bwMode="auto">
            <a:xfrm>
              <a:off x="6324600" y="1524000"/>
              <a:ext cx="1600200" cy="1600200"/>
            </a:xfrm>
            <a:prstGeom prst="ellipse">
              <a:avLst/>
            </a:prstGeom>
            <a:solidFill>
              <a:srgbClr val="D3E9D7"/>
            </a:solidFill>
            <a:ln w="9525">
              <a:noFill/>
              <a:round/>
              <a:headEnd/>
              <a:tailEnd/>
            </a:ln>
          </p:spPr>
          <p:txBody>
            <a:bodyPr wrap="none" anchor="ctr"/>
            <a:lstStyle/>
            <a:p>
              <a:endParaRPr lang="en-US"/>
            </a:p>
          </p:txBody>
        </p:sp>
        <p:grpSp>
          <p:nvGrpSpPr>
            <p:cNvPr id="9" name="Group 162"/>
            <p:cNvGrpSpPr>
              <a:grpSpLocks/>
            </p:cNvGrpSpPr>
            <p:nvPr/>
          </p:nvGrpSpPr>
          <p:grpSpPr bwMode="auto">
            <a:xfrm>
              <a:off x="6688138" y="2232027"/>
              <a:ext cx="534988" cy="762004"/>
              <a:chOff x="3545" y="1480"/>
              <a:chExt cx="1167" cy="2322"/>
            </a:xfrm>
          </p:grpSpPr>
          <p:sp>
            <p:nvSpPr>
              <p:cNvPr id="9264" name="Freeform 163"/>
              <p:cNvSpPr>
                <a:spLocks/>
              </p:cNvSpPr>
              <p:nvPr/>
            </p:nvSpPr>
            <p:spPr bwMode="auto">
              <a:xfrm>
                <a:off x="3917" y="1610"/>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7"/>
                  <a:gd name="T67" fmla="*/ 0 h 507"/>
                  <a:gd name="T68" fmla="*/ 457 w 457"/>
                  <a:gd name="T69" fmla="*/ 507 h 5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rgbClr val="9EB7D0"/>
              </a:solidFill>
              <a:ln w="9525">
                <a:noFill/>
                <a:round/>
                <a:headEnd/>
                <a:tailEnd/>
              </a:ln>
            </p:spPr>
            <p:txBody>
              <a:bodyPr/>
              <a:lstStyle/>
              <a:p>
                <a:endParaRPr lang="en-US"/>
              </a:p>
            </p:txBody>
          </p:sp>
          <p:sp>
            <p:nvSpPr>
              <p:cNvPr id="9265" name="Freeform 164"/>
              <p:cNvSpPr>
                <a:spLocks/>
              </p:cNvSpPr>
              <p:nvPr/>
            </p:nvSpPr>
            <p:spPr bwMode="auto">
              <a:xfrm>
                <a:off x="3545" y="1480"/>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6"/>
                  <a:gd name="T136" fmla="*/ 0 h 813"/>
                  <a:gd name="T137" fmla="*/ 526 w 526"/>
                  <a:gd name="T138" fmla="*/ 813 h 8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rgbClr val="9EB7D0"/>
              </a:solidFill>
              <a:ln w="9525">
                <a:noFill/>
                <a:round/>
                <a:headEnd/>
                <a:tailEnd/>
              </a:ln>
            </p:spPr>
            <p:txBody>
              <a:bodyPr/>
              <a:lstStyle/>
              <a:p>
                <a:endParaRPr lang="en-US"/>
              </a:p>
            </p:txBody>
          </p:sp>
          <p:sp>
            <p:nvSpPr>
              <p:cNvPr id="9266" name="Freeform 165"/>
              <p:cNvSpPr>
                <a:spLocks/>
              </p:cNvSpPr>
              <p:nvPr/>
            </p:nvSpPr>
            <p:spPr bwMode="auto">
              <a:xfrm>
                <a:off x="4041" y="2154"/>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5"/>
                  <a:gd name="T70" fmla="*/ 0 h 763"/>
                  <a:gd name="T71" fmla="*/ 275 w 275"/>
                  <a:gd name="T72" fmla="*/ 763 h 7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rgbClr val="9EB7D0"/>
              </a:solidFill>
              <a:ln w="9525">
                <a:noFill/>
                <a:round/>
                <a:headEnd/>
                <a:tailEnd/>
              </a:ln>
            </p:spPr>
            <p:txBody>
              <a:bodyPr/>
              <a:lstStyle/>
              <a:p>
                <a:endParaRPr lang="en-US"/>
              </a:p>
            </p:txBody>
          </p:sp>
          <p:sp>
            <p:nvSpPr>
              <p:cNvPr id="9267" name="Freeform 166"/>
              <p:cNvSpPr>
                <a:spLocks/>
              </p:cNvSpPr>
              <p:nvPr/>
            </p:nvSpPr>
            <p:spPr bwMode="auto">
              <a:xfrm>
                <a:off x="4168" y="2175"/>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586"/>
                  <a:gd name="T107" fmla="*/ 420 w 420"/>
                  <a:gd name="T108" fmla="*/ 586 h 5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rgbClr val="9EB7D0"/>
              </a:solidFill>
              <a:ln w="9525">
                <a:noFill/>
                <a:round/>
                <a:headEnd/>
                <a:tailEnd/>
              </a:ln>
            </p:spPr>
            <p:txBody>
              <a:bodyPr/>
              <a:lstStyle/>
              <a:p>
                <a:endParaRPr lang="en-US"/>
              </a:p>
            </p:txBody>
          </p:sp>
          <p:sp>
            <p:nvSpPr>
              <p:cNvPr id="9268" name="Freeform 167"/>
              <p:cNvSpPr>
                <a:spLocks/>
              </p:cNvSpPr>
              <p:nvPr/>
            </p:nvSpPr>
            <p:spPr bwMode="auto">
              <a:xfrm>
                <a:off x="4201" y="2839"/>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1"/>
                  <a:gd name="T103" fmla="*/ 0 h 947"/>
                  <a:gd name="T104" fmla="*/ 511 w 511"/>
                  <a:gd name="T105" fmla="*/ 947 h 9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rgbClr val="9EB7D0"/>
              </a:solidFill>
              <a:ln w="9525">
                <a:noFill/>
                <a:round/>
                <a:headEnd/>
                <a:tailEnd/>
              </a:ln>
            </p:spPr>
            <p:txBody>
              <a:bodyPr/>
              <a:lstStyle/>
              <a:p>
                <a:endParaRPr lang="en-US"/>
              </a:p>
            </p:txBody>
          </p:sp>
          <p:sp>
            <p:nvSpPr>
              <p:cNvPr id="9269" name="Freeform 168"/>
              <p:cNvSpPr>
                <a:spLocks/>
              </p:cNvSpPr>
              <p:nvPr/>
            </p:nvSpPr>
            <p:spPr bwMode="auto">
              <a:xfrm>
                <a:off x="3880" y="2837"/>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965"/>
                  <a:gd name="T98" fmla="*/ 344 w 344"/>
                  <a:gd name="T99" fmla="*/ 965 h 9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rgbClr val="9EB7D0"/>
              </a:solidFill>
              <a:ln w="9525">
                <a:noFill/>
                <a:round/>
                <a:headEnd/>
                <a:tailEnd/>
              </a:ln>
            </p:spPr>
            <p:txBody>
              <a:bodyPr/>
              <a:lstStyle/>
              <a:p>
                <a:endParaRPr lang="en-US"/>
              </a:p>
            </p:txBody>
          </p:sp>
        </p:grpSp>
        <p:grpSp>
          <p:nvGrpSpPr>
            <p:cNvPr id="10" name="Group 169"/>
            <p:cNvGrpSpPr>
              <a:grpSpLocks/>
            </p:cNvGrpSpPr>
            <p:nvPr/>
          </p:nvGrpSpPr>
          <p:grpSpPr bwMode="auto">
            <a:xfrm flipH="1">
              <a:off x="7026275" y="1698627"/>
              <a:ext cx="534988" cy="762004"/>
              <a:chOff x="3545" y="1480"/>
              <a:chExt cx="1167" cy="2322"/>
            </a:xfrm>
          </p:grpSpPr>
          <p:sp>
            <p:nvSpPr>
              <p:cNvPr id="9258" name="Freeform 170"/>
              <p:cNvSpPr>
                <a:spLocks/>
              </p:cNvSpPr>
              <p:nvPr/>
            </p:nvSpPr>
            <p:spPr bwMode="auto">
              <a:xfrm>
                <a:off x="3917" y="1610"/>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7"/>
                  <a:gd name="T67" fmla="*/ 0 h 507"/>
                  <a:gd name="T68" fmla="*/ 457 w 457"/>
                  <a:gd name="T69" fmla="*/ 507 h 5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rgbClr val="9EB7D0"/>
              </a:solidFill>
              <a:ln w="9525">
                <a:noFill/>
                <a:round/>
                <a:headEnd/>
                <a:tailEnd/>
              </a:ln>
            </p:spPr>
            <p:txBody>
              <a:bodyPr/>
              <a:lstStyle/>
              <a:p>
                <a:endParaRPr lang="en-US"/>
              </a:p>
            </p:txBody>
          </p:sp>
          <p:sp>
            <p:nvSpPr>
              <p:cNvPr id="9259" name="Freeform 171"/>
              <p:cNvSpPr>
                <a:spLocks/>
              </p:cNvSpPr>
              <p:nvPr/>
            </p:nvSpPr>
            <p:spPr bwMode="auto">
              <a:xfrm>
                <a:off x="3545" y="1480"/>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6"/>
                  <a:gd name="T136" fmla="*/ 0 h 813"/>
                  <a:gd name="T137" fmla="*/ 526 w 526"/>
                  <a:gd name="T138" fmla="*/ 813 h 8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rgbClr val="9EB7D0"/>
              </a:solidFill>
              <a:ln w="9525">
                <a:noFill/>
                <a:round/>
                <a:headEnd/>
                <a:tailEnd/>
              </a:ln>
            </p:spPr>
            <p:txBody>
              <a:bodyPr/>
              <a:lstStyle/>
              <a:p>
                <a:endParaRPr lang="en-US"/>
              </a:p>
            </p:txBody>
          </p:sp>
          <p:sp>
            <p:nvSpPr>
              <p:cNvPr id="9260" name="Freeform 172"/>
              <p:cNvSpPr>
                <a:spLocks/>
              </p:cNvSpPr>
              <p:nvPr/>
            </p:nvSpPr>
            <p:spPr bwMode="auto">
              <a:xfrm>
                <a:off x="4041" y="2154"/>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5"/>
                  <a:gd name="T70" fmla="*/ 0 h 763"/>
                  <a:gd name="T71" fmla="*/ 275 w 275"/>
                  <a:gd name="T72" fmla="*/ 763 h 7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rgbClr val="9EB7D0"/>
              </a:solidFill>
              <a:ln w="9525">
                <a:noFill/>
                <a:round/>
                <a:headEnd/>
                <a:tailEnd/>
              </a:ln>
            </p:spPr>
            <p:txBody>
              <a:bodyPr/>
              <a:lstStyle/>
              <a:p>
                <a:endParaRPr lang="en-US"/>
              </a:p>
            </p:txBody>
          </p:sp>
          <p:sp>
            <p:nvSpPr>
              <p:cNvPr id="9261" name="Freeform 173"/>
              <p:cNvSpPr>
                <a:spLocks/>
              </p:cNvSpPr>
              <p:nvPr/>
            </p:nvSpPr>
            <p:spPr bwMode="auto">
              <a:xfrm>
                <a:off x="4168" y="2175"/>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586"/>
                  <a:gd name="T107" fmla="*/ 420 w 420"/>
                  <a:gd name="T108" fmla="*/ 586 h 5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rgbClr val="9EB7D0"/>
              </a:solidFill>
              <a:ln w="9525">
                <a:noFill/>
                <a:round/>
                <a:headEnd/>
                <a:tailEnd/>
              </a:ln>
            </p:spPr>
            <p:txBody>
              <a:bodyPr/>
              <a:lstStyle/>
              <a:p>
                <a:endParaRPr lang="en-US"/>
              </a:p>
            </p:txBody>
          </p:sp>
          <p:sp>
            <p:nvSpPr>
              <p:cNvPr id="9262" name="Freeform 174"/>
              <p:cNvSpPr>
                <a:spLocks/>
              </p:cNvSpPr>
              <p:nvPr/>
            </p:nvSpPr>
            <p:spPr bwMode="auto">
              <a:xfrm>
                <a:off x="4201" y="2839"/>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1"/>
                  <a:gd name="T103" fmla="*/ 0 h 947"/>
                  <a:gd name="T104" fmla="*/ 511 w 511"/>
                  <a:gd name="T105" fmla="*/ 947 h 9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rgbClr val="9EB7D0"/>
              </a:solidFill>
              <a:ln w="9525">
                <a:noFill/>
                <a:round/>
                <a:headEnd/>
                <a:tailEnd/>
              </a:ln>
            </p:spPr>
            <p:txBody>
              <a:bodyPr/>
              <a:lstStyle/>
              <a:p>
                <a:endParaRPr lang="en-US"/>
              </a:p>
            </p:txBody>
          </p:sp>
          <p:sp>
            <p:nvSpPr>
              <p:cNvPr id="9263" name="Freeform 175"/>
              <p:cNvSpPr>
                <a:spLocks/>
              </p:cNvSpPr>
              <p:nvPr/>
            </p:nvSpPr>
            <p:spPr bwMode="auto">
              <a:xfrm>
                <a:off x="3880" y="2837"/>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965"/>
                  <a:gd name="T98" fmla="*/ 344 w 344"/>
                  <a:gd name="T99" fmla="*/ 965 h 9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rgbClr val="9EB7D0"/>
              </a:solidFill>
              <a:ln w="9525">
                <a:noFill/>
                <a:round/>
                <a:headEnd/>
                <a:tailEnd/>
              </a:ln>
            </p:spPr>
            <p:txBody>
              <a:bodyPr/>
              <a:lstStyle/>
              <a:p>
                <a:endParaRPr lang="en-US"/>
              </a:p>
            </p:txBody>
          </p:sp>
        </p:grpSp>
        <p:grpSp>
          <p:nvGrpSpPr>
            <p:cNvPr id="11" name="Group 176"/>
            <p:cNvGrpSpPr>
              <a:grpSpLocks/>
            </p:cNvGrpSpPr>
            <p:nvPr/>
          </p:nvGrpSpPr>
          <p:grpSpPr bwMode="auto">
            <a:xfrm>
              <a:off x="6776356" y="1703386"/>
              <a:ext cx="447676" cy="722313"/>
              <a:chOff x="1257" y="1679"/>
              <a:chExt cx="394" cy="773"/>
            </a:xfrm>
          </p:grpSpPr>
          <p:grpSp>
            <p:nvGrpSpPr>
              <p:cNvPr id="12" name="Group 177"/>
              <p:cNvGrpSpPr>
                <a:grpSpLocks/>
              </p:cNvGrpSpPr>
              <p:nvPr/>
            </p:nvGrpSpPr>
            <p:grpSpPr bwMode="auto">
              <a:xfrm>
                <a:off x="1257" y="1679"/>
                <a:ext cx="394" cy="471"/>
                <a:chOff x="2208" y="1935"/>
                <a:chExt cx="622" cy="688"/>
              </a:xfrm>
            </p:grpSpPr>
            <p:sp>
              <p:nvSpPr>
                <p:cNvPr id="9254" name="Freeform 178"/>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9EB7D0"/>
                </a:solidFill>
                <a:ln w="9525">
                  <a:noFill/>
                  <a:round/>
                  <a:headEnd/>
                  <a:tailEnd/>
                </a:ln>
              </p:spPr>
              <p:txBody>
                <a:bodyPr/>
                <a:lstStyle/>
                <a:p>
                  <a:endParaRPr lang="en-US"/>
                </a:p>
              </p:txBody>
            </p:sp>
            <p:sp>
              <p:nvSpPr>
                <p:cNvPr id="9255" name="Freeform 179"/>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9EB7D0"/>
                </a:solidFill>
                <a:ln w="9525">
                  <a:noFill/>
                  <a:round/>
                  <a:headEnd/>
                  <a:tailEnd/>
                </a:ln>
              </p:spPr>
              <p:txBody>
                <a:bodyPr/>
                <a:lstStyle/>
                <a:p>
                  <a:endParaRPr lang="en-US"/>
                </a:p>
              </p:txBody>
            </p:sp>
            <p:sp>
              <p:nvSpPr>
                <p:cNvPr id="9256" name="Freeform 180"/>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9EB7D0"/>
                </a:solidFill>
                <a:ln w="9525">
                  <a:noFill/>
                  <a:round/>
                  <a:headEnd/>
                  <a:tailEnd/>
                </a:ln>
              </p:spPr>
              <p:txBody>
                <a:bodyPr/>
                <a:lstStyle/>
                <a:p>
                  <a:endParaRPr lang="en-US"/>
                </a:p>
              </p:txBody>
            </p:sp>
            <p:sp>
              <p:nvSpPr>
                <p:cNvPr id="9257" name="Freeform 181"/>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9EB7D0"/>
                </a:solidFill>
                <a:ln w="9525">
                  <a:noFill/>
                  <a:round/>
                  <a:headEnd/>
                  <a:tailEnd/>
                </a:ln>
              </p:spPr>
              <p:txBody>
                <a:bodyPr/>
                <a:lstStyle/>
                <a:p>
                  <a:endParaRPr lang="en-US"/>
                </a:p>
              </p:txBody>
            </p:sp>
          </p:grpSp>
          <p:sp>
            <p:nvSpPr>
              <p:cNvPr id="9252" name="Freeform 182"/>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9EB7D0"/>
              </a:solidFill>
              <a:ln w="9525">
                <a:noFill/>
                <a:round/>
                <a:headEnd/>
                <a:tailEnd/>
              </a:ln>
            </p:spPr>
            <p:txBody>
              <a:bodyPr/>
              <a:lstStyle/>
              <a:p>
                <a:endParaRPr lang="en-US"/>
              </a:p>
            </p:txBody>
          </p:sp>
          <p:sp>
            <p:nvSpPr>
              <p:cNvPr id="9253" name="Freeform 183"/>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9EB7D0"/>
              </a:solidFill>
              <a:ln w="9525">
                <a:noFill/>
                <a:round/>
                <a:headEnd/>
                <a:tailEnd/>
              </a:ln>
            </p:spPr>
            <p:txBody>
              <a:bodyPr/>
              <a:lstStyle/>
              <a:p>
                <a:endParaRPr lang="en-US"/>
              </a:p>
            </p:txBody>
          </p:sp>
        </p:grpSp>
        <p:grpSp>
          <p:nvGrpSpPr>
            <p:cNvPr id="13" name="Group 184"/>
            <p:cNvGrpSpPr>
              <a:grpSpLocks/>
            </p:cNvGrpSpPr>
            <p:nvPr/>
          </p:nvGrpSpPr>
          <p:grpSpPr bwMode="auto">
            <a:xfrm>
              <a:off x="7121993" y="2146298"/>
              <a:ext cx="533400" cy="809624"/>
              <a:chOff x="1257" y="1679"/>
              <a:chExt cx="394" cy="773"/>
            </a:xfrm>
          </p:grpSpPr>
          <p:grpSp>
            <p:nvGrpSpPr>
              <p:cNvPr id="14" name="Group 185"/>
              <p:cNvGrpSpPr>
                <a:grpSpLocks/>
              </p:cNvGrpSpPr>
              <p:nvPr/>
            </p:nvGrpSpPr>
            <p:grpSpPr bwMode="auto">
              <a:xfrm>
                <a:off x="1257" y="1679"/>
                <a:ext cx="394" cy="471"/>
                <a:chOff x="2208" y="1935"/>
                <a:chExt cx="622" cy="688"/>
              </a:xfrm>
            </p:grpSpPr>
            <p:sp>
              <p:nvSpPr>
                <p:cNvPr id="9247" name="Freeform 186"/>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666699"/>
                </a:solidFill>
                <a:ln w="9525">
                  <a:noFill/>
                  <a:round/>
                  <a:headEnd/>
                  <a:tailEnd/>
                </a:ln>
              </p:spPr>
              <p:txBody>
                <a:bodyPr/>
                <a:lstStyle/>
                <a:p>
                  <a:endParaRPr lang="en-US"/>
                </a:p>
              </p:txBody>
            </p:sp>
            <p:sp>
              <p:nvSpPr>
                <p:cNvPr id="9248" name="Freeform 187"/>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666699"/>
                </a:solidFill>
                <a:ln w="9525">
                  <a:noFill/>
                  <a:round/>
                  <a:headEnd/>
                  <a:tailEnd/>
                </a:ln>
              </p:spPr>
              <p:txBody>
                <a:bodyPr/>
                <a:lstStyle/>
                <a:p>
                  <a:endParaRPr lang="en-US"/>
                </a:p>
              </p:txBody>
            </p:sp>
            <p:sp>
              <p:nvSpPr>
                <p:cNvPr id="9249" name="Freeform 188"/>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666699"/>
                </a:solidFill>
                <a:ln w="9525">
                  <a:noFill/>
                  <a:round/>
                  <a:headEnd/>
                  <a:tailEnd/>
                </a:ln>
              </p:spPr>
              <p:txBody>
                <a:bodyPr/>
                <a:lstStyle/>
                <a:p>
                  <a:endParaRPr lang="en-US"/>
                </a:p>
              </p:txBody>
            </p:sp>
            <p:sp>
              <p:nvSpPr>
                <p:cNvPr id="9250" name="Freeform 189"/>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666699"/>
                </a:solidFill>
                <a:ln w="9525">
                  <a:noFill/>
                  <a:round/>
                  <a:headEnd/>
                  <a:tailEnd/>
                </a:ln>
              </p:spPr>
              <p:txBody>
                <a:bodyPr/>
                <a:lstStyle/>
                <a:p>
                  <a:endParaRPr lang="en-US"/>
                </a:p>
              </p:txBody>
            </p:sp>
          </p:grpSp>
          <p:sp>
            <p:nvSpPr>
              <p:cNvPr id="9245" name="Freeform 190"/>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666699"/>
              </a:solidFill>
              <a:ln w="9525">
                <a:noFill/>
                <a:round/>
                <a:headEnd/>
                <a:tailEnd/>
              </a:ln>
            </p:spPr>
            <p:txBody>
              <a:bodyPr/>
              <a:lstStyle/>
              <a:p>
                <a:endParaRPr lang="en-US"/>
              </a:p>
            </p:txBody>
          </p:sp>
          <p:sp>
            <p:nvSpPr>
              <p:cNvPr id="9246" name="Freeform 191"/>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666699"/>
              </a:solidFill>
              <a:ln w="9525">
                <a:noFill/>
                <a:round/>
                <a:headEnd/>
                <a:tailEnd/>
              </a:ln>
            </p:spPr>
            <p:txBody>
              <a:bodyPr/>
              <a:lstStyle/>
              <a:p>
                <a:endParaRPr lang="en-US"/>
              </a:p>
            </p:txBody>
          </p:sp>
        </p:grpSp>
        <p:grpSp>
          <p:nvGrpSpPr>
            <p:cNvPr id="15" name="Group 192"/>
            <p:cNvGrpSpPr>
              <a:grpSpLocks/>
            </p:cNvGrpSpPr>
            <p:nvPr/>
          </p:nvGrpSpPr>
          <p:grpSpPr bwMode="auto">
            <a:xfrm flipH="1">
              <a:off x="6491968" y="1955798"/>
              <a:ext cx="447676" cy="722313"/>
              <a:chOff x="1257" y="1679"/>
              <a:chExt cx="394" cy="773"/>
            </a:xfrm>
          </p:grpSpPr>
          <p:grpSp>
            <p:nvGrpSpPr>
              <p:cNvPr id="16" name="Group 193"/>
              <p:cNvGrpSpPr>
                <a:grpSpLocks/>
              </p:cNvGrpSpPr>
              <p:nvPr/>
            </p:nvGrpSpPr>
            <p:grpSpPr bwMode="auto">
              <a:xfrm>
                <a:off x="1257" y="1679"/>
                <a:ext cx="394" cy="471"/>
                <a:chOff x="2208" y="1935"/>
                <a:chExt cx="622" cy="688"/>
              </a:xfrm>
            </p:grpSpPr>
            <p:sp>
              <p:nvSpPr>
                <p:cNvPr id="9240" name="Freeform 194"/>
                <p:cNvSpPr>
                  <a:spLocks/>
                </p:cNvSpPr>
                <p:nvPr/>
              </p:nvSpPr>
              <p:spPr bwMode="auto">
                <a:xfrm>
                  <a:off x="2378" y="2204"/>
                  <a:ext cx="210" cy="402"/>
                </a:xfrm>
                <a:custGeom>
                  <a:avLst/>
                  <a:gdLst>
                    <a:gd name="T0" fmla="*/ 43 w 210"/>
                    <a:gd name="T1" fmla="*/ 52 h 402"/>
                    <a:gd name="T2" fmla="*/ 65 w 210"/>
                    <a:gd name="T3" fmla="*/ 27 h 402"/>
                    <a:gd name="T4" fmla="*/ 93 w 210"/>
                    <a:gd name="T5" fmla="*/ 9 h 402"/>
                    <a:gd name="T6" fmla="*/ 117 w 210"/>
                    <a:gd name="T7" fmla="*/ 0 h 402"/>
                    <a:gd name="T8" fmla="*/ 145 w 210"/>
                    <a:gd name="T9" fmla="*/ 2 h 402"/>
                    <a:gd name="T10" fmla="*/ 172 w 210"/>
                    <a:gd name="T11" fmla="*/ 14 h 402"/>
                    <a:gd name="T12" fmla="*/ 187 w 210"/>
                    <a:gd name="T13" fmla="*/ 29 h 402"/>
                    <a:gd name="T14" fmla="*/ 193 w 210"/>
                    <a:gd name="T15" fmla="*/ 49 h 402"/>
                    <a:gd name="T16" fmla="*/ 195 w 210"/>
                    <a:gd name="T17" fmla="*/ 77 h 402"/>
                    <a:gd name="T18" fmla="*/ 185 w 210"/>
                    <a:gd name="T19" fmla="*/ 107 h 402"/>
                    <a:gd name="T20" fmla="*/ 177 w 210"/>
                    <a:gd name="T21" fmla="*/ 147 h 402"/>
                    <a:gd name="T22" fmla="*/ 175 w 210"/>
                    <a:gd name="T23" fmla="*/ 185 h 402"/>
                    <a:gd name="T24" fmla="*/ 183 w 210"/>
                    <a:gd name="T25" fmla="*/ 220 h 402"/>
                    <a:gd name="T26" fmla="*/ 198 w 210"/>
                    <a:gd name="T27" fmla="*/ 258 h 402"/>
                    <a:gd name="T28" fmla="*/ 208 w 210"/>
                    <a:gd name="T29" fmla="*/ 288 h 402"/>
                    <a:gd name="T30" fmla="*/ 210 w 210"/>
                    <a:gd name="T31" fmla="*/ 318 h 402"/>
                    <a:gd name="T32" fmla="*/ 202 w 210"/>
                    <a:gd name="T33" fmla="*/ 347 h 402"/>
                    <a:gd name="T34" fmla="*/ 188 w 210"/>
                    <a:gd name="T35" fmla="*/ 367 h 402"/>
                    <a:gd name="T36" fmla="*/ 168 w 210"/>
                    <a:gd name="T37" fmla="*/ 383 h 402"/>
                    <a:gd name="T38" fmla="*/ 148 w 210"/>
                    <a:gd name="T39" fmla="*/ 397 h 402"/>
                    <a:gd name="T40" fmla="*/ 112 w 210"/>
                    <a:gd name="T41" fmla="*/ 402 h 402"/>
                    <a:gd name="T42" fmla="*/ 80 w 210"/>
                    <a:gd name="T43" fmla="*/ 398 h 402"/>
                    <a:gd name="T44" fmla="*/ 50 w 210"/>
                    <a:gd name="T45" fmla="*/ 380 h 402"/>
                    <a:gd name="T46" fmla="*/ 32 w 210"/>
                    <a:gd name="T47" fmla="*/ 357 h 402"/>
                    <a:gd name="T48" fmla="*/ 20 w 210"/>
                    <a:gd name="T49" fmla="*/ 327 h 402"/>
                    <a:gd name="T50" fmla="*/ 5 w 210"/>
                    <a:gd name="T51" fmla="*/ 282 h 402"/>
                    <a:gd name="T52" fmla="*/ 0 w 210"/>
                    <a:gd name="T53" fmla="*/ 240 h 402"/>
                    <a:gd name="T54" fmla="*/ 0 w 210"/>
                    <a:gd name="T55" fmla="*/ 187 h 402"/>
                    <a:gd name="T56" fmla="*/ 5 w 210"/>
                    <a:gd name="T57" fmla="*/ 139 h 402"/>
                    <a:gd name="T58" fmla="*/ 13 w 210"/>
                    <a:gd name="T59" fmla="*/ 100 h 402"/>
                    <a:gd name="T60" fmla="*/ 28 w 210"/>
                    <a:gd name="T61" fmla="*/ 67 h 402"/>
                    <a:gd name="T62" fmla="*/ 43 w 210"/>
                    <a:gd name="T63" fmla="*/ 52 h 4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0"/>
                    <a:gd name="T97" fmla="*/ 0 h 402"/>
                    <a:gd name="T98" fmla="*/ 210 w 210"/>
                    <a:gd name="T99" fmla="*/ 402 h 4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0" h="402">
                      <a:moveTo>
                        <a:pt x="43" y="52"/>
                      </a:moveTo>
                      <a:lnTo>
                        <a:pt x="65" y="27"/>
                      </a:lnTo>
                      <a:lnTo>
                        <a:pt x="93" y="9"/>
                      </a:lnTo>
                      <a:lnTo>
                        <a:pt x="117" y="0"/>
                      </a:lnTo>
                      <a:lnTo>
                        <a:pt x="145" y="2"/>
                      </a:lnTo>
                      <a:lnTo>
                        <a:pt x="172" y="14"/>
                      </a:lnTo>
                      <a:lnTo>
                        <a:pt x="187" y="29"/>
                      </a:lnTo>
                      <a:lnTo>
                        <a:pt x="193" y="49"/>
                      </a:lnTo>
                      <a:lnTo>
                        <a:pt x="195" y="77"/>
                      </a:lnTo>
                      <a:lnTo>
                        <a:pt x="185" y="107"/>
                      </a:lnTo>
                      <a:lnTo>
                        <a:pt x="177" y="147"/>
                      </a:lnTo>
                      <a:lnTo>
                        <a:pt x="175" y="185"/>
                      </a:lnTo>
                      <a:lnTo>
                        <a:pt x="183" y="220"/>
                      </a:lnTo>
                      <a:lnTo>
                        <a:pt x="198" y="258"/>
                      </a:lnTo>
                      <a:lnTo>
                        <a:pt x="208" y="288"/>
                      </a:lnTo>
                      <a:lnTo>
                        <a:pt x="210" y="318"/>
                      </a:lnTo>
                      <a:lnTo>
                        <a:pt x="202" y="347"/>
                      </a:lnTo>
                      <a:lnTo>
                        <a:pt x="188" y="367"/>
                      </a:lnTo>
                      <a:lnTo>
                        <a:pt x="168" y="383"/>
                      </a:lnTo>
                      <a:lnTo>
                        <a:pt x="148" y="397"/>
                      </a:lnTo>
                      <a:lnTo>
                        <a:pt x="112" y="402"/>
                      </a:lnTo>
                      <a:lnTo>
                        <a:pt x="80" y="398"/>
                      </a:lnTo>
                      <a:lnTo>
                        <a:pt x="50" y="380"/>
                      </a:lnTo>
                      <a:lnTo>
                        <a:pt x="32" y="357"/>
                      </a:lnTo>
                      <a:lnTo>
                        <a:pt x="20" y="327"/>
                      </a:lnTo>
                      <a:lnTo>
                        <a:pt x="5" y="282"/>
                      </a:lnTo>
                      <a:lnTo>
                        <a:pt x="0" y="240"/>
                      </a:lnTo>
                      <a:lnTo>
                        <a:pt x="0" y="187"/>
                      </a:lnTo>
                      <a:lnTo>
                        <a:pt x="5" y="139"/>
                      </a:lnTo>
                      <a:lnTo>
                        <a:pt x="13" y="100"/>
                      </a:lnTo>
                      <a:lnTo>
                        <a:pt x="28" y="67"/>
                      </a:lnTo>
                      <a:lnTo>
                        <a:pt x="43" y="52"/>
                      </a:lnTo>
                      <a:close/>
                    </a:path>
                  </a:pathLst>
                </a:custGeom>
                <a:solidFill>
                  <a:srgbClr val="9EB7D0"/>
                </a:solidFill>
                <a:ln w="9525">
                  <a:noFill/>
                  <a:round/>
                  <a:headEnd/>
                  <a:tailEnd/>
                </a:ln>
              </p:spPr>
              <p:txBody>
                <a:bodyPr/>
                <a:lstStyle/>
                <a:p>
                  <a:endParaRPr lang="en-US"/>
                </a:p>
              </p:txBody>
            </p:sp>
            <p:sp>
              <p:nvSpPr>
                <p:cNvPr id="9241" name="Freeform 195"/>
                <p:cNvSpPr>
                  <a:spLocks/>
                </p:cNvSpPr>
                <p:nvPr/>
              </p:nvSpPr>
              <p:spPr bwMode="auto">
                <a:xfrm>
                  <a:off x="2208" y="2214"/>
                  <a:ext cx="302" cy="317"/>
                </a:xfrm>
                <a:custGeom>
                  <a:avLst/>
                  <a:gdLst>
                    <a:gd name="T0" fmla="*/ 279 w 302"/>
                    <a:gd name="T1" fmla="*/ 0 h 317"/>
                    <a:gd name="T2" fmla="*/ 302 w 302"/>
                    <a:gd name="T3" fmla="*/ 31 h 317"/>
                    <a:gd name="T4" fmla="*/ 258 w 302"/>
                    <a:gd name="T5" fmla="*/ 64 h 317"/>
                    <a:gd name="T6" fmla="*/ 204 w 302"/>
                    <a:gd name="T7" fmla="*/ 54 h 317"/>
                    <a:gd name="T8" fmla="*/ 135 w 302"/>
                    <a:gd name="T9" fmla="*/ 59 h 317"/>
                    <a:gd name="T10" fmla="*/ 64 w 302"/>
                    <a:gd name="T11" fmla="*/ 109 h 317"/>
                    <a:gd name="T12" fmla="*/ 44 w 302"/>
                    <a:gd name="T13" fmla="*/ 157 h 317"/>
                    <a:gd name="T14" fmla="*/ 93 w 302"/>
                    <a:gd name="T15" fmla="*/ 174 h 317"/>
                    <a:gd name="T16" fmla="*/ 171 w 302"/>
                    <a:gd name="T17" fmla="*/ 212 h 317"/>
                    <a:gd name="T18" fmla="*/ 216 w 302"/>
                    <a:gd name="T19" fmla="*/ 216 h 317"/>
                    <a:gd name="T20" fmla="*/ 226 w 302"/>
                    <a:gd name="T21" fmla="*/ 216 h 317"/>
                    <a:gd name="T22" fmla="*/ 237 w 302"/>
                    <a:gd name="T23" fmla="*/ 212 h 317"/>
                    <a:gd name="T24" fmla="*/ 245 w 302"/>
                    <a:gd name="T25" fmla="*/ 214 h 317"/>
                    <a:gd name="T26" fmla="*/ 253 w 302"/>
                    <a:gd name="T27" fmla="*/ 216 h 317"/>
                    <a:gd name="T28" fmla="*/ 261 w 302"/>
                    <a:gd name="T29" fmla="*/ 219 h 317"/>
                    <a:gd name="T30" fmla="*/ 271 w 302"/>
                    <a:gd name="T31" fmla="*/ 224 h 317"/>
                    <a:gd name="T32" fmla="*/ 279 w 302"/>
                    <a:gd name="T33" fmla="*/ 231 h 317"/>
                    <a:gd name="T34" fmla="*/ 284 w 302"/>
                    <a:gd name="T35" fmla="*/ 239 h 317"/>
                    <a:gd name="T36" fmla="*/ 288 w 302"/>
                    <a:gd name="T37" fmla="*/ 251 h 317"/>
                    <a:gd name="T38" fmla="*/ 287 w 302"/>
                    <a:gd name="T39" fmla="*/ 262 h 317"/>
                    <a:gd name="T40" fmla="*/ 279 w 302"/>
                    <a:gd name="T41" fmla="*/ 264 h 317"/>
                    <a:gd name="T42" fmla="*/ 271 w 302"/>
                    <a:gd name="T43" fmla="*/ 261 h 317"/>
                    <a:gd name="T44" fmla="*/ 264 w 302"/>
                    <a:gd name="T45" fmla="*/ 251 h 317"/>
                    <a:gd name="T46" fmla="*/ 254 w 302"/>
                    <a:gd name="T47" fmla="*/ 246 h 317"/>
                    <a:gd name="T48" fmla="*/ 256 w 302"/>
                    <a:gd name="T49" fmla="*/ 256 h 317"/>
                    <a:gd name="T50" fmla="*/ 264 w 302"/>
                    <a:gd name="T51" fmla="*/ 267 h 317"/>
                    <a:gd name="T52" fmla="*/ 271 w 302"/>
                    <a:gd name="T53" fmla="*/ 279 h 317"/>
                    <a:gd name="T54" fmla="*/ 271 w 302"/>
                    <a:gd name="T55" fmla="*/ 291 h 317"/>
                    <a:gd name="T56" fmla="*/ 267 w 302"/>
                    <a:gd name="T57" fmla="*/ 302 h 317"/>
                    <a:gd name="T58" fmla="*/ 256 w 302"/>
                    <a:gd name="T59" fmla="*/ 299 h 317"/>
                    <a:gd name="T60" fmla="*/ 246 w 302"/>
                    <a:gd name="T61" fmla="*/ 289 h 317"/>
                    <a:gd name="T62" fmla="*/ 242 w 302"/>
                    <a:gd name="T63" fmla="*/ 279 h 317"/>
                    <a:gd name="T64" fmla="*/ 239 w 302"/>
                    <a:gd name="T65" fmla="*/ 269 h 317"/>
                    <a:gd name="T66" fmla="*/ 234 w 302"/>
                    <a:gd name="T67" fmla="*/ 276 h 317"/>
                    <a:gd name="T68" fmla="*/ 234 w 302"/>
                    <a:gd name="T69" fmla="*/ 286 h 317"/>
                    <a:gd name="T70" fmla="*/ 235 w 302"/>
                    <a:gd name="T71" fmla="*/ 296 h 317"/>
                    <a:gd name="T72" fmla="*/ 235 w 302"/>
                    <a:gd name="T73" fmla="*/ 309 h 317"/>
                    <a:gd name="T74" fmla="*/ 227 w 302"/>
                    <a:gd name="T75" fmla="*/ 317 h 317"/>
                    <a:gd name="T76" fmla="*/ 218 w 302"/>
                    <a:gd name="T77" fmla="*/ 316 h 317"/>
                    <a:gd name="T78" fmla="*/ 214 w 302"/>
                    <a:gd name="T79" fmla="*/ 304 h 317"/>
                    <a:gd name="T80" fmla="*/ 211 w 302"/>
                    <a:gd name="T81" fmla="*/ 294 h 317"/>
                    <a:gd name="T82" fmla="*/ 208 w 302"/>
                    <a:gd name="T83" fmla="*/ 282 h 317"/>
                    <a:gd name="T84" fmla="*/ 208 w 302"/>
                    <a:gd name="T85" fmla="*/ 272 h 317"/>
                    <a:gd name="T86" fmla="*/ 196 w 302"/>
                    <a:gd name="T87" fmla="*/ 246 h 317"/>
                    <a:gd name="T88" fmla="*/ 117 w 302"/>
                    <a:gd name="T89" fmla="*/ 216 h 317"/>
                    <a:gd name="T90" fmla="*/ 31 w 302"/>
                    <a:gd name="T91" fmla="*/ 201 h 317"/>
                    <a:gd name="T92" fmla="*/ 4 w 302"/>
                    <a:gd name="T93" fmla="*/ 186 h 317"/>
                    <a:gd name="T94" fmla="*/ 3 w 302"/>
                    <a:gd name="T95" fmla="*/ 142 h 317"/>
                    <a:gd name="T96" fmla="*/ 49 w 302"/>
                    <a:gd name="T97" fmla="*/ 74 h 317"/>
                    <a:gd name="T98" fmla="*/ 133 w 302"/>
                    <a:gd name="T99" fmla="*/ 24 h 317"/>
                    <a:gd name="T100" fmla="*/ 212 w 302"/>
                    <a:gd name="T101" fmla="*/ 2 h 3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317"/>
                    <a:gd name="T155" fmla="*/ 302 w 302"/>
                    <a:gd name="T156" fmla="*/ 317 h 3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317">
                      <a:moveTo>
                        <a:pt x="231" y="2"/>
                      </a:moveTo>
                      <a:lnTo>
                        <a:pt x="279" y="0"/>
                      </a:lnTo>
                      <a:lnTo>
                        <a:pt x="298" y="11"/>
                      </a:lnTo>
                      <a:lnTo>
                        <a:pt x="302" y="31"/>
                      </a:lnTo>
                      <a:lnTo>
                        <a:pt x="283" y="52"/>
                      </a:lnTo>
                      <a:lnTo>
                        <a:pt x="258" y="64"/>
                      </a:lnTo>
                      <a:lnTo>
                        <a:pt x="233" y="64"/>
                      </a:lnTo>
                      <a:lnTo>
                        <a:pt x="204" y="54"/>
                      </a:lnTo>
                      <a:lnTo>
                        <a:pt x="170" y="51"/>
                      </a:lnTo>
                      <a:lnTo>
                        <a:pt x="135" y="59"/>
                      </a:lnTo>
                      <a:lnTo>
                        <a:pt x="94" y="81"/>
                      </a:lnTo>
                      <a:lnTo>
                        <a:pt x="64" y="109"/>
                      </a:lnTo>
                      <a:lnTo>
                        <a:pt x="45" y="137"/>
                      </a:lnTo>
                      <a:lnTo>
                        <a:pt x="44" y="157"/>
                      </a:lnTo>
                      <a:lnTo>
                        <a:pt x="54" y="166"/>
                      </a:lnTo>
                      <a:lnTo>
                        <a:pt x="93" y="174"/>
                      </a:lnTo>
                      <a:lnTo>
                        <a:pt x="140" y="194"/>
                      </a:lnTo>
                      <a:lnTo>
                        <a:pt x="171" y="212"/>
                      </a:lnTo>
                      <a:lnTo>
                        <a:pt x="199" y="217"/>
                      </a:lnTo>
                      <a:lnTo>
                        <a:pt x="216" y="216"/>
                      </a:lnTo>
                      <a:lnTo>
                        <a:pt x="222" y="216"/>
                      </a:lnTo>
                      <a:lnTo>
                        <a:pt x="226" y="216"/>
                      </a:lnTo>
                      <a:lnTo>
                        <a:pt x="231" y="214"/>
                      </a:lnTo>
                      <a:lnTo>
                        <a:pt x="237" y="212"/>
                      </a:lnTo>
                      <a:lnTo>
                        <a:pt x="241" y="214"/>
                      </a:lnTo>
                      <a:lnTo>
                        <a:pt x="245" y="214"/>
                      </a:lnTo>
                      <a:lnTo>
                        <a:pt x="249" y="216"/>
                      </a:lnTo>
                      <a:lnTo>
                        <a:pt x="253" y="216"/>
                      </a:lnTo>
                      <a:lnTo>
                        <a:pt x="257" y="217"/>
                      </a:lnTo>
                      <a:lnTo>
                        <a:pt x="261" y="219"/>
                      </a:lnTo>
                      <a:lnTo>
                        <a:pt x="267" y="221"/>
                      </a:lnTo>
                      <a:lnTo>
                        <a:pt x="271" y="224"/>
                      </a:lnTo>
                      <a:lnTo>
                        <a:pt x="275" y="226"/>
                      </a:lnTo>
                      <a:lnTo>
                        <a:pt x="279" y="231"/>
                      </a:lnTo>
                      <a:lnTo>
                        <a:pt x="283" y="234"/>
                      </a:lnTo>
                      <a:lnTo>
                        <a:pt x="284" y="239"/>
                      </a:lnTo>
                      <a:lnTo>
                        <a:pt x="287" y="246"/>
                      </a:lnTo>
                      <a:lnTo>
                        <a:pt x="288" y="251"/>
                      </a:lnTo>
                      <a:lnTo>
                        <a:pt x="290" y="257"/>
                      </a:lnTo>
                      <a:lnTo>
                        <a:pt x="287" y="262"/>
                      </a:lnTo>
                      <a:lnTo>
                        <a:pt x="283" y="262"/>
                      </a:lnTo>
                      <a:lnTo>
                        <a:pt x="279" y="264"/>
                      </a:lnTo>
                      <a:lnTo>
                        <a:pt x="275" y="264"/>
                      </a:lnTo>
                      <a:lnTo>
                        <a:pt x="271" y="261"/>
                      </a:lnTo>
                      <a:lnTo>
                        <a:pt x="267" y="256"/>
                      </a:lnTo>
                      <a:lnTo>
                        <a:pt x="264" y="251"/>
                      </a:lnTo>
                      <a:lnTo>
                        <a:pt x="258" y="246"/>
                      </a:lnTo>
                      <a:lnTo>
                        <a:pt x="254" y="246"/>
                      </a:lnTo>
                      <a:lnTo>
                        <a:pt x="253" y="251"/>
                      </a:lnTo>
                      <a:lnTo>
                        <a:pt x="256" y="256"/>
                      </a:lnTo>
                      <a:lnTo>
                        <a:pt x="260" y="259"/>
                      </a:lnTo>
                      <a:lnTo>
                        <a:pt x="264" y="267"/>
                      </a:lnTo>
                      <a:lnTo>
                        <a:pt x="268" y="272"/>
                      </a:lnTo>
                      <a:lnTo>
                        <a:pt x="271" y="279"/>
                      </a:lnTo>
                      <a:lnTo>
                        <a:pt x="272" y="284"/>
                      </a:lnTo>
                      <a:lnTo>
                        <a:pt x="271" y="291"/>
                      </a:lnTo>
                      <a:lnTo>
                        <a:pt x="269" y="296"/>
                      </a:lnTo>
                      <a:lnTo>
                        <a:pt x="267" y="302"/>
                      </a:lnTo>
                      <a:lnTo>
                        <a:pt x="261" y="302"/>
                      </a:lnTo>
                      <a:lnTo>
                        <a:pt x="256" y="299"/>
                      </a:lnTo>
                      <a:lnTo>
                        <a:pt x="250" y="294"/>
                      </a:lnTo>
                      <a:lnTo>
                        <a:pt x="246" y="289"/>
                      </a:lnTo>
                      <a:lnTo>
                        <a:pt x="244" y="284"/>
                      </a:lnTo>
                      <a:lnTo>
                        <a:pt x="242" y="279"/>
                      </a:lnTo>
                      <a:lnTo>
                        <a:pt x="239" y="274"/>
                      </a:lnTo>
                      <a:lnTo>
                        <a:pt x="239" y="269"/>
                      </a:lnTo>
                      <a:lnTo>
                        <a:pt x="235" y="271"/>
                      </a:lnTo>
                      <a:lnTo>
                        <a:pt x="234" y="276"/>
                      </a:lnTo>
                      <a:lnTo>
                        <a:pt x="234" y="281"/>
                      </a:lnTo>
                      <a:lnTo>
                        <a:pt x="234" y="286"/>
                      </a:lnTo>
                      <a:lnTo>
                        <a:pt x="235" y="291"/>
                      </a:lnTo>
                      <a:lnTo>
                        <a:pt x="235" y="296"/>
                      </a:lnTo>
                      <a:lnTo>
                        <a:pt x="235" y="302"/>
                      </a:lnTo>
                      <a:lnTo>
                        <a:pt x="235" y="309"/>
                      </a:lnTo>
                      <a:lnTo>
                        <a:pt x="231" y="314"/>
                      </a:lnTo>
                      <a:lnTo>
                        <a:pt x="227" y="317"/>
                      </a:lnTo>
                      <a:lnTo>
                        <a:pt x="223" y="317"/>
                      </a:lnTo>
                      <a:lnTo>
                        <a:pt x="218" y="316"/>
                      </a:lnTo>
                      <a:lnTo>
                        <a:pt x="215" y="309"/>
                      </a:lnTo>
                      <a:lnTo>
                        <a:pt x="214" y="304"/>
                      </a:lnTo>
                      <a:lnTo>
                        <a:pt x="212" y="299"/>
                      </a:lnTo>
                      <a:lnTo>
                        <a:pt x="211" y="294"/>
                      </a:lnTo>
                      <a:lnTo>
                        <a:pt x="208" y="287"/>
                      </a:lnTo>
                      <a:lnTo>
                        <a:pt x="208" y="282"/>
                      </a:lnTo>
                      <a:lnTo>
                        <a:pt x="208" y="277"/>
                      </a:lnTo>
                      <a:lnTo>
                        <a:pt x="208" y="272"/>
                      </a:lnTo>
                      <a:lnTo>
                        <a:pt x="208" y="267"/>
                      </a:lnTo>
                      <a:lnTo>
                        <a:pt x="196" y="246"/>
                      </a:lnTo>
                      <a:lnTo>
                        <a:pt x="163" y="237"/>
                      </a:lnTo>
                      <a:lnTo>
                        <a:pt x="117" y="216"/>
                      </a:lnTo>
                      <a:lnTo>
                        <a:pt x="69" y="202"/>
                      </a:lnTo>
                      <a:lnTo>
                        <a:pt x="31" y="201"/>
                      </a:lnTo>
                      <a:lnTo>
                        <a:pt x="8" y="194"/>
                      </a:lnTo>
                      <a:lnTo>
                        <a:pt x="4" y="186"/>
                      </a:lnTo>
                      <a:lnTo>
                        <a:pt x="0" y="171"/>
                      </a:lnTo>
                      <a:lnTo>
                        <a:pt x="3" y="142"/>
                      </a:lnTo>
                      <a:lnTo>
                        <a:pt x="22" y="104"/>
                      </a:lnTo>
                      <a:lnTo>
                        <a:pt x="49" y="74"/>
                      </a:lnTo>
                      <a:lnTo>
                        <a:pt x="86" y="44"/>
                      </a:lnTo>
                      <a:lnTo>
                        <a:pt x="133" y="24"/>
                      </a:lnTo>
                      <a:lnTo>
                        <a:pt x="181" y="11"/>
                      </a:lnTo>
                      <a:lnTo>
                        <a:pt x="212" y="2"/>
                      </a:lnTo>
                      <a:lnTo>
                        <a:pt x="231" y="2"/>
                      </a:lnTo>
                      <a:close/>
                    </a:path>
                  </a:pathLst>
                </a:custGeom>
                <a:solidFill>
                  <a:srgbClr val="9EB7D0"/>
                </a:solidFill>
                <a:ln w="9525">
                  <a:noFill/>
                  <a:round/>
                  <a:headEnd/>
                  <a:tailEnd/>
                </a:ln>
              </p:spPr>
              <p:txBody>
                <a:bodyPr/>
                <a:lstStyle/>
                <a:p>
                  <a:endParaRPr lang="en-US"/>
                </a:p>
              </p:txBody>
            </p:sp>
            <p:sp>
              <p:nvSpPr>
                <p:cNvPr id="9242" name="Freeform 196"/>
                <p:cNvSpPr>
                  <a:spLocks/>
                </p:cNvSpPr>
                <p:nvPr/>
              </p:nvSpPr>
              <p:spPr bwMode="auto">
                <a:xfrm>
                  <a:off x="2500" y="2217"/>
                  <a:ext cx="330" cy="406"/>
                </a:xfrm>
                <a:custGeom>
                  <a:avLst/>
                  <a:gdLst>
                    <a:gd name="T0" fmla="*/ 60 w 330"/>
                    <a:gd name="T1" fmla="*/ 9 h 406"/>
                    <a:gd name="T2" fmla="*/ 97 w 330"/>
                    <a:gd name="T3" fmla="*/ 65 h 406"/>
                    <a:gd name="T4" fmla="*/ 160 w 330"/>
                    <a:gd name="T5" fmla="*/ 187 h 406"/>
                    <a:gd name="T6" fmla="*/ 245 w 330"/>
                    <a:gd name="T7" fmla="*/ 279 h 406"/>
                    <a:gd name="T8" fmla="*/ 273 w 330"/>
                    <a:gd name="T9" fmla="*/ 301 h 406"/>
                    <a:gd name="T10" fmla="*/ 283 w 330"/>
                    <a:gd name="T11" fmla="*/ 304 h 406"/>
                    <a:gd name="T12" fmla="*/ 293 w 330"/>
                    <a:gd name="T13" fmla="*/ 304 h 406"/>
                    <a:gd name="T14" fmla="*/ 303 w 330"/>
                    <a:gd name="T15" fmla="*/ 307 h 406"/>
                    <a:gd name="T16" fmla="*/ 315 w 330"/>
                    <a:gd name="T17" fmla="*/ 316 h 406"/>
                    <a:gd name="T18" fmla="*/ 323 w 330"/>
                    <a:gd name="T19" fmla="*/ 326 h 406"/>
                    <a:gd name="T20" fmla="*/ 327 w 330"/>
                    <a:gd name="T21" fmla="*/ 337 h 406"/>
                    <a:gd name="T22" fmla="*/ 330 w 330"/>
                    <a:gd name="T23" fmla="*/ 347 h 406"/>
                    <a:gd name="T24" fmla="*/ 328 w 330"/>
                    <a:gd name="T25" fmla="*/ 357 h 406"/>
                    <a:gd name="T26" fmla="*/ 320 w 330"/>
                    <a:gd name="T27" fmla="*/ 366 h 406"/>
                    <a:gd name="T28" fmla="*/ 310 w 330"/>
                    <a:gd name="T29" fmla="*/ 366 h 406"/>
                    <a:gd name="T30" fmla="*/ 298 w 330"/>
                    <a:gd name="T31" fmla="*/ 359 h 406"/>
                    <a:gd name="T32" fmla="*/ 297 w 330"/>
                    <a:gd name="T33" fmla="*/ 349 h 406"/>
                    <a:gd name="T34" fmla="*/ 295 w 330"/>
                    <a:gd name="T35" fmla="*/ 339 h 406"/>
                    <a:gd name="T36" fmla="*/ 288 w 330"/>
                    <a:gd name="T37" fmla="*/ 331 h 406"/>
                    <a:gd name="T38" fmla="*/ 277 w 330"/>
                    <a:gd name="T39" fmla="*/ 331 h 406"/>
                    <a:gd name="T40" fmla="*/ 270 w 330"/>
                    <a:gd name="T41" fmla="*/ 341 h 406"/>
                    <a:gd name="T42" fmla="*/ 267 w 330"/>
                    <a:gd name="T43" fmla="*/ 351 h 406"/>
                    <a:gd name="T44" fmla="*/ 273 w 330"/>
                    <a:gd name="T45" fmla="*/ 361 h 406"/>
                    <a:gd name="T46" fmla="*/ 288 w 330"/>
                    <a:gd name="T47" fmla="*/ 367 h 406"/>
                    <a:gd name="T48" fmla="*/ 300 w 330"/>
                    <a:gd name="T49" fmla="*/ 372 h 406"/>
                    <a:gd name="T50" fmla="*/ 310 w 330"/>
                    <a:gd name="T51" fmla="*/ 377 h 406"/>
                    <a:gd name="T52" fmla="*/ 313 w 330"/>
                    <a:gd name="T53" fmla="*/ 387 h 406"/>
                    <a:gd name="T54" fmla="*/ 310 w 330"/>
                    <a:gd name="T55" fmla="*/ 397 h 406"/>
                    <a:gd name="T56" fmla="*/ 302 w 330"/>
                    <a:gd name="T57" fmla="*/ 404 h 406"/>
                    <a:gd name="T58" fmla="*/ 287 w 330"/>
                    <a:gd name="T59" fmla="*/ 406 h 406"/>
                    <a:gd name="T60" fmla="*/ 275 w 330"/>
                    <a:gd name="T61" fmla="*/ 404 h 406"/>
                    <a:gd name="T62" fmla="*/ 263 w 330"/>
                    <a:gd name="T63" fmla="*/ 399 h 406"/>
                    <a:gd name="T64" fmla="*/ 253 w 330"/>
                    <a:gd name="T65" fmla="*/ 391 h 406"/>
                    <a:gd name="T66" fmla="*/ 243 w 330"/>
                    <a:gd name="T67" fmla="*/ 386 h 406"/>
                    <a:gd name="T68" fmla="*/ 230 w 330"/>
                    <a:gd name="T69" fmla="*/ 317 h 406"/>
                    <a:gd name="T70" fmla="*/ 175 w 330"/>
                    <a:gd name="T71" fmla="*/ 247 h 406"/>
                    <a:gd name="T72" fmla="*/ 115 w 330"/>
                    <a:gd name="T73" fmla="*/ 184 h 406"/>
                    <a:gd name="T74" fmla="*/ 65 w 330"/>
                    <a:gd name="T75" fmla="*/ 107 h 406"/>
                    <a:gd name="T76" fmla="*/ 10 w 330"/>
                    <a:gd name="T77" fmla="*/ 65 h 406"/>
                    <a:gd name="T78" fmla="*/ 2 w 330"/>
                    <a:gd name="T79" fmla="*/ 20 h 406"/>
                    <a:gd name="T80" fmla="*/ 35 w 330"/>
                    <a:gd name="T81" fmla="*/ 0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0"/>
                    <a:gd name="T124" fmla="*/ 0 h 406"/>
                    <a:gd name="T125" fmla="*/ 330 w 330"/>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0" h="406">
                      <a:moveTo>
                        <a:pt x="35" y="0"/>
                      </a:moveTo>
                      <a:lnTo>
                        <a:pt x="60" y="9"/>
                      </a:lnTo>
                      <a:lnTo>
                        <a:pt x="75" y="27"/>
                      </a:lnTo>
                      <a:lnTo>
                        <a:pt x="97" y="65"/>
                      </a:lnTo>
                      <a:lnTo>
                        <a:pt x="125" y="127"/>
                      </a:lnTo>
                      <a:lnTo>
                        <a:pt x="160" y="187"/>
                      </a:lnTo>
                      <a:lnTo>
                        <a:pt x="210" y="244"/>
                      </a:lnTo>
                      <a:lnTo>
                        <a:pt x="245" y="279"/>
                      </a:lnTo>
                      <a:lnTo>
                        <a:pt x="268" y="301"/>
                      </a:lnTo>
                      <a:lnTo>
                        <a:pt x="273" y="301"/>
                      </a:lnTo>
                      <a:lnTo>
                        <a:pt x="278" y="302"/>
                      </a:lnTo>
                      <a:lnTo>
                        <a:pt x="283" y="304"/>
                      </a:lnTo>
                      <a:lnTo>
                        <a:pt x="288" y="304"/>
                      </a:lnTo>
                      <a:lnTo>
                        <a:pt x="293" y="304"/>
                      </a:lnTo>
                      <a:lnTo>
                        <a:pt x="298" y="306"/>
                      </a:lnTo>
                      <a:lnTo>
                        <a:pt x="303" y="307"/>
                      </a:lnTo>
                      <a:lnTo>
                        <a:pt x="310" y="311"/>
                      </a:lnTo>
                      <a:lnTo>
                        <a:pt x="315" y="316"/>
                      </a:lnTo>
                      <a:lnTo>
                        <a:pt x="320" y="321"/>
                      </a:lnTo>
                      <a:lnTo>
                        <a:pt x="323" y="326"/>
                      </a:lnTo>
                      <a:lnTo>
                        <a:pt x="327" y="332"/>
                      </a:lnTo>
                      <a:lnTo>
                        <a:pt x="327" y="337"/>
                      </a:lnTo>
                      <a:lnTo>
                        <a:pt x="330" y="342"/>
                      </a:lnTo>
                      <a:lnTo>
                        <a:pt x="330" y="347"/>
                      </a:lnTo>
                      <a:lnTo>
                        <a:pt x="330" y="352"/>
                      </a:lnTo>
                      <a:lnTo>
                        <a:pt x="328" y="357"/>
                      </a:lnTo>
                      <a:lnTo>
                        <a:pt x="325" y="362"/>
                      </a:lnTo>
                      <a:lnTo>
                        <a:pt x="320" y="366"/>
                      </a:lnTo>
                      <a:lnTo>
                        <a:pt x="315" y="366"/>
                      </a:lnTo>
                      <a:lnTo>
                        <a:pt x="310" y="366"/>
                      </a:lnTo>
                      <a:lnTo>
                        <a:pt x="303" y="364"/>
                      </a:lnTo>
                      <a:lnTo>
                        <a:pt x="298" y="359"/>
                      </a:lnTo>
                      <a:lnTo>
                        <a:pt x="297" y="354"/>
                      </a:lnTo>
                      <a:lnTo>
                        <a:pt x="297" y="349"/>
                      </a:lnTo>
                      <a:lnTo>
                        <a:pt x="297" y="344"/>
                      </a:lnTo>
                      <a:lnTo>
                        <a:pt x="295" y="339"/>
                      </a:lnTo>
                      <a:lnTo>
                        <a:pt x="293" y="334"/>
                      </a:lnTo>
                      <a:lnTo>
                        <a:pt x="288" y="331"/>
                      </a:lnTo>
                      <a:lnTo>
                        <a:pt x="283" y="331"/>
                      </a:lnTo>
                      <a:lnTo>
                        <a:pt x="277" y="331"/>
                      </a:lnTo>
                      <a:lnTo>
                        <a:pt x="270" y="336"/>
                      </a:lnTo>
                      <a:lnTo>
                        <a:pt x="270" y="341"/>
                      </a:lnTo>
                      <a:lnTo>
                        <a:pt x="267" y="346"/>
                      </a:lnTo>
                      <a:lnTo>
                        <a:pt x="267" y="351"/>
                      </a:lnTo>
                      <a:lnTo>
                        <a:pt x="270" y="356"/>
                      </a:lnTo>
                      <a:lnTo>
                        <a:pt x="273" y="361"/>
                      </a:lnTo>
                      <a:lnTo>
                        <a:pt x="280" y="362"/>
                      </a:lnTo>
                      <a:lnTo>
                        <a:pt x="288" y="367"/>
                      </a:lnTo>
                      <a:lnTo>
                        <a:pt x="293" y="371"/>
                      </a:lnTo>
                      <a:lnTo>
                        <a:pt x="300" y="372"/>
                      </a:lnTo>
                      <a:lnTo>
                        <a:pt x="305" y="374"/>
                      </a:lnTo>
                      <a:lnTo>
                        <a:pt x="310" y="377"/>
                      </a:lnTo>
                      <a:lnTo>
                        <a:pt x="313" y="382"/>
                      </a:lnTo>
                      <a:lnTo>
                        <a:pt x="313" y="387"/>
                      </a:lnTo>
                      <a:lnTo>
                        <a:pt x="312" y="392"/>
                      </a:lnTo>
                      <a:lnTo>
                        <a:pt x="310" y="397"/>
                      </a:lnTo>
                      <a:lnTo>
                        <a:pt x="307" y="402"/>
                      </a:lnTo>
                      <a:lnTo>
                        <a:pt x="302" y="404"/>
                      </a:lnTo>
                      <a:lnTo>
                        <a:pt x="293" y="404"/>
                      </a:lnTo>
                      <a:lnTo>
                        <a:pt x="287" y="406"/>
                      </a:lnTo>
                      <a:lnTo>
                        <a:pt x="280" y="406"/>
                      </a:lnTo>
                      <a:lnTo>
                        <a:pt x="275" y="404"/>
                      </a:lnTo>
                      <a:lnTo>
                        <a:pt x="270" y="401"/>
                      </a:lnTo>
                      <a:lnTo>
                        <a:pt x="263" y="399"/>
                      </a:lnTo>
                      <a:lnTo>
                        <a:pt x="258" y="396"/>
                      </a:lnTo>
                      <a:lnTo>
                        <a:pt x="253" y="391"/>
                      </a:lnTo>
                      <a:lnTo>
                        <a:pt x="248" y="389"/>
                      </a:lnTo>
                      <a:lnTo>
                        <a:pt x="243" y="386"/>
                      </a:lnTo>
                      <a:lnTo>
                        <a:pt x="233" y="362"/>
                      </a:lnTo>
                      <a:lnTo>
                        <a:pt x="230" y="317"/>
                      </a:lnTo>
                      <a:lnTo>
                        <a:pt x="217" y="291"/>
                      </a:lnTo>
                      <a:lnTo>
                        <a:pt x="175" y="247"/>
                      </a:lnTo>
                      <a:lnTo>
                        <a:pt x="140" y="219"/>
                      </a:lnTo>
                      <a:lnTo>
                        <a:pt x="115" y="184"/>
                      </a:lnTo>
                      <a:lnTo>
                        <a:pt x="90" y="140"/>
                      </a:lnTo>
                      <a:lnTo>
                        <a:pt x="65" y="107"/>
                      </a:lnTo>
                      <a:lnTo>
                        <a:pt x="37" y="84"/>
                      </a:lnTo>
                      <a:lnTo>
                        <a:pt x="10" y="65"/>
                      </a:lnTo>
                      <a:lnTo>
                        <a:pt x="0" y="46"/>
                      </a:lnTo>
                      <a:lnTo>
                        <a:pt x="2" y="20"/>
                      </a:lnTo>
                      <a:lnTo>
                        <a:pt x="17" y="7"/>
                      </a:lnTo>
                      <a:lnTo>
                        <a:pt x="35" y="0"/>
                      </a:lnTo>
                      <a:close/>
                    </a:path>
                  </a:pathLst>
                </a:custGeom>
                <a:solidFill>
                  <a:srgbClr val="9EB7D0"/>
                </a:solidFill>
                <a:ln w="9525">
                  <a:noFill/>
                  <a:round/>
                  <a:headEnd/>
                  <a:tailEnd/>
                </a:ln>
              </p:spPr>
              <p:txBody>
                <a:bodyPr/>
                <a:lstStyle/>
                <a:p>
                  <a:endParaRPr lang="en-US"/>
                </a:p>
              </p:txBody>
            </p:sp>
            <p:sp>
              <p:nvSpPr>
                <p:cNvPr id="9243" name="Freeform 197"/>
                <p:cNvSpPr>
                  <a:spLocks/>
                </p:cNvSpPr>
                <p:nvPr/>
              </p:nvSpPr>
              <p:spPr bwMode="auto">
                <a:xfrm>
                  <a:off x="2452" y="1935"/>
                  <a:ext cx="278" cy="248"/>
                </a:xfrm>
                <a:custGeom>
                  <a:avLst/>
                  <a:gdLst>
                    <a:gd name="T0" fmla="*/ 209 w 278"/>
                    <a:gd name="T1" fmla="*/ 93 h 248"/>
                    <a:gd name="T2" fmla="*/ 204 w 278"/>
                    <a:gd name="T3" fmla="*/ 62 h 248"/>
                    <a:gd name="T4" fmla="*/ 194 w 278"/>
                    <a:gd name="T5" fmla="*/ 37 h 248"/>
                    <a:gd name="T6" fmla="*/ 174 w 278"/>
                    <a:gd name="T7" fmla="*/ 15 h 248"/>
                    <a:gd name="T8" fmla="*/ 151 w 278"/>
                    <a:gd name="T9" fmla="*/ 3 h 248"/>
                    <a:gd name="T10" fmla="*/ 124 w 278"/>
                    <a:gd name="T11" fmla="*/ 0 h 248"/>
                    <a:gd name="T12" fmla="*/ 97 w 278"/>
                    <a:gd name="T13" fmla="*/ 0 h 248"/>
                    <a:gd name="T14" fmla="*/ 67 w 278"/>
                    <a:gd name="T15" fmla="*/ 12 h 248"/>
                    <a:gd name="T16" fmla="*/ 44 w 278"/>
                    <a:gd name="T17" fmla="*/ 33 h 248"/>
                    <a:gd name="T18" fmla="*/ 24 w 278"/>
                    <a:gd name="T19" fmla="*/ 65 h 248"/>
                    <a:gd name="T20" fmla="*/ 9 w 278"/>
                    <a:gd name="T21" fmla="*/ 100 h 248"/>
                    <a:gd name="T22" fmla="*/ 0 w 278"/>
                    <a:gd name="T23" fmla="*/ 133 h 248"/>
                    <a:gd name="T24" fmla="*/ 0 w 278"/>
                    <a:gd name="T25" fmla="*/ 170 h 248"/>
                    <a:gd name="T26" fmla="*/ 7 w 278"/>
                    <a:gd name="T27" fmla="*/ 200 h 248"/>
                    <a:gd name="T28" fmla="*/ 24 w 278"/>
                    <a:gd name="T29" fmla="*/ 221 h 248"/>
                    <a:gd name="T30" fmla="*/ 44 w 278"/>
                    <a:gd name="T31" fmla="*/ 236 h 248"/>
                    <a:gd name="T32" fmla="*/ 67 w 278"/>
                    <a:gd name="T33" fmla="*/ 246 h 248"/>
                    <a:gd name="T34" fmla="*/ 97 w 278"/>
                    <a:gd name="T35" fmla="*/ 248 h 248"/>
                    <a:gd name="T36" fmla="*/ 124 w 278"/>
                    <a:gd name="T37" fmla="*/ 243 h 248"/>
                    <a:gd name="T38" fmla="*/ 144 w 278"/>
                    <a:gd name="T39" fmla="*/ 235 h 248"/>
                    <a:gd name="T40" fmla="*/ 167 w 278"/>
                    <a:gd name="T41" fmla="*/ 213 h 248"/>
                    <a:gd name="T42" fmla="*/ 184 w 278"/>
                    <a:gd name="T43" fmla="*/ 190 h 248"/>
                    <a:gd name="T44" fmla="*/ 194 w 278"/>
                    <a:gd name="T45" fmla="*/ 170 h 248"/>
                    <a:gd name="T46" fmla="*/ 222 w 278"/>
                    <a:gd name="T47" fmla="*/ 191 h 248"/>
                    <a:gd name="T48" fmla="*/ 259 w 278"/>
                    <a:gd name="T49" fmla="*/ 205 h 248"/>
                    <a:gd name="T50" fmla="*/ 272 w 278"/>
                    <a:gd name="T51" fmla="*/ 203 h 248"/>
                    <a:gd name="T52" fmla="*/ 278 w 278"/>
                    <a:gd name="T53" fmla="*/ 193 h 248"/>
                    <a:gd name="T54" fmla="*/ 278 w 278"/>
                    <a:gd name="T55" fmla="*/ 181 h 248"/>
                    <a:gd name="T56" fmla="*/ 264 w 278"/>
                    <a:gd name="T57" fmla="*/ 170 h 248"/>
                    <a:gd name="T58" fmla="*/ 237 w 278"/>
                    <a:gd name="T59" fmla="*/ 163 h 248"/>
                    <a:gd name="T60" fmla="*/ 211 w 278"/>
                    <a:gd name="T61" fmla="*/ 150 h 248"/>
                    <a:gd name="T62" fmla="*/ 204 w 278"/>
                    <a:gd name="T63" fmla="*/ 141 h 248"/>
                    <a:gd name="T64" fmla="*/ 207 w 278"/>
                    <a:gd name="T65" fmla="*/ 112 h 248"/>
                    <a:gd name="T66" fmla="*/ 209 w 278"/>
                    <a:gd name="T67" fmla="*/ 93 h 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8"/>
                    <a:gd name="T103" fmla="*/ 0 h 248"/>
                    <a:gd name="T104" fmla="*/ 278 w 278"/>
                    <a:gd name="T105" fmla="*/ 248 h 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8" h="248">
                      <a:moveTo>
                        <a:pt x="209" y="93"/>
                      </a:moveTo>
                      <a:lnTo>
                        <a:pt x="204" y="62"/>
                      </a:lnTo>
                      <a:lnTo>
                        <a:pt x="194" y="37"/>
                      </a:lnTo>
                      <a:lnTo>
                        <a:pt x="174" y="15"/>
                      </a:lnTo>
                      <a:lnTo>
                        <a:pt x="151" y="3"/>
                      </a:lnTo>
                      <a:lnTo>
                        <a:pt x="124" y="0"/>
                      </a:lnTo>
                      <a:lnTo>
                        <a:pt x="97" y="0"/>
                      </a:lnTo>
                      <a:lnTo>
                        <a:pt x="67" y="12"/>
                      </a:lnTo>
                      <a:lnTo>
                        <a:pt x="44" y="33"/>
                      </a:lnTo>
                      <a:lnTo>
                        <a:pt x="24" y="65"/>
                      </a:lnTo>
                      <a:lnTo>
                        <a:pt x="9" y="100"/>
                      </a:lnTo>
                      <a:lnTo>
                        <a:pt x="0" y="133"/>
                      </a:lnTo>
                      <a:lnTo>
                        <a:pt x="0" y="170"/>
                      </a:lnTo>
                      <a:lnTo>
                        <a:pt x="7" y="200"/>
                      </a:lnTo>
                      <a:lnTo>
                        <a:pt x="24" y="221"/>
                      </a:lnTo>
                      <a:lnTo>
                        <a:pt x="44" y="236"/>
                      </a:lnTo>
                      <a:lnTo>
                        <a:pt x="67" y="246"/>
                      </a:lnTo>
                      <a:lnTo>
                        <a:pt x="97" y="248"/>
                      </a:lnTo>
                      <a:lnTo>
                        <a:pt x="124" y="243"/>
                      </a:lnTo>
                      <a:lnTo>
                        <a:pt x="144" y="235"/>
                      </a:lnTo>
                      <a:lnTo>
                        <a:pt x="167" y="213"/>
                      </a:lnTo>
                      <a:lnTo>
                        <a:pt x="184" y="190"/>
                      </a:lnTo>
                      <a:lnTo>
                        <a:pt x="194" y="170"/>
                      </a:lnTo>
                      <a:lnTo>
                        <a:pt x="222" y="191"/>
                      </a:lnTo>
                      <a:lnTo>
                        <a:pt x="259" y="205"/>
                      </a:lnTo>
                      <a:lnTo>
                        <a:pt x="272" y="203"/>
                      </a:lnTo>
                      <a:lnTo>
                        <a:pt x="278" y="193"/>
                      </a:lnTo>
                      <a:lnTo>
                        <a:pt x="278" y="181"/>
                      </a:lnTo>
                      <a:lnTo>
                        <a:pt x="264" y="170"/>
                      </a:lnTo>
                      <a:lnTo>
                        <a:pt x="237" y="163"/>
                      </a:lnTo>
                      <a:lnTo>
                        <a:pt x="211" y="150"/>
                      </a:lnTo>
                      <a:lnTo>
                        <a:pt x="204" y="141"/>
                      </a:lnTo>
                      <a:lnTo>
                        <a:pt x="207" y="112"/>
                      </a:lnTo>
                      <a:lnTo>
                        <a:pt x="209" y="93"/>
                      </a:lnTo>
                      <a:close/>
                    </a:path>
                  </a:pathLst>
                </a:custGeom>
                <a:solidFill>
                  <a:srgbClr val="9EB7D0"/>
                </a:solidFill>
                <a:ln w="9525">
                  <a:noFill/>
                  <a:round/>
                  <a:headEnd/>
                  <a:tailEnd/>
                </a:ln>
              </p:spPr>
              <p:txBody>
                <a:bodyPr/>
                <a:lstStyle/>
                <a:p>
                  <a:endParaRPr lang="en-US"/>
                </a:p>
              </p:txBody>
            </p:sp>
          </p:grpSp>
          <p:sp>
            <p:nvSpPr>
              <p:cNvPr id="9238" name="Freeform 198"/>
              <p:cNvSpPr>
                <a:spLocks/>
              </p:cNvSpPr>
              <p:nvPr/>
            </p:nvSpPr>
            <p:spPr bwMode="auto">
              <a:xfrm>
                <a:off x="1335" y="2050"/>
                <a:ext cx="193" cy="358"/>
              </a:xfrm>
              <a:custGeom>
                <a:avLst/>
                <a:gdLst>
                  <a:gd name="T0" fmla="*/ 1 w 306"/>
                  <a:gd name="T1" fmla="*/ 1 h 523"/>
                  <a:gd name="T2" fmla="*/ 1 w 306"/>
                  <a:gd name="T3" fmla="*/ 0 h 523"/>
                  <a:gd name="T4" fmla="*/ 1 w 306"/>
                  <a:gd name="T5" fmla="*/ 1 h 523"/>
                  <a:gd name="T6" fmla="*/ 1 w 306"/>
                  <a:gd name="T7" fmla="*/ 1 h 523"/>
                  <a:gd name="T8" fmla="*/ 1 w 306"/>
                  <a:gd name="T9" fmla="*/ 1 h 523"/>
                  <a:gd name="T10" fmla="*/ 1 w 306"/>
                  <a:gd name="T11" fmla="*/ 1 h 523"/>
                  <a:gd name="T12" fmla="*/ 1 w 306"/>
                  <a:gd name="T13" fmla="*/ 1 h 523"/>
                  <a:gd name="T14" fmla="*/ 1 w 306"/>
                  <a:gd name="T15" fmla="*/ 1 h 523"/>
                  <a:gd name="T16" fmla="*/ 1 w 306"/>
                  <a:gd name="T17" fmla="*/ 1 h 523"/>
                  <a:gd name="T18" fmla="*/ 1 w 306"/>
                  <a:gd name="T19" fmla="*/ 1 h 523"/>
                  <a:gd name="T20" fmla="*/ 1 w 306"/>
                  <a:gd name="T21" fmla="*/ 1 h 523"/>
                  <a:gd name="T22" fmla="*/ 1 w 306"/>
                  <a:gd name="T23" fmla="*/ 1 h 523"/>
                  <a:gd name="T24" fmla="*/ 1 w 306"/>
                  <a:gd name="T25" fmla="*/ 1 h 523"/>
                  <a:gd name="T26" fmla="*/ 1 w 306"/>
                  <a:gd name="T27" fmla="*/ 1 h 523"/>
                  <a:gd name="T28" fmla="*/ 1 w 306"/>
                  <a:gd name="T29" fmla="*/ 1 h 523"/>
                  <a:gd name="T30" fmla="*/ 1 w 306"/>
                  <a:gd name="T31" fmla="*/ 1 h 523"/>
                  <a:gd name="T32" fmla="*/ 1 w 306"/>
                  <a:gd name="T33" fmla="*/ 1 h 523"/>
                  <a:gd name="T34" fmla="*/ 1 w 306"/>
                  <a:gd name="T35" fmla="*/ 1 h 523"/>
                  <a:gd name="T36" fmla="*/ 1 w 306"/>
                  <a:gd name="T37" fmla="*/ 1 h 523"/>
                  <a:gd name="T38" fmla="*/ 1 w 306"/>
                  <a:gd name="T39" fmla="*/ 1 h 523"/>
                  <a:gd name="T40" fmla="*/ 1 w 306"/>
                  <a:gd name="T41" fmla="*/ 1 h 523"/>
                  <a:gd name="T42" fmla="*/ 1 w 306"/>
                  <a:gd name="T43" fmla="*/ 1 h 523"/>
                  <a:gd name="T44" fmla="*/ 1 w 306"/>
                  <a:gd name="T45" fmla="*/ 1 h 523"/>
                  <a:gd name="T46" fmla="*/ 1 w 306"/>
                  <a:gd name="T47" fmla="*/ 1 h 523"/>
                  <a:gd name="T48" fmla="*/ 1 w 306"/>
                  <a:gd name="T49" fmla="*/ 1 h 523"/>
                  <a:gd name="T50" fmla="*/ 1 w 306"/>
                  <a:gd name="T51" fmla="*/ 1 h 523"/>
                  <a:gd name="T52" fmla="*/ 1 w 306"/>
                  <a:gd name="T53" fmla="*/ 1 h 523"/>
                  <a:gd name="T54" fmla="*/ 1 w 306"/>
                  <a:gd name="T55" fmla="*/ 1 h 523"/>
                  <a:gd name="T56" fmla="*/ 0 w 306"/>
                  <a:gd name="T57" fmla="*/ 1 h 523"/>
                  <a:gd name="T58" fmla="*/ 0 w 306"/>
                  <a:gd name="T59" fmla="*/ 1 h 523"/>
                  <a:gd name="T60" fmla="*/ 1 w 306"/>
                  <a:gd name="T61" fmla="*/ 1 h 523"/>
                  <a:gd name="T62" fmla="*/ 1 w 306"/>
                  <a:gd name="T63" fmla="*/ 1 h 523"/>
                  <a:gd name="T64" fmla="*/ 1 w 306"/>
                  <a:gd name="T65" fmla="*/ 1 h 523"/>
                  <a:gd name="T66" fmla="*/ 1 w 306"/>
                  <a:gd name="T67" fmla="*/ 1 h 523"/>
                  <a:gd name="T68" fmla="*/ 1 w 306"/>
                  <a:gd name="T69" fmla="*/ 1 h 523"/>
                  <a:gd name="T70" fmla="*/ 1 w 306"/>
                  <a:gd name="T71" fmla="*/ 1 h 523"/>
                  <a:gd name="T72" fmla="*/ 1 w 306"/>
                  <a:gd name="T73" fmla="*/ 1 h 523"/>
                  <a:gd name="T74" fmla="*/ 1 w 306"/>
                  <a:gd name="T75" fmla="*/ 1 h 523"/>
                  <a:gd name="T76" fmla="*/ 1 w 306"/>
                  <a:gd name="T77" fmla="*/ 1 h 523"/>
                  <a:gd name="T78" fmla="*/ 1 w 306"/>
                  <a:gd name="T79" fmla="*/ 1 h 523"/>
                  <a:gd name="T80" fmla="*/ 1 w 306"/>
                  <a:gd name="T81" fmla="*/ 1 h 523"/>
                  <a:gd name="T82" fmla="*/ 1 w 306"/>
                  <a:gd name="T83" fmla="*/ 1 h 523"/>
                  <a:gd name="T84" fmla="*/ 1 w 306"/>
                  <a:gd name="T85" fmla="*/ 1 h 523"/>
                  <a:gd name="T86" fmla="*/ 1 w 306"/>
                  <a:gd name="T87" fmla="*/ 1 h 523"/>
                  <a:gd name="T88" fmla="*/ 1 w 306"/>
                  <a:gd name="T89" fmla="*/ 1 h 523"/>
                  <a:gd name="T90" fmla="*/ 1 w 306"/>
                  <a:gd name="T91" fmla="*/ 1 h 523"/>
                  <a:gd name="T92" fmla="*/ 1 w 306"/>
                  <a:gd name="T93" fmla="*/ 1 h 5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6"/>
                  <a:gd name="T142" fmla="*/ 0 h 523"/>
                  <a:gd name="T143" fmla="*/ 306 w 306"/>
                  <a:gd name="T144" fmla="*/ 523 h 5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6" h="523">
                    <a:moveTo>
                      <a:pt x="106" y="11"/>
                    </a:moveTo>
                    <a:lnTo>
                      <a:pt x="132" y="0"/>
                    </a:lnTo>
                    <a:lnTo>
                      <a:pt x="160" y="4"/>
                    </a:lnTo>
                    <a:lnTo>
                      <a:pt x="175" y="24"/>
                    </a:lnTo>
                    <a:lnTo>
                      <a:pt x="191" y="67"/>
                    </a:lnTo>
                    <a:lnTo>
                      <a:pt x="231" y="142"/>
                    </a:lnTo>
                    <a:lnTo>
                      <a:pt x="280" y="199"/>
                    </a:lnTo>
                    <a:lnTo>
                      <a:pt x="305" y="237"/>
                    </a:lnTo>
                    <a:lnTo>
                      <a:pt x="306" y="259"/>
                    </a:lnTo>
                    <a:lnTo>
                      <a:pt x="294" y="282"/>
                    </a:lnTo>
                    <a:lnTo>
                      <a:pt x="277" y="292"/>
                    </a:lnTo>
                    <a:lnTo>
                      <a:pt x="225" y="320"/>
                    </a:lnTo>
                    <a:lnTo>
                      <a:pt x="220" y="325"/>
                    </a:lnTo>
                    <a:lnTo>
                      <a:pt x="172" y="348"/>
                    </a:lnTo>
                    <a:lnTo>
                      <a:pt x="101" y="360"/>
                    </a:lnTo>
                    <a:lnTo>
                      <a:pt x="57" y="361"/>
                    </a:lnTo>
                    <a:lnTo>
                      <a:pt x="52" y="373"/>
                    </a:lnTo>
                    <a:lnTo>
                      <a:pt x="52" y="398"/>
                    </a:lnTo>
                    <a:lnTo>
                      <a:pt x="53" y="403"/>
                    </a:lnTo>
                    <a:lnTo>
                      <a:pt x="78" y="448"/>
                    </a:lnTo>
                    <a:lnTo>
                      <a:pt x="114" y="475"/>
                    </a:lnTo>
                    <a:lnTo>
                      <a:pt x="127" y="494"/>
                    </a:lnTo>
                    <a:lnTo>
                      <a:pt x="114" y="510"/>
                    </a:lnTo>
                    <a:lnTo>
                      <a:pt x="109" y="513"/>
                    </a:lnTo>
                    <a:lnTo>
                      <a:pt x="73" y="523"/>
                    </a:lnTo>
                    <a:lnTo>
                      <a:pt x="52" y="501"/>
                    </a:lnTo>
                    <a:lnTo>
                      <a:pt x="32" y="451"/>
                    </a:lnTo>
                    <a:lnTo>
                      <a:pt x="17" y="406"/>
                    </a:lnTo>
                    <a:lnTo>
                      <a:pt x="0" y="361"/>
                    </a:lnTo>
                    <a:lnTo>
                      <a:pt x="0" y="341"/>
                    </a:lnTo>
                    <a:lnTo>
                      <a:pt x="7" y="330"/>
                    </a:lnTo>
                    <a:lnTo>
                      <a:pt x="24" y="319"/>
                    </a:lnTo>
                    <a:lnTo>
                      <a:pt x="51" y="320"/>
                    </a:lnTo>
                    <a:lnTo>
                      <a:pt x="86" y="327"/>
                    </a:lnTo>
                    <a:lnTo>
                      <a:pt x="129" y="320"/>
                    </a:lnTo>
                    <a:lnTo>
                      <a:pt x="170" y="303"/>
                    </a:lnTo>
                    <a:lnTo>
                      <a:pt x="201" y="278"/>
                    </a:lnTo>
                    <a:lnTo>
                      <a:pt x="225" y="247"/>
                    </a:lnTo>
                    <a:lnTo>
                      <a:pt x="230" y="231"/>
                    </a:lnTo>
                    <a:lnTo>
                      <a:pt x="225" y="214"/>
                    </a:lnTo>
                    <a:lnTo>
                      <a:pt x="190" y="180"/>
                    </a:lnTo>
                    <a:lnTo>
                      <a:pt x="155" y="149"/>
                    </a:lnTo>
                    <a:lnTo>
                      <a:pt x="126" y="116"/>
                    </a:lnTo>
                    <a:lnTo>
                      <a:pt x="104" y="76"/>
                    </a:lnTo>
                    <a:lnTo>
                      <a:pt x="96" y="40"/>
                    </a:lnTo>
                    <a:lnTo>
                      <a:pt x="104" y="19"/>
                    </a:lnTo>
                    <a:lnTo>
                      <a:pt x="106" y="11"/>
                    </a:lnTo>
                    <a:close/>
                  </a:path>
                </a:pathLst>
              </a:custGeom>
              <a:solidFill>
                <a:srgbClr val="9EB7D0"/>
              </a:solidFill>
              <a:ln w="9525">
                <a:noFill/>
                <a:round/>
                <a:headEnd/>
                <a:tailEnd/>
              </a:ln>
            </p:spPr>
            <p:txBody>
              <a:bodyPr/>
              <a:lstStyle/>
              <a:p>
                <a:endParaRPr lang="en-US"/>
              </a:p>
            </p:txBody>
          </p:sp>
          <p:sp>
            <p:nvSpPr>
              <p:cNvPr id="9239" name="Freeform 199"/>
              <p:cNvSpPr>
                <a:spLocks/>
              </p:cNvSpPr>
              <p:nvPr/>
            </p:nvSpPr>
            <p:spPr bwMode="auto">
              <a:xfrm>
                <a:off x="1392" y="2061"/>
                <a:ext cx="130" cy="391"/>
              </a:xfrm>
              <a:custGeom>
                <a:avLst/>
                <a:gdLst>
                  <a:gd name="T0" fmla="*/ 1 w 205"/>
                  <a:gd name="T1" fmla="*/ 1 h 572"/>
                  <a:gd name="T2" fmla="*/ 1 w 205"/>
                  <a:gd name="T3" fmla="*/ 1 h 572"/>
                  <a:gd name="T4" fmla="*/ 1 w 205"/>
                  <a:gd name="T5" fmla="*/ 0 h 572"/>
                  <a:gd name="T6" fmla="*/ 1 w 205"/>
                  <a:gd name="T7" fmla="*/ 1 h 572"/>
                  <a:gd name="T8" fmla="*/ 1 w 205"/>
                  <a:gd name="T9" fmla="*/ 1 h 572"/>
                  <a:gd name="T10" fmla="*/ 1 w 205"/>
                  <a:gd name="T11" fmla="*/ 1 h 572"/>
                  <a:gd name="T12" fmla="*/ 1 w 205"/>
                  <a:gd name="T13" fmla="*/ 1 h 572"/>
                  <a:gd name="T14" fmla="*/ 1 w 205"/>
                  <a:gd name="T15" fmla="*/ 1 h 572"/>
                  <a:gd name="T16" fmla="*/ 1 w 205"/>
                  <a:gd name="T17" fmla="*/ 1 h 572"/>
                  <a:gd name="T18" fmla="*/ 1 w 205"/>
                  <a:gd name="T19" fmla="*/ 1 h 572"/>
                  <a:gd name="T20" fmla="*/ 1 w 205"/>
                  <a:gd name="T21" fmla="*/ 1 h 572"/>
                  <a:gd name="T22" fmla="*/ 1 w 205"/>
                  <a:gd name="T23" fmla="*/ 1 h 572"/>
                  <a:gd name="T24" fmla="*/ 1 w 205"/>
                  <a:gd name="T25" fmla="*/ 1 h 572"/>
                  <a:gd name="T26" fmla="*/ 1 w 205"/>
                  <a:gd name="T27" fmla="*/ 1 h 572"/>
                  <a:gd name="T28" fmla="*/ 1 w 205"/>
                  <a:gd name="T29" fmla="*/ 1 h 572"/>
                  <a:gd name="T30" fmla="*/ 1 w 205"/>
                  <a:gd name="T31" fmla="*/ 1 h 572"/>
                  <a:gd name="T32" fmla="*/ 1 w 205"/>
                  <a:gd name="T33" fmla="*/ 1 h 572"/>
                  <a:gd name="T34" fmla="*/ 1 w 205"/>
                  <a:gd name="T35" fmla="*/ 1 h 572"/>
                  <a:gd name="T36" fmla="*/ 1 w 205"/>
                  <a:gd name="T37" fmla="*/ 1 h 572"/>
                  <a:gd name="T38" fmla="*/ 1 w 205"/>
                  <a:gd name="T39" fmla="*/ 1 h 572"/>
                  <a:gd name="T40" fmla="*/ 1 w 205"/>
                  <a:gd name="T41" fmla="*/ 1 h 572"/>
                  <a:gd name="T42" fmla="*/ 1 w 205"/>
                  <a:gd name="T43" fmla="*/ 1 h 572"/>
                  <a:gd name="T44" fmla="*/ 1 w 205"/>
                  <a:gd name="T45" fmla="*/ 1 h 572"/>
                  <a:gd name="T46" fmla="*/ 1 w 205"/>
                  <a:gd name="T47" fmla="*/ 1 h 572"/>
                  <a:gd name="T48" fmla="*/ 0 w 205"/>
                  <a:gd name="T49" fmla="*/ 1 h 572"/>
                  <a:gd name="T50" fmla="*/ 1 w 205"/>
                  <a:gd name="T51" fmla="*/ 1 h 572"/>
                  <a:gd name="T52" fmla="*/ 1 w 205"/>
                  <a:gd name="T53" fmla="*/ 1 h 572"/>
                  <a:gd name="T54" fmla="*/ 1 w 205"/>
                  <a:gd name="T55" fmla="*/ 1 h 572"/>
                  <a:gd name="T56" fmla="*/ 1 w 205"/>
                  <a:gd name="T57" fmla="*/ 1 h 572"/>
                  <a:gd name="T58" fmla="*/ 1 w 205"/>
                  <a:gd name="T59" fmla="*/ 1 h 572"/>
                  <a:gd name="T60" fmla="*/ 1 w 205"/>
                  <a:gd name="T61" fmla="*/ 1 h 572"/>
                  <a:gd name="T62" fmla="*/ 1 w 205"/>
                  <a:gd name="T63" fmla="*/ 1 h 572"/>
                  <a:gd name="T64" fmla="*/ 1 w 205"/>
                  <a:gd name="T65" fmla="*/ 1 h 572"/>
                  <a:gd name="T66" fmla="*/ 1 w 205"/>
                  <a:gd name="T67" fmla="*/ 1 h 572"/>
                  <a:gd name="T68" fmla="*/ 1 w 205"/>
                  <a:gd name="T69" fmla="*/ 1 h 572"/>
                  <a:gd name="T70" fmla="*/ 1 w 205"/>
                  <a:gd name="T71" fmla="*/ 1 h 5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
                  <a:gd name="T109" fmla="*/ 0 h 572"/>
                  <a:gd name="T110" fmla="*/ 205 w 205"/>
                  <a:gd name="T111" fmla="*/ 572 h 5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 h="572">
                    <a:moveTo>
                      <a:pt x="82" y="43"/>
                    </a:moveTo>
                    <a:lnTo>
                      <a:pt x="99" y="20"/>
                    </a:lnTo>
                    <a:lnTo>
                      <a:pt x="125" y="0"/>
                    </a:lnTo>
                    <a:lnTo>
                      <a:pt x="147" y="2"/>
                    </a:lnTo>
                    <a:lnTo>
                      <a:pt x="157" y="15"/>
                    </a:lnTo>
                    <a:lnTo>
                      <a:pt x="159" y="38"/>
                    </a:lnTo>
                    <a:lnTo>
                      <a:pt x="159" y="85"/>
                    </a:lnTo>
                    <a:lnTo>
                      <a:pt x="149" y="155"/>
                    </a:lnTo>
                    <a:lnTo>
                      <a:pt x="125" y="220"/>
                    </a:lnTo>
                    <a:lnTo>
                      <a:pt x="110" y="280"/>
                    </a:lnTo>
                    <a:lnTo>
                      <a:pt x="99" y="347"/>
                    </a:lnTo>
                    <a:lnTo>
                      <a:pt x="90" y="409"/>
                    </a:lnTo>
                    <a:lnTo>
                      <a:pt x="84" y="482"/>
                    </a:lnTo>
                    <a:lnTo>
                      <a:pt x="90" y="510"/>
                    </a:lnTo>
                    <a:lnTo>
                      <a:pt x="115" y="520"/>
                    </a:lnTo>
                    <a:lnTo>
                      <a:pt x="185" y="524"/>
                    </a:lnTo>
                    <a:lnTo>
                      <a:pt x="202" y="529"/>
                    </a:lnTo>
                    <a:lnTo>
                      <a:pt x="205" y="540"/>
                    </a:lnTo>
                    <a:lnTo>
                      <a:pt x="172" y="564"/>
                    </a:lnTo>
                    <a:lnTo>
                      <a:pt x="135" y="572"/>
                    </a:lnTo>
                    <a:lnTo>
                      <a:pt x="109" y="560"/>
                    </a:lnTo>
                    <a:lnTo>
                      <a:pt x="62" y="545"/>
                    </a:lnTo>
                    <a:lnTo>
                      <a:pt x="32" y="544"/>
                    </a:lnTo>
                    <a:lnTo>
                      <a:pt x="9" y="542"/>
                    </a:lnTo>
                    <a:lnTo>
                      <a:pt x="0" y="525"/>
                    </a:lnTo>
                    <a:lnTo>
                      <a:pt x="7" y="505"/>
                    </a:lnTo>
                    <a:lnTo>
                      <a:pt x="22" y="484"/>
                    </a:lnTo>
                    <a:lnTo>
                      <a:pt x="49" y="452"/>
                    </a:lnTo>
                    <a:lnTo>
                      <a:pt x="64" y="407"/>
                    </a:lnTo>
                    <a:lnTo>
                      <a:pt x="60" y="349"/>
                    </a:lnTo>
                    <a:lnTo>
                      <a:pt x="65" y="300"/>
                    </a:lnTo>
                    <a:lnTo>
                      <a:pt x="72" y="237"/>
                    </a:lnTo>
                    <a:lnTo>
                      <a:pt x="82" y="182"/>
                    </a:lnTo>
                    <a:lnTo>
                      <a:pt x="85" y="117"/>
                    </a:lnTo>
                    <a:lnTo>
                      <a:pt x="84" y="68"/>
                    </a:lnTo>
                    <a:lnTo>
                      <a:pt x="82" y="43"/>
                    </a:lnTo>
                    <a:close/>
                  </a:path>
                </a:pathLst>
              </a:custGeom>
              <a:solidFill>
                <a:srgbClr val="9EB7D0"/>
              </a:solidFill>
              <a:ln w="9525">
                <a:noFill/>
                <a:round/>
                <a:headEnd/>
                <a:tailEnd/>
              </a:ln>
            </p:spPr>
            <p:txBody>
              <a:bodyPr/>
              <a:lstStyle/>
              <a:p>
                <a:endParaRPr lang="en-US"/>
              </a:p>
            </p:txBody>
          </p:sp>
        </p:grpSp>
      </p:grpSp>
      <p:sp>
        <p:nvSpPr>
          <p:cNvPr id="122" name="Rectangle 121"/>
          <p:cNvSpPr/>
          <p:nvPr/>
        </p:nvSpPr>
        <p:spPr>
          <a:xfrm>
            <a:off x="6919913" y="2554288"/>
            <a:ext cx="619125" cy="461962"/>
          </a:xfrm>
          <a:prstGeom prst="rect">
            <a:avLst/>
          </a:prstGeom>
        </p:spPr>
        <p:txBody>
          <a:bodyPr wrap="none">
            <a:spAutoFit/>
          </a:bodyPr>
          <a:lstStyle/>
          <a:p>
            <a:pPr algn="ctr">
              <a:defRPr/>
            </a:pPr>
            <a:r>
              <a:rPr lang="en-US" sz="2400" kern="0" dirty="0">
                <a:solidFill>
                  <a:srgbClr val="663300"/>
                </a:solidFill>
                <a:latin typeface="Comic Sans MS"/>
              </a:rPr>
              <a:t>hill</a:t>
            </a:r>
            <a:endParaRPr lang="en-US" sz="2400" dirty="0"/>
          </a:p>
        </p:txBody>
      </p:sp>
      <p:pic>
        <p:nvPicPr>
          <p:cNvPr id="9229" name="Picture 3" descr="C:\Program Files\Microsoft Office\MEDIA\CAGCAT10\j0292020.wmf"/>
          <p:cNvPicPr>
            <a:picLocks noChangeAspect="1" noChangeArrowheads="1"/>
          </p:cNvPicPr>
          <p:nvPr/>
        </p:nvPicPr>
        <p:blipFill>
          <a:blip r:embed="rId5" cstate="print"/>
          <a:srcRect/>
          <a:stretch>
            <a:fillRect/>
          </a:stretch>
        </p:blipFill>
        <p:spPr bwMode="auto">
          <a:xfrm>
            <a:off x="5676900" y="4225925"/>
            <a:ext cx="828675" cy="785813"/>
          </a:xfrm>
          <a:prstGeom prst="rect">
            <a:avLst/>
          </a:prstGeom>
          <a:noFill/>
          <a:ln w="9525">
            <a:noFill/>
            <a:miter lim="800000"/>
            <a:headEnd/>
            <a:tailEnd/>
          </a:ln>
        </p:spPr>
      </p:pic>
      <p:sp>
        <p:nvSpPr>
          <p:cNvPr id="69" name="Rectangle 68"/>
          <p:cNvSpPr/>
          <p:nvPr/>
        </p:nvSpPr>
        <p:spPr>
          <a:xfrm>
            <a:off x="6091238" y="3016250"/>
            <a:ext cx="1847850" cy="338138"/>
          </a:xfrm>
          <a:prstGeom prst="rect">
            <a:avLst/>
          </a:prstGeom>
        </p:spPr>
        <p:txBody>
          <a:bodyPr wrap="none">
            <a:spAutoFit/>
          </a:bodyPr>
          <a:lstStyle/>
          <a:p>
            <a:pPr algn="ctr">
              <a:defRPr/>
            </a:pPr>
            <a:r>
              <a:rPr lang="en-US" kern="0" dirty="0">
                <a:solidFill>
                  <a:srgbClr val="663300"/>
                </a:solidFill>
                <a:latin typeface="Comic Sans MS"/>
              </a:rPr>
              <a:t>intended workout</a:t>
            </a:r>
            <a:endParaRPr lang="en-US" dirty="0"/>
          </a:p>
        </p:txBody>
      </p:sp>
      <p:sp>
        <p:nvSpPr>
          <p:cNvPr id="74" name="Rectangle 73"/>
          <p:cNvSpPr>
            <a:spLocks noChangeArrowheads="1"/>
          </p:cNvSpPr>
          <p:nvPr/>
        </p:nvSpPr>
        <p:spPr bwMode="auto">
          <a:xfrm>
            <a:off x="382588" y="5178425"/>
            <a:ext cx="5670218" cy="1384995"/>
          </a:xfrm>
          <a:prstGeom prst="rect">
            <a:avLst/>
          </a:prstGeom>
          <a:solidFill>
            <a:schemeClr val="bg2">
              <a:lumMod val="20000"/>
              <a:lumOff val="80000"/>
            </a:schemeClr>
          </a:solidFill>
          <a:ln w="9525">
            <a:noFill/>
            <a:miter lim="800000"/>
            <a:headEnd/>
            <a:tailEnd/>
          </a:ln>
        </p:spPr>
        <p:txBody>
          <a:bodyPr wrap="square">
            <a:spAutoFit/>
          </a:bodyPr>
          <a:lstStyle/>
          <a:p>
            <a:r>
              <a:rPr lang="en-US" sz="2400" dirty="0" smtClean="0">
                <a:solidFill>
                  <a:srgbClr val="663300"/>
                </a:solidFill>
                <a:latin typeface="Comic Sans MS" pitchFamily="66" charset="0"/>
              </a:rPr>
              <a:t>more generally:</a:t>
            </a: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how to capture </a:t>
            </a:r>
            <a:r>
              <a:rPr lang="en-US" sz="2800" dirty="0" smtClean="0">
                <a:latin typeface="Comic Sans MS" pitchFamily="66" charset="0"/>
              </a:rPr>
              <a:t>meaning in a way users will understand?</a:t>
            </a:r>
            <a:endParaRPr lang="en-US" sz="1800" dirty="0"/>
          </a:p>
        </p:txBody>
      </p:sp>
      <p:sp>
        <p:nvSpPr>
          <p:cNvPr id="75" name="Date Placeholder 74"/>
          <p:cNvSpPr>
            <a:spLocks noGrp="1"/>
          </p:cNvSpPr>
          <p:nvPr>
            <p:ph type="dt" sz="half" idx="10"/>
          </p:nvPr>
        </p:nvSpPr>
        <p:spPr/>
        <p:txBody>
          <a:bodyPr/>
          <a:lstStyle/>
          <a:p>
            <a:pPr>
              <a:defRPr/>
            </a:pPr>
            <a:r>
              <a:rPr lang="en-US" smtClean="0"/>
              <a:t>SWE 632 – UI Design</a:t>
            </a:r>
            <a:endParaRPr lang="en-US"/>
          </a:p>
        </p:txBody>
      </p:sp>
      <p:sp>
        <p:nvSpPr>
          <p:cNvPr id="77" name="Footer Placeholder 76"/>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extLst>
      <p:ext uri="{BB962C8B-B14F-4D97-AF65-F5344CB8AC3E}">
        <p14:creationId xmlns:p14="http://schemas.microsoft.com/office/powerpoint/2010/main" val="3291760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 calcmode="lin" valueType="num">
                                      <p:cBhvr>
                                        <p:cTn id="12" dur="500" fill="hold"/>
                                        <p:tgtEl>
                                          <p:spTgt spid="74"/>
                                        </p:tgtEl>
                                        <p:attrNameLst>
                                          <p:attrName>ppt_w</p:attrName>
                                        </p:attrNameLst>
                                      </p:cBhvr>
                                      <p:tavLst>
                                        <p:tav tm="0">
                                          <p:val>
                                            <p:fltVal val="0"/>
                                          </p:val>
                                        </p:tav>
                                        <p:tav tm="100000">
                                          <p:val>
                                            <p:strVal val="#ppt_w"/>
                                          </p:val>
                                        </p:tav>
                                      </p:tavLst>
                                    </p:anim>
                                    <p:anim calcmode="lin" valueType="num">
                                      <p:cBhvr>
                                        <p:cTn id="13" dur="500" fill="hold"/>
                                        <p:tgtEl>
                                          <p:spTgt spid="74"/>
                                        </p:tgtEl>
                                        <p:attrNameLst>
                                          <p:attrName>ppt_h</p:attrName>
                                        </p:attrNameLst>
                                      </p:cBhvr>
                                      <p:tavLst>
                                        <p:tav tm="0">
                                          <p:val>
                                            <p:fltVal val="0"/>
                                          </p:val>
                                        </p:tav>
                                        <p:tav tm="100000">
                                          <p:val>
                                            <p:strVal val="#ppt_h"/>
                                          </p:val>
                                        </p:tav>
                                      </p:tavLst>
                                    </p:anim>
                                    <p:animEffect transition="in" filter="fade">
                                      <p:cBhvr>
                                        <p:cTn id="1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3"/>
          <p:cNvSpPr>
            <a:spLocks noChangeArrowheads="1"/>
          </p:cNvSpPr>
          <p:nvPr/>
        </p:nvSpPr>
        <p:spPr bwMode="auto">
          <a:xfrm flipH="1" flipV="1">
            <a:off x="0" y="1143000"/>
            <a:ext cx="4114800" cy="4495800"/>
          </a:xfrm>
          <a:prstGeom prst="rect">
            <a:avLst/>
          </a:prstGeom>
          <a:gradFill rotWithShape="1">
            <a:gsLst>
              <a:gs pos="0">
                <a:srgbClr val="EAEAEA"/>
              </a:gs>
              <a:gs pos="100000">
                <a:srgbClr val="5C7040">
                  <a:alpha val="0"/>
                </a:srgbClr>
              </a:gs>
            </a:gsLst>
            <a:lin ang="0"/>
          </a:gradFill>
          <a:ln w="9525" algn="ctr">
            <a:noFill/>
            <a:miter lim="800000"/>
            <a:headEnd/>
            <a:tailEnd/>
          </a:ln>
        </p:spPr>
        <p:txBody>
          <a:bodyPr lIns="0" tIns="0" rIns="0"/>
          <a:lstStyle/>
          <a:p>
            <a:endParaRPr lang="en-US"/>
          </a:p>
        </p:txBody>
      </p:sp>
      <p:sp>
        <p:nvSpPr>
          <p:cNvPr id="16387" name="Rectangle 22"/>
          <p:cNvSpPr>
            <a:spLocks noChangeArrowheads="1"/>
          </p:cNvSpPr>
          <p:nvPr/>
        </p:nvSpPr>
        <p:spPr bwMode="auto">
          <a:xfrm flipV="1">
            <a:off x="4648200" y="1143000"/>
            <a:ext cx="4495800" cy="4495800"/>
          </a:xfrm>
          <a:prstGeom prst="rect">
            <a:avLst/>
          </a:prstGeom>
          <a:gradFill rotWithShape="1">
            <a:gsLst>
              <a:gs pos="0">
                <a:srgbClr val="DCF8B6"/>
              </a:gs>
              <a:gs pos="100000">
                <a:srgbClr val="5C7040">
                  <a:alpha val="0"/>
                </a:srgbClr>
              </a:gs>
            </a:gsLst>
            <a:lin ang="0"/>
          </a:gradFill>
          <a:ln w="9525" algn="ctr">
            <a:noFill/>
            <a:miter lim="800000"/>
            <a:headEnd/>
            <a:tailEnd/>
          </a:ln>
        </p:spPr>
        <p:txBody>
          <a:bodyPr lIns="0" tIns="0" rIns="0"/>
          <a:lstStyle/>
          <a:p>
            <a:endParaRPr lang="en-US"/>
          </a:p>
        </p:txBody>
      </p:sp>
      <p:sp>
        <p:nvSpPr>
          <p:cNvPr id="16388" name="Rectangle 2"/>
          <p:cNvSpPr>
            <a:spLocks noGrp="1" noChangeArrowheads="1"/>
          </p:cNvSpPr>
          <p:nvPr>
            <p:ph type="title"/>
          </p:nvPr>
        </p:nvSpPr>
        <p:spPr/>
        <p:txBody>
          <a:bodyPr/>
          <a:lstStyle/>
          <a:p>
            <a:pPr eaLnBrk="1" hangingPunct="1"/>
            <a:r>
              <a:rPr lang="en-US" sz="3600" smtClean="0"/>
              <a:t>form vs. meaning</a:t>
            </a:r>
            <a:br>
              <a:rPr lang="en-US" sz="3600" smtClean="0"/>
            </a:br>
            <a:endParaRPr lang="en-US" sz="3200" smtClean="0"/>
          </a:p>
        </p:txBody>
      </p:sp>
      <p:sp>
        <p:nvSpPr>
          <p:cNvPr id="16" name="Content Placeholder 15"/>
          <p:cNvSpPr>
            <a:spLocks noGrp="1"/>
          </p:cNvSpPr>
          <p:nvPr>
            <p:ph sz="half" idx="2"/>
          </p:nvPr>
        </p:nvSpPr>
        <p:spPr>
          <a:xfrm>
            <a:off x="4724400" y="1752600"/>
            <a:ext cx="4038600" cy="3916363"/>
          </a:xfrm>
        </p:spPr>
        <p:txBody>
          <a:bodyPr>
            <a:normAutofit lnSpcReduction="10000"/>
          </a:bodyPr>
          <a:lstStyle/>
          <a:p>
            <a:pPr marL="231775" indent="-231775">
              <a:defRPr/>
            </a:pPr>
            <a:r>
              <a:rPr lang="en-US" sz="2000" dirty="0" smtClean="0"/>
              <a:t>things that exist</a:t>
            </a:r>
          </a:p>
          <a:p>
            <a:pPr marL="457200" lvl="1">
              <a:defRPr/>
            </a:pPr>
            <a:r>
              <a:rPr lang="en-US" sz="1800" dirty="0" smtClean="0"/>
              <a:t>objects</a:t>
            </a:r>
          </a:p>
          <a:p>
            <a:pPr lvl="1">
              <a:defRPr/>
            </a:pPr>
            <a:r>
              <a:rPr lang="en-US" sz="1800" dirty="0" smtClean="0"/>
              <a:t>people</a:t>
            </a:r>
          </a:p>
          <a:p>
            <a:pPr>
              <a:defRPr/>
            </a:pPr>
            <a:r>
              <a:rPr lang="en-US" sz="2000" dirty="0" smtClean="0"/>
              <a:t>things that may happen</a:t>
            </a:r>
          </a:p>
          <a:p>
            <a:pPr lvl="1">
              <a:defRPr/>
            </a:pPr>
            <a:r>
              <a:rPr lang="en-US" sz="1800" dirty="0" smtClean="0"/>
              <a:t>actions</a:t>
            </a:r>
          </a:p>
          <a:p>
            <a:pPr lvl="1">
              <a:defRPr/>
            </a:pPr>
            <a:r>
              <a:rPr lang="en-US" sz="1800" dirty="0" smtClean="0"/>
              <a:t>causes and effects</a:t>
            </a:r>
          </a:p>
          <a:p>
            <a:pPr>
              <a:defRPr/>
            </a:pPr>
            <a:r>
              <a:rPr lang="en-US" sz="2000" dirty="0" smtClean="0"/>
              <a:t>abstract concepts</a:t>
            </a:r>
          </a:p>
          <a:p>
            <a:pPr lvl="1">
              <a:defRPr/>
            </a:pPr>
            <a:r>
              <a:rPr lang="en-US" sz="1800" dirty="0" smtClean="0"/>
              <a:t>responsibilities</a:t>
            </a:r>
          </a:p>
          <a:p>
            <a:pPr lvl="1">
              <a:defRPr/>
            </a:pPr>
            <a:r>
              <a:rPr lang="en-US" sz="1800" dirty="0" smtClean="0"/>
              <a:t>goals</a:t>
            </a:r>
          </a:p>
          <a:p>
            <a:pPr lvl="1">
              <a:defRPr/>
            </a:pPr>
            <a:r>
              <a:rPr lang="en-US" sz="1800" dirty="0" smtClean="0"/>
              <a:t>tasks</a:t>
            </a:r>
          </a:p>
        </p:txBody>
      </p:sp>
      <p:sp>
        <p:nvSpPr>
          <p:cNvPr id="13" name="Rectangle 12"/>
          <p:cNvSpPr/>
          <p:nvPr/>
        </p:nvSpPr>
        <p:spPr>
          <a:xfrm>
            <a:off x="1447800" y="1143000"/>
            <a:ext cx="7229475" cy="584200"/>
          </a:xfrm>
          <a:prstGeom prst="rect">
            <a:avLst/>
          </a:prstGeom>
        </p:spPr>
        <p:txBody>
          <a:bodyPr wrap="none">
            <a:spAutoFit/>
          </a:bodyPr>
          <a:lstStyle/>
          <a:p>
            <a:pPr>
              <a:defRPr/>
            </a:pPr>
            <a:r>
              <a:rPr lang="en-US" sz="3200" kern="0" dirty="0">
                <a:solidFill>
                  <a:srgbClr val="663300"/>
                </a:solidFill>
                <a:latin typeface="Comic Sans MS"/>
                <a:ea typeface="+mj-ea"/>
                <a:cs typeface="+mj-cs"/>
              </a:rPr>
              <a:t>aka syntactic vs. semantic knowledge</a:t>
            </a:r>
            <a:endParaRPr lang="en-US" dirty="0"/>
          </a:p>
        </p:txBody>
      </p:sp>
      <p:sp>
        <p:nvSpPr>
          <p:cNvPr id="16391" name="Content Placeholder 14"/>
          <p:cNvSpPr>
            <a:spLocks noGrp="1"/>
          </p:cNvSpPr>
          <p:nvPr>
            <p:ph sz="half" idx="1"/>
          </p:nvPr>
        </p:nvSpPr>
        <p:spPr>
          <a:xfrm>
            <a:off x="533400" y="1905000"/>
            <a:ext cx="3733800" cy="2514600"/>
          </a:xfrm>
        </p:spPr>
        <p:txBody>
          <a:bodyPr anchor="ctr">
            <a:normAutofit lnSpcReduction="10000"/>
          </a:bodyPr>
          <a:lstStyle/>
          <a:p>
            <a:pPr marL="231775" indent="-231775"/>
            <a:r>
              <a:rPr sz="2000" dirty="0"/>
              <a:t>representations</a:t>
            </a:r>
          </a:p>
          <a:p>
            <a:pPr lvl="1"/>
            <a:r>
              <a:rPr sz="1800" dirty="0"/>
              <a:t>words</a:t>
            </a:r>
          </a:p>
          <a:p>
            <a:pPr lvl="1"/>
            <a:r>
              <a:rPr sz="1800" dirty="0"/>
              <a:t>sentences</a:t>
            </a:r>
          </a:p>
          <a:p>
            <a:pPr lvl="1"/>
            <a:r>
              <a:rPr sz="1800" dirty="0"/>
              <a:t>symbols (icons)</a:t>
            </a:r>
          </a:p>
          <a:p>
            <a:pPr marL="231775" indent="-231775">
              <a:spcBef>
                <a:spcPts val="1800"/>
              </a:spcBef>
            </a:pPr>
            <a:r>
              <a:rPr sz="2000" dirty="0" smtClean="0"/>
              <a:t>combination &amp; sequences</a:t>
            </a:r>
            <a:endParaRPr sz="2000" dirty="0"/>
          </a:p>
          <a:p>
            <a:pPr lvl="1"/>
            <a:endParaRPr sz="1800" dirty="0"/>
          </a:p>
        </p:txBody>
      </p:sp>
      <p:pic>
        <p:nvPicPr>
          <p:cNvPr id="2" name="Picture 2"/>
          <p:cNvPicPr>
            <a:picLocks noChangeAspect="1" noChangeArrowheads="1"/>
          </p:cNvPicPr>
          <p:nvPr/>
        </p:nvPicPr>
        <p:blipFill>
          <a:blip r:embed="rId2" cstate="print"/>
          <a:srcRect l="2000" t="21381" r="48769" b="62584"/>
          <a:stretch>
            <a:fillRect/>
          </a:stretch>
        </p:blipFill>
        <p:spPr bwMode="auto">
          <a:xfrm>
            <a:off x="1066800" y="4267200"/>
            <a:ext cx="3048000" cy="1371600"/>
          </a:xfrm>
          <a:prstGeom prst="rect">
            <a:avLst/>
          </a:prstGeom>
          <a:noFill/>
          <a:ln w="9525">
            <a:noFill/>
            <a:miter lim="800000"/>
            <a:headEnd/>
            <a:tailEnd/>
          </a:ln>
        </p:spPr>
      </p:pic>
      <p:sp>
        <p:nvSpPr>
          <p:cNvPr id="29" name="Rectangle 28"/>
          <p:cNvSpPr/>
          <p:nvPr/>
        </p:nvSpPr>
        <p:spPr>
          <a:xfrm>
            <a:off x="3048000" y="2286000"/>
            <a:ext cx="1106488" cy="338138"/>
          </a:xfrm>
          <a:prstGeom prst="rect">
            <a:avLst/>
          </a:prstGeom>
          <a:solidFill>
            <a:srgbClr val="F8F8F8"/>
          </a:solidFill>
        </p:spPr>
        <p:txBody>
          <a:bodyPr wrap="none">
            <a:spAutoFit/>
          </a:bodyPr>
          <a:lstStyle/>
          <a:p>
            <a:pPr>
              <a:defRPr/>
            </a:pPr>
            <a:r>
              <a:rPr lang="en-US" dirty="0">
                <a:solidFill>
                  <a:schemeClr val="tx2">
                    <a:lumMod val="75000"/>
                    <a:lumOff val="25000"/>
                  </a:schemeClr>
                </a:solidFill>
                <a:latin typeface="+mn-lt"/>
              </a:rPr>
              <a:t>thank you</a:t>
            </a:r>
          </a:p>
        </p:txBody>
      </p:sp>
      <p:sp>
        <p:nvSpPr>
          <p:cNvPr id="30" name="Rectangle 29"/>
          <p:cNvSpPr/>
          <p:nvPr/>
        </p:nvSpPr>
        <p:spPr>
          <a:xfrm>
            <a:off x="2590800" y="2743200"/>
            <a:ext cx="828675" cy="338138"/>
          </a:xfrm>
          <a:prstGeom prst="rect">
            <a:avLst/>
          </a:prstGeom>
          <a:solidFill>
            <a:srgbClr val="F8F8F8"/>
          </a:solidFill>
        </p:spPr>
        <p:txBody>
          <a:bodyPr wrap="none">
            <a:spAutoFit/>
          </a:bodyPr>
          <a:lstStyle/>
          <a:p>
            <a:pPr>
              <a:defRPr/>
            </a:pPr>
            <a:r>
              <a:rPr lang="en-US" dirty="0" err="1">
                <a:solidFill>
                  <a:schemeClr val="tx2">
                    <a:lumMod val="75000"/>
                    <a:lumOff val="25000"/>
                  </a:schemeClr>
                </a:solidFill>
                <a:latin typeface="+mn-lt"/>
              </a:rPr>
              <a:t>xie</a:t>
            </a:r>
            <a:r>
              <a:rPr lang="en-US" dirty="0">
                <a:solidFill>
                  <a:schemeClr val="tx2">
                    <a:lumMod val="75000"/>
                    <a:lumOff val="25000"/>
                  </a:schemeClr>
                </a:solidFill>
                <a:latin typeface="+mn-lt"/>
              </a:rPr>
              <a:t> </a:t>
            </a:r>
            <a:r>
              <a:rPr lang="en-US" dirty="0" err="1">
                <a:solidFill>
                  <a:schemeClr val="tx2">
                    <a:lumMod val="75000"/>
                    <a:lumOff val="25000"/>
                  </a:schemeClr>
                </a:solidFill>
                <a:latin typeface="+mn-lt"/>
              </a:rPr>
              <a:t>xie</a:t>
            </a:r>
            <a:endParaRPr lang="en-US" dirty="0">
              <a:solidFill>
                <a:schemeClr val="tx2">
                  <a:lumMod val="75000"/>
                  <a:lumOff val="25000"/>
                </a:schemeClr>
              </a:solidFill>
              <a:latin typeface="+mn-lt"/>
            </a:endParaRPr>
          </a:p>
        </p:txBody>
      </p:sp>
      <p:sp>
        <p:nvSpPr>
          <p:cNvPr id="31" name="Rectangle 30"/>
          <p:cNvSpPr/>
          <p:nvPr/>
        </p:nvSpPr>
        <p:spPr>
          <a:xfrm>
            <a:off x="3657600" y="2590800"/>
            <a:ext cx="866775" cy="338138"/>
          </a:xfrm>
          <a:prstGeom prst="rect">
            <a:avLst/>
          </a:prstGeom>
          <a:solidFill>
            <a:srgbClr val="F8F8F8"/>
          </a:solidFill>
        </p:spPr>
        <p:txBody>
          <a:bodyPr wrap="none">
            <a:spAutoFit/>
          </a:bodyPr>
          <a:lstStyle/>
          <a:p>
            <a:pPr>
              <a:defRPr/>
            </a:pPr>
            <a:r>
              <a:rPr lang="en-US" dirty="0">
                <a:solidFill>
                  <a:schemeClr val="tx2">
                    <a:lumMod val="75000"/>
                    <a:lumOff val="25000"/>
                  </a:schemeClr>
                </a:solidFill>
                <a:latin typeface="+mn-lt"/>
              </a:rPr>
              <a:t>gracias</a:t>
            </a:r>
          </a:p>
        </p:txBody>
      </p:sp>
      <p:sp>
        <p:nvSpPr>
          <p:cNvPr id="32" name="Rectangle 31"/>
          <p:cNvSpPr/>
          <p:nvPr/>
        </p:nvSpPr>
        <p:spPr>
          <a:xfrm>
            <a:off x="3505200" y="2971800"/>
            <a:ext cx="830263" cy="338138"/>
          </a:xfrm>
          <a:prstGeom prst="rect">
            <a:avLst/>
          </a:prstGeom>
          <a:solidFill>
            <a:srgbClr val="F8F8F8"/>
          </a:solidFill>
        </p:spPr>
        <p:txBody>
          <a:bodyPr wrap="none">
            <a:spAutoFit/>
          </a:bodyPr>
          <a:lstStyle/>
          <a:p>
            <a:pPr>
              <a:defRPr/>
            </a:pPr>
            <a:r>
              <a:rPr lang="en-US" dirty="0" err="1">
                <a:solidFill>
                  <a:schemeClr val="tx2">
                    <a:lumMod val="75000"/>
                    <a:lumOff val="25000"/>
                  </a:schemeClr>
                </a:solidFill>
                <a:latin typeface="+mn-lt"/>
              </a:rPr>
              <a:t>c</a:t>
            </a:r>
            <a:r>
              <a:rPr lang="en-US" dirty="0" err="1">
                <a:solidFill>
                  <a:schemeClr val="tx2">
                    <a:lumMod val="75000"/>
                    <a:lumOff val="25000"/>
                  </a:schemeClr>
                </a:solidFill>
                <a:latin typeface="+mn-lt"/>
                <a:cs typeface="Times New Roman" pitchFamily="18" charset="0"/>
              </a:rPr>
              <a:t>á</a:t>
            </a:r>
            <a:r>
              <a:rPr lang="en-US" dirty="0" err="1">
                <a:solidFill>
                  <a:schemeClr val="tx2">
                    <a:lumMod val="75000"/>
                    <a:lumOff val="25000"/>
                  </a:schemeClr>
                </a:solidFill>
                <a:latin typeface="+mn-lt"/>
              </a:rPr>
              <a:t>m</a:t>
            </a:r>
            <a:r>
              <a:rPr lang="en-US" dirty="0">
                <a:solidFill>
                  <a:schemeClr val="tx2">
                    <a:lumMod val="75000"/>
                    <a:lumOff val="25000"/>
                  </a:schemeClr>
                </a:solidFill>
                <a:latin typeface="+mn-lt"/>
              </a:rPr>
              <a:t> </a:t>
            </a:r>
            <a:r>
              <a:rPr lang="en-US" dirty="0" err="1">
                <a:solidFill>
                  <a:schemeClr val="tx2">
                    <a:lumMod val="75000"/>
                    <a:lumOff val="25000"/>
                  </a:schemeClr>
                </a:solidFill>
                <a:latin typeface="+mn-lt"/>
                <a:cs typeface="Times New Roman" pitchFamily="18" charset="0"/>
              </a:rPr>
              <a:t>ó</a:t>
            </a:r>
            <a:r>
              <a:rPr lang="en-US" dirty="0" err="1">
                <a:solidFill>
                  <a:schemeClr val="tx2">
                    <a:lumMod val="75000"/>
                    <a:lumOff val="25000"/>
                  </a:schemeClr>
                </a:solidFill>
                <a:latin typeface="+mn-lt"/>
              </a:rPr>
              <a:t>n</a:t>
            </a:r>
            <a:endParaRPr lang="en-US" dirty="0">
              <a:solidFill>
                <a:schemeClr val="tx2">
                  <a:lumMod val="75000"/>
                  <a:lumOff val="25000"/>
                </a:schemeClr>
              </a:solidFill>
              <a:latin typeface="+mn-lt"/>
            </a:endParaRPr>
          </a:p>
        </p:txBody>
      </p:sp>
      <p:sp>
        <p:nvSpPr>
          <p:cNvPr id="18" name="Date Placeholder 17"/>
          <p:cNvSpPr>
            <a:spLocks noGrp="1"/>
          </p:cNvSpPr>
          <p:nvPr>
            <p:ph type="dt" sz="half" idx="10"/>
          </p:nvPr>
        </p:nvSpPr>
        <p:spPr/>
        <p:txBody>
          <a:bodyPr/>
          <a:lstStyle/>
          <a:p>
            <a:pPr>
              <a:defRPr/>
            </a:pPr>
            <a:r>
              <a:rPr lang="en-US" smtClean="0"/>
              <a:t>SWE 632 – UI Design</a:t>
            </a:r>
            <a:endParaRPr lang="en-US"/>
          </a:p>
        </p:txBody>
      </p:sp>
      <p:sp>
        <p:nvSpPr>
          <p:cNvPr id="20" name="Footer Placeholder 19"/>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extLst>
      <p:ext uri="{BB962C8B-B14F-4D97-AF65-F5344CB8AC3E}">
        <p14:creationId xmlns:p14="http://schemas.microsoft.com/office/powerpoint/2010/main" val="1378949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3"/>
          <p:cNvSpPr>
            <a:spLocks noChangeArrowheads="1"/>
          </p:cNvSpPr>
          <p:nvPr/>
        </p:nvSpPr>
        <p:spPr bwMode="auto">
          <a:xfrm flipH="1" flipV="1">
            <a:off x="0" y="1143000"/>
            <a:ext cx="4114800" cy="4495800"/>
          </a:xfrm>
          <a:prstGeom prst="rect">
            <a:avLst/>
          </a:prstGeom>
          <a:gradFill rotWithShape="1">
            <a:gsLst>
              <a:gs pos="0">
                <a:srgbClr val="EAEAEA"/>
              </a:gs>
              <a:gs pos="100000">
                <a:srgbClr val="5C7040">
                  <a:alpha val="0"/>
                </a:srgbClr>
              </a:gs>
            </a:gsLst>
            <a:lin ang="0"/>
          </a:gradFill>
          <a:ln w="9525" algn="ctr">
            <a:noFill/>
            <a:miter lim="800000"/>
            <a:headEnd/>
            <a:tailEnd/>
          </a:ln>
        </p:spPr>
        <p:txBody>
          <a:bodyPr lIns="0" tIns="0" rIns="0"/>
          <a:lstStyle/>
          <a:p>
            <a:endParaRPr lang="en-US"/>
          </a:p>
        </p:txBody>
      </p:sp>
      <p:sp>
        <p:nvSpPr>
          <p:cNvPr id="17411" name="Rectangle 22"/>
          <p:cNvSpPr>
            <a:spLocks noChangeArrowheads="1"/>
          </p:cNvSpPr>
          <p:nvPr/>
        </p:nvSpPr>
        <p:spPr bwMode="auto">
          <a:xfrm flipV="1">
            <a:off x="4648200" y="1143000"/>
            <a:ext cx="4495800" cy="4495800"/>
          </a:xfrm>
          <a:prstGeom prst="rect">
            <a:avLst/>
          </a:prstGeom>
          <a:gradFill rotWithShape="1">
            <a:gsLst>
              <a:gs pos="0">
                <a:srgbClr val="DCF8B6"/>
              </a:gs>
              <a:gs pos="100000">
                <a:srgbClr val="5C7040">
                  <a:alpha val="0"/>
                </a:srgbClr>
              </a:gs>
            </a:gsLst>
            <a:lin ang="0"/>
          </a:gradFill>
          <a:ln w="9525" algn="ctr">
            <a:noFill/>
            <a:miter lim="800000"/>
            <a:headEnd/>
            <a:tailEnd/>
          </a:ln>
        </p:spPr>
        <p:txBody>
          <a:bodyPr lIns="0" tIns="0" rIns="0"/>
          <a:lstStyle/>
          <a:p>
            <a:endParaRPr lang="en-US"/>
          </a:p>
        </p:txBody>
      </p:sp>
      <p:sp>
        <p:nvSpPr>
          <p:cNvPr id="17412" name="Rectangle 2"/>
          <p:cNvSpPr>
            <a:spLocks noGrp="1" noChangeArrowheads="1"/>
          </p:cNvSpPr>
          <p:nvPr>
            <p:ph type="title"/>
          </p:nvPr>
        </p:nvSpPr>
        <p:spPr/>
        <p:txBody>
          <a:bodyPr/>
          <a:lstStyle/>
          <a:p>
            <a:pPr eaLnBrk="1" hangingPunct="1"/>
            <a:r>
              <a:rPr lang="en-US" sz="3600" smtClean="0"/>
              <a:t>form vs. meaning</a:t>
            </a:r>
            <a:br>
              <a:rPr lang="en-US" sz="3600" smtClean="0"/>
            </a:br>
            <a:endParaRPr lang="en-US" sz="3200" smtClean="0"/>
          </a:p>
        </p:txBody>
      </p:sp>
      <p:sp>
        <p:nvSpPr>
          <p:cNvPr id="16" name="Content Placeholder 15"/>
          <p:cNvSpPr>
            <a:spLocks noGrp="1"/>
          </p:cNvSpPr>
          <p:nvPr>
            <p:ph sz="half" idx="2"/>
          </p:nvPr>
        </p:nvSpPr>
        <p:spPr>
          <a:xfrm>
            <a:off x="4724400" y="1752600"/>
            <a:ext cx="4038600" cy="3916363"/>
          </a:xfrm>
        </p:spPr>
        <p:txBody>
          <a:bodyPr>
            <a:normAutofit lnSpcReduction="10000"/>
          </a:bodyPr>
          <a:lstStyle/>
          <a:p>
            <a:pPr marL="231775" indent="-231775">
              <a:defRPr/>
            </a:pPr>
            <a:r>
              <a:rPr lang="en-US" sz="2000" dirty="0" smtClean="0"/>
              <a:t>things that exist</a:t>
            </a:r>
          </a:p>
          <a:p>
            <a:pPr marL="457200" lvl="1">
              <a:defRPr/>
            </a:pPr>
            <a:r>
              <a:rPr lang="en-US" sz="1800" dirty="0" smtClean="0"/>
              <a:t>objects</a:t>
            </a:r>
          </a:p>
          <a:p>
            <a:pPr lvl="1">
              <a:defRPr/>
            </a:pPr>
            <a:r>
              <a:rPr lang="en-US" sz="1800" dirty="0" smtClean="0"/>
              <a:t>people</a:t>
            </a:r>
          </a:p>
          <a:p>
            <a:pPr>
              <a:defRPr/>
            </a:pPr>
            <a:r>
              <a:rPr lang="en-US" sz="2000" dirty="0" smtClean="0"/>
              <a:t>things that may happen</a:t>
            </a:r>
          </a:p>
          <a:p>
            <a:pPr lvl="1">
              <a:defRPr/>
            </a:pPr>
            <a:r>
              <a:rPr lang="en-US" sz="1800" dirty="0" smtClean="0"/>
              <a:t>actions</a:t>
            </a:r>
          </a:p>
          <a:p>
            <a:pPr lvl="1">
              <a:defRPr/>
            </a:pPr>
            <a:r>
              <a:rPr lang="en-US" sz="1800" dirty="0" smtClean="0"/>
              <a:t>causes and effects</a:t>
            </a:r>
          </a:p>
          <a:p>
            <a:pPr>
              <a:defRPr/>
            </a:pPr>
            <a:r>
              <a:rPr lang="en-US" sz="2000" dirty="0" smtClean="0"/>
              <a:t>abstract concepts</a:t>
            </a:r>
          </a:p>
          <a:p>
            <a:pPr lvl="1">
              <a:defRPr/>
            </a:pPr>
            <a:r>
              <a:rPr lang="en-US" sz="1800" dirty="0" smtClean="0"/>
              <a:t>responsibilities</a:t>
            </a:r>
          </a:p>
          <a:p>
            <a:pPr lvl="1">
              <a:defRPr/>
            </a:pPr>
            <a:r>
              <a:rPr lang="en-US" sz="1800" dirty="0" smtClean="0"/>
              <a:t>goals</a:t>
            </a:r>
          </a:p>
          <a:p>
            <a:pPr lvl="1">
              <a:defRPr/>
            </a:pPr>
            <a:r>
              <a:rPr lang="en-US" sz="1800" dirty="0" smtClean="0"/>
              <a:t>tasks</a:t>
            </a:r>
          </a:p>
        </p:txBody>
      </p:sp>
      <p:sp>
        <p:nvSpPr>
          <p:cNvPr id="13" name="Rectangle 12"/>
          <p:cNvSpPr/>
          <p:nvPr/>
        </p:nvSpPr>
        <p:spPr>
          <a:xfrm>
            <a:off x="1447800" y="1143000"/>
            <a:ext cx="7229475" cy="584200"/>
          </a:xfrm>
          <a:prstGeom prst="rect">
            <a:avLst/>
          </a:prstGeom>
        </p:spPr>
        <p:txBody>
          <a:bodyPr wrap="none">
            <a:spAutoFit/>
          </a:bodyPr>
          <a:lstStyle/>
          <a:p>
            <a:pPr>
              <a:defRPr/>
            </a:pPr>
            <a:r>
              <a:rPr lang="en-US" sz="3200" kern="0" dirty="0">
                <a:solidFill>
                  <a:srgbClr val="663300"/>
                </a:solidFill>
                <a:latin typeface="Comic Sans MS"/>
                <a:ea typeface="+mj-ea"/>
                <a:cs typeface="+mj-cs"/>
              </a:rPr>
              <a:t>aka syntactic vs. semantic knowledge</a:t>
            </a:r>
            <a:endParaRPr lang="en-US" dirty="0"/>
          </a:p>
        </p:txBody>
      </p:sp>
      <p:grpSp>
        <p:nvGrpSpPr>
          <p:cNvPr id="2" name="Group 26"/>
          <p:cNvGrpSpPr>
            <a:grpSpLocks/>
          </p:cNvGrpSpPr>
          <p:nvPr/>
        </p:nvGrpSpPr>
        <p:grpSpPr bwMode="auto">
          <a:xfrm>
            <a:off x="354013" y="2438400"/>
            <a:ext cx="4667250" cy="4038600"/>
            <a:chOff x="353877" y="2438400"/>
            <a:chExt cx="4667573" cy="4038600"/>
          </a:xfrm>
        </p:grpSpPr>
        <p:grpSp>
          <p:nvGrpSpPr>
            <p:cNvPr id="3" name="Group 25"/>
            <p:cNvGrpSpPr>
              <a:grpSpLocks/>
            </p:cNvGrpSpPr>
            <p:nvPr/>
          </p:nvGrpSpPr>
          <p:grpSpPr bwMode="auto">
            <a:xfrm>
              <a:off x="353877" y="5486400"/>
              <a:ext cx="4667573" cy="990600"/>
              <a:chOff x="353877" y="5486400"/>
              <a:chExt cx="4667573" cy="990600"/>
            </a:xfrm>
          </p:grpSpPr>
          <p:sp>
            <p:nvSpPr>
              <p:cNvPr id="17425" name="Freeform 20"/>
              <p:cNvSpPr>
                <a:spLocks noChangeArrowheads="1"/>
              </p:cNvSpPr>
              <p:nvPr/>
            </p:nvSpPr>
            <p:spPr bwMode="auto">
              <a:xfrm>
                <a:off x="353877" y="5486400"/>
                <a:ext cx="4667573" cy="990600"/>
              </a:xfrm>
              <a:custGeom>
                <a:avLst/>
                <a:gdLst>
                  <a:gd name="T0" fmla="*/ 4667573 w 4667573"/>
                  <a:gd name="T1" fmla="*/ 0 h 798163"/>
                  <a:gd name="T2" fmla="*/ 0 w 4667573"/>
                  <a:gd name="T3" fmla="*/ 17264 h 798163"/>
                  <a:gd name="T4" fmla="*/ 1676400 w 4667573"/>
                  <a:gd name="T5" fmla="*/ 10660345 h 798163"/>
                  <a:gd name="T6" fmla="*/ 4667573 w 4667573"/>
                  <a:gd name="T7" fmla="*/ 10660345 h 798163"/>
                  <a:gd name="T8" fmla="*/ 4667573 w 4667573"/>
                  <a:gd name="T9" fmla="*/ 0 h 798163"/>
                  <a:gd name="T10" fmla="*/ 0 60000 65536"/>
                  <a:gd name="T11" fmla="*/ 0 60000 65536"/>
                  <a:gd name="T12" fmla="*/ 0 60000 65536"/>
                  <a:gd name="T13" fmla="*/ 0 60000 65536"/>
                  <a:gd name="T14" fmla="*/ 0 60000 65536"/>
                  <a:gd name="T15" fmla="*/ 0 w 4667573"/>
                  <a:gd name="T16" fmla="*/ 0 h 798163"/>
                  <a:gd name="T17" fmla="*/ 4667573 w 4667573"/>
                  <a:gd name="T18" fmla="*/ 798163 h 798163"/>
                </a:gdLst>
                <a:ahLst/>
                <a:cxnLst>
                  <a:cxn ang="T10">
                    <a:pos x="T0" y="T1"/>
                  </a:cxn>
                  <a:cxn ang="T11">
                    <a:pos x="T2" y="T3"/>
                  </a:cxn>
                  <a:cxn ang="T12">
                    <a:pos x="T4" y="T5"/>
                  </a:cxn>
                  <a:cxn ang="T13">
                    <a:pos x="T6" y="T7"/>
                  </a:cxn>
                  <a:cxn ang="T14">
                    <a:pos x="T8" y="T9"/>
                  </a:cxn>
                </a:cxnLst>
                <a:rect l="T15" t="T16" r="T17" b="T18"/>
                <a:pathLst>
                  <a:path w="4667573" h="798163">
                    <a:moveTo>
                      <a:pt x="4667573" y="0"/>
                    </a:moveTo>
                    <a:lnTo>
                      <a:pt x="0" y="1292"/>
                    </a:lnTo>
                    <a:lnTo>
                      <a:pt x="1676400" y="798163"/>
                    </a:lnTo>
                    <a:lnTo>
                      <a:pt x="4667573" y="798163"/>
                    </a:lnTo>
                    <a:lnTo>
                      <a:pt x="4667573" y="0"/>
                    </a:lnTo>
                    <a:close/>
                  </a:path>
                </a:pathLst>
              </a:custGeom>
              <a:gradFill rotWithShape="1">
                <a:gsLst>
                  <a:gs pos="0">
                    <a:srgbClr val="FFD5AB">
                      <a:alpha val="0"/>
                    </a:srgbClr>
                  </a:gs>
                  <a:gs pos="100000">
                    <a:srgbClr val="FFCC99"/>
                  </a:gs>
                </a:gsLst>
                <a:lin ang="16200000" scaled="1"/>
              </a:gradFill>
              <a:ln w="9525" algn="ctr">
                <a:noFill/>
                <a:miter lim="800000"/>
                <a:headEnd/>
                <a:tailEnd/>
              </a:ln>
            </p:spPr>
            <p:txBody>
              <a:bodyPr/>
              <a:lstStyle/>
              <a:p>
                <a:endParaRPr lang="en-US" sz="1800">
                  <a:latin typeface="Verdana" pitchFamily="34" charset="0"/>
                </a:endParaRPr>
              </a:p>
            </p:txBody>
          </p:sp>
          <p:sp>
            <p:nvSpPr>
              <p:cNvPr id="17" name="Rectangle 16"/>
              <p:cNvSpPr/>
              <p:nvPr/>
            </p:nvSpPr>
            <p:spPr>
              <a:xfrm>
                <a:off x="2209792" y="5562600"/>
                <a:ext cx="2727514" cy="769938"/>
              </a:xfrm>
              <a:prstGeom prst="rect">
                <a:avLst/>
              </a:prstGeom>
            </p:spPr>
            <p:txBody>
              <a:bodyPr wrap="none">
                <a:spAutoFit/>
              </a:bodyPr>
              <a:lstStyle/>
              <a:p>
                <a:pPr marL="342900" indent="-342900">
                  <a:spcBef>
                    <a:spcPct val="20000"/>
                  </a:spcBef>
                  <a:buSzPct val="60000"/>
                  <a:buFontTx/>
                  <a:buBlip>
                    <a:blip r:embed="rId2"/>
                  </a:buBlip>
                  <a:defRPr/>
                </a:pPr>
                <a:r>
                  <a:rPr lang="en-US" sz="2000" kern="0" dirty="0">
                    <a:solidFill>
                      <a:srgbClr val="663300"/>
                    </a:solidFill>
                    <a:latin typeface="Comic Sans MS"/>
                  </a:rPr>
                  <a:t>rote memorization</a:t>
                </a:r>
              </a:p>
              <a:p>
                <a:pPr marL="342900" indent="-342900">
                  <a:spcBef>
                    <a:spcPct val="20000"/>
                  </a:spcBef>
                  <a:buSzPct val="60000"/>
                  <a:buFontTx/>
                  <a:buBlip>
                    <a:blip r:embed="rId2"/>
                  </a:buBlip>
                  <a:defRPr/>
                </a:pPr>
                <a:r>
                  <a:rPr lang="en-US" sz="2000" kern="0" dirty="0">
                    <a:solidFill>
                      <a:srgbClr val="663300"/>
                    </a:solidFill>
                    <a:latin typeface="Comic Sans MS"/>
                  </a:rPr>
                  <a:t>easily forgotten</a:t>
                </a:r>
              </a:p>
            </p:txBody>
          </p:sp>
        </p:grpSp>
        <p:grpSp>
          <p:nvGrpSpPr>
            <p:cNvPr id="4" name="Group 24"/>
            <p:cNvGrpSpPr>
              <a:grpSpLocks/>
            </p:cNvGrpSpPr>
            <p:nvPr/>
          </p:nvGrpSpPr>
          <p:grpSpPr bwMode="auto">
            <a:xfrm>
              <a:off x="381000" y="2438400"/>
              <a:ext cx="3581400" cy="3058418"/>
              <a:chOff x="381000" y="2438400"/>
              <a:chExt cx="3581400" cy="3058418"/>
            </a:xfrm>
          </p:grpSpPr>
          <p:sp>
            <p:nvSpPr>
              <p:cNvPr id="17423" name="AutoShape 23"/>
              <p:cNvSpPr>
                <a:spLocks noChangeArrowheads="1"/>
              </p:cNvSpPr>
              <p:nvPr/>
            </p:nvSpPr>
            <p:spPr bwMode="auto">
              <a:xfrm rot="10800000" flipV="1">
                <a:off x="381000" y="2438400"/>
                <a:ext cx="3581400" cy="3048000"/>
              </a:xfrm>
              <a:prstGeom prst="triangle">
                <a:avLst>
                  <a:gd name="adj" fmla="val 86704"/>
                </a:avLst>
              </a:prstGeom>
              <a:gradFill rotWithShape="1">
                <a:gsLst>
                  <a:gs pos="0">
                    <a:srgbClr val="FFEC99"/>
                  </a:gs>
                  <a:gs pos="100000">
                    <a:srgbClr val="5C7040">
                      <a:alpha val="0"/>
                    </a:srgbClr>
                  </a:gs>
                </a:gsLst>
                <a:lin ang="16200000" scaled="1"/>
              </a:gradFill>
              <a:ln w="9525" algn="ctr">
                <a:noFill/>
                <a:miter lim="800000"/>
                <a:headEnd/>
                <a:tailEnd/>
              </a:ln>
            </p:spPr>
            <p:txBody>
              <a:bodyPr lIns="0" tIns="0" rIns="0"/>
              <a:lstStyle/>
              <a:p>
                <a:endParaRPr lang="en-US"/>
              </a:p>
            </p:txBody>
          </p:sp>
          <p:sp>
            <p:nvSpPr>
              <p:cNvPr id="20" name="Rectangle 19"/>
              <p:cNvSpPr/>
              <p:nvPr/>
            </p:nvSpPr>
            <p:spPr>
              <a:xfrm>
                <a:off x="542802" y="4419600"/>
                <a:ext cx="3038685" cy="1077913"/>
              </a:xfrm>
              <a:prstGeom prst="rect">
                <a:avLst/>
              </a:prstGeom>
            </p:spPr>
            <p:txBody>
              <a:bodyPr wrap="none">
                <a:spAutoFit/>
              </a:bodyPr>
              <a:lstStyle/>
              <a:p>
                <a:pPr marL="342900" indent="-342900">
                  <a:spcBef>
                    <a:spcPct val="20000"/>
                  </a:spcBef>
                  <a:buSzPct val="60000"/>
                  <a:buFontTx/>
                  <a:buBlip>
                    <a:blip r:embed="rId2"/>
                  </a:buBlip>
                  <a:defRPr/>
                </a:pPr>
                <a:r>
                  <a:rPr lang="en-US" sz="2000" kern="0" dirty="0">
                    <a:solidFill>
                      <a:srgbClr val="663300"/>
                    </a:solidFill>
                    <a:latin typeface="Comic Sans MS"/>
                  </a:rPr>
                  <a:t>various dialects</a:t>
                </a:r>
              </a:p>
              <a:p>
                <a:pPr marL="342900" indent="-342900">
                  <a:spcBef>
                    <a:spcPct val="20000"/>
                  </a:spcBef>
                  <a:buSzPct val="60000"/>
                  <a:buFontTx/>
                  <a:buBlip>
                    <a:blip r:embed="rId2"/>
                  </a:buBlip>
                  <a:defRPr/>
                </a:pPr>
                <a:r>
                  <a:rPr lang="en-US" sz="2000" kern="0" dirty="0">
                    <a:solidFill>
                      <a:srgbClr val="663300"/>
                    </a:solidFill>
                    <a:latin typeface="Comic Sans MS"/>
                  </a:rPr>
                  <a:t>dependent on device,</a:t>
                </a:r>
                <a:br>
                  <a:rPr lang="en-US" sz="2000" kern="0" dirty="0">
                    <a:solidFill>
                      <a:srgbClr val="663300"/>
                    </a:solidFill>
                    <a:latin typeface="Comic Sans MS"/>
                  </a:rPr>
                </a:br>
                <a:r>
                  <a:rPr lang="en-US" sz="2000" kern="0" dirty="0">
                    <a:solidFill>
                      <a:srgbClr val="663300"/>
                    </a:solidFill>
                    <a:latin typeface="Comic Sans MS"/>
                  </a:rPr>
                  <a:t>OS, app…</a:t>
                </a:r>
              </a:p>
            </p:txBody>
          </p:sp>
        </p:grpSp>
      </p:grpSp>
      <p:sp>
        <p:nvSpPr>
          <p:cNvPr id="17416" name="Content Placeholder 14"/>
          <p:cNvSpPr>
            <a:spLocks noGrp="1"/>
          </p:cNvSpPr>
          <p:nvPr>
            <p:ph sz="half" idx="1"/>
          </p:nvPr>
        </p:nvSpPr>
        <p:spPr>
          <a:xfrm>
            <a:off x="533400" y="1905000"/>
            <a:ext cx="3733800" cy="2514600"/>
          </a:xfrm>
        </p:spPr>
        <p:txBody>
          <a:bodyPr anchor="ctr">
            <a:normAutofit lnSpcReduction="10000"/>
          </a:bodyPr>
          <a:lstStyle/>
          <a:p>
            <a:pPr marL="231775" indent="-231775"/>
            <a:r>
              <a:rPr sz="2000" dirty="0"/>
              <a:t>representations</a:t>
            </a:r>
          </a:p>
          <a:p>
            <a:pPr lvl="1"/>
            <a:r>
              <a:rPr sz="1800" dirty="0"/>
              <a:t>words</a:t>
            </a:r>
          </a:p>
          <a:p>
            <a:pPr lvl="1"/>
            <a:r>
              <a:rPr sz="1800" dirty="0"/>
              <a:t>sentences</a:t>
            </a:r>
          </a:p>
          <a:p>
            <a:pPr lvl="1"/>
            <a:r>
              <a:rPr sz="1800" dirty="0"/>
              <a:t>symbols (icons)</a:t>
            </a:r>
          </a:p>
          <a:p>
            <a:pPr marL="231775" indent="-231775">
              <a:spcBef>
                <a:spcPts val="1800"/>
              </a:spcBef>
            </a:pPr>
            <a:r>
              <a:rPr lang="en-US" sz="2000" dirty="0"/>
              <a:t>combination &amp; sequences</a:t>
            </a:r>
          </a:p>
          <a:p>
            <a:pPr lvl="1"/>
            <a:endParaRPr sz="1800" dirty="0"/>
          </a:p>
        </p:txBody>
      </p:sp>
      <p:sp>
        <p:nvSpPr>
          <p:cNvPr id="18" name="Rectangle 17"/>
          <p:cNvSpPr/>
          <p:nvPr/>
        </p:nvSpPr>
        <p:spPr>
          <a:xfrm>
            <a:off x="4518608" y="5177135"/>
            <a:ext cx="4647426" cy="461665"/>
          </a:xfrm>
          <a:prstGeom prst="rect">
            <a:avLst/>
          </a:prstGeom>
        </p:spPr>
        <p:txBody>
          <a:bodyPr wrap="none">
            <a:spAutoFit/>
          </a:bodyPr>
          <a:lstStyle/>
          <a:p>
            <a:pPr marL="682625" lvl="2" indent="-228600">
              <a:spcBef>
                <a:spcPct val="20000"/>
              </a:spcBef>
              <a:buSzPct val="60000"/>
              <a:buFontTx/>
              <a:buBlip>
                <a:blip r:embed="rId3"/>
              </a:buBlip>
              <a:defRPr/>
            </a:pPr>
            <a:r>
              <a:rPr lang="en-US" sz="2400" kern="0" dirty="0" smtClean="0">
                <a:solidFill>
                  <a:srgbClr val="000000"/>
                </a:solidFill>
                <a:latin typeface="Comic Sans MS"/>
              </a:rPr>
              <a:t>computer-supported </a:t>
            </a:r>
            <a:r>
              <a:rPr lang="en-US" sz="2400" kern="0" dirty="0">
                <a:solidFill>
                  <a:srgbClr val="000000"/>
                </a:solidFill>
                <a:latin typeface="Comic Sans MS"/>
              </a:rPr>
              <a:t>tasks</a:t>
            </a:r>
          </a:p>
        </p:txBody>
      </p:sp>
      <p:sp>
        <p:nvSpPr>
          <p:cNvPr id="21" name="Date Placeholder 20"/>
          <p:cNvSpPr>
            <a:spLocks noGrp="1"/>
          </p:cNvSpPr>
          <p:nvPr>
            <p:ph type="dt" sz="half" idx="10"/>
          </p:nvPr>
        </p:nvSpPr>
        <p:spPr/>
        <p:txBody>
          <a:bodyPr/>
          <a:lstStyle/>
          <a:p>
            <a:pPr>
              <a:defRPr/>
            </a:pPr>
            <a:r>
              <a:rPr lang="en-US" smtClean="0"/>
              <a:t>SWE 632 – UI Design</a:t>
            </a:r>
            <a:endParaRPr lang="en-US"/>
          </a:p>
        </p:txBody>
      </p:sp>
      <p:sp>
        <p:nvSpPr>
          <p:cNvPr id="23" name="Footer Placeholder 22"/>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extLst>
      <p:ext uri="{BB962C8B-B14F-4D97-AF65-F5344CB8AC3E}">
        <p14:creationId xmlns:p14="http://schemas.microsoft.com/office/powerpoint/2010/main" val="42845233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838200" y="2057400"/>
            <a:ext cx="7772400" cy="3962400"/>
          </a:xfrm>
        </p:spPr>
        <p:txBody>
          <a:bodyPr/>
          <a:lstStyle/>
          <a:p>
            <a:pPr eaLnBrk="1" hangingPunct="1"/>
            <a:r>
              <a:rPr lang="en-US" sz="2400" dirty="0" smtClean="0"/>
              <a:t>find files</a:t>
            </a:r>
          </a:p>
          <a:p>
            <a:pPr lvl="1" eaLnBrk="1" hangingPunct="1"/>
            <a:r>
              <a:rPr lang="en-US" sz="2000" dirty="0" smtClean="0"/>
              <a:t>find . –name “*.ppt”</a:t>
            </a:r>
          </a:p>
          <a:p>
            <a:pPr lvl="1" eaLnBrk="1" hangingPunct="1"/>
            <a:r>
              <a:rPr lang="en-US" sz="2000" dirty="0" smtClean="0"/>
              <a:t>Start – Find – Files or Folders</a:t>
            </a:r>
          </a:p>
          <a:p>
            <a:pPr lvl="1" eaLnBrk="1" hangingPunct="1"/>
            <a:r>
              <a:rPr lang="en-US" sz="2000" dirty="0" smtClean="0"/>
              <a:t>…</a:t>
            </a:r>
          </a:p>
          <a:p>
            <a:pPr eaLnBrk="1" hangingPunct="1">
              <a:spcBef>
                <a:spcPts val="1200"/>
              </a:spcBef>
            </a:pPr>
            <a:r>
              <a:rPr lang="en-US" sz="2400" dirty="0" smtClean="0"/>
              <a:t>search within files</a:t>
            </a:r>
          </a:p>
          <a:p>
            <a:pPr lvl="1" eaLnBrk="1" hangingPunct="1"/>
            <a:r>
              <a:rPr lang="en-US" sz="2000" dirty="0" err="1" smtClean="0"/>
              <a:t>grep</a:t>
            </a:r>
            <a:r>
              <a:rPr lang="en-US" sz="2000" dirty="0" smtClean="0"/>
              <a:t> “</a:t>
            </a:r>
            <a:r>
              <a:rPr lang="en-US" sz="2000" dirty="0" err="1" smtClean="0"/>
              <a:t>b.b</a:t>
            </a:r>
            <a:r>
              <a:rPr lang="en-US" sz="2000" dirty="0" smtClean="0"/>
              <a:t>” filename</a:t>
            </a:r>
          </a:p>
          <a:p>
            <a:pPr lvl="1" eaLnBrk="1" hangingPunct="1"/>
            <a:r>
              <a:rPr lang="en-US" sz="2000" dirty="0" smtClean="0"/>
              <a:t>open - focus - Ctrl-F – focus – “bob” - Enter</a:t>
            </a:r>
          </a:p>
          <a:p>
            <a:pPr lvl="1" eaLnBrk="1" hangingPunct="1"/>
            <a:r>
              <a:rPr lang="en-US" sz="2000" dirty="0" smtClean="0"/>
              <a:t>…</a:t>
            </a:r>
          </a:p>
        </p:txBody>
      </p:sp>
      <p:sp>
        <p:nvSpPr>
          <p:cNvPr id="18436" name="Rectangle 2"/>
          <p:cNvSpPr>
            <a:spLocks noGrp="1" noChangeArrowheads="1"/>
          </p:cNvSpPr>
          <p:nvPr>
            <p:ph type="title"/>
          </p:nvPr>
        </p:nvSpPr>
        <p:spPr/>
        <p:txBody>
          <a:bodyPr/>
          <a:lstStyle/>
          <a:p>
            <a:pPr eaLnBrk="1" hangingPunct="1"/>
            <a:r>
              <a:rPr lang="en-US" sz="3600" dirty="0" smtClean="0"/>
              <a:t>form </a:t>
            </a:r>
            <a:r>
              <a:rPr lang="en-US" sz="2800" dirty="0" smtClean="0">
                <a:solidFill>
                  <a:schemeClr val="bg2"/>
                </a:solidFill>
              </a:rPr>
              <a:t>vs. meaning</a:t>
            </a:r>
            <a:r>
              <a:rPr lang="en-US" sz="3600" dirty="0" smtClean="0"/>
              <a:t/>
            </a:r>
            <a:br>
              <a:rPr lang="en-US" sz="3600" dirty="0" smtClean="0"/>
            </a:br>
            <a:r>
              <a:rPr lang="en-US" sz="3200" dirty="0" smtClean="0"/>
              <a:t>examples of syntax</a:t>
            </a:r>
            <a:endParaRPr lang="en-US" dirty="0" smtClean="0"/>
          </a:p>
        </p:txBody>
      </p:sp>
      <p:sp>
        <p:nvSpPr>
          <p:cNvPr id="11" name="Date Placeholder 10"/>
          <p:cNvSpPr>
            <a:spLocks noGrp="1"/>
          </p:cNvSpPr>
          <p:nvPr>
            <p:ph type="dt" sz="half" idx="10"/>
          </p:nvPr>
        </p:nvSpPr>
        <p:spPr/>
        <p:txBody>
          <a:bodyPr/>
          <a:lstStyle/>
          <a:p>
            <a:pPr>
              <a:defRPr/>
            </a:pPr>
            <a:r>
              <a:rPr lang="en-US" smtClean="0"/>
              <a:t>SWE 632 – UI Design</a:t>
            </a:r>
            <a:endParaRPr lang="en-US"/>
          </a:p>
        </p:txBody>
      </p:sp>
      <p:sp>
        <p:nvSpPr>
          <p:cNvPr id="13" name="Footer Placeholder 12"/>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extLst>
      <p:ext uri="{BB962C8B-B14F-4D97-AF65-F5344CB8AC3E}">
        <p14:creationId xmlns:p14="http://schemas.microsoft.com/office/powerpoint/2010/main" val="42248720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reeform 16"/>
          <p:cNvSpPr>
            <a:spLocks noChangeArrowheads="1"/>
          </p:cNvSpPr>
          <p:nvPr/>
        </p:nvSpPr>
        <p:spPr bwMode="auto">
          <a:xfrm flipH="1">
            <a:off x="0" y="2162175"/>
            <a:ext cx="4302125" cy="3171825"/>
          </a:xfrm>
          <a:custGeom>
            <a:avLst/>
            <a:gdLst>
              <a:gd name="T0" fmla="*/ 0 w 4835471"/>
              <a:gd name="T1" fmla="*/ 0 h 3115159"/>
              <a:gd name="T2" fmla="*/ 107129 w 4835471"/>
              <a:gd name="T3" fmla="*/ 1681965 h 3115159"/>
              <a:gd name="T4" fmla="*/ 107129 w 4835471"/>
              <a:gd name="T5" fmla="*/ 3798584 h 3115159"/>
              <a:gd name="T6" fmla="*/ 1336970 w 4835471"/>
              <a:gd name="T7" fmla="*/ 3798584 h 3115159"/>
              <a:gd name="T8" fmla="*/ 1336970 w 4835471"/>
              <a:gd name="T9" fmla="*/ 1502429 h 3115159"/>
              <a:gd name="T10" fmla="*/ 0 w 4835471"/>
              <a:gd name="T11" fmla="*/ 0 h 3115159"/>
              <a:gd name="T12" fmla="*/ 0 60000 65536"/>
              <a:gd name="T13" fmla="*/ 0 60000 65536"/>
              <a:gd name="T14" fmla="*/ 0 60000 65536"/>
              <a:gd name="T15" fmla="*/ 0 60000 65536"/>
              <a:gd name="T16" fmla="*/ 0 60000 65536"/>
              <a:gd name="T17" fmla="*/ 0 60000 65536"/>
              <a:gd name="T18" fmla="*/ 0 w 4835471"/>
              <a:gd name="T19" fmla="*/ 0 h 3115159"/>
              <a:gd name="T20" fmla="*/ 4835471 w 4835471"/>
              <a:gd name="T21" fmla="*/ 3115159 h 3115159"/>
            </a:gdLst>
            <a:ahLst/>
            <a:cxnLst>
              <a:cxn ang="T12">
                <a:pos x="T0" y="T1"/>
              </a:cxn>
              <a:cxn ang="T13">
                <a:pos x="T2" y="T3"/>
              </a:cxn>
              <a:cxn ang="T14">
                <a:pos x="T4" y="T5"/>
              </a:cxn>
              <a:cxn ang="T15">
                <a:pos x="T6" y="T7"/>
              </a:cxn>
              <a:cxn ang="T16">
                <a:pos x="T8" y="T9"/>
              </a:cxn>
              <a:cxn ang="T17">
                <a:pos x="T10" y="T11"/>
              </a:cxn>
            </a:cxnLst>
            <a:rect l="T18" t="T19" r="T20" b="T21"/>
            <a:pathLst>
              <a:path w="4835471" h="3115159">
                <a:moveTo>
                  <a:pt x="0" y="0"/>
                </a:moveTo>
                <a:lnTo>
                  <a:pt x="387457" y="1379349"/>
                </a:lnTo>
                <a:lnTo>
                  <a:pt x="387457" y="3115159"/>
                </a:lnTo>
                <a:lnTo>
                  <a:pt x="4835471" y="3115159"/>
                </a:lnTo>
                <a:lnTo>
                  <a:pt x="4835471" y="1232115"/>
                </a:lnTo>
                <a:lnTo>
                  <a:pt x="0" y="0"/>
                </a:lnTo>
                <a:close/>
              </a:path>
            </a:pathLst>
          </a:custGeom>
          <a:gradFill rotWithShape="1">
            <a:gsLst>
              <a:gs pos="0">
                <a:srgbClr val="EAEAEA"/>
              </a:gs>
              <a:gs pos="100000">
                <a:srgbClr val="5C7040">
                  <a:alpha val="0"/>
                </a:srgbClr>
              </a:gs>
            </a:gsLst>
            <a:lin ang="0"/>
          </a:gradFill>
          <a:ln w="9525" algn="ctr">
            <a:noFill/>
            <a:miter lim="800000"/>
            <a:headEnd/>
            <a:tailEnd/>
          </a:ln>
        </p:spPr>
        <p:txBody>
          <a:bodyPr lIns="0" tIns="0" rIns="0"/>
          <a:lstStyle/>
          <a:p>
            <a:endParaRPr lang="en-US"/>
          </a:p>
        </p:txBody>
      </p:sp>
      <p:sp>
        <p:nvSpPr>
          <p:cNvPr id="19459" name="Freeform 15"/>
          <p:cNvSpPr>
            <a:spLocks noChangeArrowheads="1"/>
          </p:cNvSpPr>
          <p:nvPr/>
        </p:nvSpPr>
        <p:spPr bwMode="auto">
          <a:xfrm>
            <a:off x="4300538" y="2162175"/>
            <a:ext cx="4835525" cy="3171825"/>
          </a:xfrm>
          <a:custGeom>
            <a:avLst/>
            <a:gdLst>
              <a:gd name="T0" fmla="*/ 0 w 4835471"/>
              <a:gd name="T1" fmla="*/ 0 h 3115159"/>
              <a:gd name="T2" fmla="*/ 387507 w 4835471"/>
              <a:gd name="T3" fmla="*/ 1681965 h 3115159"/>
              <a:gd name="T4" fmla="*/ 387507 w 4835471"/>
              <a:gd name="T5" fmla="*/ 3798584 h 3115159"/>
              <a:gd name="T6" fmla="*/ 4836029 w 4835471"/>
              <a:gd name="T7" fmla="*/ 3798584 h 3115159"/>
              <a:gd name="T8" fmla="*/ 4836029 w 4835471"/>
              <a:gd name="T9" fmla="*/ 1502429 h 3115159"/>
              <a:gd name="T10" fmla="*/ 0 w 4835471"/>
              <a:gd name="T11" fmla="*/ 0 h 3115159"/>
              <a:gd name="T12" fmla="*/ 0 60000 65536"/>
              <a:gd name="T13" fmla="*/ 0 60000 65536"/>
              <a:gd name="T14" fmla="*/ 0 60000 65536"/>
              <a:gd name="T15" fmla="*/ 0 60000 65536"/>
              <a:gd name="T16" fmla="*/ 0 60000 65536"/>
              <a:gd name="T17" fmla="*/ 0 60000 65536"/>
              <a:gd name="T18" fmla="*/ 0 w 4835471"/>
              <a:gd name="T19" fmla="*/ 0 h 3115159"/>
              <a:gd name="T20" fmla="*/ 4835471 w 4835471"/>
              <a:gd name="T21" fmla="*/ 3115159 h 3115159"/>
            </a:gdLst>
            <a:ahLst/>
            <a:cxnLst>
              <a:cxn ang="T12">
                <a:pos x="T0" y="T1"/>
              </a:cxn>
              <a:cxn ang="T13">
                <a:pos x="T2" y="T3"/>
              </a:cxn>
              <a:cxn ang="T14">
                <a:pos x="T4" y="T5"/>
              </a:cxn>
              <a:cxn ang="T15">
                <a:pos x="T6" y="T7"/>
              </a:cxn>
              <a:cxn ang="T16">
                <a:pos x="T8" y="T9"/>
              </a:cxn>
              <a:cxn ang="T17">
                <a:pos x="T10" y="T11"/>
              </a:cxn>
            </a:cxnLst>
            <a:rect l="T18" t="T19" r="T20" b="T21"/>
            <a:pathLst>
              <a:path w="4835471" h="3115159">
                <a:moveTo>
                  <a:pt x="0" y="0"/>
                </a:moveTo>
                <a:lnTo>
                  <a:pt x="387457" y="1379349"/>
                </a:lnTo>
                <a:lnTo>
                  <a:pt x="387457" y="3115159"/>
                </a:lnTo>
                <a:lnTo>
                  <a:pt x="4835471" y="3115159"/>
                </a:lnTo>
                <a:lnTo>
                  <a:pt x="4835471" y="1232115"/>
                </a:lnTo>
                <a:lnTo>
                  <a:pt x="0" y="0"/>
                </a:lnTo>
                <a:close/>
              </a:path>
            </a:pathLst>
          </a:custGeom>
          <a:gradFill rotWithShape="1">
            <a:gsLst>
              <a:gs pos="0">
                <a:srgbClr val="DCF8B6"/>
              </a:gs>
              <a:gs pos="100000">
                <a:srgbClr val="5C7040">
                  <a:alpha val="0"/>
                </a:srgbClr>
              </a:gs>
            </a:gsLst>
            <a:lin ang="0"/>
          </a:gradFill>
          <a:ln w="9525" algn="ctr">
            <a:noFill/>
            <a:miter lim="800000"/>
            <a:headEnd/>
            <a:tailEnd/>
          </a:ln>
        </p:spPr>
        <p:txBody>
          <a:bodyPr lIns="0" tIns="0" rIns="0"/>
          <a:lstStyle/>
          <a:p>
            <a:endParaRPr lang="en-US"/>
          </a:p>
        </p:txBody>
      </p:sp>
      <p:sp>
        <p:nvSpPr>
          <p:cNvPr id="19460" name="Rectangle 2"/>
          <p:cNvSpPr>
            <a:spLocks noGrp="1" noChangeArrowheads="1"/>
          </p:cNvSpPr>
          <p:nvPr>
            <p:ph type="title"/>
          </p:nvPr>
        </p:nvSpPr>
        <p:spPr/>
        <p:txBody>
          <a:bodyPr/>
          <a:lstStyle/>
          <a:p>
            <a:pPr eaLnBrk="1" hangingPunct="1"/>
            <a:r>
              <a:rPr lang="en-US" sz="2800" smtClean="0">
                <a:solidFill>
                  <a:schemeClr val="bg2"/>
                </a:solidFill>
              </a:rPr>
              <a:t>form vs. </a:t>
            </a:r>
            <a:r>
              <a:rPr lang="en-US" sz="3600" smtClean="0"/>
              <a:t>meaning</a:t>
            </a:r>
            <a:r>
              <a:rPr lang="en-US" sz="3200" smtClean="0"/>
              <a:t/>
            </a:r>
            <a:br>
              <a:rPr lang="en-US" sz="3200" smtClean="0"/>
            </a:br>
            <a:r>
              <a:rPr lang="en-US" sz="3200" smtClean="0"/>
              <a:t>more than one aspect/layer</a:t>
            </a:r>
          </a:p>
        </p:txBody>
      </p:sp>
      <p:sp>
        <p:nvSpPr>
          <p:cNvPr id="7" name="Rectangle 6"/>
          <p:cNvSpPr/>
          <p:nvPr/>
        </p:nvSpPr>
        <p:spPr>
          <a:xfrm>
            <a:off x="2743200" y="1701800"/>
            <a:ext cx="3479800" cy="522288"/>
          </a:xfrm>
          <a:prstGeom prst="rect">
            <a:avLst/>
          </a:prstGeom>
        </p:spPr>
        <p:txBody>
          <a:bodyPr wrap="none">
            <a:spAutoFit/>
          </a:bodyPr>
          <a:lstStyle/>
          <a:p>
            <a:pPr>
              <a:defRPr/>
            </a:pPr>
            <a:r>
              <a:rPr lang="en-US" sz="2800" kern="0" dirty="0">
                <a:solidFill>
                  <a:srgbClr val="663300"/>
                </a:solidFill>
                <a:latin typeface="Comic Sans MS"/>
                <a:ea typeface="+mj-ea"/>
                <a:cs typeface="+mj-cs"/>
              </a:rPr>
              <a:t>semantic knowledge</a:t>
            </a:r>
            <a:endParaRPr lang="en-US" sz="1400" dirty="0"/>
          </a:p>
        </p:txBody>
      </p:sp>
      <p:sp>
        <p:nvSpPr>
          <p:cNvPr id="19462" name="Content Placeholder 15"/>
          <p:cNvSpPr>
            <a:spLocks noGrp="1"/>
          </p:cNvSpPr>
          <p:nvPr>
            <p:ph sz="half" idx="4294967295"/>
          </p:nvPr>
        </p:nvSpPr>
        <p:spPr>
          <a:xfrm>
            <a:off x="4724400" y="3352800"/>
            <a:ext cx="4038600" cy="2057400"/>
          </a:xfrm>
        </p:spPr>
        <p:txBody>
          <a:bodyPr>
            <a:normAutofit lnSpcReduction="10000"/>
          </a:bodyPr>
          <a:lstStyle/>
          <a:p>
            <a:pPr marL="231775" indent="-231775"/>
            <a:r>
              <a:rPr lang="en-US" sz="2000" smtClean="0"/>
              <a:t>technology-specific knowledge</a:t>
            </a:r>
          </a:p>
          <a:p>
            <a:pPr marL="457200" lvl="1" indent="-231775"/>
            <a:r>
              <a:rPr lang="en-US" sz="1800" smtClean="0"/>
              <a:t>interaction concepts &amp; devices</a:t>
            </a:r>
          </a:p>
          <a:p>
            <a:pPr marL="685800" lvl="2" indent="-231775"/>
            <a:r>
              <a:rPr lang="en-US" sz="1400" smtClean="0"/>
              <a:t>keyboard, mouse, windows, buttons…</a:t>
            </a:r>
          </a:p>
          <a:p>
            <a:pPr marL="457200" lvl="1" indent="-231775"/>
            <a:r>
              <a:rPr lang="en-US" sz="1800" smtClean="0"/>
              <a:t>OS &amp; applications</a:t>
            </a:r>
          </a:p>
          <a:p>
            <a:pPr marL="457200" lvl="1" indent="-231775"/>
            <a:r>
              <a:rPr lang="en-US" sz="1800" smtClean="0"/>
              <a:t>file storage</a:t>
            </a:r>
          </a:p>
          <a:p>
            <a:pPr marL="457200" lvl="1" indent="-231775"/>
            <a:r>
              <a:rPr lang="en-US" sz="1800" smtClean="0"/>
              <a:t>printing…</a:t>
            </a:r>
          </a:p>
        </p:txBody>
      </p:sp>
      <p:sp>
        <p:nvSpPr>
          <p:cNvPr id="19463" name="Content Placeholder 14"/>
          <p:cNvSpPr>
            <a:spLocks noGrp="1"/>
          </p:cNvSpPr>
          <p:nvPr>
            <p:ph sz="half" idx="1"/>
          </p:nvPr>
        </p:nvSpPr>
        <p:spPr>
          <a:xfrm>
            <a:off x="457200" y="3733800"/>
            <a:ext cx="3733800" cy="1371600"/>
          </a:xfrm>
        </p:spPr>
        <p:txBody>
          <a:bodyPr>
            <a:normAutofit lnSpcReduction="10000"/>
          </a:bodyPr>
          <a:lstStyle/>
          <a:p>
            <a:pPr marL="231775" indent="-231775"/>
            <a:r>
              <a:rPr lang="en-US" sz="2000" smtClean="0"/>
              <a:t>domain-specific knowledge</a:t>
            </a:r>
          </a:p>
          <a:p>
            <a:pPr marL="457200" lvl="1" indent="-231775"/>
            <a:r>
              <a:rPr lang="en-US" sz="1800" smtClean="0"/>
              <a:t>what needs to be done</a:t>
            </a:r>
          </a:p>
          <a:p>
            <a:pPr marL="457200" lvl="1" indent="-231775"/>
            <a:r>
              <a:rPr lang="en-US" sz="1800" smtClean="0"/>
              <a:t>domain concepts</a:t>
            </a:r>
          </a:p>
          <a:p>
            <a:pPr marL="457200" lvl="1" indent="-231775"/>
            <a:r>
              <a:rPr lang="en-US" sz="1800" smtClean="0"/>
              <a:t>order of actions</a:t>
            </a:r>
          </a:p>
        </p:txBody>
      </p:sp>
      <p:sp>
        <p:nvSpPr>
          <p:cNvPr id="13" name="Rectangle 12"/>
          <p:cNvSpPr/>
          <p:nvPr/>
        </p:nvSpPr>
        <p:spPr>
          <a:xfrm>
            <a:off x="2800350" y="2616200"/>
            <a:ext cx="906463" cy="522288"/>
          </a:xfrm>
          <a:prstGeom prst="rect">
            <a:avLst/>
          </a:prstGeom>
        </p:spPr>
        <p:txBody>
          <a:bodyPr wrap="none">
            <a:spAutoFit/>
          </a:bodyPr>
          <a:lstStyle/>
          <a:p>
            <a:pPr>
              <a:defRPr/>
            </a:pPr>
            <a:r>
              <a:rPr lang="en-US" sz="2800" kern="0" dirty="0">
                <a:solidFill>
                  <a:srgbClr val="663300"/>
                </a:solidFill>
                <a:latin typeface="Comic Sans MS"/>
                <a:ea typeface="+mj-ea"/>
                <a:cs typeface="+mj-cs"/>
              </a:rPr>
              <a:t>task</a:t>
            </a:r>
            <a:endParaRPr lang="en-US" sz="1400" dirty="0"/>
          </a:p>
        </p:txBody>
      </p:sp>
      <p:sp>
        <p:nvSpPr>
          <p:cNvPr id="14" name="Rectangle 13"/>
          <p:cNvSpPr/>
          <p:nvPr/>
        </p:nvSpPr>
        <p:spPr>
          <a:xfrm>
            <a:off x="4648200" y="2616200"/>
            <a:ext cx="1755775" cy="522288"/>
          </a:xfrm>
          <a:prstGeom prst="rect">
            <a:avLst/>
          </a:prstGeom>
        </p:spPr>
        <p:txBody>
          <a:bodyPr wrap="none">
            <a:spAutoFit/>
          </a:bodyPr>
          <a:lstStyle/>
          <a:p>
            <a:pPr>
              <a:defRPr/>
            </a:pPr>
            <a:r>
              <a:rPr lang="en-US" sz="2800" kern="0" dirty="0">
                <a:solidFill>
                  <a:srgbClr val="663300"/>
                </a:solidFill>
                <a:latin typeface="Comic Sans MS"/>
                <a:ea typeface="+mj-ea"/>
                <a:cs typeface="+mj-cs"/>
              </a:rPr>
              <a:t>computer</a:t>
            </a:r>
            <a:endParaRPr lang="en-US" sz="1400" dirty="0"/>
          </a:p>
        </p:txBody>
      </p:sp>
      <p:grpSp>
        <p:nvGrpSpPr>
          <p:cNvPr id="2" name="Group 18"/>
          <p:cNvGrpSpPr>
            <a:grpSpLocks/>
          </p:cNvGrpSpPr>
          <p:nvPr/>
        </p:nvGrpSpPr>
        <p:grpSpPr bwMode="auto">
          <a:xfrm>
            <a:off x="0" y="5337175"/>
            <a:ext cx="9136063" cy="1023938"/>
            <a:chOff x="0" y="5336628"/>
            <a:chExt cx="9136117" cy="1024758"/>
          </a:xfrm>
        </p:grpSpPr>
        <p:sp>
          <p:nvSpPr>
            <p:cNvPr id="19472" name="Freeform 17"/>
            <p:cNvSpPr>
              <a:spLocks noChangeArrowheads="1"/>
            </p:cNvSpPr>
            <p:nvPr/>
          </p:nvSpPr>
          <p:spPr bwMode="auto">
            <a:xfrm>
              <a:off x="0" y="5336628"/>
              <a:ext cx="9136117" cy="1024758"/>
            </a:xfrm>
            <a:custGeom>
              <a:avLst/>
              <a:gdLst>
                <a:gd name="T0" fmla="*/ 0 w 9136117"/>
                <a:gd name="T1" fmla="*/ 0 h 1024758"/>
                <a:gd name="T2" fmla="*/ 3933497 w 9136117"/>
                <a:gd name="T3" fmla="*/ 0 h 1024758"/>
                <a:gd name="T4" fmla="*/ 4340774 w 9136117"/>
                <a:gd name="T5" fmla="*/ 520262 h 1024758"/>
                <a:gd name="T6" fmla="*/ 4708635 w 9136117"/>
                <a:gd name="T7" fmla="*/ 0 h 1024758"/>
                <a:gd name="T8" fmla="*/ 9136117 w 9136117"/>
                <a:gd name="T9" fmla="*/ 0 h 1024758"/>
                <a:gd name="T10" fmla="*/ 7725103 w 9136117"/>
                <a:gd name="T11" fmla="*/ 1024758 h 1024758"/>
                <a:gd name="T12" fmla="*/ 1466204 w 9136117"/>
                <a:gd name="T13" fmla="*/ 1024758 h 1024758"/>
                <a:gd name="T14" fmla="*/ 0 w 9136117"/>
                <a:gd name="T15" fmla="*/ 0 h 1024758"/>
                <a:gd name="T16" fmla="*/ 0 60000 65536"/>
                <a:gd name="T17" fmla="*/ 0 60000 65536"/>
                <a:gd name="T18" fmla="*/ 0 60000 65536"/>
                <a:gd name="T19" fmla="*/ 0 60000 65536"/>
                <a:gd name="T20" fmla="*/ 0 60000 65536"/>
                <a:gd name="T21" fmla="*/ 0 60000 65536"/>
                <a:gd name="T22" fmla="*/ 0 60000 65536"/>
                <a:gd name="T23" fmla="*/ 0 60000 65536"/>
                <a:gd name="T24" fmla="*/ 0 w 9136117"/>
                <a:gd name="T25" fmla="*/ 0 h 1024758"/>
                <a:gd name="T26" fmla="*/ 9136117 w 9136117"/>
                <a:gd name="T27" fmla="*/ 1024758 h 10247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36117" h="1024758">
                  <a:moveTo>
                    <a:pt x="0" y="0"/>
                  </a:moveTo>
                  <a:lnTo>
                    <a:pt x="3933497" y="0"/>
                  </a:lnTo>
                  <a:lnTo>
                    <a:pt x="4340772" y="520262"/>
                  </a:lnTo>
                  <a:lnTo>
                    <a:pt x="4708634" y="0"/>
                  </a:lnTo>
                  <a:lnTo>
                    <a:pt x="9136117" y="0"/>
                  </a:lnTo>
                  <a:lnTo>
                    <a:pt x="7725103" y="1024758"/>
                  </a:lnTo>
                  <a:lnTo>
                    <a:pt x="1466193" y="1024758"/>
                  </a:lnTo>
                  <a:lnTo>
                    <a:pt x="0" y="0"/>
                  </a:lnTo>
                  <a:close/>
                </a:path>
              </a:pathLst>
            </a:custGeom>
            <a:gradFill rotWithShape="0">
              <a:gsLst>
                <a:gs pos="0">
                  <a:srgbClr val="DCF8B6">
                    <a:alpha val="0"/>
                  </a:srgbClr>
                </a:gs>
                <a:gs pos="100000">
                  <a:srgbClr val="FFEC99"/>
                </a:gs>
              </a:gsLst>
              <a:lin ang="5400000"/>
            </a:gradFill>
            <a:ln w="9525" algn="ctr">
              <a:noFill/>
              <a:round/>
              <a:headEnd/>
              <a:tailEnd/>
            </a:ln>
          </p:spPr>
          <p:txBody>
            <a:bodyPr/>
            <a:lstStyle/>
            <a:p>
              <a:endParaRPr lang="en-US"/>
            </a:p>
          </p:txBody>
        </p:sp>
        <p:sp>
          <p:nvSpPr>
            <p:cNvPr id="15" name="Rectangle 14"/>
            <p:cNvSpPr/>
            <p:nvPr/>
          </p:nvSpPr>
          <p:spPr>
            <a:xfrm>
              <a:off x="1371608" y="5867278"/>
              <a:ext cx="6781840" cy="462333"/>
            </a:xfrm>
            <a:prstGeom prst="rect">
              <a:avLst/>
            </a:prstGeom>
          </p:spPr>
          <p:txBody>
            <a:bodyPr>
              <a:spAutoFit/>
            </a:bodyPr>
            <a:lstStyle/>
            <a:p>
              <a:pPr marL="231775" indent="-231775">
                <a:spcBef>
                  <a:spcPct val="20000"/>
                </a:spcBef>
                <a:buSzPct val="60000"/>
                <a:buFontTx/>
                <a:buBlip>
                  <a:blip r:embed="rId2"/>
                </a:buBlip>
                <a:defRPr/>
              </a:pPr>
              <a:r>
                <a:rPr lang="en-US" sz="2400" dirty="0">
                  <a:solidFill>
                    <a:srgbClr val="663300"/>
                  </a:solidFill>
                  <a:latin typeface="+mn-lt"/>
                </a:rPr>
                <a:t>how to carry out the task using a computer</a:t>
              </a:r>
            </a:p>
          </p:txBody>
        </p:sp>
      </p:grpSp>
      <p:sp>
        <p:nvSpPr>
          <p:cNvPr id="20" name="Rectangle 19"/>
          <p:cNvSpPr/>
          <p:nvPr/>
        </p:nvSpPr>
        <p:spPr>
          <a:xfrm>
            <a:off x="3429000" y="5181600"/>
            <a:ext cx="1916113" cy="646113"/>
          </a:xfrm>
          <a:prstGeom prst="rect">
            <a:avLst/>
          </a:prstGeom>
        </p:spPr>
        <p:txBody>
          <a:bodyPr wrap="none">
            <a:spAutoFit/>
          </a:bodyPr>
          <a:lstStyle/>
          <a:p>
            <a:pPr algn="ctr">
              <a:defRPr/>
            </a:pPr>
            <a:r>
              <a:rPr lang="en-US" sz="3600" kern="0" dirty="0">
                <a:solidFill>
                  <a:srgbClr val="C00000"/>
                </a:solidFill>
                <a:latin typeface="Comic Sans MS"/>
              </a:rPr>
              <a:t>enough?</a:t>
            </a:r>
            <a:endParaRPr lang="en-US" sz="2800" dirty="0">
              <a:solidFill>
                <a:srgbClr val="C00000"/>
              </a:solidFill>
            </a:endParaRPr>
          </a:p>
        </p:txBody>
      </p:sp>
      <p:sp>
        <p:nvSpPr>
          <p:cNvPr id="21" name="Rectangle 20"/>
          <p:cNvSpPr/>
          <p:nvPr/>
        </p:nvSpPr>
        <p:spPr>
          <a:xfrm>
            <a:off x="1649413" y="5486400"/>
            <a:ext cx="5970587" cy="523875"/>
          </a:xfrm>
          <a:prstGeom prst="rect">
            <a:avLst/>
          </a:prstGeom>
        </p:spPr>
        <p:txBody>
          <a:bodyPr wrap="none">
            <a:spAutoFit/>
          </a:bodyPr>
          <a:lstStyle/>
          <a:p>
            <a:pPr>
              <a:defRPr/>
            </a:pPr>
            <a:r>
              <a:rPr lang="en-US" sz="2800" kern="0" dirty="0">
                <a:solidFill>
                  <a:srgbClr val="003300"/>
                </a:solidFill>
                <a:latin typeface="Comic Sans MS"/>
                <a:ea typeface="+mj-ea"/>
                <a:cs typeface="+mj-cs"/>
              </a:rPr>
              <a:t>+ app-specific syntactic knowledge</a:t>
            </a:r>
            <a:endParaRPr lang="en-US" sz="1400" dirty="0">
              <a:solidFill>
                <a:srgbClr val="003300"/>
              </a:solidFill>
            </a:endParaRPr>
          </a:p>
        </p:txBody>
      </p:sp>
      <p:sp>
        <p:nvSpPr>
          <p:cNvPr id="19" name="Date Placeholder 18"/>
          <p:cNvSpPr>
            <a:spLocks noGrp="1"/>
          </p:cNvSpPr>
          <p:nvPr>
            <p:ph type="dt" sz="half" idx="10"/>
          </p:nvPr>
        </p:nvSpPr>
        <p:spPr/>
        <p:txBody>
          <a:bodyPr/>
          <a:lstStyle/>
          <a:p>
            <a:pPr>
              <a:defRPr/>
            </a:pPr>
            <a:r>
              <a:rPr lang="en-US" smtClean="0"/>
              <a:t>SWE 632 – UI Design</a:t>
            </a:r>
            <a:endParaRPr lang="en-US"/>
          </a:p>
        </p:txBody>
      </p:sp>
      <p:sp>
        <p:nvSpPr>
          <p:cNvPr id="23" name="Footer Placeholder 22"/>
          <p:cNvSpPr>
            <a:spLocks noGrp="1"/>
          </p:cNvSpPr>
          <p:nvPr>
            <p:ph type="ftr" sz="quarter" idx="11"/>
          </p:nvPr>
        </p:nvSpPr>
        <p:spPr/>
        <p:txBody>
          <a:bodyPr/>
          <a:lstStyle/>
          <a:p>
            <a:pPr>
              <a:defRPr/>
            </a:pPr>
            <a:r>
              <a:rPr lang="en-US" dirty="0" smtClean="0"/>
              <a:t>© </a:t>
            </a:r>
            <a:r>
              <a:rPr lang="en-US" dirty="0" smtClean="0"/>
              <a:t>Fleck 2012</a:t>
            </a:r>
            <a:endParaRPr lang="en-US" dirty="0"/>
          </a:p>
        </p:txBody>
      </p:sp>
    </p:spTree>
    <p:extLst>
      <p:ext uri="{BB962C8B-B14F-4D97-AF65-F5344CB8AC3E}">
        <p14:creationId xmlns:p14="http://schemas.microsoft.com/office/powerpoint/2010/main" val="1393091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1" nodeType="clickEffect">
                                  <p:stCondLst>
                                    <p:cond delay="0"/>
                                  </p:stCondLst>
                                  <p:childTnLst>
                                    <p:anim calcmode="lin" valueType="num">
                                      <p:cBhvr>
                                        <p:cTn id="18" dur="1000"/>
                                        <p:tgtEl>
                                          <p:spTgt spid="20"/>
                                        </p:tgtEl>
                                        <p:attrNameLst>
                                          <p:attrName>ppt_w</p:attrName>
                                        </p:attrNameLst>
                                      </p:cBhvr>
                                      <p:tavLst>
                                        <p:tav tm="0">
                                          <p:val>
                                            <p:strVal val="ppt_w"/>
                                          </p:val>
                                        </p:tav>
                                        <p:tav tm="100000">
                                          <p:val>
                                            <p:strVal val="ppt_w*0.70"/>
                                          </p:val>
                                        </p:tav>
                                      </p:tavLst>
                                    </p:anim>
                                    <p:anim calcmode="lin" valueType="num">
                                      <p:cBhvr>
                                        <p:cTn id="19" dur="1000"/>
                                        <p:tgtEl>
                                          <p:spTgt spid="20"/>
                                        </p:tgtEl>
                                        <p:attrNameLst>
                                          <p:attrName>ppt_h</p:attrName>
                                        </p:attrNameLst>
                                      </p:cBhvr>
                                      <p:tavLst>
                                        <p:tav tm="0">
                                          <p:val>
                                            <p:strVal val="ppt_h"/>
                                          </p:val>
                                        </p:tav>
                                        <p:tav tm="100000">
                                          <p:val>
                                            <p:strVal val="ppt_h"/>
                                          </p:val>
                                        </p:tav>
                                      </p:tavLst>
                                    </p:anim>
                                    <p:animEffect transition="out" filter="fade">
                                      <p:cBhvr>
                                        <p:cTn id="20" dur="1000"/>
                                        <p:tgtEl>
                                          <p:spTgt spid="20"/>
                                        </p:tgtEl>
                                      </p:cBhvr>
                                    </p:animEffect>
                                    <p:set>
                                      <p:cBhvr>
                                        <p:cTn id="21" dur="1" fill="hold">
                                          <p:stCondLst>
                                            <p:cond delay="999"/>
                                          </p:stCondLst>
                                        </p:cTn>
                                        <p:tgtEl>
                                          <p:spTgt spid="20"/>
                                        </p:tgtEl>
                                        <p:attrNameLst>
                                          <p:attrName>style.visibility</p:attrName>
                                        </p:attrNameLst>
                                      </p:cBhvr>
                                      <p:to>
                                        <p:strVal val="hidden"/>
                                      </p:to>
                                    </p:set>
                                  </p:childTnLst>
                                </p:cTn>
                              </p:par>
                            </p:childTnLst>
                          </p:cTn>
                        </p:par>
                        <p:par>
                          <p:cTn id="22" fill="hold">
                            <p:stCondLst>
                              <p:cond delay="1000"/>
                            </p:stCondLst>
                            <p:childTnLst>
                              <p:par>
                                <p:cTn id="23" presetID="53"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10043</TotalTime>
  <Words>1470</Words>
  <Application>Microsoft Macintosh PowerPoint</Application>
  <PresentationFormat>On-screen Show (4:3)</PresentationFormat>
  <Paragraphs>364</Paragraphs>
  <Slides>28</Slides>
  <Notes>1</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Capital</vt:lpstr>
      <vt:lpstr>Users</vt:lpstr>
      <vt:lpstr>Know the User</vt:lpstr>
      <vt:lpstr>What to know about users?</vt:lpstr>
      <vt:lpstr>Example</vt:lpstr>
      <vt:lpstr>example bridging implementation to user models</vt:lpstr>
      <vt:lpstr>form vs. meaning </vt:lpstr>
      <vt:lpstr>form vs. meaning </vt:lpstr>
      <vt:lpstr>form vs. meaning examples of syntax</vt:lpstr>
      <vt:lpstr>form vs. meaning more than one aspect/layer</vt:lpstr>
      <vt:lpstr>traditional assessment does a poor job at distinguishing different kinds of experts</vt:lpstr>
      <vt:lpstr>different competencies need different UI strategies</vt:lpstr>
      <vt:lpstr>Example: Evaluate our users</vt:lpstr>
      <vt:lpstr>Syntactic &amp; Semantic</vt:lpstr>
      <vt:lpstr>Perpetual Intermediates</vt:lpstr>
      <vt:lpstr>Perpetual Intermediates</vt:lpstr>
      <vt:lpstr>Summary</vt:lpstr>
      <vt:lpstr>Qualitative Research: Finding Information about the User</vt:lpstr>
      <vt:lpstr>What to know?</vt:lpstr>
      <vt:lpstr>Research Types</vt:lpstr>
      <vt:lpstr>Ethnographic Field Studies</vt:lpstr>
      <vt:lpstr>Applying Information about the user through Personas and Modeling</vt:lpstr>
      <vt:lpstr>Modeling Users: Personas and Goals</vt:lpstr>
      <vt:lpstr>Persona models inform evaluation and design decisions</vt:lpstr>
      <vt:lpstr>Understand all relevant roles</vt:lpstr>
      <vt:lpstr>Discussion</vt:lpstr>
      <vt:lpstr>Example: TiVo</vt:lpstr>
      <vt:lpstr>User Personas: more than demographics &amp; expertise</vt:lpstr>
      <vt:lpstr>Summary Modeling Users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Joao Pedro Sousa</dc:creator>
  <cp:lastModifiedBy>Dan Fleck</cp:lastModifiedBy>
  <cp:revision>437</cp:revision>
  <cp:lastPrinted>1601-01-01T00:00:00Z</cp:lastPrinted>
  <dcterms:created xsi:type="dcterms:W3CDTF">1601-01-01T00:00:00Z</dcterms:created>
  <dcterms:modified xsi:type="dcterms:W3CDTF">2012-09-13T20:05:56Z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