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xlsx" ContentType="application/vnd.openxmlformats-officedocument.spreadsheetml.sheet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1"/>
  </p:notesMasterIdLst>
  <p:handoutMasterIdLst>
    <p:handoutMasterId r:id="rId22"/>
  </p:handoutMasterIdLst>
  <p:sldIdLst>
    <p:sldId id="302" r:id="rId2"/>
    <p:sldId id="264" r:id="rId3"/>
    <p:sldId id="265" r:id="rId4"/>
    <p:sldId id="268" r:id="rId5"/>
    <p:sldId id="304" r:id="rId6"/>
    <p:sldId id="270" r:id="rId7"/>
    <p:sldId id="271" r:id="rId8"/>
    <p:sldId id="269" r:id="rId9"/>
    <p:sldId id="273" r:id="rId10"/>
    <p:sldId id="275" r:id="rId11"/>
    <p:sldId id="276" r:id="rId12"/>
    <p:sldId id="303" r:id="rId13"/>
    <p:sldId id="279" r:id="rId14"/>
    <p:sldId id="280" r:id="rId15"/>
    <p:sldId id="281" r:id="rId16"/>
    <p:sldId id="282" r:id="rId17"/>
    <p:sldId id="300" r:id="rId18"/>
    <p:sldId id="278" r:id="rId19"/>
    <p:sldId id="284" r:id="rId20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Bookman Old Style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Bookman Old Style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Bookman Old Style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Bookman Old Style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Bookman Old Style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Bookman Old Style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Bookman Old Style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Bookman Old Style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Bookman Old Style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3366FF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4" autoAdjust="0"/>
    <p:restoredTop sz="88707" autoAdjust="0"/>
  </p:normalViewPr>
  <p:slideViewPr>
    <p:cSldViewPr>
      <p:cViewPr varScale="1">
        <p:scale>
          <a:sx n="95" d="100"/>
          <a:sy n="95" d="100"/>
        </p:scale>
        <p:origin x="-1664" y="-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052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notesMaster" Target="notesMasters/notesMaster1.xml"/><Relationship Id="rId22" Type="http://schemas.openxmlformats.org/officeDocument/2006/relationships/handoutMaster" Target="handoutMasters/handoutMaster1.xml"/><Relationship Id="rId23" Type="http://schemas.openxmlformats.org/officeDocument/2006/relationships/printerSettings" Target="printerSettings/printerSettings1.bin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9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barChart>
        <c:barDir val="col"/>
        <c:grouping val="clustered"/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SWE Student Enrollment</c:v>
                </c:pt>
              </c:strCache>
            </c:strRef>
          </c:tx>
          <c:spPr>
            <a:effectLst>
              <a:outerShdw blurRad="50800" dist="50800" sx="1000" sy="1000" algn="ctr" rotWithShape="0">
                <a:srgbClr val="FFFFFF">
                  <a:lumMod val="75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0" h="0" prst="slope"/>
            </a:sp3d>
          </c:spPr>
          <c:invertIfNegative val="0"/>
          <c:cat>
            <c:numRef>
              <c:f>Sheet1!$A$2:$A$11</c:f>
              <c:numCache>
                <c:formatCode>General</c:formatCode>
                <c:ptCount val="10"/>
                <c:pt idx="0">
                  <c:v>2000.0</c:v>
                </c:pt>
                <c:pt idx="1">
                  <c:v>2001.0</c:v>
                </c:pt>
                <c:pt idx="2">
                  <c:v>2002.0</c:v>
                </c:pt>
                <c:pt idx="3">
                  <c:v>2003.0</c:v>
                </c:pt>
                <c:pt idx="4">
                  <c:v>2004.0</c:v>
                </c:pt>
                <c:pt idx="5">
                  <c:v>2005.0</c:v>
                </c:pt>
                <c:pt idx="6">
                  <c:v>2006.0</c:v>
                </c:pt>
                <c:pt idx="7">
                  <c:v>2007.0</c:v>
                </c:pt>
                <c:pt idx="8">
                  <c:v>2008.0</c:v>
                </c:pt>
                <c:pt idx="9">
                  <c:v>2009.0</c:v>
                </c:pt>
              </c:numCache>
            </c:numRef>
          </c:cat>
          <c:val>
            <c:numRef>
              <c:f>Sheet1!$B$2:$B$11</c:f>
              <c:numCache>
                <c:formatCode>General</c:formatCode>
                <c:ptCount val="10"/>
                <c:pt idx="0">
                  <c:v>58.0</c:v>
                </c:pt>
                <c:pt idx="1">
                  <c:v>55.0</c:v>
                </c:pt>
                <c:pt idx="2">
                  <c:v>31.0</c:v>
                </c:pt>
                <c:pt idx="3">
                  <c:v>168.0</c:v>
                </c:pt>
                <c:pt idx="4">
                  <c:v>134.0</c:v>
                </c:pt>
                <c:pt idx="5">
                  <c:v>152.0</c:v>
                </c:pt>
                <c:pt idx="6">
                  <c:v>179.0</c:v>
                </c:pt>
                <c:pt idx="7">
                  <c:v>155.0</c:v>
                </c:pt>
                <c:pt idx="8">
                  <c:v>165.0</c:v>
                </c:pt>
                <c:pt idx="9">
                  <c:v>171.0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"/>
        <c:axId val="-2026372296"/>
        <c:axId val="-2116472296"/>
      </c:barChart>
      <c:catAx>
        <c:axId val="-20263722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-2116472296"/>
        <c:crosses val="autoZero"/>
        <c:auto val="1"/>
        <c:lblAlgn val="ctr"/>
        <c:lblOffset val="100"/>
        <c:noMultiLvlLbl val="0"/>
      </c:catAx>
      <c:valAx>
        <c:axId val="-211647229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-2026372296"/>
        <c:crosses val="autoZero"/>
        <c:crossBetween val="between"/>
      </c:valAx>
      <c:spPr>
        <a:ln>
          <a:noFill/>
        </a:ln>
        <a:scene3d>
          <a:camera prst="orthographicFront"/>
          <a:lightRig rig="threePt" dir="t"/>
        </a:scene3d>
        <a:sp3d>
          <a:bevelB h="19050"/>
        </a:sp3d>
      </c:spPr>
    </c:plotArea>
    <c:plotVisOnly val="1"/>
    <c:dispBlanksAs val="gap"/>
    <c:showDLblsOverMax val="0"/>
  </c:chart>
  <c:spPr>
    <a:solidFill>
      <a:schemeClr val="accent6"/>
    </a:solidFill>
    <a:ln w="31750" cap="flat" cmpd="sng" algn="ctr">
      <a:solidFill>
        <a:schemeClr val="accent6">
          <a:shade val="50000"/>
          <a:shade val="90000"/>
        </a:schemeClr>
      </a:solidFill>
      <a:prstDash val="solid"/>
    </a:ln>
    <a:effectLst/>
  </c:spPr>
  <c:txPr>
    <a:bodyPr/>
    <a:lstStyle/>
    <a:p>
      <a:pPr>
        <a:defRPr>
          <a:solidFill>
            <a:schemeClr val="lt1"/>
          </a:solidFill>
          <a:latin typeface="+mn-lt"/>
          <a:ea typeface="+mn-ea"/>
          <a:cs typeface="+mn-cs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hPercent val="81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0771653543307088"/>
          <c:y val="0.0212389380530974"/>
          <c:w val="0.902362204724408"/>
          <c:h val="0.79646017699115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CS</c:v>
                </c:pt>
              </c:strCache>
            </c:strRef>
          </c:tx>
          <c:spPr>
            <a:solidFill>
              <a:schemeClr val="accent1"/>
            </a:solidFill>
            <a:ln w="9353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Sheet1!$B$1:$B$1</c:f>
              <c:strCache>
                <c:ptCount val="1"/>
                <c:pt idx="0">
                  <c:v>SWE 632</c:v>
                </c:pt>
              </c:strCache>
            </c:strRef>
          </c:cat>
          <c:val>
            <c:numRef>
              <c:f>Sheet1!$B$2:$B$2</c:f>
              <c:numCache>
                <c:formatCode>General</c:formatCode>
                <c:ptCount val="1"/>
                <c:pt idx="0">
                  <c:v>7.0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Other</c:v>
                </c:pt>
              </c:strCache>
            </c:strRef>
          </c:tx>
          <c:spPr>
            <a:solidFill>
              <a:schemeClr val="accent2"/>
            </a:solidFill>
            <a:ln w="9353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Sheet1!$B$1:$B$1</c:f>
              <c:strCache>
                <c:ptCount val="1"/>
                <c:pt idx="0">
                  <c:v>SWE 632</c:v>
                </c:pt>
              </c:strCache>
            </c:strRef>
          </c:cat>
          <c:val>
            <c:numRef>
              <c:f>Sheet1!$B$3:$B$3</c:f>
              <c:numCache>
                <c:formatCode>General</c:formatCode>
                <c:ptCount val="1"/>
                <c:pt idx="0">
                  <c:v>2.0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INFS</c:v>
                </c:pt>
              </c:strCache>
            </c:strRef>
          </c:tx>
          <c:spPr>
            <a:solidFill>
              <a:schemeClr val="hlink"/>
            </a:solidFill>
            <a:ln w="9353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Sheet1!$B$1:$B$1</c:f>
              <c:strCache>
                <c:ptCount val="1"/>
                <c:pt idx="0">
                  <c:v>SWE 632</c:v>
                </c:pt>
              </c:strCache>
            </c:strRef>
          </c:cat>
          <c:val>
            <c:numRef>
              <c:f>Sheet1!$B$4:$B$4</c:f>
              <c:numCache>
                <c:formatCode>General</c:formatCode>
                <c:ptCount val="1"/>
                <c:pt idx="0">
                  <c:v>12.0</c:v>
                </c:pt>
              </c:numCache>
            </c:numRef>
          </c:val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ISA</c:v>
                </c:pt>
              </c:strCache>
            </c:strRef>
          </c:tx>
          <c:spPr>
            <a:solidFill>
              <a:schemeClr val="folHlink"/>
            </a:solidFill>
            <a:ln w="9353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Sheet1!$B$1:$B$1</c:f>
              <c:strCache>
                <c:ptCount val="1"/>
                <c:pt idx="0">
                  <c:v>SWE 632</c:v>
                </c:pt>
              </c:strCache>
            </c:strRef>
          </c:cat>
          <c:val>
            <c:numRef>
              <c:f>Sheet1!$B$5:$B$5</c:f>
              <c:numCache>
                <c:formatCode>General</c:formatCode>
                <c:ptCount val="1"/>
                <c:pt idx="0">
                  <c:v>1.0</c:v>
                </c:pt>
              </c:numCache>
            </c:numRef>
          </c:val>
        </c:ser>
        <c:ser>
          <c:idx val="4"/>
          <c:order val="4"/>
          <c:tx>
            <c:strRef>
              <c:f>Sheet1!$A$6</c:f>
              <c:strCache>
                <c:ptCount val="1"/>
                <c:pt idx="0">
                  <c:v>SWE</c:v>
                </c:pt>
              </c:strCache>
            </c:strRef>
          </c:tx>
          <c:spPr>
            <a:solidFill>
              <a:schemeClr val="bg2"/>
            </a:solidFill>
            <a:ln w="9353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Sheet1!$B$1:$B$1</c:f>
              <c:strCache>
                <c:ptCount val="1"/>
                <c:pt idx="0">
                  <c:v>SWE 632</c:v>
                </c:pt>
              </c:strCache>
            </c:strRef>
          </c:cat>
          <c:val>
            <c:numRef>
              <c:f>Sheet1!$B$6:$B$6</c:f>
              <c:numCache>
                <c:formatCode>General</c:formatCode>
                <c:ptCount val="1"/>
                <c:pt idx="0">
                  <c:v>20.0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-2026727928"/>
        <c:axId val="-2026779512"/>
        <c:axId val="0"/>
      </c:bar3DChart>
      <c:catAx>
        <c:axId val="-20267279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2338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884" b="1" i="0" u="none" strike="noStrike" baseline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defRPr>
            </a:pPr>
            <a:endParaRPr lang="en-US"/>
          </a:p>
        </c:txPr>
        <c:crossAx val="-202677951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-2026779512"/>
        <c:scaling>
          <c:orientation val="minMax"/>
        </c:scaling>
        <c:delete val="0"/>
        <c:axPos val="l"/>
        <c:majorGridlines>
          <c:spPr>
            <a:ln w="2338">
              <a:solidFill>
                <a:schemeClr val="tx1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2338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884" b="1" i="0" u="none" strike="noStrike" baseline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defRPr>
            </a:pPr>
            <a:endParaRPr lang="en-US"/>
          </a:p>
        </c:txPr>
        <c:crossAx val="-2026727928"/>
        <c:crosses val="autoZero"/>
        <c:crossBetween val="between"/>
      </c:valAx>
      <c:spPr>
        <a:noFill/>
        <a:ln w="18705">
          <a:noFill/>
        </a:ln>
      </c:spPr>
    </c:plotArea>
    <c:legend>
      <c:legendPos val="b"/>
      <c:layout>
        <c:manualLayout>
          <c:xMode val="edge"/>
          <c:yMode val="edge"/>
          <c:x val="0.198425196850394"/>
          <c:y val="0.929203539823008"/>
          <c:w val="0.603149606299214"/>
          <c:h val="0.0654867256637169"/>
        </c:manualLayout>
      </c:layout>
      <c:overlay val="0"/>
      <c:spPr>
        <a:noFill/>
        <a:ln w="2338">
          <a:solidFill>
            <a:schemeClr val="tx1"/>
          </a:solidFill>
          <a:prstDash val="solid"/>
        </a:ln>
      </c:spPr>
      <c:txPr>
        <a:bodyPr/>
        <a:lstStyle/>
        <a:p>
          <a:pPr>
            <a:defRPr sz="810" b="1" i="0" u="none" strike="noStrike" baseline="0">
              <a:solidFill>
                <a:schemeClr val="tx1"/>
              </a:solidFill>
              <a:latin typeface="Times New Roman"/>
              <a:ea typeface="Times New Roman"/>
              <a:cs typeface="Times New Roman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>
      <a:noFill/>
    </a:ln>
  </c:spPr>
  <c:txPr>
    <a:bodyPr/>
    <a:lstStyle/>
    <a:p>
      <a:pPr>
        <a:defRPr sz="884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hPercent val="81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0770440251572328"/>
          <c:y val="0.0212765957446808"/>
          <c:w val="0.90251572327044"/>
          <c:h val="0.796099290780142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CS</c:v>
                </c:pt>
              </c:strCache>
            </c:strRef>
          </c:tx>
          <c:spPr>
            <a:solidFill>
              <a:schemeClr val="accent1"/>
            </a:solidFill>
            <a:ln w="9109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Sheet1!$B$1:$B$1</c:f>
              <c:strCache>
                <c:ptCount val="1"/>
                <c:pt idx="0">
                  <c:v>SWE 632</c:v>
                </c:pt>
              </c:strCache>
            </c:strRef>
          </c:cat>
          <c:val>
            <c:numRef>
              <c:f>Sheet1!$B$2:$B$2</c:f>
              <c:numCache>
                <c:formatCode>General</c:formatCode>
                <c:ptCount val="1"/>
                <c:pt idx="0">
                  <c:v>7.0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Other</c:v>
                </c:pt>
              </c:strCache>
            </c:strRef>
          </c:tx>
          <c:spPr>
            <a:solidFill>
              <a:schemeClr val="accent2"/>
            </a:solidFill>
            <a:ln w="9109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Sheet1!$B$1:$B$1</c:f>
              <c:strCache>
                <c:ptCount val="1"/>
                <c:pt idx="0">
                  <c:v>SWE 632</c:v>
                </c:pt>
              </c:strCache>
            </c:strRef>
          </c:cat>
          <c:val>
            <c:numRef>
              <c:f>Sheet1!$B$3:$B$3</c:f>
              <c:numCache>
                <c:formatCode>General</c:formatCode>
                <c:ptCount val="1"/>
                <c:pt idx="0">
                  <c:v>2.0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INFS</c:v>
                </c:pt>
              </c:strCache>
            </c:strRef>
          </c:tx>
          <c:spPr>
            <a:solidFill>
              <a:schemeClr val="hlink"/>
            </a:solidFill>
            <a:ln w="9109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Sheet1!$B$1:$B$1</c:f>
              <c:strCache>
                <c:ptCount val="1"/>
                <c:pt idx="0">
                  <c:v>SWE 632</c:v>
                </c:pt>
              </c:strCache>
            </c:strRef>
          </c:cat>
          <c:val>
            <c:numRef>
              <c:f>Sheet1!$B$4:$B$4</c:f>
              <c:numCache>
                <c:formatCode>General</c:formatCode>
                <c:ptCount val="1"/>
                <c:pt idx="0">
                  <c:v>12.0</c:v>
                </c:pt>
              </c:numCache>
            </c:numRef>
          </c:val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ISA</c:v>
                </c:pt>
              </c:strCache>
            </c:strRef>
          </c:tx>
          <c:spPr>
            <a:solidFill>
              <a:schemeClr val="folHlink"/>
            </a:solidFill>
            <a:ln w="9109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Sheet1!$B$1:$B$1</c:f>
              <c:strCache>
                <c:ptCount val="1"/>
                <c:pt idx="0">
                  <c:v>SWE 632</c:v>
                </c:pt>
              </c:strCache>
            </c:strRef>
          </c:cat>
          <c:val>
            <c:numRef>
              <c:f>Sheet1!$B$5:$B$5</c:f>
              <c:numCache>
                <c:formatCode>General</c:formatCode>
                <c:ptCount val="1"/>
                <c:pt idx="0">
                  <c:v>1.0</c:v>
                </c:pt>
              </c:numCache>
            </c:numRef>
          </c:val>
        </c:ser>
        <c:ser>
          <c:idx val="4"/>
          <c:order val="4"/>
          <c:tx>
            <c:strRef>
              <c:f>Sheet1!$A$6</c:f>
              <c:strCache>
                <c:ptCount val="1"/>
                <c:pt idx="0">
                  <c:v>SWE</c:v>
                </c:pt>
              </c:strCache>
            </c:strRef>
          </c:tx>
          <c:spPr>
            <a:solidFill>
              <a:schemeClr val="bg2"/>
            </a:solidFill>
            <a:ln w="9109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Sheet1!$B$1:$B$1</c:f>
              <c:strCache>
                <c:ptCount val="1"/>
                <c:pt idx="0">
                  <c:v>SWE 632</c:v>
                </c:pt>
              </c:strCache>
            </c:strRef>
          </c:cat>
          <c:val>
            <c:numRef>
              <c:f>Sheet1!$B$6:$B$6</c:f>
              <c:numCache>
                <c:formatCode>General</c:formatCode>
                <c:ptCount val="1"/>
                <c:pt idx="0">
                  <c:v>20.0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pyramid"/>
        <c:axId val="-1968105416"/>
        <c:axId val="-1968101848"/>
        <c:axId val="0"/>
      </c:bar3DChart>
      <c:catAx>
        <c:axId val="-19681054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2277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861" b="1" i="0" u="none" strike="noStrike" baseline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defRPr>
            </a:pPr>
            <a:endParaRPr lang="en-US"/>
          </a:p>
        </c:txPr>
        <c:crossAx val="-1968101848"/>
        <c:crossesAt val="0.0"/>
        <c:auto val="1"/>
        <c:lblAlgn val="ctr"/>
        <c:lblOffset val="100"/>
        <c:tickLblSkip val="1"/>
        <c:tickMarkSkip val="1"/>
        <c:noMultiLvlLbl val="0"/>
      </c:catAx>
      <c:valAx>
        <c:axId val="-1968101848"/>
        <c:scaling>
          <c:orientation val="minMax"/>
          <c:max val="25.0"/>
          <c:min val="0.0"/>
        </c:scaling>
        <c:delete val="0"/>
        <c:axPos val="l"/>
        <c:majorGridlines>
          <c:spPr>
            <a:ln w="2277">
              <a:solidFill>
                <a:schemeClr val="tx1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6832">
            <a:noFill/>
          </a:ln>
        </c:spPr>
        <c:txPr>
          <a:bodyPr rot="0" vert="horz"/>
          <a:lstStyle/>
          <a:p>
            <a:pPr>
              <a:defRPr sz="861" b="1" i="0" u="none" strike="noStrike" baseline="0">
                <a:solidFill>
                  <a:srgbClr val="333399"/>
                </a:solidFill>
                <a:latin typeface="Times New Roman"/>
                <a:ea typeface="Times New Roman"/>
                <a:cs typeface="Times New Roman"/>
              </a:defRPr>
            </a:pPr>
            <a:endParaRPr lang="en-US"/>
          </a:p>
        </c:txPr>
        <c:crossAx val="-1968105416"/>
        <c:crosses val="autoZero"/>
        <c:crossBetween val="between"/>
        <c:majorUnit val="5.0"/>
        <c:minorUnit val="1.0"/>
      </c:valAx>
      <c:spPr>
        <a:noFill/>
        <a:ln w="18218">
          <a:noFill/>
        </a:ln>
      </c:spPr>
    </c:plotArea>
    <c:legend>
      <c:legendPos val="b"/>
      <c:layout>
        <c:manualLayout>
          <c:xMode val="edge"/>
          <c:yMode val="edge"/>
          <c:x val="0.19811320754717"/>
          <c:y val="0.929078014184399"/>
          <c:w val="0.602201257861635"/>
          <c:h val="0.0656028368794327"/>
        </c:manualLayout>
      </c:layout>
      <c:overlay val="0"/>
      <c:spPr>
        <a:noFill/>
        <a:ln w="2277">
          <a:solidFill>
            <a:schemeClr val="tx1"/>
          </a:solidFill>
          <a:prstDash val="solid"/>
        </a:ln>
      </c:spPr>
      <c:txPr>
        <a:bodyPr/>
        <a:lstStyle/>
        <a:p>
          <a:pPr>
            <a:defRPr sz="789" b="1" i="0" u="none" strike="noStrike" baseline="0">
              <a:solidFill>
                <a:schemeClr val="tx1"/>
              </a:solidFill>
              <a:latin typeface="Times New Roman"/>
              <a:ea typeface="Times New Roman"/>
              <a:cs typeface="Times New Roman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>
      <a:noFill/>
    </a:ln>
  </c:spPr>
  <c:txPr>
    <a:bodyPr/>
    <a:lstStyle/>
    <a:p>
      <a:pPr>
        <a:defRPr sz="861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hPercent val="72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0755905511811024"/>
          <c:y val="0.0212389380530974"/>
          <c:w val="0.903937007874016"/>
          <c:h val="0.699115044247788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CS (7)</c:v>
                </c:pt>
              </c:strCache>
            </c:strRef>
          </c:tx>
          <c:spPr>
            <a:solidFill>
              <a:schemeClr val="accent1"/>
            </a:solidFill>
            <a:ln w="9353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Sheet1!$B$1:$B$1</c:f>
              <c:strCache>
                <c:ptCount val="1"/>
                <c:pt idx="0">
                  <c:v>SWE 632</c:v>
                </c:pt>
              </c:strCache>
            </c:strRef>
          </c:cat>
          <c:val>
            <c:numRef>
              <c:f>Sheet1!$B$2:$B$2</c:f>
              <c:numCache>
                <c:formatCode>General</c:formatCode>
                <c:ptCount val="1"/>
                <c:pt idx="0">
                  <c:v>7.0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Other (2)</c:v>
                </c:pt>
              </c:strCache>
            </c:strRef>
          </c:tx>
          <c:spPr>
            <a:solidFill>
              <a:schemeClr val="accent2"/>
            </a:solidFill>
            <a:ln w="9353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Sheet1!$B$1:$B$1</c:f>
              <c:strCache>
                <c:ptCount val="1"/>
                <c:pt idx="0">
                  <c:v>SWE 632</c:v>
                </c:pt>
              </c:strCache>
            </c:strRef>
          </c:cat>
          <c:val>
            <c:numRef>
              <c:f>Sheet1!$B$3:$B$3</c:f>
              <c:numCache>
                <c:formatCode>General</c:formatCode>
                <c:ptCount val="1"/>
                <c:pt idx="0">
                  <c:v>2.0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INFS (12)</c:v>
                </c:pt>
              </c:strCache>
            </c:strRef>
          </c:tx>
          <c:spPr>
            <a:solidFill>
              <a:schemeClr val="hlink"/>
            </a:solidFill>
            <a:ln w="9353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Sheet1!$B$1:$B$1</c:f>
              <c:strCache>
                <c:ptCount val="1"/>
                <c:pt idx="0">
                  <c:v>SWE 632</c:v>
                </c:pt>
              </c:strCache>
            </c:strRef>
          </c:cat>
          <c:val>
            <c:numRef>
              <c:f>Sheet1!$B$4:$B$4</c:f>
              <c:numCache>
                <c:formatCode>General</c:formatCode>
                <c:ptCount val="1"/>
                <c:pt idx="0">
                  <c:v>12.0</c:v>
                </c:pt>
              </c:numCache>
            </c:numRef>
          </c:val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ISA (1)</c:v>
                </c:pt>
              </c:strCache>
            </c:strRef>
          </c:tx>
          <c:spPr>
            <a:solidFill>
              <a:schemeClr val="folHlink"/>
            </a:solidFill>
            <a:ln w="9353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Sheet1!$B$1:$B$1</c:f>
              <c:strCache>
                <c:ptCount val="1"/>
                <c:pt idx="0">
                  <c:v>SWE 632</c:v>
                </c:pt>
              </c:strCache>
            </c:strRef>
          </c:cat>
          <c:val>
            <c:numRef>
              <c:f>Sheet1!$B$5:$B$5</c:f>
              <c:numCache>
                <c:formatCode>General</c:formatCode>
                <c:ptCount val="1"/>
                <c:pt idx="0">
                  <c:v>1.0</c:v>
                </c:pt>
              </c:numCache>
            </c:numRef>
          </c:val>
        </c:ser>
        <c:ser>
          <c:idx val="4"/>
          <c:order val="4"/>
          <c:tx>
            <c:strRef>
              <c:f>Sheet1!$A$6</c:f>
              <c:strCache>
                <c:ptCount val="1"/>
                <c:pt idx="0">
                  <c:v>SWE (20)</c:v>
                </c:pt>
              </c:strCache>
            </c:strRef>
          </c:tx>
          <c:spPr>
            <a:solidFill>
              <a:schemeClr val="bg2"/>
            </a:solidFill>
            <a:ln w="9353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Sheet1!$B$1:$B$1</c:f>
              <c:strCache>
                <c:ptCount val="1"/>
                <c:pt idx="0">
                  <c:v>SWE 632</c:v>
                </c:pt>
              </c:strCache>
            </c:strRef>
          </c:cat>
          <c:val>
            <c:numRef>
              <c:f>Sheet1!$B$6:$B$6</c:f>
              <c:numCache>
                <c:formatCode>General</c:formatCode>
                <c:ptCount val="1"/>
                <c:pt idx="0">
                  <c:v>20.0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-1968058600"/>
        <c:axId val="-1968055032"/>
        <c:axId val="0"/>
      </c:bar3DChart>
      <c:catAx>
        <c:axId val="-19680586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2338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884" b="1" i="0" u="none" strike="noStrike" baseline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defRPr>
            </a:pPr>
            <a:endParaRPr lang="en-US"/>
          </a:p>
        </c:txPr>
        <c:crossAx val="-196805503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-1968055032"/>
        <c:scaling>
          <c:orientation val="minMax"/>
        </c:scaling>
        <c:delete val="0"/>
        <c:axPos val="l"/>
        <c:majorGridlines>
          <c:spPr>
            <a:ln w="2338">
              <a:solidFill>
                <a:schemeClr val="tx1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2338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884" b="1" i="0" u="none" strike="noStrike" baseline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defRPr>
            </a:pPr>
            <a:endParaRPr lang="en-US"/>
          </a:p>
        </c:txPr>
        <c:crossAx val="-1968058600"/>
        <c:crosses val="autoZero"/>
        <c:crossBetween val="between"/>
      </c:valAx>
      <c:spPr>
        <a:noFill/>
        <a:ln w="18705">
          <a:noFill/>
        </a:ln>
      </c:spPr>
    </c:plotArea>
    <c:legend>
      <c:legendPos val="b"/>
      <c:layout>
        <c:manualLayout>
          <c:xMode val="edge"/>
          <c:yMode val="edge"/>
          <c:x val="0.0818897637795275"/>
          <c:y val="0.830088495575221"/>
          <c:w val="0.834645669291339"/>
          <c:h val="0.164601769911504"/>
        </c:manualLayout>
      </c:layout>
      <c:overlay val="0"/>
      <c:spPr>
        <a:noFill/>
        <a:ln w="2338">
          <a:solidFill>
            <a:schemeClr val="tx1"/>
          </a:solidFill>
          <a:prstDash val="solid"/>
        </a:ln>
      </c:spPr>
      <c:txPr>
        <a:bodyPr/>
        <a:lstStyle/>
        <a:p>
          <a:pPr>
            <a:defRPr sz="1083" b="1" i="0" u="none" strike="noStrike" baseline="0">
              <a:solidFill>
                <a:schemeClr val="tx1"/>
              </a:solidFill>
              <a:latin typeface="Times New Roman"/>
              <a:ea typeface="Times New Roman"/>
              <a:cs typeface="Times New Roman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>
      <a:noFill/>
    </a:ln>
  </c:spPr>
  <c:txPr>
    <a:bodyPr/>
    <a:lstStyle/>
    <a:p>
      <a:pPr>
        <a:defRPr sz="884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fld id="{4B9DFDC6-A1C9-4AB6-ADDF-3BC4F2C517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2525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8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02A3C6A6-8B6F-4237-B0FC-2464CB745B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1487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2A3C6A6-8B6F-4237-B0FC-2464CB745B8E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5395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457200" y="457200"/>
            <a:ext cx="8170254" cy="6035040"/>
            <a:chOff x="486873" y="411480"/>
            <a:chExt cx="8170254" cy="6035040"/>
          </a:xfrm>
        </p:grpSpPr>
        <p:sp>
          <p:nvSpPr>
            <p:cNvPr id="8" name="Rectangle 7"/>
            <p:cNvSpPr/>
            <p:nvPr/>
          </p:nvSpPr>
          <p:spPr>
            <a:xfrm>
              <a:off x="486873" y="411480"/>
              <a:ext cx="8170254" cy="60350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>
              <a:spLocks/>
            </p:cNvSpPr>
            <p:nvPr/>
          </p:nvSpPr>
          <p:spPr>
            <a:xfrm>
              <a:off x="562843" y="475488"/>
              <a:ext cx="7982712" cy="5888736"/>
            </a:xfrm>
            <a:prstGeom prst="rect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562842" y="6133646"/>
              <a:ext cx="7982712" cy="1472"/>
            </a:xfrm>
            <a:prstGeom prst="line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17" name="Rectangle 16"/>
            <p:cNvSpPr/>
            <p:nvPr/>
          </p:nvSpPr>
          <p:spPr>
            <a:xfrm>
              <a:off x="562843" y="457200"/>
              <a:ext cx="7982712" cy="25786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3950"/>
            <a:ext cx="7342188" cy="1924050"/>
          </a:xfrm>
        </p:spPr>
        <p:txBody>
          <a:bodyPr anchor="b" anchorCtr="0">
            <a:noAutofit/>
          </a:bodyPr>
          <a:lstStyle>
            <a:lvl1pPr>
              <a:defRPr sz="540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429000"/>
            <a:ext cx="7342188" cy="1752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0" y="6581750"/>
            <a:ext cx="2133600" cy="259317"/>
          </a:xfrm>
        </p:spPr>
        <p:txBody>
          <a:bodyPr/>
          <a:lstStyle/>
          <a:p>
            <a:pPr>
              <a:defRPr/>
            </a:pPr>
            <a:fld id="{FAA5F9C7-E998-401A-99CF-F307E509C565}" type="datetime5">
              <a:rPr lang="en-US" smtClean="0"/>
              <a:pPr>
                <a:defRPr/>
              </a:pPr>
              <a:t>28-Nov-12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31467" y="6600190"/>
            <a:ext cx="2895600" cy="25781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 Dan Fleck, 2012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191000" y="6586537"/>
            <a:ext cx="762000" cy="271463"/>
          </a:xfrm>
        </p:spPr>
        <p:txBody>
          <a:bodyPr/>
          <a:lstStyle/>
          <a:p>
            <a:pPr>
              <a:defRPr/>
            </a:pPr>
            <a:fld id="{EBAD9294-5844-4F66-97A7-0CA36DF6FE6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, Picture,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26" name="Group 2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grpSp>
            <p:nvGrpSpPr>
              <p:cNvPr id="27" name="Group 26"/>
              <p:cNvGrpSpPr/>
              <p:nvPr/>
            </p:nvGrpSpPr>
            <p:grpSpPr>
              <a:xfrm>
                <a:off x="182880" y="173699"/>
                <a:ext cx="8778240" cy="6510602"/>
                <a:chOff x="182880" y="173699"/>
                <a:chExt cx="8778240" cy="6510602"/>
              </a:xfrm>
            </p:grpSpPr>
            <p:sp>
              <p:nvSpPr>
                <p:cNvPr id="29" name="Rectangle 28"/>
                <p:cNvSpPr/>
                <p:nvPr/>
              </p:nvSpPr>
              <p:spPr>
                <a:xfrm>
                  <a:off x="182880" y="173699"/>
                  <a:ext cx="8778240" cy="6510602"/>
                </a:xfrm>
                <a:prstGeom prst="rect">
                  <a:avLst/>
                </a:prstGeom>
                <a:solidFill>
                  <a:schemeClr val="bg1">
                    <a:lumMod val="95000"/>
                  </a:schemeClr>
                </a:solidFill>
                <a:ln w="12700">
                  <a:noFill/>
                </a:ln>
                <a:effectLst>
                  <a:outerShdw blurRad="63500" sx="101000" sy="101000" algn="ctr" rotWithShape="0">
                    <a:prstClr val="black">
                      <a:alpha val="40000"/>
                    </a:prstClr>
                  </a:outerShdw>
                </a:effectLst>
                <a:scene3d>
                  <a:camera prst="perspectiveFront" fov="4800000"/>
                  <a:lightRig rig="threePt" dir="t"/>
                </a:scene3d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30" name="Group 10"/>
                <p:cNvGrpSpPr/>
                <p:nvPr/>
              </p:nvGrpSpPr>
              <p:grpSpPr>
                <a:xfrm>
                  <a:off x="256032" y="237744"/>
                  <a:ext cx="8622792" cy="6364224"/>
                  <a:chOff x="247157" y="247430"/>
                  <a:chExt cx="8622792" cy="6364224"/>
                </a:xfrm>
              </p:grpSpPr>
              <p:sp>
                <p:nvSpPr>
                  <p:cNvPr id="31" name="Rectangle 30"/>
                  <p:cNvSpPr>
                    <a:spLocks/>
                  </p:cNvSpPr>
                  <p:nvPr/>
                </p:nvSpPr>
                <p:spPr>
                  <a:xfrm>
                    <a:off x="247157" y="247430"/>
                    <a:ext cx="8622792" cy="6364224"/>
                  </a:xfrm>
                  <a:prstGeom prst="rect">
                    <a:avLst/>
                  </a:prstGeom>
                  <a:noFill/>
                  <a:ln w="12700">
                    <a:solidFill>
                      <a:schemeClr val="tx2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/>
                  </a:p>
                </p:txBody>
              </p:sp>
              <p:cxnSp>
                <p:nvCxnSpPr>
                  <p:cNvPr id="32" name="Straight Connector 31"/>
                  <p:cNvCxnSpPr/>
                  <p:nvPr/>
                </p:nvCxnSpPr>
                <p:spPr>
                  <a:xfrm>
                    <a:off x="247157" y="6389024"/>
                    <a:ext cx="8622792" cy="1588"/>
                  </a:xfrm>
                  <a:prstGeom prst="line">
                    <a:avLst/>
                  </a:prstGeom>
                  <a:noFill/>
                  <a:ln w="12700">
                    <a:solidFill>
                      <a:schemeClr val="tx2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</p:cxnSp>
            </p:grpSp>
          </p:grpSp>
          <p:sp>
            <p:nvSpPr>
              <p:cNvPr id="28" name="Rectangle 27"/>
              <p:cNvSpPr/>
              <p:nvPr/>
            </p:nvSpPr>
            <p:spPr>
              <a:xfrm rot="5400000">
                <a:off x="801086" y="3274090"/>
                <a:ext cx="6135624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  <p:sp>
          <p:nvSpPr>
            <p:cNvPr id="25" name="Rectangle 24"/>
            <p:cNvSpPr/>
            <p:nvPr/>
          </p:nvSpPr>
          <p:spPr>
            <a:xfrm rot="10800000">
              <a:off x="258763" y="1594462"/>
              <a:ext cx="357530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694329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672323"/>
            <a:ext cx="3008313" cy="3403040"/>
          </a:xfrm>
        </p:spPr>
        <p:txBody>
          <a:bodyPr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E9EBA56-4CB2-48E3-A8E5-0FE232D84323}" type="datetime5">
              <a:rPr lang="en-US" smtClean="0"/>
              <a:pPr>
                <a:defRPr/>
              </a:pPr>
              <a:t>28-Nov-12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 Dan Fleck, 2012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4E47CB-398A-4658-9340-9AD46E850C7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3"/>
          </p:nvPr>
        </p:nvSpPr>
        <p:spPr>
          <a:xfrm>
            <a:off x="352892" y="310123"/>
            <a:ext cx="3398837" cy="1204912"/>
          </a:xfrm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  <p:hf hdr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6" name="Group 1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8" name="Rectangle 17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9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0" name="Rectangle 19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1" name="Straight Connector 20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17" name="Rectangle 16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691640"/>
            <a:ext cx="3008376" cy="914400"/>
          </a:xfrm>
        </p:spPr>
        <p:txBody>
          <a:bodyPr anchor="b">
            <a:no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38559" y="612775"/>
            <a:ext cx="4114800" cy="5468112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2" y="2670048"/>
            <a:ext cx="3008376" cy="3401568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582EF17-D22C-4564-95B5-3CA3C214D9B0}" type="datetime5">
              <a:rPr lang="en-US" smtClean="0"/>
              <a:pPr>
                <a:defRPr/>
              </a:pPr>
              <a:t>28-Nov-12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 Dan Fleck, 2012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B2C3BA-2E1E-489D-830A-2CE9897FA73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7" name="Group 16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9" name="Rectangle 18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1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2" name="Rectangle 21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3" name="Straight Connector 22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20" name="Rectangle 19"/>
            <p:cNvSpPr/>
            <p:nvPr/>
          </p:nvSpPr>
          <p:spPr>
            <a:xfrm>
              <a:off x="256032" y="4203192"/>
              <a:ext cx="8622792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1" y="4287819"/>
            <a:ext cx="8021977" cy="916193"/>
          </a:xfrm>
        </p:spPr>
        <p:txBody>
          <a:bodyPr anchor="b">
            <a:no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56347" y="331694"/>
            <a:ext cx="8421624" cy="3783106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1" y="5271247"/>
            <a:ext cx="8021977" cy="1013011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spcBef>
                <a:spcPts val="0"/>
              </a:spcBef>
              <a:buNone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E9EBA56-4CB2-48E3-A8E5-0FE232D84323}" type="datetime5">
              <a:rPr lang="en-US" smtClean="0"/>
              <a:pPr>
                <a:defRPr/>
              </a:pPr>
              <a:t>28-Nov-12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 Dan Fleck, 2012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4E47CB-398A-4658-9340-9AD46E850C7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hdr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4" name="Rectangle 13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5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6" name="Rectangle 15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7" name="Straight Connector 16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8" name="Rectangle 17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A1D08F4-F096-41CC-8D43-62BA9FBCB1A1}" type="datetime5">
              <a:rPr lang="en-US" smtClean="0"/>
              <a:pPr>
                <a:defRPr/>
              </a:pPr>
              <a:t>28-Nov-12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 Dan Fleck, 2012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99C9E7-42ED-4001-A128-C46A1E977C5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4" name="Group 13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6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17" name="Rectangle 16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19" name="Straight Connector 18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18" name="Rectangle 17"/>
            <p:cNvSpPr/>
            <p:nvPr/>
          </p:nvSpPr>
          <p:spPr>
            <a:xfrm rot="5400000">
              <a:off x="4242277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399" y="609600"/>
            <a:ext cx="1416423" cy="5516563"/>
          </a:xfrm>
        </p:spPr>
        <p:txBody>
          <a:bodyPr vert="eaVert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222" y="609600"/>
            <a:ext cx="6279777" cy="5516563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175BFC5-8481-4D6D-BBEC-0F72630D63B8}" type="datetime5">
              <a:rPr lang="en-US" smtClean="0"/>
              <a:pPr>
                <a:defRPr/>
              </a:pPr>
              <a:t>28-Nov-12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 Dan Fleck, 2012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182F14-BE1A-4B9E-AE38-EB077A69E94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3" name="Rectangle 12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9" name="Rectangle 18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0" name="Straight Connector 19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1" name="Rectangle 20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B3C1016-521E-4ACE-81DF-D11AD10BE19D}" type="datetime5">
              <a:rPr lang="en-US" smtClean="0"/>
              <a:pPr>
                <a:defRPr/>
              </a:pPr>
              <a:t>28-Nov-12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 Dan Fleck, 2012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F67FCF-CD3C-4A68-8D8F-F54B45BCAEF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457200" y="381000"/>
            <a:ext cx="8170254" cy="6035040"/>
            <a:chOff x="486873" y="411480"/>
            <a:chExt cx="8170254" cy="6035040"/>
          </a:xfrm>
        </p:grpSpPr>
        <p:sp>
          <p:nvSpPr>
            <p:cNvPr id="12" name="Rectangle 11"/>
            <p:cNvSpPr/>
            <p:nvPr/>
          </p:nvSpPr>
          <p:spPr>
            <a:xfrm>
              <a:off x="486873" y="411480"/>
              <a:ext cx="8170254" cy="60350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" name="Group 11"/>
            <p:cNvGrpSpPr/>
            <p:nvPr/>
          </p:nvGrpSpPr>
          <p:grpSpPr>
            <a:xfrm>
              <a:off x="562842" y="475488"/>
              <a:ext cx="7982713" cy="5888736"/>
              <a:chOff x="562842" y="475488"/>
              <a:chExt cx="7982713" cy="5888736"/>
            </a:xfrm>
          </p:grpSpPr>
          <p:sp>
            <p:nvSpPr>
              <p:cNvPr id="8" name="Rectangle 7"/>
              <p:cNvSpPr>
                <a:spLocks/>
              </p:cNvSpPr>
              <p:nvPr/>
            </p:nvSpPr>
            <p:spPr>
              <a:xfrm>
                <a:off x="562843" y="475488"/>
                <a:ext cx="7982712" cy="5888736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9" name="Straight Connector 8"/>
              <p:cNvCxnSpPr/>
              <p:nvPr/>
            </p:nvCxnSpPr>
            <p:spPr>
              <a:xfrm>
                <a:off x="562842" y="6133646"/>
                <a:ext cx="7982712" cy="1472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>
                <a:off x="562842" y="3427528"/>
                <a:ext cx="7982712" cy="1472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0113" y="3442447"/>
            <a:ext cx="7345362" cy="1532965"/>
          </a:xfrm>
        </p:spPr>
        <p:txBody>
          <a:bodyPr anchor="b" anchorCtr="0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00113" y="5029200"/>
            <a:ext cx="7345362" cy="990600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0" y="6590216"/>
            <a:ext cx="2133600" cy="259317"/>
          </a:xfrm>
        </p:spPr>
        <p:txBody>
          <a:bodyPr/>
          <a:lstStyle/>
          <a:p>
            <a:pPr>
              <a:defRPr/>
            </a:pPr>
            <a:fld id="{FE9EBA56-4CB2-48E3-A8E5-0FE232D84323}" type="datetime5">
              <a:rPr lang="en-US" smtClean="0"/>
              <a:pPr>
                <a:defRPr/>
              </a:pPr>
              <a:t>28-Nov-12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23000" y="6600190"/>
            <a:ext cx="2895600" cy="25781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 Dan Fleck, 2012</a:t>
            </a:r>
            <a:endParaRPr lang="en-US" dirty="0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636493" y="533400"/>
            <a:ext cx="7836408" cy="2828925"/>
          </a:xfrm>
        </p:spPr>
        <p:txBody>
          <a:bodyPr>
            <a:normAutofit/>
          </a:bodyPr>
          <a:lstStyle>
            <a:lvl1pPr>
              <a:buNone/>
              <a:defRPr sz="20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  <p:hf hd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2" name="Rectangle 11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7" name="Rectangle 26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8" name="Straight Connector 27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3" y="1371600"/>
            <a:ext cx="7345362" cy="1676400"/>
          </a:xfrm>
        </p:spPr>
        <p:txBody>
          <a:bodyPr anchor="b" anchorCtr="0">
            <a:noAutofit/>
          </a:bodyPr>
          <a:lstStyle>
            <a:lvl1pPr algn="ctr">
              <a:defRPr sz="5400" b="0" i="0" cap="none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3" y="3134566"/>
            <a:ext cx="7345362" cy="1500187"/>
          </a:xfrm>
        </p:spPr>
        <p:txBody>
          <a:bodyPr anchor="t" anchorCtr="0"/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9D0C2F4-378C-4C68-8BF4-ED30793378C6}" type="datetime5">
              <a:rPr lang="en-US" smtClean="0"/>
              <a:pPr>
                <a:defRPr/>
              </a:pPr>
              <a:t>28-Nov-12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 Dan Fleck, 2012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9B68A5-B20A-47AA-B554-408BB2F503A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21" name="Rectangle 20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2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3" name="Rectangle 2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4" name="Straight Connector 2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5" name="Rectangle 24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0111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F75A670-1F22-41D7-B021-C48EF1D2834C}" type="datetime5">
              <a:rPr lang="en-US" smtClean="0"/>
              <a:pPr>
                <a:defRPr/>
              </a:pPr>
              <a:t>28-Nov-12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 Dan Fleck, 2012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9F9EBF-CF72-4D08-9217-93B369FF46B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26" name="Group 2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27" name="Rectangle 26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9" name="Rectangle 28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31" name="Straight Connector 30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  <p:sp>
              <p:nvSpPr>
                <p:cNvPr id="32" name="Rectangle 31"/>
                <p:cNvSpPr/>
                <p:nvPr/>
              </p:nvSpPr>
              <p:spPr>
                <a:xfrm>
                  <a:off x="247157" y="1612392"/>
                  <a:ext cx="8622792" cy="64008"/>
                </a:xfrm>
                <a:prstGeom prst="rect">
                  <a:avLst/>
                </a:prstGeom>
                <a:solidFill>
                  <a:schemeClr val="bg2">
                    <a:lumMod val="40000"/>
                    <a:lumOff val="60000"/>
                  </a:schemeClr>
                </a:solidFill>
                <a:ln w="3175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</p:grpSp>
        </p:grpSp>
        <p:cxnSp>
          <p:nvCxnSpPr>
            <p:cNvPr id="23" name="Straight Connector 22"/>
            <p:cNvCxnSpPr/>
            <p:nvPr/>
          </p:nvCxnSpPr>
          <p:spPr>
            <a:xfrm rot="16200000" flipH="1">
              <a:off x="2217480" y="4026438"/>
              <a:ext cx="4711326" cy="2286"/>
            </a:xfrm>
            <a:prstGeom prst="line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301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301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45539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45539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F42BC92-FCAA-45DE-9997-EDA822D10EEB}" type="datetime5">
              <a:rPr lang="en-US" smtClean="0"/>
              <a:pPr>
                <a:defRPr/>
              </a:pPr>
              <a:t>28-Nov-12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 Dan Fleck, 2012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9FC8D8-5F42-4B0F-AB84-8219C36C5B9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3" name="Rectangle 12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4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5" name="Rectangle 14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6" name="Straight Connector 15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7" name="Rectangle 16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798F133-D9E5-4C19-81D0-5F6CB1A17C5A}" type="datetime5">
              <a:rPr lang="en-US" smtClean="0"/>
              <a:pPr>
                <a:defRPr/>
              </a:pPr>
              <a:t>28-Nov-12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 Dan Fleck,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476F5F-3DC0-4740-9B44-DFD5B6BA2AF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1" name="Rectangle 10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3" name="Rectangle 1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4" name="Straight Connector 1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B273DEA-F566-4E18-A2AE-BF2FF870BB43}" type="datetime5">
              <a:rPr lang="en-US" smtClean="0"/>
              <a:pPr>
                <a:defRPr/>
              </a:pPr>
              <a:t>28-Nov-12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 Dan Fleck, 2012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0331A1-A827-432C-8851-88EDE6B2324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6" name="Group 1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7" name="Rectangle 16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8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19" name="Rectangle 18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0" name="Straight Connector 19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33" name="Rectangle 32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169892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147888"/>
            <a:ext cx="3008313" cy="3262313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1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DB70D2B-A5FA-4C66-ACB8-F43113EE25EB}" type="datetime5">
              <a:rPr lang="en-US" smtClean="0"/>
              <a:pPr>
                <a:defRPr/>
              </a:pPr>
              <a:t>28-Nov-12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 Dan Fleck, 2012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3B5B1C-6D8F-4069-9ACC-C37501A4FBC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00113" y="244158"/>
            <a:ext cx="7345362" cy="13398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2" y="2133601"/>
            <a:ext cx="7345363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0" y="6598683"/>
            <a:ext cx="2133600" cy="2593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</a:defRPr>
            </a:lvl1pPr>
          </a:lstStyle>
          <a:p>
            <a:pPr>
              <a:defRPr/>
            </a:pPr>
            <a:fld id="{FE9EBA56-4CB2-48E3-A8E5-0FE232D84323}" type="datetime5">
              <a:rPr lang="en-US" smtClean="0"/>
              <a:pPr>
                <a:defRPr/>
              </a:pPr>
              <a:t>28-Nov-12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48400" y="6600190"/>
            <a:ext cx="2895600" cy="25781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©  Dan Fleck, 2012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91000" y="6586537"/>
            <a:ext cx="762000" cy="2714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374E47CB-398A-4658-9340-9AD46E850C7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794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080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366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2652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485900" indent="-22860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712913" indent="-228600" algn="l" defTabSz="9144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947863" indent="-22860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174875" indent="-228600" algn="l" defTabSz="9144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lang="en-US" sz="1800" kern="1200" dirty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4" Type="http://schemas.openxmlformats.org/officeDocument/2006/relationships/chart" Target="../charts/chart4.xml"/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1470025"/>
          </a:xfrm>
        </p:spPr>
        <p:txBody>
          <a:bodyPr/>
          <a:lstStyle/>
          <a:p>
            <a:r>
              <a:rPr lang="en-US" sz="4000" dirty="0" smtClean="0"/>
              <a:t>Visual Interface Design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667000"/>
            <a:ext cx="6400800" cy="3276600"/>
          </a:xfrm>
        </p:spPr>
        <p:txBody>
          <a:bodyPr/>
          <a:lstStyle/>
          <a:p>
            <a:r>
              <a:rPr lang="en-US" b="1" dirty="0" smtClean="0">
                <a:latin typeface="Times New Roman" pitchFamily="18" charset="0"/>
              </a:rPr>
              <a:t>Dan Fleck</a:t>
            </a:r>
          </a:p>
          <a:p>
            <a:r>
              <a:rPr lang="en-US" sz="1200" b="1" dirty="0" smtClean="0">
                <a:latin typeface="Times New Roman" pitchFamily="18" charset="0"/>
              </a:rPr>
              <a:t>(adapted from original slides by Jeff Offutt)</a:t>
            </a:r>
          </a:p>
          <a:p>
            <a:endParaRPr lang="en-US" sz="1800" b="1" dirty="0" smtClean="0">
              <a:latin typeface="Times New Roman" pitchFamily="18" charset="0"/>
            </a:endParaRPr>
          </a:p>
          <a:p>
            <a:r>
              <a:rPr lang="en-US" b="1" dirty="0" smtClean="0">
                <a:latin typeface="Times New Roman" pitchFamily="18" charset="0"/>
              </a:rPr>
              <a:t>http://www.cs.gmu.edu/~</a:t>
            </a:r>
            <a:r>
              <a:rPr lang="en-US" b="1" dirty="0" err="1" smtClean="0">
                <a:latin typeface="Times New Roman" pitchFamily="18" charset="0"/>
              </a:rPr>
              <a:t>dfleck</a:t>
            </a:r>
            <a:r>
              <a:rPr lang="en-US" b="1" dirty="0" smtClean="0">
                <a:latin typeface="Times New Roman" pitchFamily="18" charset="0"/>
              </a:rPr>
              <a:t>/</a:t>
            </a:r>
          </a:p>
          <a:p>
            <a:endParaRPr lang="en-US" sz="1800" b="1" dirty="0" smtClean="0">
              <a:latin typeface="Times New Roman" pitchFamily="18" charset="0"/>
            </a:endParaRPr>
          </a:p>
          <a:p>
            <a:r>
              <a:rPr lang="en-US" b="1" dirty="0" smtClean="0">
                <a:latin typeface="Times New Roman" pitchFamily="18" charset="0"/>
              </a:rPr>
              <a:t>SWE 632</a:t>
            </a:r>
          </a:p>
          <a:p>
            <a:r>
              <a:rPr lang="en-US" b="1" dirty="0" smtClean="0">
                <a:latin typeface="Times New Roman" pitchFamily="18" charset="0"/>
              </a:rPr>
              <a:t>User Interface Design and Development</a:t>
            </a:r>
          </a:p>
          <a:p>
            <a:r>
              <a:rPr lang="en-US" b="1" dirty="0" smtClean="0">
                <a:latin typeface="Times New Roman" pitchFamily="18" charset="0"/>
              </a:rPr>
              <a:t>Cooper, </a:t>
            </a:r>
            <a:r>
              <a:rPr lang="en-US" b="1" dirty="0" err="1" smtClean="0">
                <a:latin typeface="Times New Roman" pitchFamily="18" charset="0"/>
              </a:rPr>
              <a:t>Ch</a:t>
            </a:r>
            <a:r>
              <a:rPr lang="en-US" b="1" dirty="0" smtClean="0">
                <a:latin typeface="Times New Roman" pitchFamily="18" charset="0"/>
              </a:rPr>
              <a:t> 14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 smtClean="0"/>
              <a:t>Visual </a:t>
            </a:r>
            <a:r>
              <a:rPr lang="en-US" b="1" dirty="0" smtClean="0">
                <a:solidFill>
                  <a:srgbClr val="FF8000"/>
                </a:solidFill>
              </a:rPr>
              <a:t>Information </a:t>
            </a:r>
            <a:r>
              <a:rPr lang="en-US" b="1" dirty="0" smtClean="0"/>
              <a:t>Design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533400" indent="-533400" eaLnBrk="1" hangingPunct="1"/>
            <a:r>
              <a:rPr lang="en-US" dirty="0" err="1" smtClean="0">
                <a:solidFill>
                  <a:srgbClr val="FF8000"/>
                </a:solidFill>
              </a:rPr>
              <a:t>Tufte</a:t>
            </a:r>
            <a:r>
              <a:rPr lang="en-US" dirty="0" smtClean="0">
                <a:solidFill>
                  <a:srgbClr val="FF8000"/>
                </a:solidFill>
              </a:rPr>
              <a:t> </a:t>
            </a:r>
            <a:r>
              <a:rPr lang="en-US" dirty="0" smtClean="0"/>
              <a:t>: Good visual design is “clear thinking made visible”</a:t>
            </a:r>
          </a:p>
          <a:p>
            <a:pPr marL="533400" indent="-533400" eaLnBrk="1" hangingPunct="1"/>
            <a:endParaRPr lang="en-US" dirty="0" smtClean="0"/>
          </a:p>
          <a:p>
            <a:pPr marL="533400" indent="-533400" eaLnBrk="1" hangingPunct="1"/>
            <a:r>
              <a:rPr lang="en-US" dirty="0" smtClean="0">
                <a:solidFill>
                  <a:schemeClr val="tx1"/>
                </a:solidFill>
              </a:rPr>
              <a:t>Two problems for </a:t>
            </a:r>
            <a:r>
              <a:rPr lang="en-US" dirty="0" smtClean="0">
                <a:solidFill>
                  <a:srgbClr val="FF6600"/>
                </a:solidFill>
              </a:rPr>
              <a:t>information design </a:t>
            </a:r>
            <a:r>
              <a:rPr lang="en-US" dirty="0" smtClean="0"/>
              <a:t>:</a:t>
            </a:r>
          </a:p>
          <a:p>
            <a:pPr marL="914400" lvl="1" indent="-457200" eaLnBrk="1" hangingPunct="1">
              <a:buFontTx/>
              <a:buAutoNum type="arabicPeriod"/>
            </a:pPr>
            <a:r>
              <a:rPr lang="en-US" dirty="0" smtClean="0"/>
              <a:t>It is hard to display </a:t>
            </a:r>
            <a:r>
              <a:rPr lang="en-US" dirty="0" smtClean="0">
                <a:solidFill>
                  <a:srgbClr val="FF6600"/>
                </a:solidFill>
              </a:rPr>
              <a:t>multidimensional </a:t>
            </a:r>
            <a:r>
              <a:rPr lang="en-US" dirty="0" smtClean="0"/>
              <a:t>information on a screen</a:t>
            </a:r>
          </a:p>
          <a:p>
            <a:pPr marL="914400" lvl="1" indent="-457200" eaLnBrk="1" hangingPunct="1">
              <a:buFontTx/>
              <a:buAutoNum type="arabicPeriod"/>
            </a:pPr>
            <a:r>
              <a:rPr lang="en-US" dirty="0" smtClean="0">
                <a:solidFill>
                  <a:srgbClr val="FF6600"/>
                </a:solidFill>
              </a:rPr>
              <a:t>Screens </a:t>
            </a:r>
            <a:r>
              <a:rPr lang="en-US" dirty="0" smtClean="0"/>
              <a:t>cannot show as much information as paper</a:t>
            </a:r>
          </a:p>
          <a:p>
            <a:pPr marL="533400" indent="-533400" eaLnBrk="1" hangingPunct="1"/>
            <a:endParaRPr lang="en-US" dirty="0" smtClean="0"/>
          </a:p>
        </p:txBody>
      </p:sp>
      <p:sp>
        <p:nvSpPr>
          <p:cNvPr id="26626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" y="6553200"/>
            <a:ext cx="1905000" cy="304800"/>
          </a:xfrm>
          <a:noFill/>
        </p:spPr>
        <p:txBody>
          <a:bodyPr/>
          <a:lstStyle/>
          <a:p>
            <a:fld id="{DA91890C-0616-4AE2-A746-73EA7C7A7691}" type="datetime5">
              <a:rPr lang="en-US" smtClean="0"/>
              <a:pPr/>
              <a:t>28-Nov-12</a:t>
            </a:fld>
            <a:endParaRPr lang="en-US" smtClean="0"/>
          </a:p>
        </p:txBody>
      </p:sp>
      <p:sp>
        <p:nvSpPr>
          <p:cNvPr id="2662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53200"/>
            <a:ext cx="2895600" cy="304800"/>
          </a:xfrm>
          <a:noFill/>
        </p:spPr>
        <p:txBody>
          <a:bodyPr/>
          <a:lstStyle/>
          <a:p>
            <a:r>
              <a:rPr lang="en-US" dirty="0" smtClean="0"/>
              <a:t>©  Dan Fleck, 2012</a:t>
            </a:r>
          </a:p>
        </p:txBody>
      </p:sp>
      <p:sp>
        <p:nvSpPr>
          <p:cNvPr id="2662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162800" y="6553200"/>
            <a:ext cx="1905000" cy="304800"/>
          </a:xfrm>
          <a:noFill/>
        </p:spPr>
        <p:txBody>
          <a:bodyPr/>
          <a:lstStyle/>
          <a:p>
            <a:fld id="{93F82B5C-D2A0-4F2B-B19E-A16A331EE7CF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2" name="Oval Callout 1"/>
          <p:cNvSpPr/>
          <p:nvPr/>
        </p:nvSpPr>
        <p:spPr>
          <a:xfrm>
            <a:off x="4038600" y="5410200"/>
            <a:ext cx="3048000" cy="1066800"/>
          </a:xfrm>
          <a:prstGeom prst="wedgeEllipseCallout">
            <a:avLst>
              <a:gd name="adj1" fmla="val -67770"/>
              <a:gd name="adj2" fmla="val -52455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Do you think this is still true?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3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3600" b="1" dirty="0" smtClean="0"/>
              <a:t>Seven Grand Principles</a:t>
            </a:r>
            <a:br>
              <a:rPr lang="en-US" sz="3600" b="1" dirty="0" smtClean="0"/>
            </a:br>
            <a:r>
              <a:rPr lang="en-US" sz="3600" b="1" dirty="0" smtClean="0"/>
              <a:t>of Information Design</a:t>
            </a:r>
          </a:p>
        </p:txBody>
      </p:sp>
      <p:sp>
        <p:nvSpPr>
          <p:cNvPr id="27654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752600"/>
            <a:ext cx="8686800" cy="4876800"/>
          </a:xfrm>
        </p:spPr>
        <p:txBody>
          <a:bodyPr/>
          <a:lstStyle/>
          <a:p>
            <a:pPr marL="533400" indent="-533400" eaLnBrk="1" hangingPunct="1">
              <a:buFontTx/>
              <a:buAutoNum type="arabicPeriod"/>
            </a:pPr>
            <a:r>
              <a:rPr lang="en-US" dirty="0" smtClean="0"/>
              <a:t>Enforce visual </a:t>
            </a:r>
            <a:r>
              <a:rPr lang="en-US" dirty="0" smtClean="0">
                <a:solidFill>
                  <a:srgbClr val="FF8000"/>
                </a:solidFill>
              </a:rPr>
              <a:t>comparisons</a:t>
            </a:r>
          </a:p>
          <a:p>
            <a:pPr marL="533400" indent="-533400" eaLnBrk="1" hangingPunct="1">
              <a:buFontTx/>
              <a:buAutoNum type="arabicPeriod"/>
            </a:pPr>
            <a:r>
              <a:rPr lang="en-US" dirty="0" smtClean="0"/>
              <a:t>Show </a:t>
            </a:r>
            <a:r>
              <a:rPr lang="en-US" dirty="0" smtClean="0">
                <a:solidFill>
                  <a:srgbClr val="FF8000"/>
                </a:solidFill>
              </a:rPr>
              <a:t>causality</a:t>
            </a:r>
          </a:p>
          <a:p>
            <a:pPr marL="533400" indent="-533400" eaLnBrk="1" hangingPunct="1">
              <a:buFontTx/>
              <a:buAutoNum type="arabicPeriod"/>
            </a:pPr>
            <a:r>
              <a:rPr lang="en-US" dirty="0" smtClean="0"/>
              <a:t>Show multiple </a:t>
            </a:r>
            <a:r>
              <a:rPr lang="en-US" dirty="0" smtClean="0">
                <a:solidFill>
                  <a:schemeClr val="tx2"/>
                </a:solidFill>
              </a:rPr>
              <a:t>variables</a:t>
            </a:r>
          </a:p>
          <a:p>
            <a:pPr marL="533400" indent="-533400" eaLnBrk="1" hangingPunct="1">
              <a:buFontTx/>
              <a:buAutoNum type="arabicPeriod"/>
            </a:pPr>
            <a:r>
              <a:rPr lang="en-US" dirty="0" smtClean="0">
                <a:solidFill>
                  <a:srgbClr val="FF8000"/>
                </a:solidFill>
              </a:rPr>
              <a:t>Integrate </a:t>
            </a:r>
            <a:r>
              <a:rPr lang="en-US" dirty="0" smtClean="0"/>
              <a:t>text, graphics, and data into one display</a:t>
            </a:r>
          </a:p>
          <a:p>
            <a:pPr marL="533400" indent="-533400" eaLnBrk="1" hangingPunct="1">
              <a:buFontTx/>
              <a:buAutoNum type="arabicPeriod"/>
            </a:pPr>
            <a:r>
              <a:rPr lang="en-US" dirty="0" smtClean="0">
                <a:solidFill>
                  <a:srgbClr val="FF8000"/>
                </a:solidFill>
              </a:rPr>
              <a:t>Ensure </a:t>
            </a:r>
            <a:r>
              <a:rPr lang="en-US" dirty="0" smtClean="0"/>
              <a:t>the quality, relevance and integrity of the content</a:t>
            </a:r>
          </a:p>
          <a:p>
            <a:pPr marL="533400" indent="-533400" eaLnBrk="1" hangingPunct="1">
              <a:buFontTx/>
              <a:buAutoNum type="arabicPeriod"/>
            </a:pPr>
            <a:r>
              <a:rPr lang="en-US" dirty="0" smtClean="0"/>
              <a:t>Show things adjacently </a:t>
            </a:r>
            <a:r>
              <a:rPr lang="en-US" dirty="0" smtClean="0">
                <a:solidFill>
                  <a:srgbClr val="FF8000"/>
                </a:solidFill>
              </a:rPr>
              <a:t>in space</a:t>
            </a:r>
            <a:r>
              <a:rPr lang="en-US" dirty="0" smtClean="0"/>
              <a:t>, not stacked in time</a:t>
            </a:r>
          </a:p>
          <a:p>
            <a:pPr marL="533400" indent="-533400" eaLnBrk="1" hangingPunct="1">
              <a:buFontTx/>
              <a:buAutoNum type="arabicPeriod"/>
            </a:pPr>
            <a:r>
              <a:rPr lang="en-US" dirty="0" smtClean="0"/>
              <a:t>Do not de-quantify </a:t>
            </a:r>
            <a:r>
              <a:rPr lang="en-US" dirty="0" smtClean="0">
                <a:solidFill>
                  <a:srgbClr val="FF8000"/>
                </a:solidFill>
              </a:rPr>
              <a:t>quantifiable </a:t>
            </a:r>
            <a:r>
              <a:rPr lang="en-US" dirty="0" smtClean="0"/>
              <a:t>data</a:t>
            </a:r>
          </a:p>
        </p:txBody>
      </p:sp>
      <p:sp>
        <p:nvSpPr>
          <p:cNvPr id="27650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" y="6553200"/>
            <a:ext cx="1905000" cy="304800"/>
          </a:xfrm>
          <a:noFill/>
        </p:spPr>
        <p:txBody>
          <a:bodyPr/>
          <a:lstStyle/>
          <a:p>
            <a:fld id="{26BD7E0B-8F7B-4959-9C30-49A3C758A909}" type="datetime5">
              <a:rPr lang="en-US" smtClean="0"/>
              <a:pPr/>
              <a:t>28-Nov-12</a:t>
            </a:fld>
            <a:endParaRPr lang="en-US" smtClean="0"/>
          </a:p>
        </p:txBody>
      </p:sp>
      <p:sp>
        <p:nvSpPr>
          <p:cNvPr id="2765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53200"/>
            <a:ext cx="2895600" cy="304800"/>
          </a:xfrm>
          <a:noFill/>
        </p:spPr>
        <p:txBody>
          <a:bodyPr/>
          <a:lstStyle/>
          <a:p>
            <a:r>
              <a:rPr lang="en-US" dirty="0" smtClean="0"/>
              <a:t>©  Dan Fleck, 2012</a:t>
            </a:r>
          </a:p>
        </p:txBody>
      </p:sp>
      <p:sp>
        <p:nvSpPr>
          <p:cNvPr id="2765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162800" y="6553200"/>
            <a:ext cx="1905000" cy="304800"/>
          </a:xfrm>
          <a:noFill/>
        </p:spPr>
        <p:txBody>
          <a:bodyPr/>
          <a:lstStyle/>
          <a:p>
            <a:fld id="{86DD262C-2A41-4897-938A-00E701D3BA62}" type="slidenum">
              <a:rPr lang="en-US" smtClean="0"/>
              <a:pPr/>
              <a:t>11</a:t>
            </a:fld>
            <a:endParaRPr lang="en-US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559675" cy="67024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1. Enforce Visual Comparisons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76400"/>
            <a:ext cx="8991600" cy="1676400"/>
          </a:xfrm>
        </p:spPr>
        <p:txBody>
          <a:bodyPr>
            <a:normAutofit fontScale="92500"/>
          </a:bodyPr>
          <a:lstStyle/>
          <a:p>
            <a:pPr eaLnBrk="1" hangingPunct="1">
              <a:buNone/>
            </a:pPr>
            <a:r>
              <a:rPr lang="en-US" dirty="0" smtClean="0"/>
              <a:t>   Users should be able to compare variables </a:t>
            </a:r>
            <a:r>
              <a:rPr lang="en-US" dirty="0" smtClean="0">
                <a:solidFill>
                  <a:srgbClr val="FF8000"/>
                </a:solidFill>
              </a:rPr>
              <a:t>visually</a:t>
            </a:r>
            <a:r>
              <a:rPr lang="en-US" dirty="0" smtClean="0"/>
              <a:t>, not just textually</a:t>
            </a:r>
          </a:p>
          <a:p>
            <a:pPr lvl="1" eaLnBrk="1" hangingPunct="1"/>
            <a:r>
              <a:rPr lang="en-US" dirty="0" smtClean="0"/>
              <a:t>Related variables</a:t>
            </a:r>
          </a:p>
          <a:p>
            <a:pPr lvl="1" eaLnBrk="1" hangingPunct="1"/>
            <a:r>
              <a:rPr lang="en-US" dirty="0" smtClean="0"/>
              <a:t>Trends</a:t>
            </a:r>
          </a:p>
          <a:p>
            <a:pPr lvl="1" eaLnBrk="1" hangingPunct="1"/>
            <a:r>
              <a:rPr lang="en-US" dirty="0" smtClean="0"/>
              <a:t>Before and after scenarios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58E95E2-3DB9-4578-AA34-9EDEFCA78176}" type="datetime5">
              <a:rPr lang="en-US" smtClean="0"/>
              <a:pPr>
                <a:defRPr/>
              </a:pPr>
              <a:t>28-Nov-12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 Dan Fleck, 2012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F67FCF-CD3C-4A68-8D8F-F54B45BCAEF9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graphicFrame>
        <p:nvGraphicFramePr>
          <p:cNvPr id="9" name="Chart 8"/>
          <p:cNvGraphicFramePr/>
          <p:nvPr>
            <p:extLst>
              <p:ext uri="{D42A27DB-BD31-4B8C-83A1-F6EECF244321}">
                <p14:modId xmlns:p14="http://schemas.microsoft.com/office/powerpoint/2010/main" val="3615467217"/>
              </p:ext>
            </p:extLst>
          </p:nvPr>
        </p:nvGraphicFramePr>
        <p:xfrm>
          <a:off x="381000" y="3505200"/>
          <a:ext cx="4495800" cy="2819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Group 5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5810339"/>
              </p:ext>
            </p:extLst>
          </p:nvPr>
        </p:nvGraphicFramePr>
        <p:xfrm>
          <a:off x="5943600" y="2147887"/>
          <a:ext cx="2362200" cy="3962400"/>
        </p:xfrm>
        <a:graphic>
          <a:graphicData uri="http://schemas.openxmlformats.org/drawingml/2006/table">
            <a:tbl>
              <a:tblPr/>
              <a:tblGrid>
                <a:gridCol w="1377950"/>
                <a:gridCol w="984250"/>
              </a:tblGrid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/>
                    </a:solidFill>
                  </a:tcPr>
                </a:tc>
              </a:tr>
              <a:tr h="3524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2001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/>
                    </a:solidFill>
                  </a:tcPr>
                </a:tc>
              </a:tr>
              <a:tr h="3524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2002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/>
                    </a:solidFill>
                  </a:tcPr>
                </a:tc>
              </a:tr>
              <a:tr h="3524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2003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168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/>
                    </a:solidFill>
                  </a:tcPr>
                </a:tc>
              </a:tr>
              <a:tr h="3524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2004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134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/>
                    </a:solidFill>
                  </a:tcPr>
                </a:tc>
              </a:tr>
              <a:tr h="3524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2005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142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/>
                    </a:solidFill>
                  </a:tcPr>
                </a:tc>
              </a:tr>
              <a:tr h="3524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2006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179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/>
                    </a:solidFill>
                  </a:tcPr>
                </a:tc>
              </a:tr>
              <a:tr h="3524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2007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155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/>
                    </a:solidFill>
                  </a:tcPr>
                </a:tc>
              </a:tr>
              <a:tr h="3524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2008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165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/>
                    </a:solidFill>
                  </a:tcPr>
                </a:tc>
              </a:tr>
              <a:tr h="3524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2009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171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/>
                    </a:solidFill>
                  </a:tcPr>
                </a:tc>
              </a:tr>
            </a:tbl>
          </a:graphicData>
        </a:graphic>
      </p:graphicFrame>
      <p:sp>
        <p:nvSpPr>
          <p:cNvPr id="11" name="Text Box 75"/>
          <p:cNvSpPr txBox="1">
            <a:spLocks noChangeArrowheads="1"/>
          </p:cNvSpPr>
          <p:nvPr/>
        </p:nvSpPr>
        <p:spPr bwMode="auto">
          <a:xfrm>
            <a:off x="5867400" y="5957887"/>
            <a:ext cx="2514600" cy="36671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>
                <a:latin typeface="Times New Roman" pitchFamily="18" charset="0"/>
              </a:rPr>
              <a:t>SWE Student Enrollment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>
        <p:bldAsOne/>
      </p:bldGraphic>
      <p:bldP spid="1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7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609600"/>
            <a:ext cx="8839200" cy="660400"/>
          </a:xfrm>
        </p:spPr>
        <p:txBody>
          <a:bodyPr>
            <a:normAutofit fontScale="90000"/>
          </a:bodyPr>
          <a:lstStyle/>
          <a:p>
            <a:pPr marL="685800" indent="-685800" eaLnBrk="1" hangingPunct="1"/>
            <a:r>
              <a:rPr lang="en-US" b="1" dirty="0" smtClean="0"/>
              <a:t>2. Show Causality</a:t>
            </a:r>
          </a:p>
        </p:txBody>
      </p:sp>
      <p:sp>
        <p:nvSpPr>
          <p:cNvPr id="28678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752600"/>
            <a:ext cx="8686800" cy="5029200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dirty="0" smtClean="0"/>
              <a:t>Show relationships between </a:t>
            </a:r>
            <a:r>
              <a:rPr lang="en-US" dirty="0" smtClean="0">
                <a:solidFill>
                  <a:schemeClr val="tx2"/>
                </a:solidFill>
              </a:rPr>
              <a:t>cause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chemeClr val="tx2"/>
                </a:solidFill>
              </a:rPr>
              <a:t>effect</a:t>
            </a:r>
          </a:p>
          <a:p>
            <a:pPr eaLnBrk="1" hangingPunct="1"/>
            <a:r>
              <a:rPr lang="en-US" dirty="0" smtClean="0">
                <a:solidFill>
                  <a:schemeClr val="tx2"/>
                </a:solidFill>
              </a:rPr>
              <a:t>Three mile Island</a:t>
            </a:r>
            <a:r>
              <a:rPr lang="en-US" dirty="0" smtClean="0"/>
              <a:t> (1979)</a:t>
            </a:r>
          </a:p>
          <a:p>
            <a:pPr lvl="1" eaLnBrk="1" hangingPunct="1"/>
            <a:r>
              <a:rPr lang="en-US" dirty="0" smtClean="0"/>
              <a:t>A valve was open that needed to be closed</a:t>
            </a:r>
          </a:p>
          <a:p>
            <a:pPr lvl="1" eaLnBrk="1" hangingPunct="1"/>
            <a:r>
              <a:rPr lang="en-US" dirty="0" smtClean="0"/>
              <a:t>Red indicated closed, green indicated open</a:t>
            </a:r>
          </a:p>
          <a:p>
            <a:pPr lvl="1" eaLnBrk="1" hangingPunct="1"/>
            <a:r>
              <a:rPr lang="en-US" dirty="0" smtClean="0"/>
              <a:t>The operator saw green, thought “okay,” and didn’t close the valve for several crucial seconds …</a:t>
            </a:r>
          </a:p>
          <a:p>
            <a:pPr lvl="1" eaLnBrk="1" hangingPunct="1"/>
            <a:r>
              <a:rPr lang="en-US" dirty="0" smtClean="0"/>
              <a:t>Current control stations show a </a:t>
            </a:r>
            <a:r>
              <a:rPr lang="en-US" u="sng" dirty="0" smtClean="0">
                <a:solidFill>
                  <a:schemeClr val="tx2"/>
                </a:solidFill>
              </a:rPr>
              <a:t>picture of the valve</a:t>
            </a:r>
          </a:p>
          <a:p>
            <a:pPr eaLnBrk="1" hangingPunct="1"/>
            <a:r>
              <a:rPr lang="en-US" dirty="0" smtClean="0">
                <a:solidFill>
                  <a:schemeClr val="tx2"/>
                </a:solidFill>
              </a:rPr>
              <a:t>Challenger disaster</a:t>
            </a:r>
            <a:r>
              <a:rPr lang="en-US" dirty="0" smtClean="0"/>
              <a:t> (1986)</a:t>
            </a:r>
          </a:p>
          <a:p>
            <a:pPr lvl="1" eaLnBrk="1" hangingPunct="1"/>
            <a:r>
              <a:rPr lang="en-US" dirty="0" smtClean="0"/>
              <a:t>O-rings failed, causing the shuttle to blow up on launch</a:t>
            </a:r>
          </a:p>
          <a:p>
            <a:pPr lvl="1" eaLnBrk="1" hangingPunct="1"/>
            <a:r>
              <a:rPr lang="en-US" dirty="0" smtClean="0"/>
              <a:t>O-rings failed because of a deep freeze</a:t>
            </a:r>
          </a:p>
          <a:p>
            <a:pPr lvl="1" eaLnBrk="1" hangingPunct="1"/>
            <a:r>
              <a:rPr lang="en-US" dirty="0" smtClean="0"/>
              <a:t>Better charts could have clarified the </a:t>
            </a:r>
            <a:r>
              <a:rPr lang="en-US" u="sng" dirty="0" smtClean="0">
                <a:solidFill>
                  <a:schemeClr val="tx2"/>
                </a:solidFill>
              </a:rPr>
              <a:t>causality of temperature and O-ring failures</a:t>
            </a:r>
          </a:p>
        </p:txBody>
      </p:sp>
      <p:sp>
        <p:nvSpPr>
          <p:cNvPr id="28674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" y="6553200"/>
            <a:ext cx="1905000" cy="304800"/>
          </a:xfrm>
          <a:noFill/>
        </p:spPr>
        <p:txBody>
          <a:bodyPr/>
          <a:lstStyle/>
          <a:p>
            <a:fld id="{89B80C3B-29A8-4A8F-BA29-4D39599B93EA}" type="datetime5">
              <a:rPr lang="en-US" smtClean="0"/>
              <a:pPr/>
              <a:t>28-Nov-12</a:t>
            </a:fld>
            <a:endParaRPr lang="en-US" smtClean="0"/>
          </a:p>
        </p:txBody>
      </p:sp>
      <p:sp>
        <p:nvSpPr>
          <p:cNvPr id="2867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53200"/>
            <a:ext cx="2895600" cy="304800"/>
          </a:xfrm>
          <a:noFill/>
        </p:spPr>
        <p:txBody>
          <a:bodyPr/>
          <a:lstStyle/>
          <a:p>
            <a:r>
              <a:rPr lang="en-US" dirty="0" smtClean="0"/>
              <a:t>©  Dan Fleck, 2012</a:t>
            </a:r>
          </a:p>
        </p:txBody>
      </p:sp>
      <p:sp>
        <p:nvSpPr>
          <p:cNvPr id="2867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162800" y="6553200"/>
            <a:ext cx="1905000" cy="304800"/>
          </a:xfrm>
          <a:noFill/>
        </p:spPr>
        <p:txBody>
          <a:bodyPr/>
          <a:lstStyle/>
          <a:p>
            <a:fld id="{F2BF3F16-BA8D-4447-85C5-E089CF029525}" type="slidenum">
              <a:rPr lang="en-US" smtClean="0"/>
              <a:pPr/>
              <a:t>13</a:t>
            </a:fld>
            <a:endParaRPr lang="en-US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1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685800" indent="-685800" eaLnBrk="1" hangingPunct="1"/>
            <a:r>
              <a:rPr lang="en-US" b="1" smtClean="0"/>
              <a:t>3. Show Multiple Variables</a:t>
            </a:r>
          </a:p>
        </p:txBody>
      </p:sp>
      <p:sp>
        <p:nvSpPr>
          <p:cNvPr id="29702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828800"/>
            <a:ext cx="8686800" cy="4800600"/>
          </a:xfrm>
        </p:spPr>
        <p:txBody>
          <a:bodyPr/>
          <a:lstStyle/>
          <a:p>
            <a:pPr eaLnBrk="1" hangingPunct="1"/>
            <a:r>
              <a:rPr lang="en-US" dirty="0" smtClean="0"/>
              <a:t>Show all related variables simultaneously.</a:t>
            </a:r>
          </a:p>
          <a:p>
            <a:pPr eaLnBrk="1" hangingPunct="1"/>
            <a:r>
              <a:rPr lang="en-US" dirty="0" smtClean="0"/>
              <a:t>Users should be able </a:t>
            </a:r>
            <a:br>
              <a:rPr lang="en-US" dirty="0" smtClean="0"/>
            </a:br>
            <a:r>
              <a:rPr lang="en-US" dirty="0" smtClean="0"/>
              <a:t>to hide some of the </a:t>
            </a:r>
            <a:br>
              <a:rPr lang="en-US" dirty="0" smtClean="0"/>
            </a:br>
            <a:r>
              <a:rPr lang="en-US" dirty="0" smtClean="0"/>
              <a:t>variables</a:t>
            </a:r>
          </a:p>
        </p:txBody>
      </p:sp>
      <p:sp>
        <p:nvSpPr>
          <p:cNvPr id="29698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" y="6553200"/>
            <a:ext cx="1905000" cy="304800"/>
          </a:xfrm>
          <a:noFill/>
        </p:spPr>
        <p:txBody>
          <a:bodyPr/>
          <a:lstStyle/>
          <a:p>
            <a:fld id="{FA0ACE05-38DF-45C1-B894-0A7A95ABDC55}" type="datetime5">
              <a:rPr lang="en-US" smtClean="0"/>
              <a:pPr/>
              <a:t>28-Nov-12</a:t>
            </a:fld>
            <a:endParaRPr lang="en-US" smtClean="0"/>
          </a:p>
        </p:txBody>
      </p:sp>
      <p:sp>
        <p:nvSpPr>
          <p:cNvPr id="2969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53200"/>
            <a:ext cx="2895600" cy="304800"/>
          </a:xfrm>
          <a:noFill/>
        </p:spPr>
        <p:txBody>
          <a:bodyPr/>
          <a:lstStyle/>
          <a:p>
            <a:r>
              <a:rPr lang="en-US" dirty="0" smtClean="0"/>
              <a:t>©  Dan Fleck, 2012</a:t>
            </a:r>
          </a:p>
        </p:txBody>
      </p:sp>
      <p:sp>
        <p:nvSpPr>
          <p:cNvPr id="2970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162800" y="6553200"/>
            <a:ext cx="1905000" cy="304800"/>
          </a:xfrm>
          <a:noFill/>
        </p:spPr>
        <p:txBody>
          <a:bodyPr/>
          <a:lstStyle/>
          <a:p>
            <a:fld id="{71241179-4C5C-4B2C-A4EB-A0D86ED524A6}" type="slidenum">
              <a:rPr lang="en-US" smtClean="0"/>
              <a:pPr/>
              <a:t>14</a:t>
            </a:fld>
            <a:endParaRPr lang="en-US" smtClean="0"/>
          </a:p>
        </p:txBody>
      </p:sp>
      <p:pic>
        <p:nvPicPr>
          <p:cNvPr id="2" name="Picture 1" descr="Screen Shot 2012-11-28 at 10.51.40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2800" y="3248670"/>
            <a:ext cx="5791200" cy="360933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44158"/>
            <a:ext cx="8382000" cy="1339850"/>
          </a:xfrm>
        </p:spPr>
        <p:txBody>
          <a:bodyPr>
            <a:normAutofit/>
          </a:bodyPr>
          <a:lstStyle/>
          <a:p>
            <a:pPr marL="685800" indent="-685800" eaLnBrk="1" hangingPunct="1"/>
            <a:r>
              <a:rPr lang="en-US" sz="3600" b="1" dirty="0" smtClean="0"/>
              <a:t>4. Integrate Text, Graphics, and Data</a:t>
            </a:r>
          </a:p>
        </p:txBody>
      </p:sp>
      <p:sp>
        <p:nvSpPr>
          <p:cNvPr id="30726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828800"/>
            <a:ext cx="8763000" cy="4800600"/>
          </a:xfrm>
        </p:spPr>
        <p:txBody>
          <a:bodyPr/>
          <a:lstStyle/>
          <a:p>
            <a:pPr eaLnBrk="1" hangingPunct="1"/>
            <a:r>
              <a:rPr lang="en-US" dirty="0" smtClean="0"/>
              <a:t>Pictures give an </a:t>
            </a:r>
            <a:r>
              <a:rPr lang="en-US" dirty="0" smtClean="0">
                <a:solidFill>
                  <a:srgbClr val="FF8000"/>
                </a:solidFill>
              </a:rPr>
              <a:t>overview</a:t>
            </a:r>
            <a:r>
              <a:rPr lang="en-US" dirty="0" smtClean="0"/>
              <a:t>, but text and data give </a:t>
            </a:r>
            <a:r>
              <a:rPr lang="en-US" dirty="0" smtClean="0">
                <a:solidFill>
                  <a:srgbClr val="FF8000"/>
                </a:solidFill>
              </a:rPr>
              <a:t>precision</a:t>
            </a:r>
            <a:endParaRPr lang="en-US" dirty="0" smtClean="0"/>
          </a:p>
          <a:p>
            <a:pPr eaLnBrk="1" hangingPunct="1"/>
            <a:r>
              <a:rPr lang="en-US" dirty="0" smtClean="0"/>
              <a:t>Simply sticking both on-screen isn’t enough,</a:t>
            </a:r>
            <a:br>
              <a:rPr lang="en-US" dirty="0" smtClean="0"/>
            </a:br>
            <a:r>
              <a:rPr lang="en-US" dirty="0" smtClean="0"/>
              <a:t> because users may</a:t>
            </a:r>
            <a:br>
              <a:rPr lang="en-US" dirty="0" smtClean="0"/>
            </a:br>
            <a:r>
              <a:rPr lang="en-US" dirty="0" smtClean="0"/>
              <a:t> have a hard time </a:t>
            </a:r>
            <a:br>
              <a:rPr lang="en-US" dirty="0" smtClean="0"/>
            </a:br>
            <a:r>
              <a:rPr lang="en-US" dirty="0" smtClean="0">
                <a:solidFill>
                  <a:srgbClr val="FF8000"/>
                </a:solidFill>
              </a:rPr>
              <a:t>connecting </a:t>
            </a:r>
            <a:r>
              <a:rPr lang="en-US" dirty="0" smtClean="0"/>
              <a:t>them</a:t>
            </a:r>
          </a:p>
          <a:p>
            <a:pPr lvl="1" eaLnBrk="1" hangingPunct="1"/>
            <a:endParaRPr lang="en-US" dirty="0" smtClean="0"/>
          </a:p>
        </p:txBody>
      </p:sp>
      <p:sp>
        <p:nvSpPr>
          <p:cNvPr id="30722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" y="6553200"/>
            <a:ext cx="1905000" cy="304800"/>
          </a:xfrm>
          <a:noFill/>
        </p:spPr>
        <p:txBody>
          <a:bodyPr/>
          <a:lstStyle/>
          <a:p>
            <a:fld id="{037EDE49-34D4-4EE9-9DB1-64C89281AEA7}" type="datetime5">
              <a:rPr lang="en-US" smtClean="0"/>
              <a:pPr/>
              <a:t>28-Nov-12</a:t>
            </a:fld>
            <a:endParaRPr lang="en-US" smtClean="0"/>
          </a:p>
        </p:txBody>
      </p:sp>
      <p:sp>
        <p:nvSpPr>
          <p:cNvPr id="3072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53200"/>
            <a:ext cx="2895600" cy="304800"/>
          </a:xfrm>
          <a:noFill/>
        </p:spPr>
        <p:txBody>
          <a:bodyPr/>
          <a:lstStyle/>
          <a:p>
            <a:r>
              <a:rPr lang="en-US" dirty="0" smtClean="0"/>
              <a:t>©  Dan Fleck, 2012</a:t>
            </a:r>
          </a:p>
        </p:txBody>
      </p:sp>
      <p:sp>
        <p:nvSpPr>
          <p:cNvPr id="3072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162800" y="6553200"/>
            <a:ext cx="1905000" cy="304800"/>
          </a:xfrm>
          <a:noFill/>
        </p:spPr>
        <p:txBody>
          <a:bodyPr/>
          <a:lstStyle/>
          <a:p>
            <a:fld id="{4223542E-47F7-4A06-BD4E-9F1FBA3BA677}" type="slidenum">
              <a:rPr lang="en-US" smtClean="0"/>
              <a:pPr/>
              <a:t>15</a:t>
            </a:fld>
            <a:endParaRPr lang="en-US" smtClean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05200" y="2988094"/>
            <a:ext cx="5638800" cy="386990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304800"/>
            <a:ext cx="8839200" cy="1143000"/>
          </a:xfrm>
        </p:spPr>
        <p:txBody>
          <a:bodyPr>
            <a:noAutofit/>
          </a:bodyPr>
          <a:lstStyle/>
          <a:p>
            <a:pPr marL="685800" indent="-685800" eaLnBrk="1" hangingPunct="1"/>
            <a:r>
              <a:rPr lang="en-US" sz="3600" b="1" dirty="0" smtClean="0"/>
              <a:t>5. Ensure Quality, Relevance and Integrity</a:t>
            </a:r>
          </a:p>
        </p:txBody>
      </p:sp>
      <p:sp>
        <p:nvSpPr>
          <p:cNvPr id="31750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752600"/>
            <a:ext cx="8610600" cy="4800600"/>
          </a:xfrm>
        </p:spPr>
        <p:txBody>
          <a:bodyPr/>
          <a:lstStyle/>
          <a:p>
            <a:pPr eaLnBrk="1" hangingPunct="1"/>
            <a:r>
              <a:rPr lang="en-US" dirty="0" smtClean="0"/>
              <a:t>Don’t show </a:t>
            </a:r>
            <a:r>
              <a:rPr lang="en-US" dirty="0" smtClean="0">
                <a:solidFill>
                  <a:srgbClr val="FF8000"/>
                </a:solidFill>
              </a:rPr>
              <a:t>data </a:t>
            </a:r>
            <a:r>
              <a:rPr lang="en-US" dirty="0" smtClean="0"/>
              <a:t>just because it’s available</a:t>
            </a:r>
          </a:p>
          <a:p>
            <a:pPr eaLnBrk="1" hangingPunct="1"/>
            <a:r>
              <a:rPr lang="en-US" dirty="0" smtClean="0"/>
              <a:t>Consider the users’ </a:t>
            </a:r>
            <a:r>
              <a:rPr lang="en-US" u="sng" dirty="0" smtClean="0">
                <a:solidFill>
                  <a:srgbClr val="FF8000"/>
                </a:solidFill>
              </a:rPr>
              <a:t>goals</a:t>
            </a:r>
          </a:p>
          <a:p>
            <a:pPr eaLnBrk="1" hangingPunct="1"/>
            <a:r>
              <a:rPr lang="en-US" dirty="0" smtClean="0"/>
              <a:t>Display information or data only if it </a:t>
            </a:r>
            <a:r>
              <a:rPr lang="en-US" dirty="0" smtClean="0">
                <a:solidFill>
                  <a:srgbClr val="FF8000"/>
                </a:solidFill>
              </a:rPr>
              <a:t>supports </a:t>
            </a:r>
            <a:r>
              <a:rPr lang="en-US" dirty="0" smtClean="0"/>
              <a:t>those goals</a:t>
            </a:r>
          </a:p>
          <a:p>
            <a:pPr eaLnBrk="1" hangingPunct="1"/>
            <a:r>
              <a:rPr lang="en-US" dirty="0" smtClean="0">
                <a:solidFill>
                  <a:srgbClr val="FF8000"/>
                </a:solidFill>
              </a:rPr>
              <a:t>Incorrect </a:t>
            </a:r>
            <a:r>
              <a:rPr lang="en-US" dirty="0" smtClean="0"/>
              <a:t>or unneeded data :</a:t>
            </a:r>
          </a:p>
          <a:p>
            <a:pPr lvl="1" eaLnBrk="1" hangingPunct="1"/>
            <a:r>
              <a:rPr lang="en-US" dirty="0" smtClean="0">
                <a:solidFill>
                  <a:srgbClr val="FF8000"/>
                </a:solidFill>
              </a:rPr>
              <a:t>Slows </a:t>
            </a:r>
            <a:r>
              <a:rPr lang="en-US" dirty="0" smtClean="0"/>
              <a:t>users down</a:t>
            </a:r>
          </a:p>
          <a:p>
            <a:pPr lvl="1" eaLnBrk="1" hangingPunct="1"/>
            <a:r>
              <a:rPr lang="en-US" dirty="0" smtClean="0"/>
              <a:t>Damages their </a:t>
            </a:r>
            <a:r>
              <a:rPr lang="en-US" dirty="0" smtClean="0">
                <a:solidFill>
                  <a:srgbClr val="FF8000"/>
                </a:solidFill>
              </a:rPr>
              <a:t>trust</a:t>
            </a:r>
          </a:p>
          <a:p>
            <a:pPr lvl="1" eaLnBrk="1" hangingPunct="1"/>
            <a:r>
              <a:rPr lang="en-US" dirty="0" smtClean="0"/>
              <a:t>Increases </a:t>
            </a:r>
            <a:r>
              <a:rPr lang="en-US" dirty="0" smtClean="0">
                <a:solidFill>
                  <a:srgbClr val="FF8000"/>
                </a:solidFill>
              </a:rPr>
              <a:t>errors </a:t>
            </a:r>
            <a:r>
              <a:rPr lang="en-US" dirty="0" smtClean="0"/>
              <a:t>on the part of users</a:t>
            </a:r>
          </a:p>
        </p:txBody>
      </p:sp>
      <p:sp>
        <p:nvSpPr>
          <p:cNvPr id="31746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" y="6553200"/>
            <a:ext cx="1905000" cy="304800"/>
          </a:xfrm>
          <a:noFill/>
        </p:spPr>
        <p:txBody>
          <a:bodyPr/>
          <a:lstStyle/>
          <a:p>
            <a:fld id="{70944E3E-6126-423D-8633-F32BB8B9B8A6}" type="datetime5">
              <a:rPr lang="en-US" smtClean="0"/>
              <a:pPr/>
              <a:t>28-Nov-12</a:t>
            </a:fld>
            <a:endParaRPr lang="en-US" smtClean="0"/>
          </a:p>
        </p:txBody>
      </p:sp>
      <p:sp>
        <p:nvSpPr>
          <p:cNvPr id="3174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53200"/>
            <a:ext cx="2895600" cy="304800"/>
          </a:xfrm>
          <a:noFill/>
        </p:spPr>
        <p:txBody>
          <a:bodyPr/>
          <a:lstStyle/>
          <a:p>
            <a:r>
              <a:rPr lang="en-US" dirty="0" smtClean="0"/>
              <a:t>©  Dan Fleck, 2012</a:t>
            </a:r>
          </a:p>
        </p:txBody>
      </p:sp>
      <p:sp>
        <p:nvSpPr>
          <p:cNvPr id="3174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162800" y="6553200"/>
            <a:ext cx="1905000" cy="304800"/>
          </a:xfrm>
          <a:noFill/>
        </p:spPr>
        <p:txBody>
          <a:bodyPr/>
          <a:lstStyle/>
          <a:p>
            <a:fld id="{AF84F968-8693-48F8-BA51-ABBAC44915DD}" type="slidenum">
              <a:rPr lang="en-US" smtClean="0"/>
              <a:pPr/>
              <a:t>16</a:t>
            </a:fld>
            <a:endParaRPr lang="en-US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6. Show Things Adjacently in Space</a:t>
            </a:r>
            <a:endParaRPr lang="en-US" sz="36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A648423-FD8B-46A4-ABC8-0F41178501F0}" type="datetime5">
              <a:rPr lang="en-US" smtClean="0"/>
              <a:pPr>
                <a:defRPr/>
              </a:pPr>
              <a:t>28-Nov-12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 Dan Fleck,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476F5F-3DC0-4740-9B44-DFD5B6BA2AF6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6" name="Text Box 13"/>
          <p:cNvSpPr txBox="1">
            <a:spLocks noChangeArrowheads="1"/>
          </p:cNvSpPr>
          <p:nvPr/>
        </p:nvSpPr>
        <p:spPr bwMode="auto">
          <a:xfrm>
            <a:off x="0" y="3276600"/>
            <a:ext cx="3962400" cy="457200"/>
          </a:xfrm>
          <a:prstGeom prst="rect">
            <a:avLst/>
          </a:prstGeom>
          <a:solidFill>
            <a:srgbClr val="0000CC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/>
              <a:t>Feb 1: </a:t>
            </a:r>
            <a:r>
              <a:rPr lang="en-US" dirty="0"/>
              <a:t>Project assigned</a:t>
            </a:r>
          </a:p>
        </p:txBody>
      </p:sp>
      <p:sp>
        <p:nvSpPr>
          <p:cNvPr id="7" name="Text Box 14"/>
          <p:cNvSpPr txBox="1">
            <a:spLocks noChangeArrowheads="1"/>
          </p:cNvSpPr>
          <p:nvPr/>
        </p:nvSpPr>
        <p:spPr bwMode="auto">
          <a:xfrm>
            <a:off x="0" y="3276600"/>
            <a:ext cx="4495800" cy="457200"/>
          </a:xfrm>
          <a:prstGeom prst="rect">
            <a:avLst/>
          </a:prstGeom>
          <a:solidFill>
            <a:srgbClr val="0000CC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Feb </a:t>
            </a:r>
            <a:r>
              <a:rPr lang="en-US" dirty="0" smtClean="0"/>
              <a:t>15: </a:t>
            </a:r>
            <a:r>
              <a:rPr lang="en-US" dirty="0"/>
              <a:t>Statement of intent</a:t>
            </a:r>
          </a:p>
        </p:txBody>
      </p:sp>
      <p:sp>
        <p:nvSpPr>
          <p:cNvPr id="8" name="Text Box 18"/>
          <p:cNvSpPr txBox="1">
            <a:spLocks noChangeArrowheads="1"/>
          </p:cNvSpPr>
          <p:nvPr/>
        </p:nvSpPr>
        <p:spPr bwMode="auto">
          <a:xfrm>
            <a:off x="0" y="3276600"/>
            <a:ext cx="3962400" cy="457200"/>
          </a:xfrm>
          <a:prstGeom prst="rect">
            <a:avLst/>
          </a:prstGeom>
          <a:solidFill>
            <a:srgbClr val="0000CC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Feb </a:t>
            </a:r>
            <a:r>
              <a:rPr lang="en-US" dirty="0" smtClean="0"/>
              <a:t>22: </a:t>
            </a:r>
            <a:r>
              <a:rPr lang="en-US" dirty="0"/>
              <a:t>User Profile</a:t>
            </a:r>
          </a:p>
        </p:txBody>
      </p:sp>
      <p:sp>
        <p:nvSpPr>
          <p:cNvPr id="9" name="Text Box 17"/>
          <p:cNvSpPr txBox="1">
            <a:spLocks noChangeArrowheads="1"/>
          </p:cNvSpPr>
          <p:nvPr/>
        </p:nvSpPr>
        <p:spPr bwMode="auto">
          <a:xfrm>
            <a:off x="0" y="3276600"/>
            <a:ext cx="3962400" cy="457200"/>
          </a:xfrm>
          <a:prstGeom prst="rect">
            <a:avLst/>
          </a:prstGeom>
          <a:solidFill>
            <a:srgbClr val="0000CC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/>
              <a:t>Mar 1: </a:t>
            </a:r>
            <a:r>
              <a:rPr lang="en-US" dirty="0"/>
              <a:t>Interface Goals</a:t>
            </a:r>
          </a:p>
        </p:txBody>
      </p:sp>
      <p:sp>
        <p:nvSpPr>
          <p:cNvPr id="10" name="Text Box 16"/>
          <p:cNvSpPr txBox="1">
            <a:spLocks noChangeArrowheads="1"/>
          </p:cNvSpPr>
          <p:nvPr/>
        </p:nvSpPr>
        <p:spPr bwMode="auto">
          <a:xfrm>
            <a:off x="0" y="3276600"/>
            <a:ext cx="3962400" cy="457200"/>
          </a:xfrm>
          <a:prstGeom prst="rect">
            <a:avLst/>
          </a:prstGeom>
          <a:solidFill>
            <a:srgbClr val="0000CC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Mar </a:t>
            </a:r>
            <a:r>
              <a:rPr lang="en-US" dirty="0" smtClean="0"/>
              <a:t>22: </a:t>
            </a:r>
            <a:r>
              <a:rPr lang="en-US" dirty="0"/>
              <a:t>Techno Demo</a:t>
            </a:r>
          </a:p>
        </p:txBody>
      </p:sp>
      <p:sp>
        <p:nvSpPr>
          <p:cNvPr id="11" name="Text Box 15"/>
          <p:cNvSpPr txBox="1">
            <a:spLocks noChangeArrowheads="1"/>
          </p:cNvSpPr>
          <p:nvPr/>
        </p:nvSpPr>
        <p:spPr bwMode="auto">
          <a:xfrm>
            <a:off x="0" y="3276600"/>
            <a:ext cx="3962400" cy="457200"/>
          </a:xfrm>
          <a:prstGeom prst="rect">
            <a:avLst/>
          </a:prstGeom>
          <a:solidFill>
            <a:srgbClr val="0000CC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/>
              <a:t>Mar 29: </a:t>
            </a:r>
            <a:r>
              <a:rPr lang="en-US" dirty="0"/>
              <a:t>Screen Designs</a:t>
            </a:r>
          </a:p>
        </p:txBody>
      </p:sp>
      <p:sp>
        <p:nvSpPr>
          <p:cNvPr id="12" name="Text Box 19"/>
          <p:cNvSpPr txBox="1">
            <a:spLocks noChangeArrowheads="1"/>
          </p:cNvSpPr>
          <p:nvPr/>
        </p:nvSpPr>
        <p:spPr bwMode="auto">
          <a:xfrm>
            <a:off x="0" y="3276600"/>
            <a:ext cx="3962400" cy="457200"/>
          </a:xfrm>
          <a:prstGeom prst="rect">
            <a:avLst/>
          </a:prstGeom>
          <a:solidFill>
            <a:srgbClr val="0000CC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Apr </a:t>
            </a:r>
            <a:r>
              <a:rPr lang="en-US" dirty="0" smtClean="0"/>
              <a:t>19: </a:t>
            </a:r>
            <a:r>
              <a:rPr lang="en-US" dirty="0"/>
              <a:t>Projects - Demos</a:t>
            </a:r>
          </a:p>
        </p:txBody>
      </p:sp>
      <p:sp>
        <p:nvSpPr>
          <p:cNvPr id="13" name="Text Box 20"/>
          <p:cNvSpPr txBox="1">
            <a:spLocks noChangeArrowheads="1"/>
          </p:cNvSpPr>
          <p:nvPr/>
        </p:nvSpPr>
        <p:spPr bwMode="auto">
          <a:xfrm>
            <a:off x="0" y="3276600"/>
            <a:ext cx="4495800" cy="4572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/>
              <a:t>May 3: </a:t>
            </a:r>
            <a:r>
              <a:rPr lang="en-US" dirty="0"/>
              <a:t>Projects–non-Demos</a:t>
            </a:r>
          </a:p>
        </p:txBody>
      </p:sp>
      <p:grpSp>
        <p:nvGrpSpPr>
          <p:cNvPr id="14" name="Group 21"/>
          <p:cNvGrpSpPr>
            <a:grpSpLocks/>
          </p:cNvGrpSpPr>
          <p:nvPr/>
        </p:nvGrpSpPr>
        <p:grpSpPr bwMode="auto">
          <a:xfrm>
            <a:off x="4572000" y="1295400"/>
            <a:ext cx="4495800" cy="4876800"/>
            <a:chOff x="2880" y="816"/>
            <a:chExt cx="2832" cy="3072"/>
          </a:xfrm>
        </p:grpSpPr>
        <p:sp>
          <p:nvSpPr>
            <p:cNvPr id="15" name="Text Box 13"/>
            <p:cNvSpPr txBox="1">
              <a:spLocks noChangeArrowheads="1"/>
            </p:cNvSpPr>
            <p:nvPr/>
          </p:nvSpPr>
          <p:spPr bwMode="auto">
            <a:xfrm>
              <a:off x="2880" y="816"/>
              <a:ext cx="2496" cy="288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 smtClean="0"/>
                <a:t>Feb 1: </a:t>
              </a:r>
              <a:r>
                <a:rPr lang="en-US" dirty="0"/>
                <a:t>Project assigned</a:t>
              </a:r>
            </a:p>
          </p:txBody>
        </p:sp>
        <p:sp>
          <p:nvSpPr>
            <p:cNvPr id="16" name="Text Box 14"/>
            <p:cNvSpPr txBox="1">
              <a:spLocks noChangeArrowheads="1"/>
            </p:cNvSpPr>
            <p:nvPr/>
          </p:nvSpPr>
          <p:spPr bwMode="auto">
            <a:xfrm>
              <a:off x="2880" y="1213"/>
              <a:ext cx="2832" cy="288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/>
                <a:t>Feb </a:t>
              </a:r>
              <a:r>
                <a:rPr lang="en-US" dirty="0" smtClean="0"/>
                <a:t>15: </a:t>
              </a:r>
              <a:r>
                <a:rPr lang="en-US" dirty="0"/>
                <a:t>Statement of intent</a:t>
              </a:r>
            </a:p>
          </p:txBody>
        </p:sp>
        <p:sp>
          <p:nvSpPr>
            <p:cNvPr id="17" name="Text Box 15"/>
            <p:cNvSpPr txBox="1">
              <a:spLocks noChangeArrowheads="1"/>
            </p:cNvSpPr>
            <p:nvPr/>
          </p:nvSpPr>
          <p:spPr bwMode="auto">
            <a:xfrm>
              <a:off x="2880" y="2804"/>
              <a:ext cx="2496" cy="288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 smtClean="0"/>
                <a:t>Mar 29: </a:t>
              </a:r>
              <a:r>
                <a:rPr lang="en-US" dirty="0"/>
                <a:t>Screen Designs</a:t>
              </a:r>
            </a:p>
          </p:txBody>
        </p:sp>
        <p:sp>
          <p:nvSpPr>
            <p:cNvPr id="18" name="Text Box 16"/>
            <p:cNvSpPr txBox="1">
              <a:spLocks noChangeArrowheads="1"/>
            </p:cNvSpPr>
            <p:nvPr/>
          </p:nvSpPr>
          <p:spPr bwMode="auto">
            <a:xfrm>
              <a:off x="2880" y="2406"/>
              <a:ext cx="2496" cy="288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/>
                <a:t>Mar </a:t>
              </a:r>
              <a:r>
                <a:rPr lang="en-US" dirty="0" smtClean="0"/>
                <a:t>22: </a:t>
              </a:r>
              <a:r>
                <a:rPr lang="en-US" dirty="0"/>
                <a:t>Techno Demo</a:t>
              </a:r>
            </a:p>
          </p:txBody>
        </p:sp>
        <p:sp>
          <p:nvSpPr>
            <p:cNvPr id="19" name="Text Box 17"/>
            <p:cNvSpPr txBox="1">
              <a:spLocks noChangeArrowheads="1"/>
            </p:cNvSpPr>
            <p:nvPr/>
          </p:nvSpPr>
          <p:spPr bwMode="auto">
            <a:xfrm>
              <a:off x="2880" y="2009"/>
              <a:ext cx="2496" cy="288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 smtClean="0"/>
                <a:t>Mar 1: </a:t>
              </a:r>
              <a:r>
                <a:rPr lang="en-US" dirty="0"/>
                <a:t>Interface Goals</a:t>
              </a:r>
            </a:p>
          </p:txBody>
        </p:sp>
        <p:sp>
          <p:nvSpPr>
            <p:cNvPr id="20" name="Text Box 18"/>
            <p:cNvSpPr txBox="1">
              <a:spLocks noChangeArrowheads="1"/>
            </p:cNvSpPr>
            <p:nvPr/>
          </p:nvSpPr>
          <p:spPr bwMode="auto">
            <a:xfrm>
              <a:off x="2880" y="1611"/>
              <a:ext cx="2496" cy="288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/>
                <a:t>Feb </a:t>
              </a:r>
              <a:r>
                <a:rPr lang="en-US" dirty="0" smtClean="0"/>
                <a:t>22: </a:t>
              </a:r>
              <a:r>
                <a:rPr lang="en-US" dirty="0"/>
                <a:t>User Profile</a:t>
              </a:r>
            </a:p>
          </p:txBody>
        </p:sp>
        <p:sp>
          <p:nvSpPr>
            <p:cNvPr id="21" name="Text Box 19"/>
            <p:cNvSpPr txBox="1">
              <a:spLocks noChangeArrowheads="1"/>
            </p:cNvSpPr>
            <p:nvPr/>
          </p:nvSpPr>
          <p:spPr bwMode="auto">
            <a:xfrm>
              <a:off x="2880" y="3202"/>
              <a:ext cx="2496" cy="288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/>
                <a:t>Apr </a:t>
              </a:r>
              <a:r>
                <a:rPr lang="en-US" dirty="0" smtClean="0"/>
                <a:t>19: </a:t>
              </a:r>
              <a:r>
                <a:rPr lang="en-US" dirty="0"/>
                <a:t>Projects - Demos</a:t>
              </a:r>
            </a:p>
          </p:txBody>
        </p:sp>
        <p:sp>
          <p:nvSpPr>
            <p:cNvPr id="22" name="Text Box 20"/>
            <p:cNvSpPr txBox="1">
              <a:spLocks noChangeArrowheads="1"/>
            </p:cNvSpPr>
            <p:nvPr/>
          </p:nvSpPr>
          <p:spPr bwMode="auto">
            <a:xfrm>
              <a:off x="2880" y="3600"/>
              <a:ext cx="2832" cy="288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 smtClean="0"/>
                <a:t>May 3: </a:t>
              </a:r>
              <a:r>
                <a:rPr lang="en-US" dirty="0"/>
                <a:t>Projects–non-Demos</a:t>
              </a: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57200"/>
            <a:ext cx="8458200" cy="990600"/>
          </a:xfrm>
        </p:spPr>
        <p:txBody>
          <a:bodyPr>
            <a:noAutofit/>
          </a:bodyPr>
          <a:lstStyle/>
          <a:p>
            <a:pPr marL="685800" indent="-685800" eaLnBrk="1" hangingPunct="1"/>
            <a:r>
              <a:rPr lang="en-US" sz="4000" b="1" dirty="0" smtClean="0"/>
              <a:t>7. Do Not De-quantify </a:t>
            </a:r>
            <a:br>
              <a:rPr lang="en-US" sz="4000" b="1" dirty="0" smtClean="0"/>
            </a:br>
            <a:r>
              <a:rPr lang="en-US" sz="4000" b="1" dirty="0" smtClean="0"/>
              <a:t>Quantifiable Data</a:t>
            </a:r>
          </a:p>
        </p:txBody>
      </p:sp>
      <p:sp>
        <p:nvSpPr>
          <p:cNvPr id="2057" name="Rectangle 3"/>
          <p:cNvSpPr>
            <a:spLocks noGrp="1" noChangeArrowheads="1"/>
          </p:cNvSpPr>
          <p:nvPr>
            <p:ph idx="1"/>
          </p:nvPr>
        </p:nvSpPr>
        <p:spPr>
          <a:xfrm>
            <a:off x="76200" y="1748135"/>
            <a:ext cx="8991600" cy="871538"/>
          </a:xfrm>
        </p:spPr>
        <p:txBody>
          <a:bodyPr/>
          <a:lstStyle/>
          <a:p>
            <a:pPr algn="ctr" eaLnBrk="1" hangingPunct="1">
              <a:buNone/>
            </a:pPr>
            <a:r>
              <a:rPr lang="en-US" dirty="0" smtClean="0"/>
              <a:t>Charts are good, but the numbers need to be available</a:t>
            </a:r>
          </a:p>
        </p:txBody>
      </p:sp>
      <p:sp>
        <p:nvSpPr>
          <p:cNvPr id="2053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" y="6553200"/>
            <a:ext cx="1905000" cy="304800"/>
          </a:xfrm>
          <a:noFill/>
        </p:spPr>
        <p:txBody>
          <a:bodyPr/>
          <a:lstStyle/>
          <a:p>
            <a:fld id="{16AFD17D-671D-49D1-94AB-D8586D7875CF}" type="datetime5">
              <a:rPr lang="en-US" smtClean="0"/>
              <a:pPr/>
              <a:t>28-Nov-12</a:t>
            </a:fld>
            <a:endParaRPr lang="en-US" smtClean="0"/>
          </a:p>
        </p:txBody>
      </p:sp>
      <p:sp>
        <p:nvSpPr>
          <p:cNvPr id="205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53200"/>
            <a:ext cx="2895600" cy="304800"/>
          </a:xfrm>
          <a:noFill/>
        </p:spPr>
        <p:txBody>
          <a:bodyPr/>
          <a:lstStyle/>
          <a:p>
            <a:r>
              <a:rPr lang="en-US" dirty="0" smtClean="0"/>
              <a:t>©  Dan Fleck, 2012</a:t>
            </a:r>
          </a:p>
        </p:txBody>
      </p:sp>
      <p:sp>
        <p:nvSpPr>
          <p:cNvPr id="205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162800" y="6553200"/>
            <a:ext cx="1905000" cy="304800"/>
          </a:xfrm>
          <a:noFill/>
        </p:spPr>
        <p:txBody>
          <a:bodyPr/>
          <a:lstStyle/>
          <a:p>
            <a:fld id="{DEA7498B-1854-4F94-A1DA-B457DE70AA92}" type="slidenum">
              <a:rPr lang="en-US" smtClean="0"/>
              <a:pPr/>
              <a:t>18</a:t>
            </a:fld>
            <a:endParaRPr lang="en-US" smtClean="0"/>
          </a:p>
        </p:txBody>
      </p:sp>
      <p:graphicFrame>
        <p:nvGraphicFramePr>
          <p:cNvPr id="11" name="Object 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69200428"/>
              </p:ext>
            </p:extLst>
          </p:nvPr>
        </p:nvGraphicFramePr>
        <p:xfrm>
          <a:off x="3009900" y="3119735"/>
          <a:ext cx="3048000" cy="2714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40618445"/>
              </p:ext>
            </p:extLst>
          </p:nvPr>
        </p:nvGraphicFramePr>
        <p:xfrm>
          <a:off x="19050" y="3153073"/>
          <a:ext cx="2971800" cy="26463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38039085"/>
              </p:ext>
            </p:extLst>
          </p:nvPr>
        </p:nvGraphicFramePr>
        <p:xfrm>
          <a:off x="6096000" y="3119735"/>
          <a:ext cx="3048000" cy="2714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990600" y="5939135"/>
            <a:ext cx="914400" cy="461665"/>
          </a:xfrm>
          <a:prstGeom prst="rect">
            <a:avLst/>
          </a:prstGeom>
          <a:solidFill>
            <a:schemeClr val="bg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poor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4038600" y="5934670"/>
            <a:ext cx="914400" cy="461665"/>
          </a:xfrm>
          <a:prstGeom prst="rect">
            <a:avLst/>
          </a:prstGeom>
          <a:solidFill>
            <a:schemeClr val="bg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OK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7086600" y="5939135"/>
            <a:ext cx="1066800" cy="461665"/>
          </a:xfrm>
          <a:prstGeom prst="rect">
            <a:avLst/>
          </a:prstGeom>
          <a:solidFill>
            <a:schemeClr val="bg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better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1" grpId="0">
        <p:bldAsOne/>
      </p:bldGraphic>
      <p:bldGraphic spid="10" grpId="0">
        <p:bldAsOne/>
      </p:bldGraphic>
      <p:bldGraphic spid="12" grpId="0">
        <p:bldAsOne/>
      </p:bldGraphic>
      <p:bldP spid="13" grpId="0" animBg="1"/>
      <p:bldP spid="14" grpId="0" animBg="1"/>
      <p:bldP spid="1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Visual Element Summary</a:t>
            </a:r>
          </a:p>
        </p:txBody>
      </p:sp>
      <p:sp>
        <p:nvSpPr>
          <p:cNvPr id="33794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" y="6553200"/>
            <a:ext cx="1905000" cy="304800"/>
          </a:xfrm>
          <a:noFill/>
        </p:spPr>
        <p:txBody>
          <a:bodyPr/>
          <a:lstStyle/>
          <a:p>
            <a:fld id="{971D437E-F378-4A9C-87C6-F5CC2AEF319F}" type="datetime5">
              <a:rPr lang="en-US" smtClean="0"/>
              <a:pPr/>
              <a:t>28-Nov-12</a:t>
            </a:fld>
            <a:endParaRPr lang="en-US" smtClean="0"/>
          </a:p>
        </p:txBody>
      </p:sp>
      <p:sp>
        <p:nvSpPr>
          <p:cNvPr id="3379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53200"/>
            <a:ext cx="2895600" cy="304800"/>
          </a:xfrm>
          <a:noFill/>
        </p:spPr>
        <p:txBody>
          <a:bodyPr/>
          <a:lstStyle/>
          <a:p>
            <a:r>
              <a:rPr lang="en-US" dirty="0" smtClean="0"/>
              <a:t>©  Dan Fleck, 2012</a:t>
            </a:r>
          </a:p>
        </p:txBody>
      </p:sp>
      <p:sp>
        <p:nvSpPr>
          <p:cNvPr id="3379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162800" y="6553200"/>
            <a:ext cx="1905000" cy="304800"/>
          </a:xfrm>
          <a:noFill/>
        </p:spPr>
        <p:txBody>
          <a:bodyPr/>
          <a:lstStyle/>
          <a:p>
            <a:fld id="{06E0AF74-6E4C-4AEB-9598-56392CEE1D2B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96259" name="Text Box 3"/>
          <p:cNvSpPr txBox="1">
            <a:spLocks noChangeArrowheads="1"/>
          </p:cNvSpPr>
          <p:nvPr/>
        </p:nvSpPr>
        <p:spPr bwMode="auto">
          <a:xfrm>
            <a:off x="2035889" y="3006725"/>
            <a:ext cx="5072222" cy="95410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>
              <a:defRPr/>
            </a:pPr>
            <a:r>
              <a:rPr lang="en-US" sz="28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A visual interface </a:t>
            </a:r>
            <a:r>
              <a:rPr lang="en-US" sz="28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must be</a:t>
            </a:r>
            <a:endParaRPr lang="en-US" sz="2800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>
              <a:defRPr/>
            </a:pPr>
            <a:r>
              <a:rPr lang="en-US" sz="28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based on visual patterns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6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25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228600"/>
            <a:ext cx="7712075" cy="133985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b="1" dirty="0" err="1" smtClean="0"/>
              <a:t>Ch</a:t>
            </a:r>
            <a:r>
              <a:rPr lang="en-US" b="1" dirty="0" smtClean="0"/>
              <a:t> 14 : Visual Interface Design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752600"/>
            <a:ext cx="7345363" cy="3931920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b="1" dirty="0" smtClean="0"/>
              <a:t>Visual elements are “</a:t>
            </a:r>
            <a:r>
              <a:rPr lang="en-US" b="1" dirty="0" smtClean="0">
                <a:solidFill>
                  <a:srgbClr val="FF6600"/>
                </a:solidFill>
              </a:rPr>
              <a:t>words</a:t>
            </a:r>
            <a:r>
              <a:rPr lang="en-US" b="1" dirty="0" smtClean="0"/>
              <a:t>” in the language that computers use to communicate with users</a:t>
            </a:r>
          </a:p>
          <a:p>
            <a:pPr eaLnBrk="1" hangingPunct="1"/>
            <a:r>
              <a:rPr lang="en-US" b="1" dirty="0" smtClean="0"/>
              <a:t>Visual elements are powerful </a:t>
            </a:r>
            <a:r>
              <a:rPr lang="en-US" b="1" dirty="0" smtClean="0">
                <a:solidFill>
                  <a:srgbClr val="FF6600"/>
                </a:solidFill>
              </a:rPr>
              <a:t>communication </a:t>
            </a:r>
            <a:r>
              <a:rPr lang="en-US" b="1" dirty="0" smtClean="0"/>
              <a:t>devices, but very </a:t>
            </a:r>
            <a:r>
              <a:rPr lang="en-US" b="1" dirty="0" smtClean="0">
                <a:solidFill>
                  <a:srgbClr val="FF6600"/>
                </a:solidFill>
              </a:rPr>
              <a:t>difficult to design </a:t>
            </a:r>
            <a:r>
              <a:rPr lang="en-US" b="1" dirty="0" smtClean="0"/>
              <a:t>well !</a:t>
            </a:r>
          </a:p>
          <a:p>
            <a:pPr eaLnBrk="1" hangingPunct="1"/>
            <a:r>
              <a:rPr lang="en-US" b="1" dirty="0" smtClean="0"/>
              <a:t>Requires lots of </a:t>
            </a:r>
            <a:r>
              <a:rPr lang="en-US" b="1" dirty="0" smtClean="0">
                <a:solidFill>
                  <a:srgbClr val="FF6600"/>
                </a:solidFill>
              </a:rPr>
              <a:t>skills </a:t>
            </a:r>
            <a:r>
              <a:rPr lang="en-US" b="1" dirty="0" smtClean="0"/>
              <a:t>:</a:t>
            </a:r>
          </a:p>
          <a:p>
            <a:pPr lvl="1" eaLnBrk="1" hangingPunct="1"/>
            <a:r>
              <a:rPr lang="en-US" dirty="0" smtClean="0">
                <a:solidFill>
                  <a:srgbClr val="FF6600"/>
                </a:solidFill>
              </a:rPr>
              <a:t>Computing</a:t>
            </a:r>
          </a:p>
          <a:p>
            <a:pPr lvl="1" eaLnBrk="1" hangingPunct="1"/>
            <a:r>
              <a:rPr lang="en-US" dirty="0" smtClean="0">
                <a:solidFill>
                  <a:srgbClr val="FF6600"/>
                </a:solidFill>
              </a:rPr>
              <a:t>Communication</a:t>
            </a:r>
          </a:p>
          <a:p>
            <a:pPr lvl="1" eaLnBrk="1" hangingPunct="1"/>
            <a:r>
              <a:rPr lang="en-US" dirty="0" smtClean="0"/>
              <a:t>Knowledge of </a:t>
            </a:r>
            <a:r>
              <a:rPr lang="en-US" dirty="0" smtClean="0">
                <a:solidFill>
                  <a:srgbClr val="FF6600"/>
                </a:solidFill>
              </a:rPr>
              <a:t>language</a:t>
            </a:r>
          </a:p>
          <a:p>
            <a:pPr lvl="1" eaLnBrk="1" hangingPunct="1"/>
            <a:r>
              <a:rPr lang="en-US" dirty="0" smtClean="0">
                <a:solidFill>
                  <a:srgbClr val="FF6600"/>
                </a:solidFill>
              </a:rPr>
              <a:t>Graphical </a:t>
            </a:r>
            <a:r>
              <a:rPr lang="en-US" dirty="0" smtClean="0"/>
              <a:t>design</a:t>
            </a:r>
          </a:p>
        </p:txBody>
      </p:sp>
      <p:sp>
        <p:nvSpPr>
          <p:cNvPr id="16386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" y="6553200"/>
            <a:ext cx="1905000" cy="304800"/>
          </a:xfrm>
          <a:noFill/>
        </p:spPr>
        <p:txBody>
          <a:bodyPr/>
          <a:lstStyle/>
          <a:p>
            <a:fld id="{94B0B1AE-E46A-45DB-8DBE-0B2303F222C3}" type="datetime5">
              <a:rPr lang="en-US" smtClean="0"/>
              <a:pPr/>
              <a:t>28-Nov-12</a:t>
            </a:fld>
            <a:endParaRPr lang="en-US" smtClean="0"/>
          </a:p>
        </p:txBody>
      </p:sp>
      <p:sp>
        <p:nvSpPr>
          <p:cNvPr id="1638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53200"/>
            <a:ext cx="2895600" cy="304800"/>
          </a:xfrm>
          <a:noFill/>
        </p:spPr>
        <p:txBody>
          <a:bodyPr/>
          <a:lstStyle/>
          <a:p>
            <a:r>
              <a:rPr lang="en-US" dirty="0" smtClean="0"/>
              <a:t>©  Dan Fleck, 2012</a:t>
            </a:r>
          </a:p>
        </p:txBody>
      </p:sp>
      <p:sp>
        <p:nvSpPr>
          <p:cNvPr id="1638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162800" y="6553200"/>
            <a:ext cx="1905000" cy="304800"/>
          </a:xfrm>
          <a:noFill/>
        </p:spPr>
        <p:txBody>
          <a:bodyPr/>
          <a:lstStyle/>
          <a:p>
            <a:fld id="{1946AE71-59C1-4405-8277-F0770F24EDBB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06499" name="Text Box 3"/>
          <p:cNvSpPr txBox="1">
            <a:spLocks noChangeArrowheads="1"/>
          </p:cNvSpPr>
          <p:nvPr/>
        </p:nvSpPr>
        <p:spPr bwMode="auto">
          <a:xfrm>
            <a:off x="1066800" y="5791200"/>
            <a:ext cx="7239000" cy="46166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Don’t expect to find all those skills in one person !!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Use of Visual Elements</a:t>
            </a:r>
          </a:p>
        </p:txBody>
      </p:sp>
      <p:sp>
        <p:nvSpPr>
          <p:cNvPr id="17410" name="Date Placeholder 2"/>
          <p:cNvSpPr>
            <a:spLocks noGrp="1"/>
          </p:cNvSpPr>
          <p:nvPr>
            <p:ph type="dt" sz="half" idx="10"/>
          </p:nvPr>
        </p:nvSpPr>
        <p:spPr>
          <a:xfrm>
            <a:off x="76200" y="6553200"/>
            <a:ext cx="1905000" cy="304800"/>
          </a:xfrm>
          <a:noFill/>
        </p:spPr>
        <p:txBody>
          <a:bodyPr/>
          <a:lstStyle/>
          <a:p>
            <a:fld id="{AF6D42A6-E095-446F-8006-81219086062A}" type="datetime5">
              <a:rPr lang="en-US" smtClean="0"/>
              <a:pPr/>
              <a:t>28-Nov-12</a:t>
            </a:fld>
            <a:endParaRPr lang="en-US" smtClean="0"/>
          </a:p>
        </p:txBody>
      </p:sp>
      <p:sp>
        <p:nvSpPr>
          <p:cNvPr id="17411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553200"/>
            <a:ext cx="2895600" cy="304800"/>
          </a:xfrm>
          <a:noFill/>
        </p:spPr>
        <p:txBody>
          <a:bodyPr/>
          <a:lstStyle/>
          <a:p>
            <a:r>
              <a:rPr lang="en-US" dirty="0" smtClean="0"/>
              <a:t>©  Dan Fleck, 2012</a:t>
            </a:r>
          </a:p>
        </p:txBody>
      </p:sp>
      <p:sp>
        <p:nvSpPr>
          <p:cNvPr id="17412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162800" y="6553200"/>
            <a:ext cx="1905000" cy="304800"/>
          </a:xfrm>
          <a:noFill/>
        </p:spPr>
        <p:txBody>
          <a:bodyPr/>
          <a:lstStyle/>
          <a:p>
            <a:fld id="{1ED276FD-21D4-4EEF-9086-E21ADABAAC67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76803" name="Text Box 3"/>
          <p:cNvSpPr txBox="1">
            <a:spLocks noChangeArrowheads="1"/>
          </p:cNvSpPr>
          <p:nvPr/>
        </p:nvSpPr>
        <p:spPr bwMode="auto">
          <a:xfrm>
            <a:off x="1219200" y="1905000"/>
            <a:ext cx="6705600" cy="52863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Visually show </a:t>
            </a:r>
            <a:r>
              <a:rPr lang="en-US" sz="2800" u="sng" dirty="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what</a:t>
            </a:r>
            <a:r>
              <a:rPr lang="en-US" sz="2800" dirty="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– Textually show </a:t>
            </a:r>
            <a:r>
              <a:rPr lang="en-US" sz="2800" u="sng" dirty="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which</a:t>
            </a:r>
          </a:p>
        </p:txBody>
      </p:sp>
      <p:sp>
        <p:nvSpPr>
          <p:cNvPr id="17423" name="Line 6"/>
          <p:cNvSpPr>
            <a:spLocks noChangeShapeType="1"/>
          </p:cNvSpPr>
          <p:nvPr/>
        </p:nvSpPr>
        <p:spPr bwMode="auto">
          <a:xfrm>
            <a:off x="2209800" y="2514600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24" name="Line 7"/>
          <p:cNvSpPr>
            <a:spLocks noChangeShapeType="1"/>
          </p:cNvSpPr>
          <p:nvPr/>
        </p:nvSpPr>
        <p:spPr bwMode="auto">
          <a:xfrm>
            <a:off x="2209800" y="35814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7422" name="Text Box 8"/>
          <p:cNvSpPr txBox="1">
            <a:spLocks noChangeArrowheads="1"/>
          </p:cNvSpPr>
          <p:nvPr/>
        </p:nvSpPr>
        <p:spPr bwMode="auto">
          <a:xfrm>
            <a:off x="2743200" y="3276600"/>
            <a:ext cx="1981200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 smtClean="0">
                <a:solidFill>
                  <a:schemeClr val="tx2"/>
                </a:solidFill>
              </a:rPr>
              <a:t>Is it a button</a:t>
            </a:r>
          </a:p>
          <a:p>
            <a:pPr>
              <a:spcBef>
                <a:spcPct val="50000"/>
              </a:spcBef>
            </a:pPr>
            <a:r>
              <a:rPr lang="en-US" sz="2000" dirty="0" smtClean="0">
                <a:solidFill>
                  <a:schemeClr val="tx2"/>
                </a:solidFill>
              </a:rPr>
              <a:t>Or text field?</a:t>
            </a: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17418" name="Line 10"/>
          <p:cNvSpPr>
            <a:spLocks noChangeShapeType="1"/>
          </p:cNvSpPr>
          <p:nvPr/>
        </p:nvSpPr>
        <p:spPr bwMode="auto">
          <a:xfrm>
            <a:off x="5181600" y="25527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19" name="Line 11"/>
          <p:cNvSpPr>
            <a:spLocks noChangeShapeType="1"/>
          </p:cNvSpPr>
          <p:nvPr/>
        </p:nvSpPr>
        <p:spPr bwMode="auto">
          <a:xfrm>
            <a:off x="5181600" y="35433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7420" name="Text Box 12"/>
          <p:cNvSpPr txBox="1">
            <a:spLocks noChangeArrowheads="1"/>
          </p:cNvSpPr>
          <p:nvPr/>
        </p:nvSpPr>
        <p:spPr bwMode="auto">
          <a:xfrm>
            <a:off x="5791200" y="3352800"/>
            <a:ext cx="28194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 smtClean="0">
                <a:solidFill>
                  <a:schemeClr val="tx2"/>
                </a:solidFill>
              </a:rPr>
              <a:t>Which button should I press?</a:t>
            </a: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17417" name="Text Box 13"/>
          <p:cNvSpPr txBox="1">
            <a:spLocks noChangeArrowheads="1"/>
          </p:cNvSpPr>
          <p:nvPr/>
        </p:nvSpPr>
        <p:spPr bwMode="auto">
          <a:xfrm>
            <a:off x="266700" y="4495800"/>
            <a:ext cx="86106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  <a:buFontTx/>
              <a:buChar char="•"/>
            </a:pPr>
            <a:r>
              <a:rPr lang="en-US" dirty="0">
                <a:latin typeface="+mj-lt"/>
              </a:rPr>
              <a:t>Graphic design is too much to teach in this course</a:t>
            </a:r>
          </a:p>
          <a:p>
            <a:pPr marL="457200" indent="-457200">
              <a:spcBef>
                <a:spcPct val="50000"/>
              </a:spcBef>
              <a:buFontTx/>
              <a:buChar char="•"/>
            </a:pPr>
            <a:r>
              <a:rPr lang="en-US" dirty="0">
                <a:latin typeface="+mj-lt"/>
              </a:rPr>
              <a:t>Some knowledge of visual interface design is necessary to GUI designers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7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7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7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7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7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7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23" grpId="0" animBg="1"/>
      <p:bldP spid="17424" grpId="0" animBg="1"/>
      <p:bldP spid="17422" grpId="0"/>
      <p:bldP spid="17418" grpId="0" animBg="1"/>
      <p:bldP spid="17419" grpId="0" animBg="1"/>
      <p:bldP spid="1742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3200" b="1" dirty="0" smtClean="0"/>
              <a:t>Visual Interface Suggestions Overview</a:t>
            </a:r>
          </a:p>
        </p:txBody>
      </p:sp>
      <p:sp>
        <p:nvSpPr>
          <p:cNvPr id="19462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676400"/>
            <a:ext cx="8686800" cy="4953000"/>
          </a:xfrm>
        </p:spPr>
        <p:txBody>
          <a:bodyPr/>
          <a:lstStyle/>
          <a:p>
            <a:pPr marL="457200" indent="-457200" eaLnBrk="1" hangingPunct="1">
              <a:buFont typeface="+mj-lt"/>
              <a:buAutoNum type="arabicPeriod"/>
            </a:pPr>
            <a:r>
              <a:rPr lang="en-US" dirty="0" smtClean="0"/>
              <a:t>Use visual properties to </a:t>
            </a:r>
            <a:r>
              <a:rPr lang="en-US" u="sng" dirty="0" smtClean="0">
                <a:solidFill>
                  <a:srgbClr val="FF6600"/>
                </a:solidFill>
              </a:rPr>
              <a:t>distinguish</a:t>
            </a:r>
            <a:r>
              <a:rPr lang="en-US" dirty="0" smtClean="0">
                <a:solidFill>
                  <a:srgbClr val="FF6600"/>
                </a:solidFill>
              </a:rPr>
              <a:t> </a:t>
            </a:r>
            <a:r>
              <a:rPr lang="en-US" dirty="0" smtClean="0"/>
              <a:t>and </a:t>
            </a:r>
            <a:r>
              <a:rPr lang="en-US" u="sng" dirty="0" smtClean="0">
                <a:solidFill>
                  <a:srgbClr val="FF6600"/>
                </a:solidFill>
              </a:rPr>
              <a:t>organize</a:t>
            </a:r>
            <a:r>
              <a:rPr lang="en-US" dirty="0" smtClean="0">
                <a:solidFill>
                  <a:srgbClr val="FF6600"/>
                </a:solidFill>
              </a:rPr>
              <a:t> </a:t>
            </a:r>
            <a:r>
              <a:rPr lang="en-US" dirty="0" smtClean="0"/>
              <a:t>elements</a:t>
            </a:r>
          </a:p>
          <a:p>
            <a:pPr marL="808038" lvl="1" indent="-457200" eaLnBrk="1" hangingPunct="1">
              <a:buFont typeface="+mj-lt"/>
              <a:buAutoNum type="arabicPeriod"/>
            </a:pPr>
            <a:r>
              <a:rPr lang="en-US" dirty="0" smtClean="0"/>
              <a:t>Contrast</a:t>
            </a:r>
          </a:p>
          <a:p>
            <a:pPr marL="808038" lvl="1" indent="-457200" eaLnBrk="1" hangingPunct="1">
              <a:buFont typeface="+mj-lt"/>
              <a:buAutoNum type="arabicPeriod"/>
            </a:pPr>
            <a:r>
              <a:rPr lang="en-US" dirty="0" smtClean="0"/>
              <a:t>Similarity</a:t>
            </a:r>
          </a:p>
          <a:p>
            <a:pPr marL="808038" lvl="1" indent="-457200" eaLnBrk="1" hangingPunct="1">
              <a:buFont typeface="+mj-lt"/>
              <a:buAutoNum type="arabicPeriod"/>
            </a:pPr>
            <a:r>
              <a:rPr lang="en-US" dirty="0" smtClean="0"/>
              <a:t>Layering</a:t>
            </a:r>
          </a:p>
          <a:p>
            <a:pPr marL="457200" indent="-457200" eaLnBrk="1" hangingPunct="1">
              <a:buFont typeface="+mj-lt"/>
              <a:buAutoNum type="arabicPeriod"/>
            </a:pPr>
            <a:r>
              <a:rPr lang="en-US" dirty="0" smtClean="0"/>
              <a:t>Provide </a:t>
            </a:r>
            <a:r>
              <a:rPr lang="en-US" u="sng" dirty="0" smtClean="0">
                <a:solidFill>
                  <a:srgbClr val="FF6600"/>
                </a:solidFill>
              </a:rPr>
              <a:t>structure</a:t>
            </a:r>
            <a:r>
              <a:rPr lang="en-US" dirty="0" smtClean="0">
                <a:solidFill>
                  <a:srgbClr val="FF6600"/>
                </a:solidFill>
              </a:rPr>
              <a:t> </a:t>
            </a:r>
            <a:r>
              <a:rPr lang="en-US" dirty="0" smtClean="0"/>
              <a:t>and </a:t>
            </a:r>
            <a:r>
              <a:rPr lang="en-US" u="sng" dirty="0" smtClean="0">
                <a:solidFill>
                  <a:srgbClr val="FF6600"/>
                </a:solidFill>
              </a:rPr>
              <a:t>flow</a:t>
            </a:r>
          </a:p>
          <a:p>
            <a:pPr marL="457200" indent="-457200" eaLnBrk="1" hangingPunct="1">
              <a:buFont typeface="+mj-lt"/>
              <a:buAutoNum type="arabicPeriod"/>
            </a:pPr>
            <a:r>
              <a:rPr lang="en-US" u="sng" dirty="0" smtClean="0">
                <a:solidFill>
                  <a:srgbClr val="FF6600"/>
                </a:solidFill>
              </a:rPr>
              <a:t>Imagery</a:t>
            </a:r>
            <a:r>
              <a:rPr lang="en-US" dirty="0" smtClean="0">
                <a:solidFill>
                  <a:srgbClr val="FF6600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(icons/graphics) </a:t>
            </a:r>
            <a:r>
              <a:rPr lang="en-US" dirty="0" smtClean="0"/>
              <a:t>that is cohesive and consistent</a:t>
            </a:r>
          </a:p>
          <a:p>
            <a:pPr marL="457200" indent="-457200" eaLnBrk="1" hangingPunct="1">
              <a:buFont typeface="+mj-lt"/>
              <a:buAutoNum type="arabicPeriod"/>
            </a:pPr>
            <a:r>
              <a:rPr lang="en-US" dirty="0" smtClean="0"/>
              <a:t>Integrate </a:t>
            </a:r>
            <a:r>
              <a:rPr lang="en-US" u="sng" dirty="0" smtClean="0">
                <a:solidFill>
                  <a:srgbClr val="FF6600"/>
                </a:solidFill>
              </a:rPr>
              <a:t>style</a:t>
            </a:r>
            <a:r>
              <a:rPr lang="en-US" dirty="0" smtClean="0">
                <a:solidFill>
                  <a:srgbClr val="FF6600"/>
                </a:solidFill>
              </a:rPr>
              <a:t> </a:t>
            </a:r>
            <a:r>
              <a:rPr lang="en-US" dirty="0" smtClean="0"/>
              <a:t>and </a:t>
            </a:r>
            <a:r>
              <a:rPr lang="en-US" u="sng" dirty="0" smtClean="0">
                <a:solidFill>
                  <a:srgbClr val="FF6600"/>
                </a:solidFill>
              </a:rPr>
              <a:t>functions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Avoid </a:t>
            </a:r>
            <a:r>
              <a:rPr lang="en-US" u="sng" dirty="0">
                <a:solidFill>
                  <a:srgbClr val="FF6600"/>
                </a:solidFill>
              </a:rPr>
              <a:t>too many</a:t>
            </a:r>
            <a:r>
              <a:rPr lang="en-US" dirty="0">
                <a:solidFill>
                  <a:srgbClr val="FF6600"/>
                </a:solidFill>
              </a:rPr>
              <a:t> </a:t>
            </a:r>
            <a:r>
              <a:rPr lang="en-US" dirty="0"/>
              <a:t>visual </a:t>
            </a:r>
            <a:r>
              <a:rPr lang="en-US" dirty="0" smtClean="0"/>
              <a:t>elements</a:t>
            </a:r>
            <a:endParaRPr lang="en-US" dirty="0"/>
          </a:p>
        </p:txBody>
      </p:sp>
      <p:sp>
        <p:nvSpPr>
          <p:cNvPr id="19458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" y="6553200"/>
            <a:ext cx="1905000" cy="304800"/>
          </a:xfrm>
          <a:noFill/>
        </p:spPr>
        <p:txBody>
          <a:bodyPr/>
          <a:lstStyle/>
          <a:p>
            <a:fld id="{EF868544-3F35-4E16-B2AC-A7BAB03A32FB}" type="datetime5">
              <a:rPr lang="en-US" smtClean="0"/>
              <a:pPr/>
              <a:t>28-Nov-12</a:t>
            </a:fld>
            <a:endParaRPr lang="en-US" smtClean="0"/>
          </a:p>
        </p:txBody>
      </p:sp>
      <p:sp>
        <p:nvSpPr>
          <p:cNvPr id="1945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53200"/>
            <a:ext cx="2895600" cy="304800"/>
          </a:xfrm>
          <a:noFill/>
        </p:spPr>
        <p:txBody>
          <a:bodyPr/>
          <a:lstStyle/>
          <a:p>
            <a:r>
              <a:rPr lang="en-US" dirty="0" smtClean="0"/>
              <a:t>©  Dan Fleck, 2012</a:t>
            </a:r>
          </a:p>
        </p:txBody>
      </p:sp>
      <p:sp>
        <p:nvSpPr>
          <p:cNvPr id="1946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162800" y="6553200"/>
            <a:ext cx="1905000" cy="304800"/>
          </a:xfrm>
          <a:noFill/>
        </p:spPr>
        <p:txBody>
          <a:bodyPr/>
          <a:lstStyle/>
          <a:p>
            <a:fld id="{084FCCFB-F8E9-4AF5-BB30-6E877CA7CA97}" type="slidenum">
              <a:rPr lang="en-US" smtClean="0"/>
              <a:pPr/>
              <a:t>4</a:t>
            </a:fld>
            <a:endParaRPr lang="en-US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Visual Hierarchy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05000"/>
            <a:ext cx="7407275" cy="4160521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Determine hierarchy </a:t>
            </a:r>
            <a:r>
              <a:rPr lang="en-US" dirty="0" smtClean="0"/>
              <a:t>of actions based on importance to the user’s goals</a:t>
            </a:r>
          </a:p>
          <a:p>
            <a:r>
              <a:rPr lang="en-US" dirty="0" smtClean="0"/>
              <a:t>Use hue, saturation, value, size, and position to </a:t>
            </a:r>
            <a:r>
              <a:rPr lang="en-US" dirty="0" smtClean="0">
                <a:solidFill>
                  <a:srgbClr val="FF8000"/>
                </a:solidFill>
              </a:rPr>
              <a:t>distinguish levels </a:t>
            </a:r>
            <a:r>
              <a:rPr lang="en-US" dirty="0" smtClean="0"/>
              <a:t>in the hierarchy</a:t>
            </a:r>
          </a:p>
          <a:p>
            <a:r>
              <a:rPr lang="en-US" dirty="0" smtClean="0">
                <a:solidFill>
                  <a:srgbClr val="FF8000"/>
                </a:solidFill>
              </a:rPr>
              <a:t>Be conservative </a:t>
            </a:r>
            <a:r>
              <a:rPr lang="en-US" dirty="0" smtClean="0"/>
              <a:t>(emphasis always looks louder to a user than to the designer)</a:t>
            </a:r>
          </a:p>
          <a:p>
            <a:r>
              <a:rPr lang="en-US" dirty="0" smtClean="0">
                <a:solidFill>
                  <a:srgbClr val="FF8000"/>
                </a:solidFill>
              </a:rPr>
              <a:t>Group related items </a:t>
            </a:r>
          </a:p>
          <a:p>
            <a:pPr lvl="1"/>
            <a:r>
              <a:rPr lang="en-US" dirty="0" smtClean="0"/>
              <a:t>Spatially – put them near each other</a:t>
            </a:r>
          </a:p>
          <a:p>
            <a:pPr lvl="1"/>
            <a:r>
              <a:rPr lang="en-US" dirty="0" smtClean="0"/>
              <a:t>Visually – use the same properties for each (even when not grouped spatially)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B3C1016-521E-4ACE-81DF-D11AD10BE19D}" type="datetime5">
              <a:rPr lang="en-US" smtClean="0"/>
              <a:pPr>
                <a:defRPr/>
              </a:pPr>
              <a:t>28-Nov-12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 Dan Fleck, 2012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F67FCF-CD3C-4A68-8D8F-F54B45BCAEF9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4005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Contrast and Layering</a:t>
            </a:r>
          </a:p>
        </p:txBody>
      </p:sp>
      <p:sp>
        <p:nvSpPr>
          <p:cNvPr id="21510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752600"/>
            <a:ext cx="8763000" cy="4343400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 smtClean="0"/>
              <a:t>Contrast </a:t>
            </a:r>
            <a:r>
              <a:rPr lang="en-US" dirty="0" smtClean="0">
                <a:solidFill>
                  <a:schemeClr val="tx2"/>
                </a:solidFill>
              </a:rPr>
              <a:t>helps</a:t>
            </a:r>
            <a:r>
              <a:rPr lang="en-US" dirty="0" smtClean="0"/>
              <a:t> users</a:t>
            </a:r>
          </a:p>
          <a:p>
            <a:pPr lvl="1" eaLnBrk="1" hangingPunct="1"/>
            <a:r>
              <a:rPr lang="en-US" dirty="0" smtClean="0"/>
              <a:t>Distinguish among active interfaces elements</a:t>
            </a:r>
          </a:p>
          <a:p>
            <a:pPr lvl="1" eaLnBrk="1" hangingPunct="1"/>
            <a:r>
              <a:rPr lang="en-US" dirty="0" smtClean="0"/>
              <a:t>Distinguish among passive elements</a:t>
            </a:r>
          </a:p>
          <a:p>
            <a:pPr eaLnBrk="1" hangingPunct="1"/>
            <a:r>
              <a:rPr lang="en-US" u="sng" dirty="0" smtClean="0">
                <a:solidFill>
                  <a:schemeClr val="tx2"/>
                </a:solidFill>
              </a:rPr>
              <a:t>Don’t</a:t>
            </a:r>
            <a:r>
              <a:rPr lang="en-US" dirty="0" smtClean="0"/>
              <a:t> include contrast that is </a:t>
            </a:r>
            <a:r>
              <a:rPr lang="en-US" u="sng" dirty="0" smtClean="0">
                <a:solidFill>
                  <a:schemeClr val="tx2"/>
                </a:solidFill>
              </a:rPr>
              <a:t>not</a:t>
            </a:r>
            <a:r>
              <a:rPr lang="en-US" dirty="0" smtClean="0"/>
              <a:t> meaningful</a:t>
            </a:r>
          </a:p>
          <a:p>
            <a:pPr eaLnBrk="1" hangingPunct="1"/>
            <a:r>
              <a:rPr lang="en-US" dirty="0" smtClean="0"/>
              <a:t>Active, or </a:t>
            </a:r>
            <a:r>
              <a:rPr lang="en-US" dirty="0" err="1" smtClean="0">
                <a:solidFill>
                  <a:schemeClr val="tx2"/>
                </a:solidFill>
              </a:rPr>
              <a:t>manipulable</a:t>
            </a:r>
            <a:r>
              <a:rPr lang="en-US" dirty="0" smtClean="0"/>
              <a:t>, controls should stand out clearly</a:t>
            </a:r>
          </a:p>
          <a:p>
            <a:pPr eaLnBrk="1" hangingPunct="1"/>
            <a:r>
              <a:rPr lang="en-US" dirty="0" smtClean="0">
                <a:solidFill>
                  <a:schemeClr val="tx2"/>
                </a:solidFill>
              </a:rPr>
              <a:t>Layering</a:t>
            </a:r>
            <a:r>
              <a:rPr lang="en-US" dirty="0" smtClean="0"/>
              <a:t> : Putting visual elements on top of other </a:t>
            </a:r>
            <a:r>
              <a:rPr lang="en-US" dirty="0" smtClean="0"/>
              <a:t>elements</a:t>
            </a:r>
            <a:endParaRPr lang="en-US" dirty="0" smtClean="0"/>
          </a:p>
        </p:txBody>
      </p:sp>
      <p:sp>
        <p:nvSpPr>
          <p:cNvPr id="21506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" y="6553200"/>
            <a:ext cx="1905000" cy="304800"/>
          </a:xfrm>
          <a:noFill/>
        </p:spPr>
        <p:txBody>
          <a:bodyPr/>
          <a:lstStyle/>
          <a:p>
            <a:fld id="{54111916-9D09-450F-B59F-104C95DBF812}" type="datetime5">
              <a:rPr lang="en-US" smtClean="0"/>
              <a:pPr/>
              <a:t>28-Nov-12</a:t>
            </a:fld>
            <a:endParaRPr lang="en-US" smtClean="0"/>
          </a:p>
        </p:txBody>
      </p:sp>
      <p:sp>
        <p:nvSpPr>
          <p:cNvPr id="2150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53200"/>
            <a:ext cx="2895600" cy="304800"/>
          </a:xfrm>
          <a:noFill/>
        </p:spPr>
        <p:txBody>
          <a:bodyPr/>
          <a:lstStyle/>
          <a:p>
            <a:r>
              <a:rPr lang="en-US" dirty="0" smtClean="0"/>
              <a:t>©  Dan Fleck, 2012</a:t>
            </a:r>
          </a:p>
        </p:txBody>
      </p:sp>
      <p:sp>
        <p:nvSpPr>
          <p:cNvPr id="2150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162800" y="6553200"/>
            <a:ext cx="1905000" cy="304800"/>
          </a:xfrm>
          <a:noFill/>
        </p:spPr>
        <p:txBody>
          <a:bodyPr/>
          <a:lstStyle/>
          <a:p>
            <a:fld id="{D4C55A12-5913-483B-901F-9C6380E5E294}" type="slidenum">
              <a:rPr lang="en-US" smtClean="0"/>
              <a:pPr/>
              <a:t>6</a:t>
            </a:fld>
            <a:endParaRPr lang="en-US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3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3600" b="1" dirty="0" smtClean="0"/>
              <a:t>Provide Visual Structure and Flow</a:t>
            </a:r>
          </a:p>
        </p:txBody>
      </p:sp>
      <p:sp>
        <p:nvSpPr>
          <p:cNvPr id="22534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eaLnBrk="1" hangingPunct="1"/>
            <a:r>
              <a:rPr lang="en-US" dirty="0" smtClean="0">
                <a:solidFill>
                  <a:schemeClr val="tx2"/>
                </a:solidFill>
              </a:rPr>
              <a:t>GUI organization</a:t>
            </a:r>
          </a:p>
          <a:p>
            <a:pPr lvl="1" eaLnBrk="1" hangingPunct="1"/>
            <a:r>
              <a:rPr lang="en-US" dirty="0" smtClean="0"/>
              <a:t>Visual elements in groups  (</a:t>
            </a:r>
            <a:r>
              <a:rPr lang="en-US" sz="2000" i="1" dirty="0" smtClean="0"/>
              <a:t>PPT: icons in toolbars and screen</a:t>
            </a:r>
            <a:r>
              <a:rPr lang="en-US" dirty="0" smtClean="0"/>
              <a:t>)</a:t>
            </a:r>
          </a:p>
          <a:p>
            <a:pPr lvl="1" eaLnBrk="1" hangingPunct="1"/>
            <a:r>
              <a:rPr lang="en-US" dirty="0" smtClean="0"/>
              <a:t>Groups organized into panes (</a:t>
            </a:r>
            <a:r>
              <a:rPr lang="en-US" sz="2000" i="1" dirty="0" smtClean="0"/>
              <a:t>PPT: several panes</a:t>
            </a:r>
            <a:r>
              <a:rPr lang="en-US" dirty="0" smtClean="0"/>
              <a:t>)</a:t>
            </a:r>
          </a:p>
          <a:p>
            <a:pPr lvl="1" eaLnBrk="1" hangingPunct="1"/>
            <a:r>
              <a:rPr lang="en-US" dirty="0" smtClean="0"/>
              <a:t>Panes organized into screens or pages (</a:t>
            </a:r>
            <a:r>
              <a:rPr lang="en-US" sz="2000" i="1" dirty="0" smtClean="0"/>
              <a:t>PPT: each page in file</a:t>
            </a:r>
            <a:r>
              <a:rPr lang="en-US" dirty="0" smtClean="0"/>
              <a:t>)</a:t>
            </a:r>
          </a:p>
          <a:p>
            <a:pPr eaLnBrk="1" hangingPunct="1"/>
            <a:r>
              <a:rPr lang="en-US" dirty="0" smtClean="0">
                <a:solidFill>
                  <a:schemeClr val="tx2"/>
                </a:solidFill>
              </a:rPr>
              <a:t>Line</a:t>
            </a:r>
            <a:r>
              <a:rPr lang="en-US" dirty="0" smtClean="0"/>
              <a:t> things up</a:t>
            </a:r>
          </a:p>
          <a:p>
            <a:pPr lvl="1" eaLnBrk="1" hangingPunct="1"/>
            <a:r>
              <a:rPr lang="en-US" dirty="0" smtClean="0"/>
              <a:t>Align labels with each other: left justify</a:t>
            </a:r>
          </a:p>
          <a:p>
            <a:pPr lvl="1" eaLnBrk="1" hangingPunct="1"/>
            <a:r>
              <a:rPr lang="en-US" dirty="0" smtClean="0"/>
              <a:t>Line sets of controls up</a:t>
            </a:r>
          </a:p>
          <a:p>
            <a:pPr lvl="1" eaLnBrk="1" hangingPunct="1"/>
            <a:r>
              <a:rPr lang="en-US" dirty="0" smtClean="0"/>
              <a:t>Line up controls even across different panes</a:t>
            </a:r>
          </a:p>
          <a:p>
            <a:pPr lvl="1" eaLnBrk="1" hangingPunct="1"/>
            <a:r>
              <a:rPr lang="en-US" dirty="0" smtClean="0"/>
              <a:t>Follow a grid structure (GUI development tool should help)</a:t>
            </a:r>
          </a:p>
          <a:p>
            <a:pPr eaLnBrk="1" hangingPunct="1"/>
            <a:r>
              <a:rPr lang="en-US" dirty="0" smtClean="0"/>
              <a:t>The </a:t>
            </a:r>
            <a:r>
              <a:rPr lang="en-US" dirty="0" smtClean="0">
                <a:solidFill>
                  <a:schemeClr val="tx2"/>
                </a:solidFill>
              </a:rPr>
              <a:t>flow</a:t>
            </a:r>
            <a:r>
              <a:rPr lang="en-US" dirty="0" smtClean="0"/>
              <a:t> should support the user’s mental model</a:t>
            </a:r>
          </a:p>
          <a:p>
            <a:pPr lvl="1"/>
            <a:r>
              <a:rPr lang="en-US" dirty="0" smtClean="0"/>
              <a:t>Western flow: </a:t>
            </a:r>
            <a:r>
              <a:rPr lang="en-US" dirty="0"/>
              <a:t>(left </a:t>
            </a:r>
            <a:r>
              <a:rPr lang="en-US" dirty="0">
                <a:sym typeface="Wingdings"/>
              </a:rPr>
              <a:t> right, top  bottom) </a:t>
            </a:r>
            <a:endParaRPr lang="en-US" dirty="0" smtClean="0"/>
          </a:p>
        </p:txBody>
      </p:sp>
      <p:sp>
        <p:nvSpPr>
          <p:cNvPr id="22530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" y="6553200"/>
            <a:ext cx="1905000" cy="304800"/>
          </a:xfrm>
          <a:noFill/>
        </p:spPr>
        <p:txBody>
          <a:bodyPr/>
          <a:lstStyle/>
          <a:p>
            <a:fld id="{2604B702-A974-42E9-A680-92CC9C03334B}" type="datetime5">
              <a:rPr lang="en-US" smtClean="0"/>
              <a:pPr/>
              <a:t>28-Nov-12</a:t>
            </a:fld>
            <a:endParaRPr lang="en-US" smtClean="0"/>
          </a:p>
        </p:txBody>
      </p:sp>
      <p:sp>
        <p:nvSpPr>
          <p:cNvPr id="2253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53200"/>
            <a:ext cx="2895600" cy="304800"/>
          </a:xfrm>
          <a:noFill/>
        </p:spPr>
        <p:txBody>
          <a:bodyPr/>
          <a:lstStyle/>
          <a:p>
            <a:r>
              <a:rPr lang="en-US" dirty="0" smtClean="0"/>
              <a:t>©  Dan Fleck, 2012</a:t>
            </a:r>
          </a:p>
        </p:txBody>
      </p:sp>
      <p:sp>
        <p:nvSpPr>
          <p:cNvPr id="2253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162800" y="6553200"/>
            <a:ext cx="1905000" cy="304800"/>
          </a:xfrm>
          <a:noFill/>
        </p:spPr>
        <p:txBody>
          <a:bodyPr/>
          <a:lstStyle/>
          <a:p>
            <a:fld id="{D41AF4CA-0569-436A-98D9-61E40B6314FF}" type="slidenum">
              <a:rPr lang="en-US" smtClean="0"/>
              <a:pPr/>
              <a:t>7</a:t>
            </a:fld>
            <a:endParaRPr lang="en-US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Clutter</a:t>
            </a:r>
          </a:p>
        </p:txBody>
      </p:sp>
      <p:sp>
        <p:nvSpPr>
          <p:cNvPr id="20486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752600"/>
            <a:ext cx="6324600" cy="4876800"/>
          </a:xfrm>
        </p:spPr>
        <p:txBody>
          <a:bodyPr/>
          <a:lstStyle/>
          <a:p>
            <a:pPr eaLnBrk="1" hangingPunct="1"/>
            <a:r>
              <a:rPr lang="en-US" dirty="0" smtClean="0"/>
              <a:t>Clutter uses up </a:t>
            </a:r>
            <a:r>
              <a:rPr lang="en-US" dirty="0" smtClean="0">
                <a:solidFill>
                  <a:schemeClr val="tx2"/>
                </a:solidFill>
              </a:rPr>
              <a:t>mental energy</a:t>
            </a:r>
          </a:p>
          <a:p>
            <a:pPr lvl="1" eaLnBrk="1" hangingPunct="1"/>
            <a:r>
              <a:rPr lang="en-US" dirty="0" smtClean="0"/>
              <a:t>Both in messy rooms and in messy UIs</a:t>
            </a:r>
          </a:p>
          <a:p>
            <a:pPr eaLnBrk="1" hangingPunct="1"/>
            <a:r>
              <a:rPr lang="en-US" dirty="0" smtClean="0">
                <a:solidFill>
                  <a:schemeClr val="tx2"/>
                </a:solidFill>
              </a:rPr>
              <a:t>Avoid complicated</a:t>
            </a:r>
            <a:r>
              <a:rPr lang="en-US" dirty="0" smtClean="0"/>
              <a:t> visual elements</a:t>
            </a:r>
          </a:p>
          <a:p>
            <a:pPr eaLnBrk="1" hangingPunct="1"/>
            <a:r>
              <a:rPr lang="en-US" dirty="0" smtClean="0">
                <a:solidFill>
                  <a:schemeClr val="tx2"/>
                </a:solidFill>
              </a:rPr>
              <a:t>Smaller and simpler</a:t>
            </a:r>
            <a:r>
              <a:rPr lang="en-US" dirty="0" smtClean="0"/>
              <a:t> is usually better</a:t>
            </a:r>
          </a:p>
          <a:p>
            <a:pPr eaLnBrk="1" hangingPunct="1"/>
            <a:r>
              <a:rPr lang="en-US" u="sng" dirty="0" smtClean="0">
                <a:solidFill>
                  <a:schemeClr val="tx2"/>
                </a:solidFill>
              </a:rPr>
              <a:t>Leverage</a:t>
            </a:r>
            <a:r>
              <a:rPr lang="en-US" dirty="0" smtClean="0"/>
              <a:t>: A visual element that has multiple purposes</a:t>
            </a:r>
          </a:p>
          <a:p>
            <a:pPr lvl="1" eaLnBrk="1" hangingPunct="1"/>
            <a:r>
              <a:rPr lang="en-US" dirty="0" smtClean="0"/>
              <a:t>An icon that indicates type </a:t>
            </a:r>
            <a:r>
              <a:rPr lang="en-US" b="1" dirty="0" smtClean="0">
                <a:solidFill>
                  <a:schemeClr val="tx2"/>
                </a:solidFill>
              </a:rPr>
              <a:t>and</a:t>
            </a:r>
            <a:r>
              <a:rPr lang="en-US" dirty="0" smtClean="0"/>
              <a:t> that can be opened</a:t>
            </a:r>
          </a:p>
        </p:txBody>
      </p:sp>
      <p:sp>
        <p:nvSpPr>
          <p:cNvPr id="20482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" y="6553200"/>
            <a:ext cx="1905000" cy="304800"/>
          </a:xfrm>
          <a:noFill/>
        </p:spPr>
        <p:txBody>
          <a:bodyPr/>
          <a:lstStyle/>
          <a:p>
            <a:fld id="{1CBB70EA-BF0A-4202-B2F1-736E2CA5B177}" type="datetime5">
              <a:rPr lang="en-US" smtClean="0"/>
              <a:pPr/>
              <a:t>28-Nov-12</a:t>
            </a:fld>
            <a:endParaRPr lang="en-US" smtClean="0"/>
          </a:p>
        </p:txBody>
      </p:sp>
      <p:sp>
        <p:nvSpPr>
          <p:cNvPr id="2048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53200"/>
            <a:ext cx="2895600" cy="304800"/>
          </a:xfrm>
          <a:noFill/>
        </p:spPr>
        <p:txBody>
          <a:bodyPr/>
          <a:lstStyle/>
          <a:p>
            <a:r>
              <a:rPr lang="en-US" dirty="0" smtClean="0"/>
              <a:t>©  Dan Fleck, 2012</a:t>
            </a:r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162800" y="6553200"/>
            <a:ext cx="1905000" cy="304800"/>
          </a:xfrm>
          <a:noFill/>
        </p:spPr>
        <p:txBody>
          <a:bodyPr/>
          <a:lstStyle/>
          <a:p>
            <a:fld id="{037B2954-B19D-458C-A437-B52413CFE3E9}" type="slidenum">
              <a:rPr lang="en-US" smtClean="0"/>
              <a:pPr/>
              <a:t>8</a:t>
            </a:fld>
            <a:endParaRPr lang="en-US" smtClean="0"/>
          </a:p>
        </p:txBody>
      </p:sp>
      <p:pic>
        <p:nvPicPr>
          <p:cNvPr id="2" name="Picture 1" descr="Screen Shot 2012-11-28 at 10.46.32 AM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410" t="-21069" r="70458" b="53649"/>
          <a:stretch/>
        </p:blipFill>
        <p:spPr>
          <a:xfrm>
            <a:off x="6172200" y="1295400"/>
            <a:ext cx="1069473" cy="89835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3" name="Picture 2" descr="Screen Shot 2012-11-28 at 10.46.37 AM.p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129" r="23323"/>
          <a:stretch/>
        </p:blipFill>
        <p:spPr>
          <a:xfrm>
            <a:off x="6705600" y="2343484"/>
            <a:ext cx="2419684" cy="44958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4" name="Bent Arrow 3"/>
          <p:cNvSpPr/>
          <p:nvPr/>
        </p:nvSpPr>
        <p:spPr>
          <a:xfrm rot="5561630">
            <a:off x="7441697" y="1728531"/>
            <a:ext cx="533400" cy="609600"/>
          </a:xfrm>
          <a:prstGeom prst="ben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Imagery</a:t>
            </a:r>
          </a:p>
        </p:txBody>
      </p:sp>
      <p:sp>
        <p:nvSpPr>
          <p:cNvPr id="24582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676400"/>
            <a:ext cx="7345363" cy="3931920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dirty="0" smtClean="0"/>
              <a:t>Icons are part of a </a:t>
            </a:r>
            <a:r>
              <a:rPr lang="en-US" u="sng" dirty="0" smtClean="0">
                <a:solidFill>
                  <a:schemeClr val="tx2"/>
                </a:solidFill>
              </a:rPr>
              <a:t>language</a:t>
            </a:r>
            <a:r>
              <a:rPr lang="en-US" dirty="0" smtClean="0"/>
              <a:t> that communicate information to users</a:t>
            </a:r>
          </a:p>
          <a:p>
            <a:pPr eaLnBrk="1" hangingPunct="1"/>
            <a:r>
              <a:rPr lang="en-US" dirty="0" smtClean="0">
                <a:solidFill>
                  <a:schemeClr val="tx2"/>
                </a:solidFill>
              </a:rPr>
              <a:t>Function</a:t>
            </a:r>
            <a:r>
              <a:rPr lang="en-US" dirty="0" smtClean="0"/>
              <a:t> or active icons :</a:t>
            </a:r>
          </a:p>
          <a:p>
            <a:pPr lvl="1" eaLnBrk="1" hangingPunct="1"/>
            <a:r>
              <a:rPr lang="en-US" dirty="0" smtClean="0"/>
              <a:t>Represent both </a:t>
            </a:r>
            <a:r>
              <a:rPr lang="en-US" dirty="0" smtClean="0">
                <a:solidFill>
                  <a:schemeClr val="tx2"/>
                </a:solidFill>
              </a:rPr>
              <a:t>action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chemeClr val="tx2"/>
                </a:solidFill>
              </a:rPr>
              <a:t>object</a:t>
            </a:r>
          </a:p>
          <a:p>
            <a:pPr lvl="1" eaLnBrk="1" hangingPunct="1"/>
            <a:r>
              <a:rPr lang="en-US" dirty="0" smtClean="0">
                <a:solidFill>
                  <a:schemeClr val="tx2"/>
                </a:solidFill>
              </a:rPr>
              <a:t>Metaphors</a:t>
            </a:r>
            <a:r>
              <a:rPr lang="en-US" dirty="0" smtClean="0"/>
              <a:t> may mean different things to different users</a:t>
            </a:r>
          </a:p>
          <a:p>
            <a:pPr lvl="1" eaLnBrk="1" hangingPunct="1"/>
            <a:r>
              <a:rPr lang="en-US" dirty="0" smtClean="0"/>
              <a:t>Don’t make icons too </a:t>
            </a:r>
            <a:r>
              <a:rPr lang="en-US" dirty="0" smtClean="0">
                <a:solidFill>
                  <a:schemeClr val="tx2"/>
                </a:solidFill>
              </a:rPr>
              <a:t>detailed</a:t>
            </a:r>
          </a:p>
          <a:p>
            <a:pPr lvl="1" eaLnBrk="1" hangingPunct="1"/>
            <a:r>
              <a:rPr lang="en-US" dirty="0" smtClean="0">
                <a:solidFill>
                  <a:schemeClr val="tx2"/>
                </a:solidFill>
              </a:rPr>
              <a:t>Reuse</a:t>
            </a:r>
            <a:r>
              <a:rPr lang="en-US" dirty="0" smtClean="0"/>
              <a:t> icons in different parts of the interface</a:t>
            </a:r>
          </a:p>
          <a:p>
            <a:pPr eaLnBrk="1" hangingPunct="1"/>
            <a:r>
              <a:rPr lang="en-US" dirty="0" smtClean="0"/>
              <a:t>Elements that behave differently should </a:t>
            </a:r>
            <a:r>
              <a:rPr lang="en-US" dirty="0" smtClean="0">
                <a:solidFill>
                  <a:schemeClr val="tx2"/>
                </a:solidFill>
              </a:rPr>
              <a:t>look different</a:t>
            </a:r>
          </a:p>
        </p:txBody>
      </p:sp>
      <p:sp>
        <p:nvSpPr>
          <p:cNvPr id="24578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" y="6553200"/>
            <a:ext cx="1905000" cy="304800"/>
          </a:xfrm>
          <a:noFill/>
        </p:spPr>
        <p:txBody>
          <a:bodyPr/>
          <a:lstStyle/>
          <a:p>
            <a:fld id="{AA86E8E8-B86A-41E7-9C09-0A82F44FE472}" type="datetime5">
              <a:rPr lang="en-US" smtClean="0"/>
              <a:pPr/>
              <a:t>28-Nov-12</a:t>
            </a:fld>
            <a:endParaRPr lang="en-US" smtClean="0"/>
          </a:p>
        </p:txBody>
      </p:sp>
      <p:sp>
        <p:nvSpPr>
          <p:cNvPr id="2457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53200"/>
            <a:ext cx="2895600" cy="304800"/>
          </a:xfrm>
          <a:noFill/>
        </p:spPr>
        <p:txBody>
          <a:bodyPr/>
          <a:lstStyle/>
          <a:p>
            <a:r>
              <a:rPr lang="en-US" dirty="0" smtClean="0"/>
              <a:t>©  Dan Fleck, 2012</a:t>
            </a:r>
          </a:p>
        </p:txBody>
      </p:sp>
      <p:sp>
        <p:nvSpPr>
          <p:cNvPr id="2458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162800" y="6553200"/>
            <a:ext cx="1905000" cy="304800"/>
          </a:xfrm>
          <a:noFill/>
        </p:spPr>
        <p:txBody>
          <a:bodyPr/>
          <a:lstStyle/>
          <a:p>
            <a:fld id="{513D25FB-3972-451C-A909-AF3C21A5249D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2" name="Rectangle 1"/>
          <p:cNvSpPr/>
          <p:nvPr/>
        </p:nvSpPr>
        <p:spPr>
          <a:xfrm>
            <a:off x="685800" y="5486400"/>
            <a:ext cx="7848600" cy="9906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/>
            <a:r>
              <a:rPr lang="en-US" dirty="0">
                <a:solidFill>
                  <a:schemeClr val="bg1"/>
                </a:solidFill>
              </a:rPr>
              <a:t>Communication is more important than </a:t>
            </a:r>
            <a:r>
              <a:rPr lang="en-US" dirty="0" smtClean="0">
                <a:solidFill>
                  <a:schemeClr val="bg1"/>
                </a:solidFill>
              </a:rPr>
              <a:t>beauty!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Capital">
  <a:themeElements>
    <a:clrScheme name="Custom 1">
      <a:dk1>
        <a:srgbClr val="000000"/>
      </a:dk1>
      <a:lt1>
        <a:srgbClr val="FFFFFF"/>
      </a:lt1>
      <a:dk2>
        <a:srgbClr val="FF8000"/>
      </a:dk2>
      <a:lt2>
        <a:srgbClr val="7C8F97"/>
      </a:lt2>
      <a:accent1>
        <a:srgbClr val="4B5A60"/>
      </a:accent1>
      <a:accent2>
        <a:srgbClr val="9C5238"/>
      </a:accent2>
      <a:accent3>
        <a:srgbClr val="504539"/>
      </a:accent3>
      <a:accent4>
        <a:srgbClr val="C1AD79"/>
      </a:accent4>
      <a:accent5>
        <a:srgbClr val="667559"/>
      </a:accent5>
      <a:accent6>
        <a:srgbClr val="BAD6AD"/>
      </a:accent6>
      <a:hlink>
        <a:srgbClr val="524A82"/>
      </a:hlink>
      <a:folHlink>
        <a:srgbClr val="8F9954"/>
      </a:folHlink>
    </a:clrScheme>
    <a:fontScheme name="Capital">
      <a:majorFont>
        <a:latin typeface="Calisto MT"/>
        <a:ea typeface=""/>
        <a:cs typeface=""/>
        <a:font script="Jpan" typeface="ＭＳ 明朝"/>
      </a:majorFont>
      <a:minorFont>
        <a:latin typeface="Calisto MT"/>
        <a:ea typeface=""/>
        <a:cs typeface=""/>
        <a:font script="Jpan" typeface="ＭＳ 明朝"/>
      </a:minorFont>
    </a:fontScheme>
    <a:fmtScheme name="Capita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atMod val="150000"/>
                <a:lumMod val="50000"/>
              </a:schemeClr>
              <a:schemeClr val="phClr">
                <a:satMod val="300000"/>
                <a:lumMod val="125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atMod val="135000"/>
                <a:lumMod val="80000"/>
              </a:schemeClr>
              <a:schemeClr val="phClr">
                <a:satMod val="250000"/>
                <a:lumMod val="15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>
              <a:shade val="90000"/>
            </a:schemeClr>
          </a:solidFill>
          <a:prstDash val="solid"/>
        </a:ln>
        <a:ln w="44450" cap="flat" cmpd="sng" algn="ctr">
          <a:solidFill>
            <a:schemeClr val="phClr">
              <a:shade val="85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sx="101000" sy="101000" algn="ctr" rotWithShape="0">
              <a:srgbClr val="000000">
                <a:alpha val="40000"/>
              </a:srgbClr>
            </a:outerShdw>
          </a:effectLst>
          <a:scene3d>
            <a:camera prst="perspectiveFront" fov="3000000"/>
            <a:lightRig rig="threePt" dir="tl"/>
          </a:scene3d>
          <a:sp3d>
            <a:bevelT w="0" h="0"/>
          </a:sp3d>
        </a:effectStyle>
        <a:effectStyle>
          <a:effectLst>
            <a:innerShdw blurRad="190500">
              <a:srgbClr val="000000">
                <a:alpha val="50000"/>
              </a:srgbClr>
            </a:innerShdw>
          </a:effectLst>
          <a:scene3d>
            <a:camera prst="perspectiveFront" fov="4800000"/>
            <a:lightRig rig="twoPt" dir="t">
              <a:rot lat="0" lon="0" rev="4800000"/>
            </a:lightRig>
          </a:scene3d>
          <a:sp3d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3">
            <a:duotone>
              <a:schemeClr val="phClr">
                <a:satMod val="150000"/>
                <a:lumMod val="50000"/>
              </a:schemeClr>
              <a:schemeClr val="phClr">
                <a:satMod val="400000"/>
                <a:lumMod val="16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 dirty="0" smtClean="0"/>
        </a:defPPr>
      </a:lstStyle>
      <a:style>
        <a:lnRef idx="2">
          <a:schemeClr val="accent6">
            <a:shade val="50000"/>
          </a:schemeClr>
        </a:lnRef>
        <a:fillRef idx="1">
          <a:schemeClr val="accent6"/>
        </a:fillRef>
        <a:effectRef idx="0">
          <a:schemeClr val="accent6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Capital.thmx</Template>
  <TotalTime>1550</TotalTime>
  <Words>1086</Words>
  <Application>Microsoft Macintosh PowerPoint</Application>
  <PresentationFormat>On-screen Show (4:3)</PresentationFormat>
  <Paragraphs>223</Paragraphs>
  <Slides>19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Capital</vt:lpstr>
      <vt:lpstr>Visual Interface Design</vt:lpstr>
      <vt:lpstr>Ch 14 : Visual Interface Design</vt:lpstr>
      <vt:lpstr>Use of Visual Elements</vt:lpstr>
      <vt:lpstr>Visual Interface Suggestions Overview</vt:lpstr>
      <vt:lpstr>Visual Hierarchy</vt:lpstr>
      <vt:lpstr>Contrast and Layering</vt:lpstr>
      <vt:lpstr>Provide Visual Structure and Flow</vt:lpstr>
      <vt:lpstr>Clutter</vt:lpstr>
      <vt:lpstr>Imagery</vt:lpstr>
      <vt:lpstr>Visual Information Design</vt:lpstr>
      <vt:lpstr>Seven Grand Principles of Information Design</vt:lpstr>
      <vt:lpstr>1. Enforce Visual Comparisons</vt:lpstr>
      <vt:lpstr>2. Show Causality</vt:lpstr>
      <vt:lpstr>3. Show Multiple Variables</vt:lpstr>
      <vt:lpstr>4. Integrate Text, Graphics, and Data</vt:lpstr>
      <vt:lpstr>5. Ensure Quality, Relevance and Integrity</vt:lpstr>
      <vt:lpstr>6. Show Things Adjacently in Space</vt:lpstr>
      <vt:lpstr>7. Do Not De-quantify  Quantifiable Data</vt:lpstr>
      <vt:lpstr>Visual Element Summary</vt:lpstr>
    </vt:vector>
  </TitlesOfParts>
  <Company>GMU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SWE 632: Cooper Part IV</dc:title>
  <dc:creator>Offutt</dc:creator>
  <cp:lastModifiedBy>Dan Fleck</cp:lastModifiedBy>
  <cp:revision>162</cp:revision>
  <dcterms:created xsi:type="dcterms:W3CDTF">2001-01-12T22:24:29Z</dcterms:created>
  <dcterms:modified xsi:type="dcterms:W3CDTF">2012-11-28T16:04:11Z</dcterms:modified>
</cp:coreProperties>
</file>