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57" r:id="rId4"/>
    <p:sldId id="263" r:id="rId5"/>
    <p:sldId id="259" r:id="rId6"/>
    <p:sldId id="260" r:id="rId7"/>
    <p:sldId id="261" r:id="rId8"/>
    <p:sldId id="258" r:id="rId9"/>
    <p:sldId id="284" r:id="rId10"/>
    <p:sldId id="264" r:id="rId11"/>
    <p:sldId id="265" r:id="rId12"/>
    <p:sldId id="266" r:id="rId13"/>
    <p:sldId id="283" r:id="rId14"/>
    <p:sldId id="267" r:id="rId15"/>
    <p:sldId id="271" r:id="rId16"/>
    <p:sldId id="285" r:id="rId17"/>
    <p:sldId id="269" r:id="rId18"/>
    <p:sldId id="268" r:id="rId19"/>
    <p:sldId id="270" r:id="rId20"/>
    <p:sldId id="274" r:id="rId21"/>
    <p:sldId id="275" r:id="rId22"/>
    <p:sldId id="276" r:id="rId23"/>
    <p:sldId id="277" r:id="rId24"/>
    <p:sldId id="272" r:id="rId25"/>
    <p:sldId id="273" r:id="rId26"/>
    <p:sldId id="286" r:id="rId27"/>
    <p:sldId id="279" r:id="rId28"/>
    <p:sldId id="282" r:id="rId29"/>
    <p:sldId id="278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46" d="100"/>
          <a:sy n="146" d="100"/>
        </p:scale>
        <p:origin x="-120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heme" Target="theme/theme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20A3D-1110-8A49-9E94-3C62DE823BC7}" type="datetimeFigureOut">
              <a:rPr lang="en-US" smtClean="0"/>
              <a:pPr/>
              <a:t>5/1/09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0C7AE-4E19-6A42-97D6-43FFB5CCE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46651-B464-904D-BE3C-EC6A86DB85CF}" type="datetimeFigureOut">
              <a:rPr lang="en-US" smtClean="0"/>
              <a:pPr/>
              <a:t>5/1/09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0BDE8-AB0A-6342-9993-17329B35D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335A-7592-F548-876A-CC065C17DA1B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5666-1CD5-7446-81B1-04C9B81E66BC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945-18DE-1A48-81BE-47F8C489447E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1D42A-31D3-9F48-A88A-B869B4F18450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A89A-DD37-9F44-B9A0-6A3C8E96F3B2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7450-8FD3-974E-A8E5-E89DDDAC5B0A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FCFB-07C7-5740-9E51-B53DB0FA708C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7C29-C50F-CC4B-9142-C3F2FD01E577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296-FB8B-D74F-84A9-1CC6E7ACB4DE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20C3-AC60-AF4A-936C-0C9527C94C46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A74D-AF5B-AB4B-93B6-43E75AA77B88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BB77A-C286-684E-BFE7-126F396D46F0}" type="datetime1">
              <a:rPr lang="en-US" smtClean="0"/>
              <a:pPr/>
              <a:t>5/1/09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FD5B-8BDC-8D4F-8C45-6E269DFC1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oster@cs.ucla.edu" TargetMode="Externa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7.pdf"/><Relationship Id="rId4" Type="http://schemas.openxmlformats.org/officeDocument/2006/relationships/image" Target="../media/image17.pdf"/><Relationship Id="rId7" Type="http://schemas.openxmlformats.org/officeDocument/2006/relationships/image" Target="../media/image20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df"/><Relationship Id="rId16" Type="http://schemas.openxmlformats.org/officeDocument/2006/relationships/image" Target="../media/image29.pdf"/><Relationship Id="rId8" Type="http://schemas.openxmlformats.org/officeDocument/2006/relationships/image" Target="../media/image21.pdf"/><Relationship Id="rId13" Type="http://schemas.openxmlformats.org/officeDocument/2006/relationships/image" Target="../media/image26.png"/><Relationship Id="rId10" Type="http://schemas.openxmlformats.org/officeDocument/2006/relationships/image" Target="../media/image23.pdf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2" Type="http://schemas.openxmlformats.org/officeDocument/2006/relationships/image" Target="../media/image25.pdf"/><Relationship Id="rId17" Type="http://schemas.openxmlformats.org/officeDocument/2006/relationships/image" Target="../media/image30.png"/><Relationship Id="rId2" Type="http://schemas.openxmlformats.org/officeDocument/2006/relationships/image" Target="../media/image15.pdf"/><Relationship Id="rId9" Type="http://schemas.openxmlformats.org/officeDocument/2006/relationships/image" Target="../media/image22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secspider.cs.ucla.ed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://secspider.cs.ucla.ed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nominet.org.uk/dnssec-cpe/DNSSEC-CPE-Report.pdf" TargetMode="External"/><Relationship Id="rId3" Type="http://schemas.openxmlformats.org/officeDocument/2006/relationships/hyperlink" Target="https://www.dns-oarc.net/node/14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Availability Problems in the DNSSEC Deployment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Eric Osterweil</a:t>
            </a:r>
          </a:p>
          <a:p>
            <a:r>
              <a:rPr lang="en-US" dirty="0" smtClean="0"/>
              <a:t>Dan Massey</a:t>
            </a:r>
          </a:p>
          <a:p>
            <a:r>
              <a:rPr lang="en-US" dirty="0" smtClean="0"/>
              <a:t>Lixia Zhang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Path and PMTU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 path is a sequence of links</a:t>
            </a:r>
          </a:p>
          <a:p>
            <a:r>
              <a:rPr lang="en-US" dirty="0" smtClean="0"/>
              <a:t>Each link can only support packets of a certain size (MTU)</a:t>
            </a:r>
          </a:p>
          <a:p>
            <a:r>
              <a:rPr lang="en-US" dirty="0" smtClean="0"/>
              <a:t>The smallest MTU for a network path is its bottleneck, or its </a:t>
            </a:r>
            <a:r>
              <a:rPr lang="en-US" i="1" dirty="0" smtClean="0"/>
              <a:t>Path Maximum Transmission Unit</a:t>
            </a:r>
            <a:r>
              <a:rPr lang="en-US" dirty="0" smtClean="0"/>
              <a:t> (PMTU)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Complications with DNS’ Large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DNS messages are further limited by “middle boxes” (firewalls, NAT, etc.)</a:t>
            </a:r>
          </a:p>
          <a:p>
            <a:pPr lvl="1"/>
            <a:r>
              <a:rPr lang="en-US" dirty="0" smtClean="0"/>
              <a:t>Some firewalls drop “suspicious” DNS traffic</a:t>
            </a:r>
          </a:p>
          <a:p>
            <a:pPr lvl="1"/>
            <a:r>
              <a:rPr lang="en-US" dirty="0" smtClean="0"/>
              <a:t>A recent study found this was quite common in SOHO routers [2]</a:t>
            </a:r>
          </a:p>
          <a:p>
            <a:r>
              <a:rPr lang="en-US" dirty="0" smtClean="0"/>
              <a:t>Because of middle boxes, network paths that may support large packets may fail to deliver large DNS messages</a:t>
            </a:r>
          </a:p>
          <a:p>
            <a:r>
              <a:rPr lang="en-US" dirty="0" smtClean="0"/>
              <a:t>We overload the term PMTU to apply in these cases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One Can Identify PMTU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a resolver advertizes a buffer size to a name server, but that size exceeds the PMTU</a:t>
            </a:r>
          </a:p>
          <a:p>
            <a:pPr lvl="1"/>
            <a:r>
              <a:rPr lang="en-US" dirty="0" smtClean="0"/>
              <a:t>Result: message is dropped along the network path</a:t>
            </a:r>
          </a:p>
          <a:p>
            <a:r>
              <a:rPr lang="en-US" dirty="0" smtClean="0"/>
              <a:t>Distinguishing random drops from PMTU failures</a:t>
            </a:r>
          </a:p>
          <a:p>
            <a:pPr lvl="1"/>
            <a:r>
              <a:rPr lang="en-US" dirty="0" smtClean="0"/>
              <a:t>Retry queries 3 times</a:t>
            </a:r>
          </a:p>
          <a:p>
            <a:r>
              <a:rPr lang="en-US" dirty="0" smtClean="0"/>
              <a:t>Distinguishing name server failures from PMTU failures</a:t>
            </a:r>
          </a:p>
          <a:p>
            <a:pPr lvl="1"/>
            <a:r>
              <a:rPr lang="en-US" dirty="0" smtClean="0"/>
              <a:t>Reissue queries with different EDNS0 buffer sizes</a:t>
            </a:r>
          </a:p>
          <a:p>
            <a:pPr lvl="1"/>
            <a:r>
              <a:rPr lang="en-US" dirty="0" smtClean="0"/>
              <a:t>Query from different network vantages</a:t>
            </a:r>
          </a:p>
          <a:p>
            <a:pPr lvl="1"/>
            <a:r>
              <a:rPr lang="en-US" dirty="0" smtClean="0"/>
              <a:t>Verify the problem exists over time</a:t>
            </a:r>
          </a:p>
          <a:p>
            <a:pPr lvl="1"/>
            <a:r>
              <a:rPr lang="en-US" dirty="0" smtClean="0"/>
              <a:t>Check if TCP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DNSSEC background</a:t>
            </a:r>
          </a:p>
          <a:p>
            <a:r>
              <a:rPr lang="en-US" dirty="0" smtClean="0"/>
              <a:t>The network path and large packets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How SecSpider measures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What can be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SecSpider’s</a:t>
            </a:r>
            <a:r>
              <a:rPr lang="en-US" dirty="0" smtClean="0"/>
              <a:t> Vantage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 poll all of our </a:t>
            </a:r>
            <a:br>
              <a:rPr lang="en-US" dirty="0" smtClean="0"/>
            </a:br>
            <a:r>
              <a:rPr lang="en-US" dirty="0" smtClean="0"/>
              <a:t>DNSSEC zones from 8 </a:t>
            </a:r>
            <a:br>
              <a:rPr lang="en-US" dirty="0" smtClean="0"/>
            </a:br>
            <a:r>
              <a:rPr lang="en-US" dirty="0" smtClean="0"/>
              <a:t>vantages in:</a:t>
            </a:r>
          </a:p>
          <a:p>
            <a:pPr lvl="1"/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Asia</a:t>
            </a:r>
          </a:p>
          <a:p>
            <a:pPr lvl="1"/>
            <a:r>
              <a:rPr lang="en-US" dirty="0" smtClean="0"/>
              <a:t>North America</a:t>
            </a:r>
          </a:p>
          <a:p>
            <a:r>
              <a:rPr lang="en-US" dirty="0" smtClean="0"/>
              <a:t>We’re always looking for more</a:t>
            </a:r>
          </a:p>
          <a:p>
            <a:pPr lvl="1"/>
            <a:r>
              <a:rPr lang="en-US" dirty="0" smtClean="0"/>
              <a:t>Please consider hosting a lightweight </a:t>
            </a:r>
            <a:r>
              <a:rPr lang="en-US" dirty="0" err="1" smtClean="0"/>
              <a:t>poller</a:t>
            </a:r>
            <a:r>
              <a:rPr lang="en-US" dirty="0" smtClean="0"/>
              <a:t> for us</a:t>
            </a:r>
          </a:p>
          <a:p>
            <a:pPr lvl="1"/>
            <a:r>
              <a:rPr lang="en-US" dirty="0" smtClean="0"/>
              <a:t>Please drop me a note if you might be interested </a:t>
            </a:r>
            <a:r>
              <a:rPr lang="en-US" dirty="0" smtClean="0">
                <a:hlinkClick r:id="rId2"/>
              </a:rPr>
              <a:t>eoster@cs.ucla.edu</a:t>
            </a:r>
            <a:endParaRPr lang="en-US" dirty="0"/>
          </a:p>
        </p:txBody>
      </p:sp>
      <p:pic>
        <p:nvPicPr>
          <p:cNvPr id="5" name="Content Placeholder 4" descr="Picture 6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49453" b="-49453"/>
          <a:stretch>
            <a:fillRect/>
          </a:stretch>
        </p:blipFill>
        <p:spPr>
          <a:xfrm>
            <a:off x="4199152" y="457200"/>
            <a:ext cx="4487648" cy="5029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SecSpider’s</a:t>
            </a:r>
            <a:r>
              <a:rPr lang="en-US" dirty="0" smtClean="0"/>
              <a:t> PMTU Walking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Content Placeholder 7" descr="PMTU-state-diag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40413" b="-40413"/>
              <a:stretch>
                <a:fillRect/>
              </a:stretch>
            </p:blipFill>
          </mc:Choice>
          <mc:Fallback>
            <p:blipFill>
              <a:blip r:embed="rId3"/>
              <a:srcRect t="-40413" b="-40413"/>
              <a:stretch>
                <a:fillRect/>
              </a:stretch>
            </p:blipFill>
          </mc:Fallback>
        </mc:AlternateContent>
        <p:spPr>
          <a:xfrm>
            <a:off x="3810000" y="478286"/>
            <a:ext cx="4876800" cy="5465314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trigger a PMTU </a:t>
            </a:r>
            <a:br>
              <a:rPr lang="en-US" dirty="0" smtClean="0"/>
            </a:br>
            <a:r>
              <a:rPr lang="en-US" dirty="0" smtClean="0"/>
              <a:t>walk there must be </a:t>
            </a:r>
            <a:br>
              <a:rPr lang="en-US" dirty="0" smtClean="0"/>
            </a:br>
            <a:r>
              <a:rPr lang="en-US" dirty="0" smtClean="0"/>
              <a:t>3 successive DNSKEY </a:t>
            </a:r>
            <a:br>
              <a:rPr lang="en-US" dirty="0" smtClean="0"/>
            </a:br>
            <a:r>
              <a:rPr lang="en-US" dirty="0" smtClean="0"/>
              <a:t>query timeouts</a:t>
            </a:r>
          </a:p>
          <a:p>
            <a:r>
              <a:rPr lang="en-US" dirty="0" smtClean="0"/>
              <a:t>After 3 timeouts, we</a:t>
            </a:r>
            <a:br>
              <a:rPr lang="en-US" dirty="0" smtClean="0"/>
            </a:br>
            <a:r>
              <a:rPr lang="en-US" dirty="0" smtClean="0"/>
              <a:t>try TCP</a:t>
            </a:r>
          </a:p>
          <a:p>
            <a:r>
              <a:rPr lang="en-US" dirty="0" smtClean="0"/>
              <a:t>Then we perform a </a:t>
            </a:r>
            <a:br>
              <a:rPr lang="en-US" dirty="0" smtClean="0"/>
            </a:br>
            <a:r>
              <a:rPr lang="en-US" dirty="0" smtClean="0"/>
              <a:t>binary search between </a:t>
            </a:r>
            <a:br>
              <a:rPr lang="en-US" dirty="0" smtClean="0"/>
            </a:br>
            <a:r>
              <a:rPr lang="en-US" dirty="0" smtClean="0"/>
              <a:t>4,096 and 512 to see if any size will work</a:t>
            </a:r>
          </a:p>
          <a:p>
            <a:pPr lvl="1"/>
            <a:r>
              <a:rPr lang="en-US" dirty="0" smtClean="0"/>
              <a:t>Find out precisely what size works before a failure or truncation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DNSSEC background</a:t>
            </a:r>
          </a:p>
          <a:p>
            <a:r>
              <a:rPr lang="en-US" dirty="0" smtClean="0"/>
              <a:t>The network path and large packets</a:t>
            </a:r>
          </a:p>
          <a:p>
            <a:r>
              <a:rPr lang="en-US" dirty="0" smtClean="0"/>
              <a:t>How SecSpider measures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Observations</a:t>
            </a:r>
          </a:p>
          <a:p>
            <a:r>
              <a:rPr lang="en-US" dirty="0" smtClean="0"/>
              <a:t>What can be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 Observed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recent </a:t>
            </a:r>
            <a:r>
              <a:rPr lang="en-US" dirty="0" smtClean="0"/>
              <a:t>study [4] showed </a:t>
            </a:r>
            <a:r>
              <a:rPr lang="en-US" dirty="0" smtClean="0"/>
              <a:t>that roughly 60% of queries seen at one root server advertise buffer sizes of </a:t>
            </a:r>
            <a:r>
              <a:rPr lang="en-US" dirty="0" smtClean="0"/>
              <a:t>4,096</a:t>
            </a:r>
          </a:p>
          <a:p>
            <a:r>
              <a:rPr lang="en-US" dirty="0" smtClean="0"/>
              <a:t>In this talk we use our distributed </a:t>
            </a:r>
            <a:r>
              <a:rPr lang="en-US" dirty="0" err="1" smtClean="0"/>
              <a:t>pollers</a:t>
            </a:r>
            <a:r>
              <a:rPr lang="en-US" dirty="0" smtClean="0"/>
              <a:t> to illustrate:</a:t>
            </a:r>
          </a:p>
          <a:p>
            <a:pPr lvl="1"/>
            <a:r>
              <a:rPr lang="en-US" dirty="0" smtClean="0"/>
              <a:t>How often does the default behavior of using 4,096 byte buffers work for DNSSEC</a:t>
            </a:r>
          </a:p>
          <a:p>
            <a:pPr lvl="1"/>
            <a:r>
              <a:rPr lang="en-US" dirty="0" smtClean="0"/>
              <a:t>When it fails, is it possible to advertise smaller buffer sizes that will work</a:t>
            </a:r>
          </a:p>
          <a:p>
            <a:pPr lvl="1"/>
            <a:r>
              <a:rPr lang="en-US" dirty="0" smtClean="0"/>
              <a:t>How often are key sets just too large to fit over paths</a:t>
            </a:r>
          </a:p>
          <a:p>
            <a:r>
              <a:rPr lang="en-US" dirty="0" smtClean="0"/>
              <a:t>To illustrate, consider how different 2 </a:t>
            </a:r>
            <a:r>
              <a:rPr lang="en-US" dirty="0" err="1" smtClean="0"/>
              <a:t>pollers</a:t>
            </a:r>
            <a:r>
              <a:rPr lang="en-US" dirty="0" smtClean="0"/>
              <a:t> results’ can be</a:t>
            </a:r>
          </a:p>
          <a:p>
            <a:pPr lvl="1"/>
            <a:r>
              <a:rPr lang="en-US" dirty="0" smtClean="0"/>
              <a:t>For example, NL </a:t>
            </a:r>
            <a:r>
              <a:rPr lang="en-US" dirty="0" err="1" smtClean="0"/>
              <a:t>NetLabs</a:t>
            </a:r>
            <a:r>
              <a:rPr lang="en-US" dirty="0" smtClean="0"/>
              <a:t> and a SOHO router (cable modem)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 </a:t>
            </a:r>
            <a:r>
              <a:rPr lang="en-US" dirty="0" err="1" smtClean="0"/>
              <a:t>NetLabs</a:t>
            </a:r>
            <a:r>
              <a:rPr lang="en-US" dirty="0" smtClean="0"/>
              <a:t> </a:t>
            </a:r>
            <a:r>
              <a:rPr lang="en-US" dirty="0" err="1" smtClean="0"/>
              <a:t>Poller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by-tm--jul08-sept08-nlnetlabs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893618" y="-436417"/>
            <a:ext cx="6594764" cy="853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SOHO Router in Los Angeles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by-tm--jul08-sept08-soho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893618" y="-436418"/>
            <a:ext cx="6594764" cy="853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Why Use DNSSEC?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DNS cache poisoning has been a known attack against DNS since the 1990s [1]</a:t>
            </a:r>
          </a:p>
          <a:p>
            <a:pPr lvl="1"/>
            <a:r>
              <a:rPr lang="en-US" dirty="0" smtClean="0"/>
              <a:t>Now there is a new variant: the </a:t>
            </a:r>
            <a:r>
              <a:rPr lang="en-US" dirty="0" err="1" smtClean="0"/>
              <a:t>Kaminsky</a:t>
            </a:r>
            <a:r>
              <a:rPr lang="en-US" dirty="0" smtClean="0"/>
              <a:t> attack</a:t>
            </a:r>
          </a:p>
          <a:p>
            <a:r>
              <a:rPr lang="en-US" dirty="0" smtClean="0"/>
              <a:t>Patches to existing resolvers and name servers have helped mitigate recent threats</a:t>
            </a:r>
          </a:p>
          <a:p>
            <a:r>
              <a:rPr lang="en-US" dirty="0" smtClean="0"/>
              <a:t>However, DNSSEC offers a more structured solution to ensure data’s origin authenticity and integrity</a:t>
            </a:r>
          </a:p>
          <a:p>
            <a:pPr lvl="1"/>
            <a:r>
              <a:rPr lang="en-US" dirty="0" smtClean="0"/>
              <a:t>European operational efforts have (arguably) lead the way on the deployment front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Matters Where You Look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 </a:t>
            </a:r>
            <a:r>
              <a:rPr lang="en-US" dirty="0" err="1" smtClean="0"/>
              <a:t>NetLabs</a:t>
            </a:r>
            <a:r>
              <a:rPr lang="en-US" dirty="0" smtClean="0"/>
              <a:t> only has trouble with roughly 10 zones (for the most part)</a:t>
            </a:r>
          </a:p>
          <a:p>
            <a:r>
              <a:rPr lang="en-US" dirty="0" smtClean="0"/>
              <a:t>However, at the same time, our SOHO </a:t>
            </a:r>
            <a:r>
              <a:rPr lang="en-US" smtClean="0"/>
              <a:t>router has </a:t>
            </a:r>
            <a:r>
              <a:rPr lang="en-US" dirty="0" smtClean="0"/>
              <a:t>PMTU problems with roughly 100 zones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Seen From All of Our </a:t>
            </a:r>
            <a:r>
              <a:rPr lang="en-US" dirty="0" err="1" smtClean="0"/>
              <a:t>Pollers</a:t>
            </a:r>
            <a:endParaRPr lang="en-US" dirty="0"/>
          </a:p>
        </p:txBody>
      </p:sp>
      <p:pic>
        <p:nvPicPr>
          <p:cNvPr id="6" name="Content Placeholder 5" descr="pmtu-poller-tried-succes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641" r="-13641"/>
              <a:stretch>
                <a:fillRect/>
              </a:stretch>
            </p:blipFill>
          </mc:Choice>
          <mc:Fallback>
            <p:blipFill>
              <a:blip r:embed="rId3"/>
              <a:srcRect l="-13641" r="-13641"/>
              <a:stretch>
                <a:fillRect/>
              </a:stretch>
            </p:blipFill>
          </mc:Fallback>
        </mc:AlternateContent>
        <p:spPr>
          <a:xfrm>
            <a:off x="990600" y="1066800"/>
            <a:ext cx="7315200" cy="4023078"/>
          </a:xfrm>
        </p:spPr>
      </p:pic>
      <p:sp>
        <p:nvSpPr>
          <p:cNvPr id="8" name="TextBox 7"/>
          <p:cNvSpPr txBox="1"/>
          <p:nvPr/>
        </p:nvSpPr>
        <p:spPr>
          <a:xfrm>
            <a:off x="457200" y="505974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Green bars indicate the number of times a </a:t>
            </a:r>
            <a:r>
              <a:rPr lang="en-US" sz="2400" dirty="0" err="1" smtClean="0"/>
              <a:t>poller</a:t>
            </a:r>
            <a:r>
              <a:rPr lang="en-US" sz="2400" dirty="0" smtClean="0"/>
              <a:t> needed to do a PMTU walk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Red bars indicate the percentage of times a PMTU was was able to find a buffer size the allowed </a:t>
            </a:r>
            <a:r>
              <a:rPr lang="en-US" sz="2400" dirty="0" err="1" smtClean="0"/>
              <a:t>DNSKEYs</a:t>
            </a:r>
            <a:r>
              <a:rPr lang="en-US" sz="2400" dirty="0" smtClean="0"/>
              <a:t> to be received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How Many Zones Have Trouble?</a:t>
            </a:r>
            <a:endParaRPr lang="en-US" dirty="0"/>
          </a:p>
        </p:txBody>
      </p:sp>
      <p:pic>
        <p:nvPicPr>
          <p:cNvPr id="7" name="Content Placeholder 6" descr="ripe-prod-pmtu-cdf-perc-pollers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22514" b="-22514"/>
              <a:stretch>
                <a:fillRect/>
              </a:stretch>
            </p:blipFill>
          </mc:Choice>
          <mc:Fallback>
            <p:blipFill>
              <a:blip r:embed="rId3"/>
              <a:srcRect t="-22514" b="-22514"/>
              <a:stretch>
                <a:fillRect/>
              </a:stretch>
            </p:blipFill>
          </mc:Fallback>
        </mc:AlternateContent>
        <p:spPr>
          <a:xfrm>
            <a:off x="914400" y="-617389"/>
            <a:ext cx="5990480" cy="6713389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618037"/>
            <a:ext cx="8229600" cy="2087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Fraction of queries (x-axis) that cause PMTU exploration (y-axis)</a:t>
            </a:r>
          </a:p>
          <a:p>
            <a:r>
              <a:rPr lang="en-US" dirty="0" smtClean="0"/>
              <a:t>For Ex: from </a:t>
            </a:r>
            <a:r>
              <a:rPr lang="en-US" dirty="0" err="1" smtClean="0"/>
              <a:t>poller</a:t>
            </a:r>
            <a:r>
              <a:rPr lang="en-US" dirty="0" smtClean="0"/>
              <a:t> 0: ~70% of the production zones only need PMTU walks ~20% of the time (or less)</a:t>
            </a:r>
          </a:p>
          <a:p>
            <a:r>
              <a:rPr lang="en-US" dirty="0" err="1" smtClean="0"/>
              <a:t>Poller</a:t>
            </a:r>
            <a:r>
              <a:rPr lang="en-US" dirty="0" smtClean="0"/>
              <a:t> 6: ~60% of the zones need PMTU walks up to 90% of the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More Succinct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5105400"/>
            <a:ext cx="8229600" cy="152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 use a metric from [3] to quantify the “availability dispersion” of each zone</a:t>
            </a:r>
          </a:p>
          <a:p>
            <a:pPr lvl="1"/>
            <a:r>
              <a:rPr lang="en-US" dirty="0" smtClean="0"/>
              <a:t>Captures how different each </a:t>
            </a:r>
            <a:r>
              <a:rPr lang="en-US" dirty="0" err="1" smtClean="0"/>
              <a:t>poller’s</a:t>
            </a:r>
            <a:r>
              <a:rPr lang="en-US" dirty="0" smtClean="0"/>
              <a:t> view of each zone is</a:t>
            </a:r>
          </a:p>
          <a:p>
            <a:r>
              <a:rPr lang="en-US" dirty="0" smtClean="0"/>
              <a:t>Using a weighted average over time, we see that most zones have suffered dispersion</a:t>
            </a:r>
            <a:endParaRPr lang="en-US" dirty="0"/>
          </a:p>
        </p:txBody>
      </p:sp>
      <p:pic>
        <p:nvPicPr>
          <p:cNvPr id="9" name="Content Placeholder 8" descr="by-disp-REV-avail2-zone-disp-weighted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30048" b="-30048"/>
              <a:stretch>
                <a:fillRect/>
              </a:stretch>
            </p:blipFill>
          </mc:Choice>
          <mc:Fallback>
            <p:blipFill>
              <a:blip r:embed="rId3"/>
              <a:srcRect t="-30048" b="-30048"/>
              <a:stretch>
                <a:fillRect/>
              </a:stretch>
            </p:blipFill>
          </mc:Fallback>
        </mc:AlternateContent>
        <p:spPr>
          <a:xfrm>
            <a:off x="1371600" y="-457200"/>
            <a:ext cx="5943600" cy="6660851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Something Interesting…</a:t>
            </a:r>
            <a:endParaRPr lang="en-US" dirty="0"/>
          </a:p>
        </p:txBody>
      </p:sp>
      <p:pic>
        <p:nvPicPr>
          <p:cNvPr id="10" name="Picture 9" descr="by-tm--nlnetlabs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1388918" y="274638"/>
            <a:ext cx="5299364" cy="6858000"/>
          </a:xfrm>
          <a:prstGeom prst="rect">
            <a:avLst/>
          </a:prstGeom>
        </p:spPr>
      </p:pic>
      <p:pic>
        <p:nvPicPr>
          <p:cNvPr id="11" name="Picture 10" descr="by-tm--csu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5400000">
            <a:off x="1388918" y="287482"/>
            <a:ext cx="5299364" cy="6858000"/>
          </a:xfrm>
          <a:prstGeom prst="rect">
            <a:avLst/>
          </a:prstGeom>
        </p:spPr>
      </p:pic>
      <p:pic>
        <p:nvPicPr>
          <p:cNvPr id="12" name="Picture 11" descr="by-tm--soho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 rot="5400000">
            <a:off x="1922318" y="820882"/>
            <a:ext cx="5299364" cy="5791200"/>
          </a:xfrm>
          <a:prstGeom prst="rect">
            <a:avLst/>
          </a:prstGeom>
        </p:spPr>
      </p:pic>
      <p:pic>
        <p:nvPicPr>
          <p:cNvPr id="13" name="Picture 12" descr="by-tm--switch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 rot="5400000">
            <a:off x="3446318" y="2573482"/>
            <a:ext cx="5299364" cy="2286000"/>
          </a:xfrm>
          <a:prstGeom prst="rect">
            <a:avLst/>
          </a:prstGeom>
        </p:spPr>
      </p:pic>
      <p:pic>
        <p:nvPicPr>
          <p:cNvPr id="14" name="Picture 13" descr="by-tm--telx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 rot="5400000">
            <a:off x="3446318" y="2573482"/>
            <a:ext cx="5299364" cy="2286000"/>
          </a:xfrm>
          <a:prstGeom prst="rect">
            <a:avLst/>
          </a:prstGeom>
        </p:spPr>
      </p:pic>
      <p:pic>
        <p:nvPicPr>
          <p:cNvPr id="15" name="Picture 14" descr="by-tm--toshiba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 rot="5400000">
            <a:off x="1922318" y="808038"/>
            <a:ext cx="5299364" cy="5791200"/>
          </a:xfrm>
          <a:prstGeom prst="rect">
            <a:avLst/>
          </a:prstGeom>
        </p:spPr>
      </p:pic>
      <p:pic>
        <p:nvPicPr>
          <p:cNvPr id="16" name="Picture 15" descr="by-tm--tsinghua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 rot="5400000">
            <a:off x="1388918" y="287482"/>
            <a:ext cx="5299364" cy="6858000"/>
          </a:xfrm>
          <a:prstGeom prst="rect">
            <a:avLst/>
          </a:prstGeom>
        </p:spPr>
      </p:pic>
      <p:pic>
        <p:nvPicPr>
          <p:cNvPr id="17" name="Picture 16" descr="by-tm--ucla-pollers-tm-quer-pmtu-suc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 rot="5400000">
            <a:off x="1388918" y="287482"/>
            <a:ext cx="5299364" cy="685800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343400" y="3276600"/>
            <a:ext cx="1981200" cy="25908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Correlated Jump in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September of 2008, roughly 100 zones began serving </a:t>
            </a:r>
            <a:r>
              <a:rPr lang="en-US" dirty="0" err="1" smtClean="0"/>
              <a:t>DNSKEYs</a:t>
            </a:r>
            <a:r>
              <a:rPr lang="en-US" dirty="0" smtClean="0"/>
              <a:t> that didn’t “fit” their </a:t>
            </a:r>
            <a:r>
              <a:rPr lang="en-US" dirty="0" err="1" smtClean="0"/>
              <a:t>PMTUs</a:t>
            </a:r>
            <a:endParaRPr lang="en-US" dirty="0" smtClean="0"/>
          </a:p>
          <a:p>
            <a:r>
              <a:rPr lang="en-US" dirty="0" smtClean="0"/>
              <a:t>In November, availability seems restored, but only with PMTU walks</a:t>
            </a:r>
          </a:p>
          <a:p>
            <a:r>
              <a:rPr lang="en-US" dirty="0" smtClean="0"/>
              <a:t>Still investigating causes, but zones can check their status at</a:t>
            </a:r>
          </a:p>
          <a:p>
            <a:pPr lvl="1"/>
            <a:r>
              <a:rPr lang="en-US" dirty="0" smtClean="0">
                <a:hlinkClick r:id="rId2"/>
              </a:rPr>
              <a:t>http://secspider.cs.ucla.edu/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DNSSEC background</a:t>
            </a:r>
          </a:p>
          <a:p>
            <a:r>
              <a:rPr lang="en-US" dirty="0" smtClean="0"/>
              <a:t>The network path and large packets</a:t>
            </a:r>
          </a:p>
          <a:p>
            <a:r>
              <a:rPr lang="en-US" dirty="0" smtClean="0"/>
              <a:t>How SecSpider measures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What can be done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(Tactically)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0118"/>
            <a:ext cx="6022946" cy="2419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your zones’ availability at: </a:t>
            </a:r>
            <a:r>
              <a:rPr lang="en-US" dirty="0" smtClean="0">
                <a:hlinkClick r:id="rId3"/>
              </a:rPr>
              <a:t>http://secspider.cs.ucla.edu/</a:t>
            </a:r>
            <a:endParaRPr lang="en-US" dirty="0" smtClean="0"/>
          </a:p>
          <a:p>
            <a:pPr lvl="1"/>
            <a:r>
              <a:rPr lang="en-US" dirty="0" smtClean="0"/>
              <a:t>We are more than happy to work with anyone that has questions</a:t>
            </a:r>
          </a:p>
        </p:txBody>
      </p:sp>
      <p:sp>
        <p:nvSpPr>
          <p:cNvPr id="7" name="Right Triangle 6"/>
          <p:cNvSpPr/>
          <p:nvPr/>
        </p:nvSpPr>
        <p:spPr>
          <a:xfrm flipV="1">
            <a:off x="4572000" y="5410200"/>
            <a:ext cx="4800600" cy="152400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199" y="5486400"/>
            <a:ext cx="4528785" cy="1371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(Strategically)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 different DNSKEY configurations then monitor and observe availability through SecSpider</a:t>
            </a:r>
          </a:p>
          <a:p>
            <a:r>
              <a:rPr lang="en-US" dirty="0" smtClean="0"/>
              <a:t>Use results to collaborate on best-practices documents </a:t>
            </a:r>
          </a:p>
          <a:p>
            <a:r>
              <a:rPr lang="en-US" dirty="0" smtClean="0"/>
              <a:t>Continue to raise awareness of the problem</a:t>
            </a:r>
          </a:p>
          <a:p>
            <a:r>
              <a:rPr lang="en-US" dirty="0" smtClean="0"/>
              <a:t>Develop availability dispersion and PMTU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use Availability </a:t>
            </a:r>
            <a:r>
              <a:rPr lang="en-US" dirty="0" smtClean="0"/>
              <a:t>dispersion</a:t>
            </a:r>
            <a:r>
              <a:rPr lang="en-US" dirty="0" smtClean="0"/>
              <a:t> to allow </a:t>
            </a:r>
            <a:r>
              <a:rPr lang="en-US" dirty="0" smtClean="0"/>
              <a:t>us to expresses how different all of the resolvers’ views are</a:t>
            </a:r>
          </a:p>
          <a:p>
            <a:r>
              <a:rPr lang="en-US" dirty="0" smtClean="0"/>
              <a:t>Distributed monitoring needs to be a service that lets zone operators to assess their zones’ availability dispersion</a:t>
            </a:r>
          </a:p>
          <a:p>
            <a:r>
              <a:rPr lang="en-US" dirty="0" smtClean="0"/>
              <a:t>SecSpider</a:t>
            </a:r>
            <a:r>
              <a:rPr lang="en-US" dirty="0" smtClean="0"/>
              <a:t> been helping to reveal </a:t>
            </a:r>
            <a:r>
              <a:rPr lang="en-US" dirty="0" smtClean="0"/>
              <a:t>problems (such as a spike in PMTU walks) before they become insurmountable challenges to the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Has DNSSEC Overstressed the DNS?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DNSSEC added a lot to DNS packets</a:t>
            </a:r>
          </a:p>
          <a:p>
            <a:r>
              <a:rPr lang="en-US" dirty="0" smtClean="0"/>
              <a:t>We added crypto keys (</a:t>
            </a:r>
            <a:r>
              <a:rPr lang="en-US" dirty="0" err="1" smtClean="0"/>
              <a:t>DNSKEYs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Anywhere up to 4,096 bits each</a:t>
            </a:r>
          </a:p>
          <a:p>
            <a:pPr lvl="1"/>
            <a:r>
              <a:rPr lang="en-US" dirty="0" smtClean="0"/>
              <a:t>Zones should have at least 2 (ZSK + KSK) and maybe more</a:t>
            </a:r>
          </a:p>
          <a:p>
            <a:r>
              <a:rPr lang="en-US" dirty="0" smtClean="0"/>
              <a:t>We added crypto signatures (</a:t>
            </a:r>
            <a:r>
              <a:rPr lang="en-US" dirty="0" err="1" smtClean="0"/>
              <a:t>RRSIGs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At least one in each </a:t>
            </a:r>
            <a:r>
              <a:rPr lang="en-US" dirty="0" err="1" smtClean="0"/>
              <a:t>RRset</a:t>
            </a:r>
            <a:r>
              <a:rPr lang="en-US" dirty="0" smtClean="0"/>
              <a:t> and sometimes one for each DNSKEY</a:t>
            </a:r>
          </a:p>
          <a:p>
            <a:pPr lvl="1"/>
            <a:r>
              <a:rPr lang="en-US" dirty="0" smtClean="0"/>
              <a:t>Varying in size, based on DNSKEY sizes</a:t>
            </a:r>
          </a:p>
          <a:p>
            <a:r>
              <a:rPr lang="en-US" dirty="0" smtClean="0"/>
              <a:t>Resolvers and name servers need to send and receive these large DNS packets</a:t>
            </a:r>
          </a:p>
          <a:p>
            <a:endParaRPr lang="en-US" dirty="0" smtClean="0"/>
          </a:p>
          <a:p>
            <a:r>
              <a:rPr lang="en-US" sz="3613" dirty="0" smtClean="0"/>
              <a:t>In this talk we examine a prominent availability problem in </a:t>
            </a:r>
            <a:r>
              <a:rPr lang="en-US" sz="3613" dirty="0" err="1" smtClean="0"/>
              <a:t>DNSSEC’s</a:t>
            </a:r>
            <a:r>
              <a:rPr lang="en-US" sz="3613" dirty="0" smtClean="0"/>
              <a:t> deployment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lang="en-US" dirty="0" err="1" smtClean="0"/>
              <a:t>Bellovin</a:t>
            </a:r>
            <a:r>
              <a:rPr lang="en-US" dirty="0" smtClean="0"/>
              <a:t>, S. M. 1995. Using the domain name system for system break-ins. USENIX UNIX Security Symposium 1995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 smtClean="0">
                <a:hlinkClick r:id="rId2"/>
              </a:rPr>
              <a:t>http://download.nominet.org.uk/dnssec-cpe/DNSSEC-CPE-Report.pdf</a:t>
            </a:r>
            <a:endParaRPr lang="en-US" dirty="0" smtClean="0"/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/>
              <a:t>Osterweil, E., Ryan, M., Massey, D., and Zhang, L. 2008. Quantifying the operational status of the DNSSEC deployment. ACM SIGCOMM Conference on Internet Measurement. IMC '08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n-US" dirty="0" smtClean="0">
                <a:ea typeface="ＭＳ Ｐゴシック" charset="-128"/>
                <a:hlinkClick r:id="rId3"/>
              </a:rPr>
              <a:t>https://www.dns-oarc.net/node/146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DNSSEC background</a:t>
            </a:r>
          </a:p>
          <a:p>
            <a:r>
              <a:rPr lang="en-US" dirty="0" smtClean="0"/>
              <a:t>The network path and large packets</a:t>
            </a:r>
          </a:p>
          <a:p>
            <a:r>
              <a:rPr lang="en-US" dirty="0" smtClean="0"/>
              <a:t>How SecSpider measures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What can be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EE922-D012-E94E-92AC-77F3E57250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DNSSEC Background</a:t>
            </a:r>
            <a:endParaRPr lang="en-US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DNSSEC provides </a:t>
            </a:r>
            <a:r>
              <a:rPr lang="en-US" sz="2600" i="1"/>
              <a:t>origin authenticity,</a:t>
            </a:r>
            <a:r>
              <a:rPr lang="en-US" sz="2600"/>
              <a:t> </a:t>
            </a:r>
            <a:r>
              <a:rPr lang="en-US" sz="2600" i="1"/>
              <a:t>data integrity,</a:t>
            </a:r>
            <a:r>
              <a:rPr lang="en-US" sz="2600"/>
              <a:t> and </a:t>
            </a:r>
            <a:r>
              <a:rPr lang="en-US" sz="2600" i="1"/>
              <a:t>secure denial of existence </a:t>
            </a:r>
            <a:r>
              <a:rPr lang="en-US" sz="2600"/>
              <a:t>by using public-key cryptography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Origin authenticity: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Resolvers can verify that data has originated from authoritative sources.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Data integrity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Can also verify that responses are not modified in-flight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Secure denial of existence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/>
              <a:t>When there is no data for a query, authoritative servers can provide a response that proves no data exists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9253CD-1F8B-484A-8D63-6A34940E430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DNSSEC Works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/>
              <a:t>DNSSEC zones create public/private keys</a:t>
            </a:r>
          </a:p>
          <a:p>
            <a:pPr lvl="1" eaLnBrk="1" hangingPunct="1"/>
            <a:r>
              <a:rPr lang="en-US"/>
              <a:t>Public portion goes in DNSSEC record type: DNSKEY</a:t>
            </a:r>
          </a:p>
          <a:p>
            <a:pPr eaLnBrk="1" hangingPunct="1"/>
            <a:r>
              <a:rPr lang="en-US"/>
              <a:t>Zones sign all RRsets and resolvers use DNSKEYs to verify them</a:t>
            </a:r>
          </a:p>
          <a:p>
            <a:pPr lvl="1" eaLnBrk="1" hangingPunct="1"/>
            <a:r>
              <a:rPr lang="en-US"/>
              <a:t>Each RRset has a signature attached to it: RRSIG</a:t>
            </a:r>
          </a:p>
          <a:p>
            <a:pPr eaLnBrk="1" hangingPunct="1"/>
            <a:r>
              <a:rPr lang="en-US"/>
              <a:t>So, once a resolver has a zone’s DNSKEY(s) it can verify that RRsets are intact by verifying their RRSIGs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Signing Example</a:t>
            </a:r>
          </a:p>
        </p:txBody>
      </p:sp>
      <p:pic>
        <p:nvPicPr>
          <p:cNvPr id="23555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-22067" r="-22067"/>
          <a:stretch>
            <a:fillRect/>
          </a:stretch>
        </p:blipFill>
        <p:spPr>
          <a:noFill/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41354-C7FB-024E-A6F2-1D272B1EEF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081713" y="1447800"/>
            <a:ext cx="2706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Using a zone’s key</a:t>
            </a:r>
          </a:p>
          <a:p>
            <a:r>
              <a:rPr lang="en-US"/>
              <a:t>on a standard RRset </a:t>
            </a:r>
          </a:p>
          <a:p>
            <a:r>
              <a:rPr lang="en-US"/>
              <a:t>(the NS)</a:t>
            </a: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44450" y="3476625"/>
            <a:ext cx="310839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Signature (RRSIG) will </a:t>
            </a:r>
            <a:br>
              <a:rPr lang="en-US" dirty="0"/>
            </a:br>
            <a:r>
              <a:rPr lang="en-US" dirty="0"/>
              <a:t>only verify with the</a:t>
            </a:r>
          </a:p>
          <a:p>
            <a:r>
              <a:rPr lang="en-US" dirty="0"/>
              <a:t>DNSKEY if </a:t>
            </a:r>
            <a:r>
              <a:rPr lang="en-US" i="1" dirty="0"/>
              <a:t>no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dirty="0" smtClean="0"/>
              <a:t>data was </a:t>
            </a:r>
            <a:br>
              <a:rPr lang="en-US" dirty="0" smtClean="0"/>
            </a:br>
            <a:r>
              <a:rPr lang="en-US" dirty="0" smtClean="0"/>
              <a:t>modified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Message Support in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Originally, DNS messages were limited to 512 bytes</a:t>
            </a:r>
          </a:p>
          <a:p>
            <a:pPr lvl="1"/>
            <a:r>
              <a:rPr lang="en-US" dirty="0" smtClean="0"/>
              <a:t>Resolvers use EDNS0 “negotiation” (RFC 2671) to advertise how much DNS buffer space they have for DNS messages</a:t>
            </a:r>
          </a:p>
          <a:p>
            <a:r>
              <a:rPr lang="en-US" dirty="0" smtClean="0"/>
              <a:t>Name servers try to fit data into buffers of that size</a:t>
            </a:r>
          </a:p>
          <a:p>
            <a:pPr lvl="1"/>
            <a:r>
              <a:rPr lang="en-US" dirty="0" smtClean="0"/>
              <a:t>If data won’t fit, servers indicate response is “truncated”</a:t>
            </a:r>
          </a:p>
          <a:p>
            <a:pPr lvl="1"/>
            <a:r>
              <a:rPr lang="en-US" dirty="0" smtClean="0"/>
              <a:t>Resolvers should explore alternate message size, </a:t>
            </a:r>
            <a:br>
              <a:rPr lang="en-US" dirty="0" smtClean="0"/>
            </a:br>
            <a:r>
              <a:rPr lang="en-US" dirty="0" smtClean="0"/>
              <a:t>“…considered </a:t>
            </a:r>
            <a:r>
              <a:rPr lang="en-US" dirty="0" err="1" smtClean="0"/>
              <a:t>preferrable</a:t>
            </a:r>
            <a:r>
              <a:rPr lang="en-US" dirty="0" smtClean="0"/>
              <a:t> to the outright use of TCP…”</a:t>
            </a:r>
          </a:p>
          <a:p>
            <a:r>
              <a:rPr lang="en-US" dirty="0" smtClean="0"/>
              <a:t>Without exploration, both sides hope the path between them will tolerate UDP packets of that size</a:t>
            </a:r>
          </a:p>
          <a:p>
            <a:pPr lvl="1"/>
            <a:r>
              <a:rPr lang="en-US" dirty="0" smtClean="0"/>
              <a:t>This can result in </a:t>
            </a:r>
            <a:r>
              <a:rPr lang="en-US" i="1" dirty="0" smtClean="0"/>
              <a:t>false advertising</a:t>
            </a:r>
          </a:p>
          <a:p>
            <a:r>
              <a:rPr lang="en-US" dirty="0" smtClean="0"/>
              <a:t>We will show that this has lead to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DNSSEC background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network path and large packets</a:t>
            </a:r>
          </a:p>
          <a:p>
            <a:r>
              <a:rPr lang="en-US" dirty="0" smtClean="0"/>
              <a:t>How SecSpider measures</a:t>
            </a:r>
          </a:p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What can be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FD5B-8BDC-8D4F-8C45-6E269DFC1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5538</TotalTime>
  <Words>1491</Words>
  <Application>Microsoft Macintosh PowerPoint</Application>
  <PresentationFormat>On-screen Show (4:3)</PresentationFormat>
  <Paragraphs>193</Paragraphs>
  <Slides>31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Availability Problems in the DNSSEC Deployment</vt:lpstr>
      <vt:lpstr>Motivation: Why Use DNSSEC?</vt:lpstr>
      <vt:lpstr>Has DNSSEC Overstressed the DNS?</vt:lpstr>
      <vt:lpstr>Outline</vt:lpstr>
      <vt:lpstr>DNSSEC Background</vt:lpstr>
      <vt:lpstr>How DNSSEC Works</vt:lpstr>
      <vt:lpstr>Signing Example</vt:lpstr>
      <vt:lpstr>Large Message Support in DNSSEC</vt:lpstr>
      <vt:lpstr>Outline</vt:lpstr>
      <vt:lpstr>The Network Path and PMTU</vt:lpstr>
      <vt:lpstr>Further Complications with DNS’ Large Packets</vt:lpstr>
      <vt:lpstr>How One Can Identify PMTU Problems</vt:lpstr>
      <vt:lpstr>Outline</vt:lpstr>
      <vt:lpstr>SecSpider’s Vantage Points</vt:lpstr>
      <vt:lpstr>SecSpider’s PMTU Walking</vt:lpstr>
      <vt:lpstr>Outline</vt:lpstr>
      <vt:lpstr>What We Have Observed</vt:lpstr>
      <vt:lpstr>NL NetLabs Poller</vt:lpstr>
      <vt:lpstr>SOHO Router in Los Angeles</vt:lpstr>
      <vt:lpstr>It Matters Where You Look From</vt:lpstr>
      <vt:lpstr>As Seen From All of Our Pollers</vt:lpstr>
      <vt:lpstr>How Many Zones Have Trouble?</vt:lpstr>
      <vt:lpstr>More Succinct</vt:lpstr>
      <vt:lpstr>Something Interesting…</vt:lpstr>
      <vt:lpstr>A Correlated Jump in Walks</vt:lpstr>
      <vt:lpstr>Outline</vt:lpstr>
      <vt:lpstr>What Can be Done (Tactically)</vt:lpstr>
      <vt:lpstr>What Can be Done (Strategically)</vt:lpstr>
      <vt:lpstr>Summary</vt:lpstr>
      <vt:lpstr>References</vt:lpstr>
      <vt:lpstr>Thank You</vt:lpstr>
    </vt:vector>
  </TitlesOfParts>
  <Company>Dookcorp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Ginip Ginob</dc:creator>
  <cp:lastModifiedBy>Ginip Ginob</cp:lastModifiedBy>
  <cp:revision>148</cp:revision>
  <dcterms:created xsi:type="dcterms:W3CDTF">2009-05-01T17:42:42Z</dcterms:created>
  <dcterms:modified xsi:type="dcterms:W3CDTF">2009-05-01T18:34:50Z</dcterms:modified>
</cp:coreProperties>
</file>