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18" r:id="rId2"/>
    <p:sldId id="469" r:id="rId3"/>
    <p:sldId id="455" r:id="rId4"/>
    <p:sldId id="456" r:id="rId5"/>
    <p:sldId id="470" r:id="rId6"/>
    <p:sldId id="471" r:id="rId7"/>
    <p:sldId id="472" r:id="rId8"/>
    <p:sldId id="473" r:id="rId9"/>
    <p:sldId id="474" r:id="rId10"/>
    <p:sldId id="475" r:id="rId11"/>
    <p:sldId id="476" r:id="rId12"/>
    <p:sldId id="477" r:id="rId13"/>
    <p:sldId id="478" r:id="rId14"/>
    <p:sldId id="4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73" autoAdjust="0"/>
    <p:restoredTop sz="94660"/>
  </p:normalViewPr>
  <p:slideViewPr>
    <p:cSldViewPr>
      <p:cViewPr varScale="1">
        <p:scale>
          <a:sx n="108" d="100"/>
          <a:sy n="108" d="100"/>
        </p:scale>
        <p:origin x="123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10/28/20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10/28/20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10/28/20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Discrete Log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779723-B7D6-2240-80C3-CECF046BF7B2}"/>
              </a:ext>
            </a:extLst>
          </p:cNvPr>
          <p:cNvSpPr txBox="1"/>
          <p:nvPr/>
        </p:nvSpPr>
        <p:spPr>
          <a:xfrm>
            <a:off x="5486400" y="57912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Slides by Prof. Jonathan Katz. </a:t>
            </a:r>
            <a:br>
              <a:rPr lang="en-US" dirty="0"/>
            </a:br>
            <a:r>
              <a:rPr lang="en-US" dirty="0"/>
              <a:t>Lightly edited by me.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/>
              <a:t>11</a:t>
            </a:r>
            <a:endParaRPr lang="en-US" dirty="0"/>
          </a:p>
          <a:p>
            <a:pPr lvl="1"/>
            <a:r>
              <a:rPr lang="en-US" dirty="0"/>
              <a:t>What is log</a:t>
            </a:r>
            <a:r>
              <a:rPr lang="en-US" baseline="-25000" dirty="0"/>
              <a:t>2</a:t>
            </a:r>
            <a:r>
              <a:rPr lang="en-US" dirty="0"/>
              <a:t> 9?</a:t>
            </a:r>
          </a:p>
          <a:p>
            <a:pPr lvl="2"/>
            <a:r>
              <a:rPr lang="en-US" dirty="0"/>
              <a:t>&lt;2&gt; = {1, 2, 4, 8, 5, 10, 9, 7, 3, 6}, so log</a:t>
            </a:r>
            <a:r>
              <a:rPr lang="en-US" baseline="-25000" dirty="0"/>
              <a:t>2</a:t>
            </a:r>
            <a:r>
              <a:rPr lang="en-US" dirty="0"/>
              <a:t> 9 = 6</a:t>
            </a:r>
          </a:p>
          <a:p>
            <a:pPr lvl="1"/>
            <a:r>
              <a:rPr lang="en-US" dirty="0"/>
              <a:t>What is log</a:t>
            </a:r>
            <a:r>
              <a:rPr lang="en-US" baseline="-25000" dirty="0"/>
              <a:t>8</a:t>
            </a:r>
            <a:r>
              <a:rPr lang="en-US" dirty="0"/>
              <a:t> 9?</a:t>
            </a:r>
          </a:p>
          <a:p>
            <a:pPr lvl="2"/>
            <a:r>
              <a:rPr lang="en-US" dirty="0"/>
              <a:t>&lt;8&gt; = {1, 8, 9, 6, 4, 10, 3, 2, 5, 7}, so log</a:t>
            </a:r>
            <a:r>
              <a:rPr lang="en-US" baseline="-25000" dirty="0"/>
              <a:t>8</a:t>
            </a:r>
            <a:r>
              <a:rPr lang="en-US" dirty="0"/>
              <a:t> 9 = 2</a:t>
            </a:r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/>
              <a:t>13</a:t>
            </a:r>
            <a:endParaRPr lang="en-US" dirty="0"/>
          </a:p>
          <a:p>
            <a:pPr lvl="1"/>
            <a:r>
              <a:rPr lang="en-US" dirty="0"/>
              <a:t>What is log</a:t>
            </a:r>
            <a:r>
              <a:rPr lang="en-US" baseline="-25000" dirty="0"/>
              <a:t>2</a:t>
            </a:r>
            <a:r>
              <a:rPr lang="en-US" dirty="0"/>
              <a:t> 9?</a:t>
            </a:r>
          </a:p>
          <a:p>
            <a:pPr lvl="2"/>
            <a:r>
              <a:rPr lang="en-US" dirty="0"/>
              <a:t>&lt;2&gt; = {1, 2, 4, 8, 3, 6, 12, 11, 9, 5, 10, 7}, so log</a:t>
            </a:r>
            <a:r>
              <a:rPr lang="en-US" baseline="-25000" dirty="0"/>
              <a:t>2</a:t>
            </a:r>
            <a:r>
              <a:rPr lang="en-US" dirty="0"/>
              <a:t> 9 = 8</a:t>
            </a:r>
          </a:p>
        </p:txBody>
      </p:sp>
    </p:spTree>
    <p:extLst>
      <p:ext uri="{BB962C8B-B14F-4D97-AF65-F5344CB8AC3E}">
        <p14:creationId xmlns:p14="http://schemas.microsoft.com/office/powerpoint/2010/main" val="158712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Discrete-logarithm problem (informal)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>
                <a:ea typeface="Cambria Math"/>
              </a:rPr>
              <a:t>Dlog</a:t>
            </a:r>
            <a:r>
              <a:rPr lang="en-US" u="sng" dirty="0">
                <a:ea typeface="Cambria Math"/>
              </a:rPr>
              <a:t> problem in G:</a:t>
            </a:r>
            <a:r>
              <a:rPr lang="en-US" dirty="0">
                <a:ea typeface="Cambria Math"/>
              </a:rPr>
              <a:t> Given generator g and element h, compute </a:t>
            </a:r>
            <a:r>
              <a:rPr lang="en-US" dirty="0" err="1">
                <a:ea typeface="Cambria Math"/>
              </a:rPr>
              <a:t>log</a:t>
            </a:r>
            <a:r>
              <a:rPr lang="en-US" baseline="-25000" dirty="0" err="1">
                <a:ea typeface="Cambria Math"/>
              </a:rPr>
              <a:t>g</a:t>
            </a:r>
            <a:r>
              <a:rPr lang="en-US" dirty="0" err="1">
                <a:ea typeface="Cambria Math"/>
              </a:rPr>
              <a:t>h</a:t>
            </a:r>
            <a:endParaRPr lang="en-US" dirty="0">
              <a:ea typeface="Cambria Math"/>
            </a:endParaRPr>
          </a:p>
          <a:p>
            <a:endParaRPr lang="en-US" dirty="0">
              <a:ea typeface="Cambria Math"/>
            </a:endParaRPr>
          </a:p>
          <a:p>
            <a:r>
              <a:rPr lang="en-US" u="sng" dirty="0" err="1">
                <a:ea typeface="Cambria Math"/>
              </a:rPr>
              <a:t>Dlog</a:t>
            </a:r>
            <a:r>
              <a:rPr lang="en-US" u="sng" dirty="0">
                <a:ea typeface="Cambria Math"/>
              </a:rPr>
              <a:t> assumption in G:</a:t>
            </a:r>
            <a:r>
              <a:rPr lang="en-US" dirty="0">
                <a:ea typeface="Cambria Math"/>
              </a:rPr>
              <a:t> Solving the discrete log problem in G is hard</a:t>
            </a:r>
          </a:p>
          <a:p>
            <a:pPr lvl="1"/>
            <a:r>
              <a:rPr lang="en-US" dirty="0">
                <a:ea typeface="Cambria Math"/>
              </a:rPr>
              <a:t>Careful: not hard to compute </a:t>
            </a:r>
            <a:r>
              <a:rPr lang="en-US" dirty="0" err="1">
                <a:ea typeface="Cambria Math"/>
              </a:rPr>
              <a:t>log</a:t>
            </a:r>
            <a:r>
              <a:rPr lang="en-US" baseline="-25000" dirty="0" err="1">
                <a:ea typeface="Cambria Math"/>
              </a:rPr>
              <a:t>g</a:t>
            </a:r>
            <a:r>
              <a:rPr lang="en-US" dirty="0" err="1">
                <a:ea typeface="Cambria Math"/>
              </a:rPr>
              <a:t>h</a:t>
            </a:r>
            <a:r>
              <a:rPr lang="en-US" dirty="0">
                <a:ea typeface="Cambria Math"/>
              </a:rPr>
              <a:t> for </a:t>
            </a:r>
            <a:r>
              <a:rPr lang="en-US" i="1" dirty="0">
                <a:ea typeface="Cambria Math"/>
              </a:rPr>
              <a:t>all</a:t>
            </a:r>
            <a:r>
              <a:rPr lang="en-US" dirty="0">
                <a:ea typeface="Cambria Math"/>
              </a:rPr>
              <a:t> h, but hard for a randomly chosen h</a:t>
            </a:r>
          </a:p>
        </p:txBody>
      </p:sp>
    </p:spTree>
    <p:extLst>
      <p:ext uri="{BB962C8B-B14F-4D97-AF65-F5344CB8AC3E}">
        <p14:creationId xmlns:p14="http://schemas.microsoft.com/office/powerpoint/2010/main" val="116451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latin typeface="Cambria Math"/>
                <a:ea typeface="Cambria Math"/>
              </a:rPr>
              <a:t>3092091139</a:t>
            </a:r>
            <a:endParaRPr lang="en-US" dirty="0">
              <a:latin typeface="Cambria Math"/>
              <a:ea typeface="Cambria Math"/>
            </a:endParaRPr>
          </a:p>
          <a:p>
            <a:pPr lvl="1"/>
            <a:r>
              <a:rPr lang="en-US" dirty="0"/>
              <a:t>What is log</a:t>
            </a:r>
            <a:r>
              <a:rPr lang="en-US" baseline="-25000" dirty="0"/>
              <a:t>2</a:t>
            </a:r>
            <a:r>
              <a:rPr lang="en-US" dirty="0"/>
              <a:t> 1656755742 ?</a:t>
            </a:r>
          </a:p>
        </p:txBody>
      </p:sp>
    </p:spTree>
    <p:extLst>
      <p:ext uri="{BB962C8B-B14F-4D97-AF65-F5344CB8AC3E}">
        <p14:creationId xmlns:p14="http://schemas.microsoft.com/office/powerpoint/2010/main" val="890148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Discrete-logarithm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Let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/>
              <a:t> be a group-generation algorithm</a:t>
            </a:r>
          </a:p>
          <a:p>
            <a:pPr lvl="1"/>
            <a:r>
              <a:rPr lang="en-US" dirty="0"/>
              <a:t>On input 1</a:t>
            </a:r>
            <a:r>
              <a:rPr lang="en-US" baseline="30000" dirty="0"/>
              <a:t>n</a:t>
            </a:r>
            <a:r>
              <a:rPr lang="en-US" dirty="0"/>
              <a:t>, outputs a (description of a) cyclic </a:t>
            </a:r>
            <a:br>
              <a:rPr lang="en-US" dirty="0"/>
            </a:br>
            <a:r>
              <a:rPr lang="en-US" dirty="0"/>
              <a:t>group G, its order q (with </a:t>
            </a:r>
            <a:r>
              <a:rPr lang="en-US" dirty="0" err="1">
                <a:ea typeface="Cambria Math"/>
              </a:rPr>
              <a:t>ǁqǁ</a:t>
            </a:r>
            <a:r>
              <a:rPr lang="en-US" dirty="0"/>
              <a:t>=n), and a generator g</a:t>
            </a:r>
          </a:p>
          <a:p>
            <a:endParaRPr lang="en-US" dirty="0"/>
          </a:p>
          <a:p>
            <a:r>
              <a:rPr lang="en-US" dirty="0"/>
              <a:t>For algorithm A, define </a:t>
            </a:r>
            <a:r>
              <a:rPr lang="en-US" dirty="0" err="1"/>
              <a:t>exp’t</a:t>
            </a:r>
            <a:r>
              <a:rPr lang="en-US" dirty="0"/>
              <a:t> </a:t>
            </a:r>
            <a:r>
              <a:rPr lang="en-US" dirty="0" err="1"/>
              <a:t>Dlog</a:t>
            </a:r>
            <a:r>
              <a:rPr lang="en-US" baseline="-25000" dirty="0" err="1"/>
              <a:t>A,</a:t>
            </a:r>
            <a:r>
              <a:rPr lang="en-US" baseline="-25000" dirty="0" err="1">
                <a:latin typeface="Brush Script MT" panose="03060802040406070304" pitchFamily="66" charset="0"/>
              </a:rPr>
              <a:t>G</a:t>
            </a:r>
            <a:r>
              <a:rPr lang="en-US" dirty="0"/>
              <a:t>(n):</a:t>
            </a:r>
          </a:p>
          <a:p>
            <a:pPr lvl="1"/>
            <a:r>
              <a:rPr lang="en-US" dirty="0"/>
              <a:t>Compute (G, q, g) </a:t>
            </a:r>
            <a:r>
              <a:rPr lang="en-US" dirty="0">
                <a:sym typeface="Symbol"/>
              </a:rPr>
              <a:t>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/>
              <a:t>(1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Choose uniform h </a:t>
            </a:r>
            <a:r>
              <a:rPr lang="en-US" dirty="0">
                <a:sym typeface="Symbol"/>
              </a:rPr>
              <a:t> G</a:t>
            </a:r>
          </a:p>
          <a:p>
            <a:pPr lvl="1"/>
            <a:r>
              <a:rPr lang="en-US" dirty="0">
                <a:sym typeface="Symbol"/>
              </a:rPr>
              <a:t>Run A(G, q, g, h) to get x</a:t>
            </a:r>
          </a:p>
          <a:p>
            <a:pPr lvl="1"/>
            <a:r>
              <a:rPr lang="en-US" dirty="0">
                <a:sym typeface="Symbol"/>
              </a:rPr>
              <a:t>Experiment evaluates to 1 if </a:t>
            </a:r>
            <a:r>
              <a:rPr lang="en-US" dirty="0" err="1">
                <a:sym typeface="Symbol"/>
              </a:rPr>
              <a:t>g</a:t>
            </a:r>
            <a:r>
              <a:rPr lang="en-US" baseline="30000" dirty="0" err="1">
                <a:sym typeface="Symbol"/>
              </a:rPr>
              <a:t>x</a:t>
            </a:r>
            <a:r>
              <a:rPr lang="en-US" dirty="0">
                <a:sym typeface="Symbol"/>
              </a:rPr>
              <a:t> = 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1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Discrete-logarithm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discrete-logarithm problem is hard relative to </a:t>
            </a:r>
            <a:r>
              <a:rPr lang="en-US" i="1" dirty="0">
                <a:latin typeface="Brush Script MT" panose="03060802040406070304" pitchFamily="66" charset="0"/>
              </a:rPr>
              <a:t>G</a:t>
            </a:r>
            <a:r>
              <a:rPr lang="en-US" i="1" dirty="0"/>
              <a:t> </a:t>
            </a:r>
            <a:r>
              <a:rPr lang="en-US" dirty="0"/>
              <a:t>if for all PPT algorithms A,</a:t>
            </a:r>
            <a:br>
              <a:rPr lang="en-US" dirty="0"/>
            </a:br>
            <a:r>
              <a:rPr lang="en-US" dirty="0"/>
              <a:t>               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Dlog</a:t>
            </a:r>
            <a:r>
              <a:rPr lang="en-US" baseline="-25000" dirty="0" err="1"/>
              <a:t>A,</a:t>
            </a:r>
            <a:r>
              <a:rPr lang="en-US" baseline="-25000" dirty="0" err="1">
                <a:latin typeface="Brush Script MT" panose="03060802040406070304" pitchFamily="66" charset="0"/>
              </a:rPr>
              <a:t>G</a:t>
            </a:r>
            <a:r>
              <a:rPr lang="en-US" dirty="0"/>
              <a:t>(n) = 1] </a:t>
            </a:r>
            <a:r>
              <a:rPr lang="en-US" dirty="0">
                <a:sym typeface="Symbol"/>
              </a:rPr>
              <a:t>≤ </a:t>
            </a:r>
            <a:r>
              <a:rPr lang="en-US" dirty="0" err="1">
                <a:sym typeface="Symbol"/>
              </a:rPr>
              <a:t>negl</a:t>
            </a:r>
            <a:r>
              <a:rPr lang="en-US" dirty="0">
                <a:sym typeface="Symbol"/>
              </a:rPr>
              <a:t>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3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Cyclic groups</a:t>
            </a:r>
          </a:p>
        </p:txBody>
      </p:sp>
    </p:spTree>
    <p:extLst>
      <p:ext uri="{BB962C8B-B14F-4D97-AF65-F5344CB8AC3E}">
        <p14:creationId xmlns:p14="http://schemas.microsoft.com/office/powerpoint/2010/main" val="92801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Cyclic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/>
              <a:t>Let G be a finite group of order m (written multiplicatively)</a:t>
            </a:r>
          </a:p>
          <a:p>
            <a:r>
              <a:rPr lang="en-US" dirty="0"/>
              <a:t>Let g be some element of G</a:t>
            </a:r>
          </a:p>
          <a:p>
            <a:r>
              <a:rPr lang="en-US" dirty="0"/>
              <a:t>Consider the set &lt;g&gt; = {g</a:t>
            </a:r>
            <a:r>
              <a:rPr lang="en-US" baseline="30000" dirty="0"/>
              <a:t>0</a:t>
            </a:r>
            <a:r>
              <a:rPr lang="en-US" dirty="0"/>
              <a:t>, g</a:t>
            </a:r>
            <a:r>
              <a:rPr lang="en-US" baseline="30000" dirty="0"/>
              <a:t>1</a:t>
            </a:r>
            <a:r>
              <a:rPr lang="en-US" dirty="0"/>
              <a:t>, …}</a:t>
            </a:r>
          </a:p>
          <a:p>
            <a:pPr lvl="1"/>
            <a:r>
              <a:rPr lang="en-US" dirty="0"/>
              <a:t>We know g</a:t>
            </a:r>
            <a:r>
              <a:rPr lang="en-US" baseline="30000" dirty="0"/>
              <a:t>m</a:t>
            </a:r>
            <a:r>
              <a:rPr lang="en-US" dirty="0"/>
              <a:t> = 1 = g</a:t>
            </a:r>
            <a:r>
              <a:rPr lang="en-US" baseline="30000" dirty="0"/>
              <a:t>0</a:t>
            </a:r>
            <a:r>
              <a:rPr lang="en-US" dirty="0"/>
              <a:t>, so the set has ≤ </a:t>
            </a:r>
            <a:r>
              <a:rPr lang="en-US" i="1" dirty="0"/>
              <a:t>m</a:t>
            </a:r>
            <a:r>
              <a:rPr lang="en-US" dirty="0"/>
              <a:t> elements</a:t>
            </a:r>
          </a:p>
          <a:p>
            <a:pPr lvl="1"/>
            <a:r>
              <a:rPr lang="en-US" dirty="0"/>
              <a:t>If the set has </a:t>
            </a:r>
            <a:r>
              <a:rPr lang="en-US" i="1" dirty="0"/>
              <a:t>m</a:t>
            </a:r>
            <a:r>
              <a:rPr lang="en-US" dirty="0"/>
              <a:t> elements, then it is all of G !</a:t>
            </a:r>
          </a:p>
          <a:p>
            <a:pPr lvl="2"/>
            <a:r>
              <a:rPr lang="en-US" dirty="0"/>
              <a:t>In this case, we say g is a </a:t>
            </a:r>
            <a:r>
              <a:rPr lang="en-US" i="1" dirty="0"/>
              <a:t>generator</a:t>
            </a:r>
            <a:r>
              <a:rPr lang="en-US" dirty="0"/>
              <a:t> of G</a:t>
            </a:r>
          </a:p>
          <a:p>
            <a:pPr lvl="2"/>
            <a:r>
              <a:rPr lang="en-US" dirty="0"/>
              <a:t>If G has a generator, we say G is </a:t>
            </a:r>
            <a:r>
              <a:rPr lang="en-US" i="1" dirty="0"/>
              <a:t>cyclic</a:t>
            </a:r>
            <a:endParaRPr lang="en-US" dirty="0"/>
          </a:p>
          <a:p>
            <a:pPr lvl="2"/>
            <a:r>
              <a:rPr lang="en-US" dirty="0"/>
              <a:t>A cyclic group can have more than one generator</a:t>
            </a:r>
          </a:p>
        </p:txBody>
      </p:sp>
    </p:spTree>
    <p:extLst>
      <p:ext uri="{BB962C8B-B14F-4D97-AF65-F5344CB8AC3E}">
        <p14:creationId xmlns:p14="http://schemas.microsoft.com/office/powerpoint/2010/main" val="88616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-25000" dirty="0">
                <a:ea typeface="Cambria Math"/>
              </a:rPr>
              <a:t>N</a:t>
            </a:r>
            <a:endParaRPr lang="en-US" dirty="0">
              <a:ea typeface="Cambria Math"/>
            </a:endParaRPr>
          </a:p>
          <a:p>
            <a:pPr lvl="1"/>
            <a:r>
              <a:rPr lang="en-US" dirty="0">
                <a:ea typeface="Cambria Math"/>
              </a:rPr>
              <a:t>Cyclic (for any N); 1 is always a generator:</a:t>
            </a:r>
            <a:br>
              <a:rPr lang="en-US" dirty="0">
                <a:ea typeface="Cambria Math"/>
              </a:rPr>
            </a:br>
            <a:r>
              <a:rPr lang="en-US" dirty="0">
                <a:ea typeface="Cambria Math"/>
              </a:rPr>
              <a:t>  {0, 1, 2, …, N-1}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-25000" dirty="0">
                <a:ea typeface="Cambria Math"/>
              </a:rPr>
              <a:t>8</a:t>
            </a:r>
            <a:endParaRPr lang="en-US" dirty="0">
              <a:ea typeface="Cambria Math"/>
            </a:endParaRPr>
          </a:p>
          <a:p>
            <a:pPr lvl="1"/>
            <a:r>
              <a:rPr lang="en-US" dirty="0">
                <a:ea typeface="Cambria Math"/>
              </a:rPr>
              <a:t>Is 3 a generator?</a:t>
            </a:r>
            <a:br>
              <a:rPr lang="en-US" dirty="0">
                <a:ea typeface="Cambria Math"/>
              </a:rPr>
            </a:br>
            <a:r>
              <a:rPr lang="en-US" dirty="0">
                <a:ea typeface="Cambria Math"/>
              </a:rPr>
              <a:t>{0, 3, 6, 1, 4, 7, 2, 5} – yes!</a:t>
            </a:r>
          </a:p>
          <a:p>
            <a:pPr lvl="1"/>
            <a:r>
              <a:rPr lang="en-US" dirty="0">
                <a:ea typeface="Cambria Math"/>
              </a:rPr>
              <a:t>Is 2 a generator?</a:t>
            </a:r>
            <a:br>
              <a:rPr lang="en-US" dirty="0">
                <a:ea typeface="Cambria Math"/>
              </a:rPr>
            </a:br>
            <a:r>
              <a:rPr lang="en-US" dirty="0">
                <a:ea typeface="Cambria Math"/>
              </a:rPr>
              <a:t>{0, 2, 4, 6} – no!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93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/>
              <a:t>11</a:t>
            </a:r>
            <a:endParaRPr lang="en-US" dirty="0"/>
          </a:p>
          <a:p>
            <a:pPr lvl="1"/>
            <a:r>
              <a:rPr lang="en-US" dirty="0"/>
              <a:t>Is 3 a generator?</a:t>
            </a:r>
            <a:br>
              <a:rPr lang="en-US" dirty="0"/>
            </a:br>
            <a:r>
              <a:rPr lang="en-US" dirty="0"/>
              <a:t>{1, 3, 9, 5, 4} – no!</a:t>
            </a:r>
          </a:p>
          <a:p>
            <a:pPr lvl="1"/>
            <a:r>
              <a:rPr lang="en-US" dirty="0"/>
              <a:t>Is 2 a generator?</a:t>
            </a:r>
            <a:br>
              <a:rPr lang="en-US" dirty="0"/>
            </a:br>
            <a:r>
              <a:rPr lang="en-US" dirty="0"/>
              <a:t>{1, 2, 4, 8, 5, 10, 9, 7, 3, 6} – yes!</a:t>
            </a:r>
          </a:p>
          <a:p>
            <a:pPr lvl="1"/>
            <a:r>
              <a:rPr lang="en-US" dirty="0"/>
              <a:t>Is 8 a generator?</a:t>
            </a:r>
            <a:br>
              <a:rPr lang="en-US" dirty="0"/>
            </a:br>
            <a:r>
              <a:rPr lang="en-US" dirty="0"/>
              <a:t>{1, 8, 9, 6, 4, 10, 3, 2, 5, 7} – yes!</a:t>
            </a:r>
            <a:br>
              <a:rPr lang="en-US" dirty="0"/>
            </a:br>
            <a:r>
              <a:rPr lang="en-US" dirty="0"/>
              <a:t>Note that elements appear in a different order from above…</a:t>
            </a:r>
          </a:p>
        </p:txBody>
      </p:sp>
    </p:spTree>
    <p:extLst>
      <p:ext uri="{BB962C8B-B14F-4D97-AF65-F5344CB8AC3E}">
        <p14:creationId xmlns:p14="http://schemas.microsoft.com/office/powerpoint/2010/main" val="367680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/>
              <a:t>13</a:t>
            </a:r>
            <a:endParaRPr lang="en-US" dirty="0"/>
          </a:p>
          <a:p>
            <a:pPr lvl="1"/>
            <a:r>
              <a:rPr lang="en-US" dirty="0"/>
              <a:t>&lt;2&gt; = {1, 2, 4, 8, 3, 6, 12, 11, 9, 5, 10, 7},</a:t>
            </a:r>
            <a:br>
              <a:rPr lang="en-US" dirty="0"/>
            </a:br>
            <a:r>
              <a:rPr lang="en-US" dirty="0"/>
              <a:t>so 2 is a generator</a:t>
            </a:r>
          </a:p>
          <a:p>
            <a:pPr lvl="1"/>
            <a:r>
              <a:rPr lang="en-US" dirty="0"/>
              <a:t>&lt;8&gt; = {1, 8, 12, 5},</a:t>
            </a:r>
            <a:br>
              <a:rPr lang="en-US" dirty="0"/>
            </a:br>
            <a:r>
              <a:rPr lang="en-US" dirty="0"/>
              <a:t>so 8 is not a generator</a:t>
            </a:r>
          </a:p>
        </p:txBody>
      </p:sp>
    </p:spTree>
    <p:extLst>
      <p:ext uri="{BB962C8B-B14F-4D97-AF65-F5344CB8AC3E}">
        <p14:creationId xmlns:p14="http://schemas.microsoft.com/office/powerpoint/2010/main" val="100423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Theorem:</a:t>
            </a:r>
            <a:r>
              <a:rPr lang="en-US" dirty="0"/>
              <a:t> Any group of </a:t>
            </a:r>
            <a:r>
              <a:rPr lang="en-US" i="1" dirty="0"/>
              <a:t>prime order</a:t>
            </a:r>
            <a:r>
              <a:rPr lang="en-US" dirty="0"/>
              <a:t> is cyclic, and every non-identity element is a generator</a:t>
            </a:r>
          </a:p>
          <a:p>
            <a:endParaRPr lang="en-US" dirty="0"/>
          </a:p>
          <a:p>
            <a:r>
              <a:rPr lang="en-US" u="sng" dirty="0"/>
              <a:t>Theorem:</a:t>
            </a:r>
            <a:r>
              <a:rPr lang="en-US" dirty="0"/>
              <a:t> If p is prime, then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>
                <a:ea typeface="Cambria Math"/>
              </a:rPr>
              <a:t> is cyclic</a:t>
            </a:r>
          </a:p>
          <a:p>
            <a:pPr lvl="1"/>
            <a:r>
              <a:rPr lang="en-US" dirty="0">
                <a:ea typeface="Cambria Math"/>
              </a:rPr>
              <a:t>Note: the order is p-1, which is not prime for p &gt;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2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cyclic group G of order q along with generator g, easy to sample a uniform </a:t>
            </a:r>
            <a:r>
              <a:rPr lang="en-US" dirty="0" err="1"/>
              <a:t>h</a:t>
            </a:r>
            <a:r>
              <a:rPr lang="en-US" dirty="0" err="1">
                <a:sym typeface="Symbol"/>
              </a:rPr>
              <a:t></a:t>
            </a:r>
            <a:r>
              <a:rPr lang="en-US" dirty="0" err="1"/>
              <a:t>G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Choose uniform x</a:t>
            </a:r>
            <a:r>
              <a:rPr lang="en-US" dirty="0">
                <a:sym typeface="Symbol"/>
              </a:rPr>
              <a:t>{0, …, q-1}; set h := </a:t>
            </a:r>
            <a:r>
              <a:rPr lang="en-US" dirty="0" err="1">
                <a:sym typeface="Symbol"/>
              </a:rPr>
              <a:t>g</a:t>
            </a:r>
            <a:r>
              <a:rPr lang="en-US" baseline="30000" dirty="0" err="1">
                <a:sym typeface="Symbol"/>
              </a:rPr>
              <a:t>x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767076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Discrete-logarithm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Fix cyclic group G of order q, and generator g</a:t>
            </a:r>
          </a:p>
          <a:p>
            <a:endParaRPr lang="en-US" dirty="0"/>
          </a:p>
          <a:p>
            <a:r>
              <a:rPr lang="en-US" dirty="0"/>
              <a:t>We know that {g</a:t>
            </a:r>
            <a:r>
              <a:rPr lang="en-US" baseline="30000" dirty="0"/>
              <a:t>0</a:t>
            </a:r>
            <a:r>
              <a:rPr lang="en-US" dirty="0"/>
              <a:t>, g</a:t>
            </a:r>
            <a:r>
              <a:rPr lang="en-US" baseline="30000" dirty="0"/>
              <a:t>1</a:t>
            </a:r>
            <a:r>
              <a:rPr lang="en-US" dirty="0"/>
              <a:t>, …, g</a:t>
            </a:r>
            <a:r>
              <a:rPr lang="en-US" baseline="30000" dirty="0"/>
              <a:t>q-1</a:t>
            </a:r>
            <a:r>
              <a:rPr lang="en-US" dirty="0"/>
              <a:t>} = G</a:t>
            </a:r>
          </a:p>
          <a:p>
            <a:pPr lvl="1"/>
            <a:r>
              <a:rPr lang="en-US" dirty="0"/>
              <a:t>For every </a:t>
            </a:r>
            <a:r>
              <a:rPr lang="en-US" dirty="0" err="1"/>
              <a:t>h</a:t>
            </a:r>
            <a:r>
              <a:rPr lang="en-US" dirty="0" err="1">
                <a:sym typeface="Symbol"/>
              </a:rPr>
              <a:t>G</a:t>
            </a:r>
            <a:r>
              <a:rPr lang="en-US" dirty="0">
                <a:sym typeface="Symbol"/>
              </a:rPr>
              <a:t>, there is a unique </a:t>
            </a:r>
            <a:r>
              <a:rPr lang="en-US" dirty="0" err="1">
                <a:sym typeface="Symbol"/>
              </a:rPr>
              <a:t>x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-25000" dirty="0" err="1">
                <a:ea typeface="Cambria Math"/>
              </a:rPr>
              <a:t>q</a:t>
            </a:r>
            <a:r>
              <a:rPr lang="en-US" dirty="0">
                <a:ea typeface="Cambria Math"/>
              </a:rPr>
              <a:t> </a:t>
            </a:r>
            <a:r>
              <a:rPr lang="en-US" dirty="0" err="1">
                <a:ea typeface="Cambria Math"/>
              </a:rPr>
              <a:t>s.t.</a:t>
            </a:r>
            <a:r>
              <a:rPr lang="en-US" dirty="0">
                <a:ea typeface="Cambria Math"/>
              </a:rPr>
              <a:t> </a:t>
            </a:r>
            <a:r>
              <a:rPr lang="en-US" dirty="0" err="1">
                <a:ea typeface="Cambria Math"/>
              </a:rPr>
              <a:t>g</a:t>
            </a:r>
            <a:r>
              <a:rPr lang="en-US" baseline="30000" dirty="0" err="1">
                <a:ea typeface="Cambria Math"/>
              </a:rPr>
              <a:t>x</a:t>
            </a:r>
            <a:r>
              <a:rPr lang="en-US" dirty="0">
                <a:ea typeface="Cambria Math"/>
              </a:rPr>
              <a:t> = h</a:t>
            </a:r>
          </a:p>
          <a:p>
            <a:pPr lvl="1"/>
            <a:r>
              <a:rPr lang="en-US" dirty="0">
                <a:ea typeface="Cambria Math"/>
              </a:rPr>
              <a:t>Define </a:t>
            </a:r>
            <a:r>
              <a:rPr lang="en-US" dirty="0" err="1">
                <a:ea typeface="Cambria Math"/>
              </a:rPr>
              <a:t>log</a:t>
            </a:r>
            <a:r>
              <a:rPr lang="en-US" baseline="-25000" dirty="0" err="1">
                <a:ea typeface="Cambria Math"/>
              </a:rPr>
              <a:t>g</a:t>
            </a:r>
            <a:r>
              <a:rPr lang="en-US" dirty="0" err="1">
                <a:ea typeface="Cambria Math"/>
              </a:rPr>
              <a:t>h</a:t>
            </a:r>
            <a:r>
              <a:rPr lang="en-US" dirty="0">
                <a:ea typeface="Cambria Math"/>
              </a:rPr>
              <a:t> to be this x – </a:t>
            </a:r>
            <a:r>
              <a:rPr lang="en-US" i="1" dirty="0">
                <a:ea typeface="Cambria Math"/>
              </a:rPr>
              <a:t>the discrete logarithm </a:t>
            </a:r>
            <a:br>
              <a:rPr lang="en-US" i="1" dirty="0">
                <a:ea typeface="Cambria Math"/>
              </a:rPr>
            </a:br>
            <a:r>
              <a:rPr lang="en-US" i="1" dirty="0">
                <a:ea typeface="Cambria Math"/>
              </a:rPr>
              <a:t>of h with respect to g</a:t>
            </a:r>
            <a:r>
              <a:rPr lang="en-US" dirty="0">
                <a:ea typeface="Cambria Math"/>
              </a:rPr>
              <a:t> (in the group G)</a:t>
            </a:r>
          </a:p>
        </p:txBody>
      </p:sp>
    </p:spTree>
    <p:extLst>
      <p:ext uri="{BB962C8B-B14F-4D97-AF65-F5344CB8AC3E}">
        <p14:creationId xmlns:p14="http://schemas.microsoft.com/office/powerpoint/2010/main" val="204927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14647</TotalTime>
  <Words>795</Words>
  <Application>Microsoft Macintosh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Brush Script MT</vt:lpstr>
      <vt:lpstr>Arial</vt:lpstr>
      <vt:lpstr>Calibri</vt:lpstr>
      <vt:lpstr>Cambria Math</vt:lpstr>
      <vt:lpstr>Office Theme</vt:lpstr>
      <vt:lpstr>Discrete Log</vt:lpstr>
      <vt:lpstr>PowerPoint Presentation</vt:lpstr>
      <vt:lpstr>Cyclic groups</vt:lpstr>
      <vt:lpstr>Examples</vt:lpstr>
      <vt:lpstr>Example</vt:lpstr>
      <vt:lpstr>Example</vt:lpstr>
      <vt:lpstr>Important examples</vt:lpstr>
      <vt:lpstr>Uniform sampling</vt:lpstr>
      <vt:lpstr>Discrete-logarithm problem</vt:lpstr>
      <vt:lpstr>Examples</vt:lpstr>
      <vt:lpstr>Discrete-logarithm problem (informal)</vt:lpstr>
      <vt:lpstr>Example</vt:lpstr>
      <vt:lpstr>Discrete-logarithm problem</vt:lpstr>
      <vt:lpstr>Discrete-logarithm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Microsoft Office User</cp:lastModifiedBy>
  <cp:revision>1070</cp:revision>
  <dcterms:created xsi:type="dcterms:W3CDTF">2014-06-02T02:25:30Z</dcterms:created>
  <dcterms:modified xsi:type="dcterms:W3CDTF">2020-10-29T03:39:15Z</dcterms:modified>
</cp:coreProperties>
</file>