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96" y="-1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C1B0-F88A-6D4C-AF45-7C32364115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0A16-098F-FC42-BD51-FFE69AFF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Integrity: mention metadata, e.g. timestamps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0A16-098F-FC42-BD51-FFE69AFF9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of credit card blacklists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0A16-098F-FC42-BD51-FFE69AFF9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To provide authenticity and confidentiality, we need mechanism for proving our identity. </a:t>
            </a:r>
          </a:p>
          <a:p>
            <a:pPr lvl="1"/>
            <a:r>
              <a:rPr lang="en-US" dirty="0" smtClean="0"/>
              <a:t>These open us to attack as well, as our identity become linked across the Internet.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0A16-098F-FC42-BD51-FFE69AFF9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C0DF-989A-F54F-84CF-9415AE22BCF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ISA 562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Security, Theory and Practice.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8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A.A.A.A.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Assurance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Authenticity</a:t>
            </a:r>
          </a:p>
          <a:p>
            <a:r>
              <a:rPr lang="en-US" dirty="0" smtClean="0"/>
              <a:t>Anonymity: certain records or actions cannot be attributed to a particular individual.  </a:t>
            </a:r>
          </a:p>
          <a:p>
            <a:pPr lvl="1"/>
            <a:r>
              <a:rPr lang="en-US" dirty="0" smtClean="0"/>
              <a:t>Aggregation and noise.  (Differential privacy)</a:t>
            </a:r>
          </a:p>
          <a:p>
            <a:pPr lvl="1"/>
            <a:r>
              <a:rPr lang="en-US" dirty="0" smtClean="0"/>
              <a:t>Mixing</a:t>
            </a:r>
          </a:p>
          <a:p>
            <a:pPr lvl="1"/>
            <a:r>
              <a:rPr lang="en-US" dirty="0" smtClean="0"/>
              <a:t>Proxies, such as </a:t>
            </a:r>
            <a:r>
              <a:rPr lang="en-US" dirty="0" err="1" smtClean="0"/>
              <a:t>ToR</a:t>
            </a: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62321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A.A.A.A.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Assurance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Authenticity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Anonymity </a:t>
            </a:r>
          </a:p>
          <a:p>
            <a:r>
              <a:rPr lang="en-US" dirty="0" smtClean="0"/>
              <a:t>Accountability: actions of an entity are traceable. </a:t>
            </a:r>
          </a:p>
          <a:p>
            <a:pPr lvl="1"/>
            <a:r>
              <a:rPr lang="en-US" dirty="0" smtClean="0"/>
              <a:t>Non-repudiation of actions.</a:t>
            </a:r>
          </a:p>
          <a:p>
            <a:pPr lvl="1"/>
            <a:r>
              <a:rPr lang="en-US" dirty="0" smtClean="0"/>
              <a:t>Supports after-action recovery and legal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8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C.I.A.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 all attacks have the same impact. </a:t>
            </a:r>
          </a:p>
          <a:p>
            <a:r>
              <a:rPr lang="en-US" dirty="0" smtClean="0"/>
              <a:t>Both student grades, and student enrollment are regulated by FERPA.  An attack revealing either would be an attack on confidentiality, but, clearly grade information is more sensitive than enrollment.  </a:t>
            </a:r>
          </a:p>
          <a:p>
            <a:r>
              <a:rPr lang="en-US" dirty="0" smtClean="0"/>
              <a:t>Medical data is an asset with a high requirement for integrity.  Lives could be at stake if someone changes the information.  Bus schedules have a medium requirement. </a:t>
            </a:r>
          </a:p>
          <a:p>
            <a:r>
              <a:rPr lang="en-US" dirty="0" smtClean="0"/>
              <a:t>Availability: a system for tracking the current location of police officers in a large city would have high need for availability.  My course website has a low need.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2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3677"/>
            <a:ext cx="8229600" cy="1143000"/>
          </a:xfrm>
        </p:spPr>
        <p:txBody>
          <a:bodyPr/>
          <a:lstStyle/>
          <a:p>
            <a:r>
              <a:rPr lang="en-US" sz="2800" dirty="0" smtClean="0"/>
              <a:t>Terminology</a:t>
            </a:r>
            <a:endParaRPr lang="en-US" dirty="0"/>
          </a:p>
        </p:txBody>
      </p:sp>
      <p:pic>
        <p:nvPicPr>
          <p:cNvPr id="6" name="Picture 5" descr="Screen Shot 2017-08-29 at 3.0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22" y="494632"/>
            <a:ext cx="3966126" cy="5641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356685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Computer Security, Principles and Practice. William Stallings, </a:t>
            </a:r>
            <a:r>
              <a:rPr lang="en-US" dirty="0" err="1" smtClean="0"/>
              <a:t>Lawrie</a:t>
            </a:r>
            <a:r>
              <a:rPr lang="en-US" dirty="0" smtClean="0"/>
              <a:t>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7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Attacks and consequences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31" y="574839"/>
            <a:ext cx="6565826" cy="5868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56685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Computer Security, Principles and Practice. William Stallings, </a:t>
            </a:r>
            <a:r>
              <a:rPr lang="en-US" dirty="0" err="1" smtClean="0"/>
              <a:t>Lawrie</a:t>
            </a:r>
            <a:r>
              <a:rPr lang="en-US" dirty="0" smtClean="0"/>
              <a:t>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6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Communication lines and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835"/>
            <a:ext cx="8229600" cy="1143000"/>
          </a:xfrm>
        </p:spPr>
        <p:txBody>
          <a:bodyPr/>
          <a:lstStyle/>
          <a:p>
            <a:r>
              <a:rPr lang="en-US" sz="2800" dirty="0" smtClean="0"/>
              <a:t>Countermeasures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42" y="685236"/>
            <a:ext cx="7660105" cy="5870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56685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Computer Security, Principles and Practice. William Stallings, </a:t>
            </a:r>
            <a:r>
              <a:rPr lang="en-US" dirty="0" err="1" smtClean="0"/>
              <a:t>Lawrie</a:t>
            </a:r>
            <a:r>
              <a:rPr lang="en-US" dirty="0" smtClean="0"/>
              <a:t> Brown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7200" y="1450474"/>
            <a:ext cx="752642" cy="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" y="5593347"/>
            <a:ext cx="752642" cy="668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200" y="6094664"/>
            <a:ext cx="752642" cy="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1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835"/>
            <a:ext cx="8229600" cy="1143000"/>
          </a:xfrm>
        </p:spPr>
        <p:txBody>
          <a:bodyPr/>
          <a:lstStyle/>
          <a:p>
            <a:r>
              <a:rPr lang="en-US" sz="2800" dirty="0" smtClean="0"/>
              <a:t>Countermeasures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356685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Computer Security, Principles and Practice. William Stallings, </a:t>
            </a:r>
            <a:r>
              <a:rPr lang="en-US" dirty="0" err="1" smtClean="0"/>
              <a:t>Lawrie</a:t>
            </a:r>
            <a:r>
              <a:rPr lang="en-US" dirty="0" smtClean="0"/>
              <a:t> Brown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53" y="603603"/>
            <a:ext cx="5425123" cy="57607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11727" y="1395663"/>
            <a:ext cx="752642" cy="668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11727" y="5334001"/>
            <a:ext cx="752642" cy="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11727" y="5875422"/>
            <a:ext cx="752642" cy="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11727" y="4624138"/>
            <a:ext cx="752642" cy="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2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Policy</a:t>
            </a:r>
          </a:p>
          <a:p>
            <a:pPr lvl="1"/>
            <a:r>
              <a:rPr lang="en-US" dirty="0" smtClean="0"/>
              <a:t>Value of assets</a:t>
            </a:r>
          </a:p>
          <a:p>
            <a:pPr lvl="1"/>
            <a:r>
              <a:rPr lang="en-US" dirty="0" smtClean="0"/>
              <a:t>Vulnerabilities of the system</a:t>
            </a:r>
          </a:p>
          <a:p>
            <a:pPr lvl="1"/>
            <a:r>
              <a:rPr lang="en-US" dirty="0" smtClean="0"/>
              <a:t>Potential threats and likelihood of attacks</a:t>
            </a:r>
          </a:p>
          <a:p>
            <a:pPr lvl="1"/>
            <a:r>
              <a:rPr lang="en-US" dirty="0" smtClean="0"/>
              <a:t>Ease of use vs. security gains.</a:t>
            </a:r>
          </a:p>
          <a:p>
            <a:pPr lvl="1"/>
            <a:r>
              <a:rPr lang="en-US" dirty="0" smtClean="0"/>
              <a:t>Cost of security vs. cost of failure and recovery.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69264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Computer Security, Principles and Practice. William Stallings, </a:t>
            </a:r>
            <a:r>
              <a:rPr lang="en-US" dirty="0" err="1" smtClean="0"/>
              <a:t>Lawrie</a:t>
            </a:r>
            <a:r>
              <a:rPr lang="en-US" dirty="0" smtClean="0"/>
              <a:t>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Implementation</a:t>
            </a:r>
          </a:p>
          <a:p>
            <a:pPr lvl="1"/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Recovery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69264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Computer Security, Principles and Practice. William Stallings, </a:t>
            </a:r>
            <a:r>
              <a:rPr lang="en-US" dirty="0" err="1" smtClean="0"/>
              <a:t>Lawrie</a:t>
            </a:r>
            <a:r>
              <a:rPr lang="en-US" dirty="0" smtClean="0"/>
              <a:t>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4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it’s essence, it is an arms race!</a:t>
            </a:r>
          </a:p>
          <a:p>
            <a:pPr lvl="1"/>
            <a:r>
              <a:rPr lang="en-US" dirty="0" smtClean="0"/>
              <a:t>Adversaries find vulnerabilities, and attack them. </a:t>
            </a:r>
          </a:p>
          <a:p>
            <a:pPr lvl="1"/>
            <a:r>
              <a:rPr lang="en-US" dirty="0" smtClean="0"/>
              <a:t>Security experts find vulnerabilities and develop countermeasures.</a:t>
            </a:r>
          </a:p>
          <a:p>
            <a:pPr lvl="1"/>
            <a:r>
              <a:rPr lang="en-US" dirty="0" smtClean="0"/>
              <a:t>Security managers try to deploy countermeasures, trace attacks, and recover from them.  </a:t>
            </a:r>
          </a:p>
          <a:p>
            <a:r>
              <a:rPr lang="en-US" dirty="0" smtClean="0"/>
              <a:t>Efforts to formalize the field</a:t>
            </a:r>
          </a:p>
          <a:p>
            <a:pPr lvl="1"/>
            <a:r>
              <a:rPr lang="en-US" dirty="0" smtClean="0"/>
              <a:t>Build theoretical models and formal analysis of systems. </a:t>
            </a:r>
          </a:p>
          <a:p>
            <a:r>
              <a:rPr lang="en-US" dirty="0" smtClean="0"/>
              <a:t>Efforts to at least </a:t>
            </a:r>
            <a:r>
              <a:rPr lang="en-US" i="1" dirty="0" smtClean="0"/>
              <a:t>organize</a:t>
            </a:r>
            <a:r>
              <a:rPr lang="en-US" dirty="0" smtClean="0"/>
              <a:t> the field</a:t>
            </a:r>
          </a:p>
          <a:p>
            <a:pPr lvl="1"/>
            <a:r>
              <a:rPr lang="en-US" dirty="0" smtClean="0"/>
              <a:t>Categorize attack types, countermeasure types,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33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Assurance and Evaluation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sure are we that </a:t>
            </a:r>
            <a:r>
              <a:rPr lang="en-US" dirty="0" smtClean="0"/>
              <a:t>the system meets the policy requirements? </a:t>
            </a:r>
          </a:p>
          <a:p>
            <a:pPr lvl="1"/>
            <a:r>
              <a:rPr lang="en-US" dirty="0" smtClean="0"/>
              <a:t>Assurance is a degree of confidence.  Quantifying and evaluating it formally is nearly impossible.  </a:t>
            </a:r>
          </a:p>
          <a:p>
            <a:pPr lvl="1"/>
            <a:r>
              <a:rPr lang="en-US" dirty="0" smtClean="0"/>
              <a:t>Evaluation through testing, possibly using some formal or technical means, and also through human attempts </a:t>
            </a:r>
            <a:r>
              <a:rPr lang="en-US" smtClean="0"/>
              <a:t>at penetration. 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69264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Computer Security, Principles and Practice. William Stallings, </a:t>
            </a:r>
            <a:r>
              <a:rPr lang="en-US" dirty="0" err="1" smtClean="0"/>
              <a:t>Lawrie</a:t>
            </a:r>
            <a:r>
              <a:rPr lang="en-US" dirty="0" smtClean="0"/>
              <a:t>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C.I.A.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Integrity</a:t>
            </a:r>
          </a:p>
          <a:p>
            <a:r>
              <a:rPr lang="en-US" dirty="0" smtClean="0"/>
              <a:t>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6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C.I.A.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Confidentiality: Preventing unauthorized access to the information.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User Authentication / identification</a:t>
            </a:r>
          </a:p>
          <a:p>
            <a:pPr lvl="1"/>
            <a:r>
              <a:rPr lang="en-US" dirty="0" smtClean="0"/>
              <a:t>Physical 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Integrity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85872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C.I.A.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Confidentiality</a:t>
            </a:r>
          </a:p>
          <a:p>
            <a:r>
              <a:rPr lang="en-US" dirty="0" smtClean="0"/>
              <a:t>Integrity: ensuring that data is unaltered</a:t>
            </a:r>
          </a:p>
          <a:p>
            <a:pPr lvl="1"/>
            <a:r>
              <a:rPr lang="en-US" dirty="0" smtClean="0"/>
              <a:t>Backups</a:t>
            </a:r>
          </a:p>
          <a:p>
            <a:pPr lvl="1"/>
            <a:r>
              <a:rPr lang="en-US" dirty="0" smtClean="0"/>
              <a:t>Checksums </a:t>
            </a:r>
          </a:p>
          <a:p>
            <a:pPr lvl="1"/>
            <a:r>
              <a:rPr lang="en-US" dirty="0" smtClean="0"/>
              <a:t>Error correcting codes</a:t>
            </a:r>
          </a:p>
          <a:p>
            <a:pPr lvl="1"/>
            <a:r>
              <a:rPr lang="en-US" dirty="0" smtClean="0"/>
              <a:t>Message authentication and digital signatures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Availability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0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C.I.A.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Confidentiality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Integrity</a:t>
            </a:r>
          </a:p>
          <a:p>
            <a:r>
              <a:rPr lang="en-US" dirty="0" smtClean="0"/>
              <a:t>Availability: accessible when needed by those that are authorized</a:t>
            </a:r>
          </a:p>
          <a:p>
            <a:pPr lvl="1"/>
            <a:r>
              <a:rPr lang="en-US" dirty="0" smtClean="0"/>
              <a:t>Physical protection from attacks and nature. </a:t>
            </a:r>
          </a:p>
          <a:p>
            <a:pPr lvl="1"/>
            <a:r>
              <a:rPr lang="en-US" dirty="0" smtClean="0"/>
              <a:t>Redundancy of storage, servers,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7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A.A.A.A.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Assurance</a:t>
            </a:r>
          </a:p>
          <a:p>
            <a:r>
              <a:rPr lang="en-US" dirty="0" smtClean="0"/>
              <a:t>Authenticity</a:t>
            </a:r>
          </a:p>
          <a:p>
            <a:r>
              <a:rPr lang="en-US" dirty="0" smtClean="0"/>
              <a:t>Anonymity </a:t>
            </a:r>
          </a:p>
          <a:p>
            <a:r>
              <a:rPr lang="en-US" dirty="0" smtClean="0"/>
              <a:t>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1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A.A.A.A.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Assurance: guarantee that the system provides the properties it has been trusted to provide. </a:t>
            </a:r>
          </a:p>
          <a:p>
            <a:pPr lvl="1"/>
            <a:r>
              <a:rPr lang="en-US" dirty="0" smtClean="0"/>
              <a:t>Policies about how the system can be used by various users</a:t>
            </a:r>
          </a:p>
          <a:p>
            <a:pPr lvl="1"/>
            <a:r>
              <a:rPr lang="en-US" dirty="0" smtClean="0"/>
              <a:t>Permissions of various users</a:t>
            </a:r>
          </a:p>
          <a:p>
            <a:pPr lvl="1"/>
            <a:r>
              <a:rPr lang="en-US" dirty="0" smtClean="0"/>
              <a:t>Protection of the system through some security mechanism.  Might include legal means, reputation,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Not just about data, but also resources.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Authenticity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Anonymity 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Accountability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A.A.A.A.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Assurance</a:t>
            </a:r>
          </a:p>
          <a:p>
            <a:r>
              <a:rPr lang="en-US" dirty="0" smtClean="0"/>
              <a:t>Authenticity: a method for verifying that policies and permissions are genuine. </a:t>
            </a:r>
          </a:p>
          <a:p>
            <a:pPr lvl="1"/>
            <a:r>
              <a:rPr lang="en-US" dirty="0" smtClean="0"/>
              <a:t>In other words: non-repudiation.  People can’t go back on their word. </a:t>
            </a:r>
          </a:p>
          <a:p>
            <a:pPr lvl="1"/>
            <a:r>
              <a:rPr lang="en-US" dirty="0" smtClean="0"/>
              <a:t>Solved by using digital signatures, which also provide integrity.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Anonymity 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59053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700</Words>
  <Application>Microsoft Macintosh PowerPoint</Application>
  <PresentationFormat>On-screen Show (4:3)</PresentationFormat>
  <Paragraphs>119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ISA 562</vt:lpstr>
      <vt:lpstr>What is computer security?</vt:lpstr>
      <vt:lpstr>C.I.A.</vt:lpstr>
      <vt:lpstr>C.I.A.</vt:lpstr>
      <vt:lpstr>C.I.A.</vt:lpstr>
      <vt:lpstr>C.I.A.</vt:lpstr>
      <vt:lpstr>A.A.A.A.</vt:lpstr>
      <vt:lpstr>A.A.A.A.</vt:lpstr>
      <vt:lpstr>A.A.A.A.</vt:lpstr>
      <vt:lpstr>A.A.A.A.</vt:lpstr>
      <vt:lpstr>A.A.A.A.</vt:lpstr>
      <vt:lpstr>C.I.A. Examples</vt:lpstr>
      <vt:lpstr>Terminology</vt:lpstr>
      <vt:lpstr>Attacks and consequences</vt:lpstr>
      <vt:lpstr>Assets</vt:lpstr>
      <vt:lpstr>Countermeasures</vt:lpstr>
      <vt:lpstr>Countermeasures</vt:lpstr>
      <vt:lpstr>Overall strategy</vt:lpstr>
      <vt:lpstr>Overall strategy</vt:lpstr>
      <vt:lpstr>Overall strategy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 562</dc:title>
  <dc:creator>Dov</dc:creator>
  <cp:lastModifiedBy>Dov</cp:lastModifiedBy>
  <cp:revision>27</cp:revision>
  <dcterms:created xsi:type="dcterms:W3CDTF">2017-08-28T21:43:51Z</dcterms:created>
  <dcterms:modified xsi:type="dcterms:W3CDTF">2017-08-29T20:14:08Z</dcterms:modified>
</cp:coreProperties>
</file>