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7" r:id="rId1"/>
  </p:sldMasterIdLst>
  <p:notesMasterIdLst>
    <p:notesMasterId r:id="rId28"/>
  </p:notesMasterIdLst>
  <p:handoutMasterIdLst>
    <p:handoutMasterId r:id="rId29"/>
  </p:handoutMasterIdLst>
  <p:sldIdLst>
    <p:sldId id="325" r:id="rId2"/>
    <p:sldId id="382" r:id="rId3"/>
    <p:sldId id="405" r:id="rId4"/>
    <p:sldId id="381" r:id="rId5"/>
    <p:sldId id="380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</p:sldIdLst>
  <p:sldSz cx="12192000" cy="6858000"/>
  <p:notesSz cx="6991350" cy="9282113"/>
  <p:custDataLst>
    <p:tags r:id="rId30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B"/>
    <a:srgbClr val="FFCC00"/>
    <a:srgbClr val="99CC00"/>
    <a:srgbClr val="00CC66"/>
    <a:srgbClr val="00CCFF"/>
    <a:srgbClr val="00808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13" autoAdjust="0"/>
  </p:normalViewPr>
  <p:slideViewPr>
    <p:cSldViewPr>
      <p:cViewPr varScale="1">
        <p:scale>
          <a:sx n="86" d="100"/>
          <a:sy n="86" d="100"/>
        </p:scale>
        <p:origin x="45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6" y="-96"/>
      </p:cViewPr>
      <p:guideLst>
        <p:guide orient="horz" pos="2923"/>
        <p:guide pos="220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75" tIns="46388" rIns="92775" bIns="46388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75" tIns="46388" rIns="92775" bIns="46388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83638"/>
            <a:ext cx="30289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75" tIns="46388" rIns="92775" bIns="46388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783638"/>
            <a:ext cx="30289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75" tIns="46388" rIns="92775" bIns="46388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anose="02020603050405020304" pitchFamily="18" charset="0"/>
              </a:defRPr>
            </a:lvl1pPr>
          </a:lstStyle>
          <a:p>
            <a:fld id="{94DF927B-3E71-4209-ADB1-DBF2F9CCD3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154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75" tIns="46388" rIns="92775" bIns="46388" numCol="1" anchor="t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75" tIns="46388" rIns="92775" bIns="46388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4813" y="696913"/>
            <a:ext cx="618331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75" tIns="46388" rIns="92775" bIns="463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75" tIns="46388" rIns="92775" bIns="46388" numCol="1" anchor="b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75" tIns="46388" rIns="92775" bIns="46388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47D9FCB0-AF45-46DA-ADDC-6C8F82CFB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151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9FCB0-AF45-46DA-ADDC-6C8F82CFB68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065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9FCB0-AF45-46DA-ADDC-6C8F82CFB68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24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9FCB0-AF45-46DA-ADDC-6C8F82CFB68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30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D9E9-6081-4596-B9D6-54E22DB5BEBB}" type="datetime1">
              <a:rPr lang="en-US" smtClean="0"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0138-2A53-414F-9222-377F9C0F20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46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B7F8-084E-44A6-8CE8-B2C8C3E38DC5}" type="datetime1">
              <a:rPr lang="en-US" smtClean="0"/>
              <a:t>8/28/2014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C3FACFE-04D6-4CDA-8EB0-12D912CB58B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9152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79A0-0B25-4514-934A-5BA04F620996}" type="datetime1">
              <a:rPr lang="en-US" smtClean="0"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C3FACFE-04D6-4CDA-8EB0-12D912CB58B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369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D4FA-9E3E-4AF8-91A9-3F8000A5C008}" type="datetime1">
              <a:rPr lang="en-US" smtClean="0"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C3FACFE-04D6-4CDA-8EB0-12D912CB58B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4048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4179-93D0-4D59-B249-D560CDEB8988}" type="datetime1">
              <a:rPr lang="en-US" smtClean="0"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C3FACFE-04D6-4CDA-8EB0-12D912CB58B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818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166B-3F67-443A-BA7B-D35DAF6F431D}" type="datetime1">
              <a:rPr lang="en-US" smtClean="0"/>
              <a:t>8/28/2014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C3FACFE-04D6-4CDA-8EB0-12D912CB58B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894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E6E5-E29D-4E8F-851F-EAD150759DD9}" type="datetime1">
              <a:rPr lang="en-US" smtClean="0"/>
              <a:t>8/28/2014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C3FACFE-04D6-4CDA-8EB0-12D912CB58B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80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E476-C1CC-44F7-A2C5-77F4FDA32C07}" type="datetime1">
              <a:rPr lang="en-US" smtClean="0"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0BA6C2A-CA7B-4EC1-A20C-91871CAB13D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527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B8F3-3425-4751-A43C-6294C02106AE}" type="datetime1">
              <a:rPr lang="en-US" smtClean="0"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0E07E4D-573B-4D76-B15A-F95BE071399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2313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AA3E-1ED8-4A76-BEE5-0D3E5E0488A3}" type="datetime1">
              <a:rPr lang="en-US" smtClean="0"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20C8D9D-6596-4B4E-9D98-93141752446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212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7066-EEC7-40CF-9EB5-2A666B440BB2}" type="datetime1">
              <a:rPr lang="en-US" smtClean="0"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61EE902-9DA9-4702-B428-AC71813C74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780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60EC-8D69-4356-AAB5-F637074F63B0}" type="datetime1">
              <a:rPr lang="en-US" smtClean="0"/>
              <a:t>8/28/2014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F79A0BC-0EA2-47AE-8D14-B91BD9848C9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2461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C6D5-02D7-47E9-ADC8-A73535FC05D8}" type="datetime1">
              <a:rPr lang="en-US" smtClean="0"/>
              <a:t>8/28/2014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954E3C5-F5BC-4D96-BC71-8A634C8C213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0771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DFD2-36B2-4B01-9AE7-A0E700EFF3A5}" type="datetime1">
              <a:rPr lang="en-US" smtClean="0"/>
              <a:t>8/28/2014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D31AA37-D138-4B65-9961-D49B7BC538C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600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6564-E038-4CC2-9531-533FA6139DB3}" type="datetime1">
              <a:rPr lang="en-US" smtClean="0"/>
              <a:t>8/28/2014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D530F8D-BFE8-44DD-9E18-EF2D35E15FF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86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FA8B-8BE5-4C02-8E67-569CB0730697}" type="datetime1">
              <a:rPr lang="en-US" smtClean="0"/>
              <a:t>8/28/2014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91A7E63-A6A7-4742-AADC-BF5D073F5D7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574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8856-0993-40BC-8202-7336DF423DF4}" type="datetime1">
              <a:rPr lang="en-US" smtClean="0"/>
              <a:t>8/28/2014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CC018F0-5413-4E9B-A19A-92137E6484F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257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1A6B1B4-722A-4322-870B-28026011A8F8}" type="datetime1">
              <a:rPr lang="en-US" smtClean="0"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ACFE-04D6-4CDA-8EB0-12D912CB58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23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4954" y="1447800"/>
            <a:ext cx="9117509" cy="33295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</a:extLst>
        </p:spPr>
        <p:txBody>
          <a:bodyPr/>
          <a:lstStyle/>
          <a:p>
            <a:r>
              <a:rPr lang="sv-SE" altLang="en-US" dirty="0" smtClean="0">
                <a:solidFill>
                  <a:srgbClr val="FFFF99"/>
                </a:solidFill>
              </a:rPr>
              <a:t>CS451Real-time </a:t>
            </a:r>
            <a:br>
              <a:rPr lang="sv-SE" altLang="en-US" dirty="0" smtClean="0">
                <a:solidFill>
                  <a:srgbClr val="FFFF99"/>
                </a:solidFill>
              </a:rPr>
            </a:br>
            <a:r>
              <a:rPr lang="sv-SE" altLang="en-US" dirty="0" smtClean="0">
                <a:solidFill>
                  <a:srgbClr val="FFFF99"/>
                </a:solidFill>
              </a:rPr>
              <a:t>Rendering Pipeline</a:t>
            </a:r>
            <a:endParaRPr lang="en-GB" altLang="en-US" dirty="0">
              <a:solidFill>
                <a:srgbClr val="FFFF99"/>
              </a:solidFill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7888" y="4869160"/>
            <a:ext cx="5083438" cy="1320800"/>
          </a:xfrm>
        </p:spPr>
        <p:txBody>
          <a:bodyPr>
            <a:normAutofit/>
          </a:bodyPr>
          <a:lstStyle/>
          <a:p>
            <a:r>
              <a:rPr lang="sv-SE" altLang="en-US" dirty="0"/>
              <a:t>Jyh-Ming Lien</a:t>
            </a:r>
          </a:p>
          <a:p>
            <a:r>
              <a:rPr lang="sv-SE" altLang="en-US" dirty="0"/>
              <a:t>Department of Computer SCience</a:t>
            </a:r>
          </a:p>
          <a:p>
            <a:r>
              <a:rPr lang="sv-SE" altLang="en-US" dirty="0"/>
              <a:t>George Mason University</a:t>
            </a:r>
            <a:endParaRPr lang="en-GB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582700" y="6581001"/>
            <a:ext cx="3623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Based on Tomas </a:t>
            </a:r>
            <a:r>
              <a:rPr lang="en-US" sz="1200" dirty="0" err="1" smtClean="0">
                <a:latin typeface="+mn-lt"/>
              </a:rPr>
              <a:t>Akenine-Möller’s</a:t>
            </a:r>
            <a:r>
              <a:rPr lang="en-US" sz="1200" dirty="0" smtClean="0">
                <a:latin typeface="+mn-lt"/>
              </a:rPr>
              <a:t> lecture note</a:t>
            </a:r>
            <a:endParaRPr lang="en-US" sz="12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0138-2A53-414F-9222-377F9C0F201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dirty="0"/>
              <a:t>Rewind! 	</a:t>
            </a:r>
            <a:r>
              <a:rPr lang="sv-SE" altLang="en-US" dirty="0" smtClean="0"/>
              <a:t>Let’s </a:t>
            </a:r>
            <a:r>
              <a:rPr lang="sv-SE" altLang="en-US" dirty="0"/>
              <a:t>take a closer look</a:t>
            </a:r>
            <a:endParaRPr lang="en-GB" altLang="en-US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en-US" dirty="0"/>
              <a:t>The programmer ”sends” down primtives to be rendered through the pipeline (using API calls)</a:t>
            </a:r>
          </a:p>
          <a:p>
            <a:r>
              <a:rPr lang="sv-SE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geometry stage does per-vertex operations</a:t>
            </a:r>
          </a:p>
          <a:p>
            <a:r>
              <a:rPr lang="sv-SE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rasterizer stage does per-pixel operations</a:t>
            </a:r>
          </a:p>
          <a:p>
            <a:r>
              <a:rPr lang="sv-SE" altLang="en-US" dirty="0"/>
              <a:t>Next, scrutinize geometry and rasterizer</a:t>
            </a:r>
            <a:endParaRPr lang="en-GB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5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dirty="0" smtClean="0"/>
              <a:t>GEOMETRY </a:t>
            </a:r>
            <a:r>
              <a:rPr lang="sv-SE" altLang="en-US" dirty="0" smtClean="0"/>
              <a:t>stage </a:t>
            </a:r>
            <a:r>
              <a:rPr lang="sv-SE" altLang="en-US" dirty="0"/>
              <a:t>in more detail</a:t>
            </a:r>
            <a:endParaRPr lang="en-GB" altLang="en-US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447800"/>
            <a:ext cx="9824392" cy="4876800"/>
          </a:xfrm>
        </p:spPr>
        <p:txBody>
          <a:bodyPr>
            <a:normAutofit/>
          </a:bodyPr>
          <a:lstStyle/>
          <a:p>
            <a:r>
              <a:rPr lang="sv-SE" altLang="en-US" sz="2800" b="1" dirty="0">
                <a:solidFill>
                  <a:srgbClr val="FFFF9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model transform</a:t>
            </a:r>
          </a:p>
          <a:p>
            <a:r>
              <a:rPr lang="sv-SE" altLang="en-US" sz="2800" dirty="0"/>
              <a:t>Originally, an object is in </a:t>
            </a:r>
            <a:r>
              <a:rPr lang="sv-SE" altLang="en-US" sz="2800" dirty="0" smtClean="0">
                <a:solidFill>
                  <a:srgbClr val="FFCC00"/>
                </a:solidFill>
              </a:rPr>
              <a:t>model space</a:t>
            </a:r>
            <a:endParaRPr lang="sv-SE" altLang="en-US" sz="2800" dirty="0">
              <a:solidFill>
                <a:srgbClr val="FFCC00"/>
              </a:solidFill>
            </a:endParaRPr>
          </a:p>
          <a:p>
            <a:r>
              <a:rPr lang="sv-SE" altLang="en-US" sz="2800" dirty="0"/>
              <a:t>Move, orient, and transform geometrical objects into </a:t>
            </a:r>
            <a:r>
              <a:rPr lang="sv-SE" altLang="en-US" sz="2800" dirty="0" smtClean="0">
                <a:solidFill>
                  <a:srgbClr val="FFCC00"/>
                </a:solidFill>
              </a:rPr>
              <a:t>world space</a:t>
            </a:r>
            <a:endParaRPr lang="sv-SE" altLang="en-US" sz="2800" dirty="0"/>
          </a:p>
          <a:p>
            <a:pPr lvl="1"/>
            <a:r>
              <a:rPr lang="sv-SE" altLang="en-US" sz="2200" dirty="0" smtClean="0"/>
              <a:t>Ex: </a:t>
            </a:r>
            <a:r>
              <a:rPr lang="sv-SE" altLang="en-US" sz="2200" dirty="0"/>
              <a:t>a sphere is defined with origin at (0,0,0) with radius 1</a:t>
            </a:r>
          </a:p>
          <a:p>
            <a:pPr lvl="1"/>
            <a:r>
              <a:rPr lang="sv-SE" altLang="en-US" sz="2200" dirty="0"/>
              <a:t>Translate, rotate, scale to make it appear elsewhere</a:t>
            </a:r>
          </a:p>
          <a:p>
            <a:r>
              <a:rPr lang="sv-SE" altLang="en-US" sz="2800" dirty="0"/>
              <a:t>Done </a:t>
            </a:r>
            <a:r>
              <a:rPr lang="sv-SE" altLang="en-US" sz="2800" dirty="0">
                <a:solidFill>
                  <a:srgbClr val="FFCC00"/>
                </a:solidFill>
              </a:rPr>
              <a:t>per vertex </a:t>
            </a:r>
            <a:r>
              <a:rPr lang="sv-SE" altLang="en-US" sz="2800" dirty="0"/>
              <a:t>with a </a:t>
            </a:r>
            <a:r>
              <a:rPr lang="sv-SE" altLang="en-US" sz="2800" dirty="0">
                <a:solidFill>
                  <a:srgbClr val="FFCC00"/>
                </a:solidFill>
              </a:rPr>
              <a:t>4x4 matrix </a:t>
            </a:r>
            <a:r>
              <a:rPr lang="sv-SE" altLang="en-US" sz="2800" dirty="0" smtClean="0">
                <a:solidFill>
                  <a:srgbClr val="FFCC00"/>
                </a:solidFill>
              </a:rPr>
              <a:t>multiplication</a:t>
            </a:r>
            <a:endParaRPr lang="sv-SE" altLang="en-US" sz="2800" dirty="0"/>
          </a:p>
          <a:p>
            <a:pPr lvl="1"/>
            <a:r>
              <a:rPr lang="sv-SE" altLang="en-US" sz="2000" dirty="0" smtClean="0"/>
              <a:t>How does the matrix look like? Can it be any 4x4 matrix?</a:t>
            </a:r>
            <a:endParaRPr lang="sv-SE" altLang="en-US" sz="2000" dirty="0"/>
          </a:p>
        </p:txBody>
      </p:sp>
      <p:sp>
        <p:nvSpPr>
          <p:cNvPr id="11" name="Rectangle 1028"/>
          <p:cNvSpPr>
            <a:spLocks noChangeArrowheads="1"/>
          </p:cNvSpPr>
          <p:nvPr/>
        </p:nvSpPr>
        <p:spPr bwMode="auto">
          <a:xfrm>
            <a:off x="6825952" y="124283"/>
            <a:ext cx="914400" cy="457200"/>
          </a:xfrm>
          <a:prstGeom prst="rect">
            <a:avLst/>
          </a:prstGeom>
          <a:solidFill>
            <a:srgbClr val="008080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Application</a:t>
            </a:r>
            <a:endParaRPr lang="en-GB" altLang="en-US" sz="1400"/>
          </a:p>
        </p:txBody>
      </p:sp>
      <p:sp>
        <p:nvSpPr>
          <p:cNvPr id="12" name="Line 1032"/>
          <p:cNvSpPr>
            <a:spLocks noChangeShapeType="1"/>
          </p:cNvSpPr>
          <p:nvPr/>
        </p:nvSpPr>
        <p:spPr bwMode="auto">
          <a:xfrm>
            <a:off x="8959552" y="352883"/>
            <a:ext cx="304800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043"/>
          <p:cNvSpPr>
            <a:spLocks noChangeArrowheads="1"/>
          </p:cNvSpPr>
          <p:nvPr/>
        </p:nvSpPr>
        <p:spPr bwMode="auto">
          <a:xfrm>
            <a:off x="8045152" y="124283"/>
            <a:ext cx="914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Geometry</a:t>
            </a:r>
            <a:endParaRPr lang="en-GB" altLang="en-US" sz="1400"/>
          </a:p>
        </p:txBody>
      </p:sp>
      <p:sp>
        <p:nvSpPr>
          <p:cNvPr id="14" name="Rectangle 1044"/>
          <p:cNvSpPr>
            <a:spLocks noChangeArrowheads="1"/>
          </p:cNvSpPr>
          <p:nvPr/>
        </p:nvSpPr>
        <p:spPr bwMode="auto">
          <a:xfrm>
            <a:off x="9264352" y="124283"/>
            <a:ext cx="914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Rasterizer</a:t>
            </a:r>
            <a:endParaRPr lang="en-GB" altLang="en-US" sz="1400"/>
          </a:p>
        </p:txBody>
      </p:sp>
      <p:sp>
        <p:nvSpPr>
          <p:cNvPr id="15" name="Line 1045"/>
          <p:cNvSpPr>
            <a:spLocks noChangeShapeType="1"/>
          </p:cNvSpPr>
          <p:nvPr/>
        </p:nvSpPr>
        <p:spPr bwMode="auto">
          <a:xfrm>
            <a:off x="7740352" y="352883"/>
            <a:ext cx="304800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825952" y="124283"/>
            <a:ext cx="3352800" cy="457200"/>
            <a:chOff x="7239000" y="76200"/>
            <a:chExt cx="3352800" cy="457200"/>
          </a:xfrm>
        </p:grpSpPr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7239000" y="762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Application</a:t>
              </a:r>
              <a:endParaRPr lang="en-GB" altLang="en-US" sz="1400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9372600" y="304800"/>
              <a:ext cx="304800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8458200" y="76200"/>
              <a:ext cx="914400" cy="457200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Geometry</a:t>
              </a:r>
              <a:endParaRPr lang="en-GB" altLang="en-US" sz="1400"/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9677400" y="762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Rasterizer</a:t>
              </a:r>
              <a:endParaRPr lang="en-GB" altLang="en-US" sz="1400"/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8153400" y="304800"/>
              <a:ext cx="304800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89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dirty="0" smtClean="0"/>
              <a:t>The </a:t>
            </a:r>
            <a:r>
              <a:rPr lang="sv-SE" altLang="en-US" dirty="0"/>
              <a:t>view transform</a:t>
            </a:r>
            <a:endParaRPr lang="en-GB" altLang="en-US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en-US" dirty="0"/>
              <a:t>You can move the camera in the same manner</a:t>
            </a:r>
          </a:p>
          <a:p>
            <a:r>
              <a:rPr lang="sv-SE" altLang="en-US" dirty="0"/>
              <a:t>But apply </a:t>
            </a:r>
            <a:r>
              <a:rPr lang="sv-SE" altLang="en-US" dirty="0">
                <a:solidFill>
                  <a:srgbClr val="FFCC00"/>
                </a:solidFill>
              </a:rPr>
              <a:t>inverse</a:t>
            </a:r>
            <a:r>
              <a:rPr lang="sv-SE" altLang="en-US" dirty="0"/>
              <a:t> transform to objects, so that camera looks down negative </a:t>
            </a:r>
            <a:r>
              <a:rPr lang="sv-SE" altLang="en-US" dirty="0" smtClean="0"/>
              <a:t>z-axis (as in OpenGL)</a:t>
            </a:r>
            <a:endParaRPr lang="en-GB" altLang="en-US" dirty="0"/>
          </a:p>
          <a:p>
            <a:endParaRPr lang="en-GB" altLang="en-US" dirty="0"/>
          </a:p>
        </p:txBody>
      </p:sp>
      <p:pic>
        <p:nvPicPr>
          <p:cNvPr id="166916" name="Picture 4" descr="frust_r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3581400"/>
            <a:ext cx="32575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928" name="Group 16"/>
          <p:cNvGrpSpPr>
            <a:grpSpLocks/>
          </p:cNvGrpSpPr>
          <p:nvPr/>
        </p:nvGrpSpPr>
        <p:grpSpPr bwMode="auto">
          <a:xfrm>
            <a:off x="5867400" y="3581401"/>
            <a:ext cx="4686300" cy="3063875"/>
            <a:chOff x="2736" y="2256"/>
            <a:chExt cx="2952" cy="1930"/>
          </a:xfrm>
        </p:grpSpPr>
        <p:pic>
          <p:nvPicPr>
            <p:cNvPr id="166917" name="Picture 5" descr="frust_align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256"/>
              <a:ext cx="1848" cy="1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6918" name="Line 6"/>
            <p:cNvSpPr>
              <a:spLocks noChangeShapeType="1"/>
            </p:cNvSpPr>
            <p:nvPr/>
          </p:nvSpPr>
          <p:spPr bwMode="auto">
            <a:xfrm>
              <a:off x="2736" y="3120"/>
              <a:ext cx="91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19" name="Line 7"/>
            <p:cNvSpPr>
              <a:spLocks noChangeShapeType="1"/>
            </p:cNvSpPr>
            <p:nvPr/>
          </p:nvSpPr>
          <p:spPr bwMode="auto">
            <a:xfrm>
              <a:off x="4032" y="3696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20" name="Text Box 8"/>
            <p:cNvSpPr txBox="1">
              <a:spLocks noChangeArrowheads="1"/>
            </p:cNvSpPr>
            <p:nvPr/>
          </p:nvSpPr>
          <p:spPr bwMode="auto">
            <a:xfrm>
              <a:off x="3836" y="3936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sz="2000">
                  <a:solidFill>
                    <a:srgbClr val="000000"/>
                  </a:solidFill>
                </a:rPr>
                <a:t>z</a:t>
              </a:r>
              <a:endParaRPr lang="en-GB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66921" name="Line 9"/>
            <p:cNvSpPr>
              <a:spLocks noChangeShapeType="1"/>
            </p:cNvSpPr>
            <p:nvPr/>
          </p:nvSpPr>
          <p:spPr bwMode="auto">
            <a:xfrm>
              <a:off x="3936" y="3936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22" name="Text Box 10"/>
            <p:cNvSpPr txBox="1">
              <a:spLocks noChangeArrowheads="1"/>
            </p:cNvSpPr>
            <p:nvPr/>
          </p:nvSpPr>
          <p:spPr bwMode="auto">
            <a:xfrm>
              <a:off x="4176" y="388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sz="2000">
                  <a:solidFill>
                    <a:srgbClr val="000000"/>
                  </a:solidFill>
                </a:rPr>
                <a:t>x</a:t>
              </a:r>
              <a:endParaRPr lang="en-GB" alt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9" name="Rectangle 1028"/>
          <p:cNvSpPr>
            <a:spLocks noChangeArrowheads="1"/>
          </p:cNvSpPr>
          <p:nvPr/>
        </p:nvSpPr>
        <p:spPr bwMode="auto">
          <a:xfrm>
            <a:off x="6825952" y="124283"/>
            <a:ext cx="914400" cy="457200"/>
          </a:xfrm>
          <a:prstGeom prst="rect">
            <a:avLst/>
          </a:prstGeom>
          <a:solidFill>
            <a:srgbClr val="008080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Application</a:t>
            </a:r>
            <a:endParaRPr lang="en-GB" altLang="en-US" sz="1400"/>
          </a:p>
        </p:txBody>
      </p:sp>
      <p:sp>
        <p:nvSpPr>
          <p:cNvPr id="20" name="Line 1032"/>
          <p:cNvSpPr>
            <a:spLocks noChangeShapeType="1"/>
          </p:cNvSpPr>
          <p:nvPr/>
        </p:nvSpPr>
        <p:spPr bwMode="auto">
          <a:xfrm>
            <a:off x="8959552" y="352883"/>
            <a:ext cx="304800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043"/>
          <p:cNvSpPr>
            <a:spLocks noChangeArrowheads="1"/>
          </p:cNvSpPr>
          <p:nvPr/>
        </p:nvSpPr>
        <p:spPr bwMode="auto">
          <a:xfrm>
            <a:off x="8045152" y="124283"/>
            <a:ext cx="914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Geometry</a:t>
            </a:r>
            <a:endParaRPr lang="en-GB" altLang="en-US" sz="1400"/>
          </a:p>
        </p:txBody>
      </p:sp>
      <p:sp>
        <p:nvSpPr>
          <p:cNvPr id="22" name="Rectangle 1044"/>
          <p:cNvSpPr>
            <a:spLocks noChangeArrowheads="1"/>
          </p:cNvSpPr>
          <p:nvPr/>
        </p:nvSpPr>
        <p:spPr bwMode="auto">
          <a:xfrm>
            <a:off x="9264352" y="124283"/>
            <a:ext cx="914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Rasterizer</a:t>
            </a:r>
            <a:endParaRPr lang="en-GB" altLang="en-US" sz="1400"/>
          </a:p>
        </p:txBody>
      </p:sp>
      <p:sp>
        <p:nvSpPr>
          <p:cNvPr id="23" name="Line 1045"/>
          <p:cNvSpPr>
            <a:spLocks noChangeShapeType="1"/>
          </p:cNvSpPr>
          <p:nvPr/>
        </p:nvSpPr>
        <p:spPr bwMode="auto">
          <a:xfrm>
            <a:off x="7740352" y="352883"/>
            <a:ext cx="304800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825952" y="124283"/>
            <a:ext cx="3352800" cy="457200"/>
            <a:chOff x="7239000" y="76200"/>
            <a:chExt cx="3352800" cy="45720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7239000" y="762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Application</a:t>
              </a:r>
              <a:endParaRPr lang="en-GB" altLang="en-US" sz="1400"/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9372600" y="304800"/>
              <a:ext cx="304800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8458200" y="76200"/>
              <a:ext cx="914400" cy="457200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Geometry</a:t>
              </a:r>
              <a:endParaRPr lang="en-GB" altLang="en-US" sz="1400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9677400" y="762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Rasterizer</a:t>
              </a:r>
              <a:endParaRPr lang="en-GB" altLang="en-US" sz="140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8153400" y="304800"/>
              <a:ext cx="304800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25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dirty="0" smtClean="0"/>
              <a:t>Lighting</a:t>
            </a:r>
            <a:endParaRPr lang="en-GB" altLang="en-US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447800"/>
            <a:ext cx="80010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en-US" dirty="0"/>
              <a:t>Compute </a:t>
            </a:r>
            <a:r>
              <a:rPr lang="sv-SE" altLang="en-US" dirty="0" smtClean="0">
                <a:solidFill>
                  <a:srgbClr val="FFCC00"/>
                </a:solidFill>
              </a:rPr>
              <a:t>lighting</a:t>
            </a:r>
            <a:r>
              <a:rPr lang="sv-SE" altLang="en-US" dirty="0" smtClean="0"/>
              <a:t> </a:t>
            </a:r>
            <a:r>
              <a:rPr lang="sv-SE" altLang="en-US" dirty="0"/>
              <a:t>at vertices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grpSp>
        <p:nvGrpSpPr>
          <p:cNvPr id="161835" name="Group 43"/>
          <p:cNvGrpSpPr>
            <a:grpSpLocks/>
          </p:cNvGrpSpPr>
          <p:nvPr/>
        </p:nvGrpSpPr>
        <p:grpSpPr bwMode="auto">
          <a:xfrm>
            <a:off x="2362200" y="1981200"/>
            <a:ext cx="2971800" cy="2590800"/>
            <a:chOff x="528" y="1248"/>
            <a:chExt cx="1872" cy="1632"/>
          </a:xfrm>
        </p:grpSpPr>
        <p:sp>
          <p:nvSpPr>
            <p:cNvPr id="161803" name="Line 11"/>
            <p:cNvSpPr>
              <a:spLocks noChangeShapeType="1"/>
            </p:cNvSpPr>
            <p:nvPr/>
          </p:nvSpPr>
          <p:spPr bwMode="auto">
            <a:xfrm>
              <a:off x="624" y="1776"/>
              <a:ext cx="720" cy="8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04" name="Line 12"/>
            <p:cNvSpPr>
              <a:spLocks noChangeShapeType="1"/>
            </p:cNvSpPr>
            <p:nvPr/>
          </p:nvSpPr>
          <p:spPr bwMode="auto">
            <a:xfrm>
              <a:off x="672" y="2496"/>
              <a:ext cx="672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05" name="Line 13"/>
            <p:cNvSpPr>
              <a:spLocks noChangeShapeType="1"/>
            </p:cNvSpPr>
            <p:nvPr/>
          </p:nvSpPr>
          <p:spPr bwMode="auto">
            <a:xfrm>
              <a:off x="624" y="1776"/>
              <a:ext cx="48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06" name="Line 14"/>
            <p:cNvSpPr>
              <a:spLocks noChangeShapeType="1"/>
            </p:cNvSpPr>
            <p:nvPr/>
          </p:nvSpPr>
          <p:spPr bwMode="auto">
            <a:xfrm flipV="1">
              <a:off x="624" y="1488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07" name="Line 15"/>
            <p:cNvSpPr>
              <a:spLocks noChangeShapeType="1"/>
            </p:cNvSpPr>
            <p:nvPr/>
          </p:nvSpPr>
          <p:spPr bwMode="auto">
            <a:xfrm flipV="1">
              <a:off x="672" y="225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08" name="Line 16"/>
            <p:cNvSpPr>
              <a:spLocks noChangeShapeType="1"/>
            </p:cNvSpPr>
            <p:nvPr/>
          </p:nvSpPr>
          <p:spPr bwMode="auto">
            <a:xfrm flipV="1">
              <a:off x="1344" y="244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19" name="Oval 27"/>
            <p:cNvSpPr>
              <a:spLocks noChangeArrowheads="1"/>
            </p:cNvSpPr>
            <p:nvPr/>
          </p:nvSpPr>
          <p:spPr bwMode="auto">
            <a:xfrm>
              <a:off x="1536" y="144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20" name="Text Box 28"/>
            <p:cNvSpPr txBox="1">
              <a:spLocks noChangeArrowheads="1"/>
            </p:cNvSpPr>
            <p:nvPr/>
          </p:nvSpPr>
          <p:spPr bwMode="auto">
            <a:xfrm>
              <a:off x="1632" y="1344"/>
              <a:ext cx="4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sz="2000" dirty="0"/>
                <a:t>light</a:t>
              </a:r>
              <a:endParaRPr lang="en-GB" altLang="en-US" sz="2000" dirty="0"/>
            </a:p>
          </p:txBody>
        </p:sp>
        <p:sp>
          <p:nvSpPr>
            <p:cNvPr id="161822" name="Rectangle 30"/>
            <p:cNvSpPr>
              <a:spLocks noChangeArrowheads="1"/>
            </p:cNvSpPr>
            <p:nvPr/>
          </p:nvSpPr>
          <p:spPr bwMode="auto">
            <a:xfrm>
              <a:off x="528" y="1248"/>
              <a:ext cx="1632" cy="16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23" name="Line 31"/>
            <p:cNvSpPr>
              <a:spLocks noChangeShapeType="1"/>
            </p:cNvSpPr>
            <p:nvPr/>
          </p:nvSpPr>
          <p:spPr bwMode="auto">
            <a:xfrm>
              <a:off x="2160" y="20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1836" name="Group 44"/>
          <p:cNvGrpSpPr>
            <a:grpSpLocks/>
          </p:cNvGrpSpPr>
          <p:nvPr/>
        </p:nvGrpSpPr>
        <p:grpSpPr bwMode="auto">
          <a:xfrm>
            <a:off x="5334000" y="1981200"/>
            <a:ext cx="3505200" cy="2590800"/>
            <a:chOff x="2400" y="1248"/>
            <a:chExt cx="2208" cy="1632"/>
          </a:xfrm>
        </p:grpSpPr>
        <p:sp>
          <p:nvSpPr>
            <p:cNvPr id="161821" name="Rectangle 29"/>
            <p:cNvSpPr>
              <a:spLocks noChangeArrowheads="1"/>
            </p:cNvSpPr>
            <p:nvPr/>
          </p:nvSpPr>
          <p:spPr bwMode="auto">
            <a:xfrm>
              <a:off x="2400" y="1872"/>
              <a:ext cx="576" cy="288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 dirty="0"/>
                <a:t>Geometry</a:t>
              </a:r>
              <a:endParaRPr lang="en-GB" altLang="en-US" sz="1400" dirty="0"/>
            </a:p>
          </p:txBody>
        </p:sp>
        <p:sp>
          <p:nvSpPr>
            <p:cNvPr id="161824" name="Line 32"/>
            <p:cNvSpPr>
              <a:spLocks noChangeShapeType="1"/>
            </p:cNvSpPr>
            <p:nvPr/>
          </p:nvSpPr>
          <p:spPr bwMode="auto">
            <a:xfrm>
              <a:off x="2976" y="20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25" name="Line 33"/>
            <p:cNvSpPr>
              <a:spLocks noChangeShapeType="1"/>
            </p:cNvSpPr>
            <p:nvPr/>
          </p:nvSpPr>
          <p:spPr bwMode="auto">
            <a:xfrm>
              <a:off x="3507" y="1776"/>
              <a:ext cx="720" cy="8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26" name="Line 34"/>
            <p:cNvSpPr>
              <a:spLocks noChangeShapeType="1"/>
            </p:cNvSpPr>
            <p:nvPr/>
          </p:nvSpPr>
          <p:spPr bwMode="auto">
            <a:xfrm>
              <a:off x="3555" y="2496"/>
              <a:ext cx="672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27" name="Line 35"/>
            <p:cNvSpPr>
              <a:spLocks noChangeShapeType="1"/>
            </p:cNvSpPr>
            <p:nvPr/>
          </p:nvSpPr>
          <p:spPr bwMode="auto">
            <a:xfrm>
              <a:off x="3507" y="1776"/>
              <a:ext cx="48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28" name="Rectangle 36"/>
            <p:cNvSpPr>
              <a:spLocks noChangeArrowheads="1"/>
            </p:cNvSpPr>
            <p:nvPr/>
          </p:nvSpPr>
          <p:spPr bwMode="auto">
            <a:xfrm>
              <a:off x="3216" y="1248"/>
              <a:ext cx="1344" cy="16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29" name="Text Box 37"/>
            <p:cNvSpPr txBox="1">
              <a:spLocks noChangeArrowheads="1"/>
            </p:cNvSpPr>
            <p:nvPr/>
          </p:nvSpPr>
          <p:spPr bwMode="auto">
            <a:xfrm>
              <a:off x="3315" y="1536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sz="2000" dirty="0"/>
                <a:t>blue</a:t>
              </a:r>
              <a:endParaRPr lang="en-GB" altLang="en-US" sz="2000" dirty="0"/>
            </a:p>
          </p:txBody>
        </p:sp>
        <p:sp>
          <p:nvSpPr>
            <p:cNvPr id="161830" name="Text Box 38"/>
            <p:cNvSpPr txBox="1">
              <a:spLocks noChangeArrowheads="1"/>
            </p:cNvSpPr>
            <p:nvPr/>
          </p:nvSpPr>
          <p:spPr bwMode="auto">
            <a:xfrm>
              <a:off x="3256" y="2496"/>
              <a:ext cx="3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sz="2000"/>
                <a:t>red</a:t>
              </a:r>
              <a:endParaRPr lang="en-GB" altLang="en-US" sz="2000"/>
            </a:p>
          </p:txBody>
        </p:sp>
        <p:sp>
          <p:nvSpPr>
            <p:cNvPr id="161831" name="Text Box 39"/>
            <p:cNvSpPr txBox="1">
              <a:spLocks noChangeArrowheads="1"/>
            </p:cNvSpPr>
            <p:nvPr/>
          </p:nvSpPr>
          <p:spPr bwMode="auto">
            <a:xfrm>
              <a:off x="4083" y="2544"/>
              <a:ext cx="5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sz="2000"/>
                <a:t>green</a:t>
              </a:r>
              <a:endParaRPr lang="en-GB" altLang="en-US" sz="2000"/>
            </a:p>
          </p:txBody>
        </p:sp>
      </p:grpSp>
      <p:grpSp>
        <p:nvGrpSpPr>
          <p:cNvPr id="161837" name="Group 45"/>
          <p:cNvGrpSpPr>
            <a:grpSpLocks/>
          </p:cNvGrpSpPr>
          <p:nvPr/>
        </p:nvGrpSpPr>
        <p:grpSpPr bwMode="auto">
          <a:xfrm>
            <a:off x="8763000" y="2057400"/>
            <a:ext cx="1752600" cy="1905000"/>
            <a:chOff x="4560" y="1296"/>
            <a:chExt cx="1104" cy="1200"/>
          </a:xfrm>
        </p:grpSpPr>
        <p:pic>
          <p:nvPicPr>
            <p:cNvPr id="161802" name="Picture 10" descr="tri_soli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632"/>
              <a:ext cx="864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832" name="Line 40"/>
            <p:cNvSpPr>
              <a:spLocks noChangeShapeType="1"/>
            </p:cNvSpPr>
            <p:nvPr/>
          </p:nvSpPr>
          <p:spPr bwMode="auto">
            <a:xfrm>
              <a:off x="4560" y="20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33" name="Rectangle 41"/>
            <p:cNvSpPr>
              <a:spLocks noChangeArrowheads="1"/>
            </p:cNvSpPr>
            <p:nvPr/>
          </p:nvSpPr>
          <p:spPr bwMode="auto">
            <a:xfrm>
              <a:off x="4944" y="1296"/>
              <a:ext cx="576" cy="2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Rasterizer</a:t>
              </a:r>
              <a:endParaRPr lang="en-GB" altLang="en-US" sz="1400"/>
            </a:p>
          </p:txBody>
        </p:sp>
      </p:grpSp>
      <p:sp>
        <p:nvSpPr>
          <p:cNvPr id="161834" name="Rectangle 42"/>
          <p:cNvSpPr>
            <a:spLocks noChangeArrowheads="1"/>
          </p:cNvSpPr>
          <p:nvPr/>
        </p:nvSpPr>
        <p:spPr bwMode="auto">
          <a:xfrm>
            <a:off x="2438400" y="4800600"/>
            <a:ext cx="891418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sv-SE" altLang="en-US" dirty="0" smtClean="0">
                <a:latin typeface="+mn-lt"/>
              </a:rPr>
              <a:t>mimics </a:t>
            </a:r>
            <a:r>
              <a:rPr lang="sv-SE" altLang="en-US" dirty="0">
                <a:latin typeface="+mn-lt"/>
              </a:rPr>
              <a:t>how light in nature behaves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sv-SE" altLang="en-US" sz="2000" dirty="0" smtClean="0">
                <a:latin typeface="+mn-lt"/>
              </a:rPr>
              <a:t>uses </a:t>
            </a:r>
            <a:r>
              <a:rPr lang="sv-SE" altLang="en-US" sz="2000" dirty="0">
                <a:latin typeface="+mn-lt"/>
              </a:rPr>
              <a:t>empirical models, hacks, and some real theory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sv-SE" altLang="en-US" dirty="0">
                <a:latin typeface="+mn-lt"/>
              </a:rPr>
              <a:t>Much more about this in later </a:t>
            </a:r>
            <a:r>
              <a:rPr lang="sv-SE" altLang="en-US" dirty="0" smtClean="0">
                <a:latin typeface="+mn-lt"/>
              </a:rPr>
              <a:t>lectures</a:t>
            </a:r>
            <a:endParaRPr lang="sv-SE" altLang="en-US" dirty="0">
              <a:latin typeface="+mn-lt"/>
            </a:endParaRPr>
          </a:p>
        </p:txBody>
      </p:sp>
      <p:sp>
        <p:nvSpPr>
          <p:cNvPr id="36" name="Rectangle 1028"/>
          <p:cNvSpPr>
            <a:spLocks noChangeArrowheads="1"/>
          </p:cNvSpPr>
          <p:nvPr/>
        </p:nvSpPr>
        <p:spPr bwMode="auto">
          <a:xfrm>
            <a:off x="6825952" y="124283"/>
            <a:ext cx="914400" cy="457200"/>
          </a:xfrm>
          <a:prstGeom prst="rect">
            <a:avLst/>
          </a:prstGeom>
          <a:solidFill>
            <a:srgbClr val="008080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Application</a:t>
            </a:r>
            <a:endParaRPr lang="en-GB" altLang="en-US" sz="1400"/>
          </a:p>
        </p:txBody>
      </p:sp>
      <p:sp>
        <p:nvSpPr>
          <p:cNvPr id="37" name="Line 1032"/>
          <p:cNvSpPr>
            <a:spLocks noChangeShapeType="1"/>
          </p:cNvSpPr>
          <p:nvPr/>
        </p:nvSpPr>
        <p:spPr bwMode="auto">
          <a:xfrm>
            <a:off x="8959552" y="352883"/>
            <a:ext cx="304800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1043"/>
          <p:cNvSpPr>
            <a:spLocks noChangeArrowheads="1"/>
          </p:cNvSpPr>
          <p:nvPr/>
        </p:nvSpPr>
        <p:spPr bwMode="auto">
          <a:xfrm>
            <a:off x="8045152" y="124283"/>
            <a:ext cx="914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Geometry</a:t>
            </a:r>
            <a:endParaRPr lang="en-GB" altLang="en-US" sz="1400"/>
          </a:p>
        </p:txBody>
      </p:sp>
      <p:sp>
        <p:nvSpPr>
          <p:cNvPr id="39" name="Rectangle 1044"/>
          <p:cNvSpPr>
            <a:spLocks noChangeArrowheads="1"/>
          </p:cNvSpPr>
          <p:nvPr/>
        </p:nvSpPr>
        <p:spPr bwMode="auto">
          <a:xfrm>
            <a:off x="9264352" y="124283"/>
            <a:ext cx="914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Rasterizer</a:t>
            </a:r>
            <a:endParaRPr lang="en-GB" altLang="en-US" sz="1400"/>
          </a:p>
        </p:txBody>
      </p:sp>
      <p:sp>
        <p:nvSpPr>
          <p:cNvPr id="40" name="Line 1045"/>
          <p:cNvSpPr>
            <a:spLocks noChangeShapeType="1"/>
          </p:cNvSpPr>
          <p:nvPr/>
        </p:nvSpPr>
        <p:spPr bwMode="auto">
          <a:xfrm>
            <a:off x="7740352" y="352883"/>
            <a:ext cx="304800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6825952" y="124283"/>
            <a:ext cx="3352800" cy="457200"/>
            <a:chOff x="7239000" y="76200"/>
            <a:chExt cx="3352800" cy="457200"/>
          </a:xfrm>
        </p:grpSpPr>
        <p:sp>
          <p:nvSpPr>
            <p:cNvPr id="42" name="Rectangle 4"/>
            <p:cNvSpPr>
              <a:spLocks noChangeArrowheads="1"/>
            </p:cNvSpPr>
            <p:nvPr/>
          </p:nvSpPr>
          <p:spPr bwMode="auto">
            <a:xfrm>
              <a:off x="7239000" y="762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Application</a:t>
              </a:r>
              <a:endParaRPr lang="en-GB" altLang="en-US" sz="1400"/>
            </a:p>
          </p:txBody>
        </p:sp>
        <p:sp>
          <p:nvSpPr>
            <p:cNvPr id="43" name="Line 5"/>
            <p:cNvSpPr>
              <a:spLocks noChangeShapeType="1"/>
            </p:cNvSpPr>
            <p:nvPr/>
          </p:nvSpPr>
          <p:spPr bwMode="auto">
            <a:xfrm>
              <a:off x="9372600" y="304800"/>
              <a:ext cx="304800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8458200" y="76200"/>
              <a:ext cx="914400" cy="457200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Geometry</a:t>
              </a:r>
              <a:endParaRPr lang="en-GB" altLang="en-US" sz="1400"/>
            </a:p>
          </p:txBody>
        </p:sp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>
              <a:off x="9677400" y="762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Rasterizer</a:t>
              </a:r>
              <a:endParaRPr lang="en-GB" altLang="en-US" sz="1400"/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>
              <a:off x="8153400" y="304800"/>
              <a:ext cx="304800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47" name="Text Box 37"/>
          <p:cNvSpPr txBox="1">
            <a:spLocks noChangeArrowheads="1"/>
          </p:cNvSpPr>
          <p:nvPr/>
        </p:nvSpPr>
        <p:spPr bwMode="auto">
          <a:xfrm>
            <a:off x="2589322" y="2034193"/>
            <a:ext cx="784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en-US" sz="2000" dirty="0" smtClean="0"/>
              <a:t>white</a:t>
            </a:r>
            <a:endParaRPr lang="en-GB" altLang="en-US" sz="2000" dirty="0"/>
          </a:p>
        </p:txBody>
      </p:sp>
      <p:sp>
        <p:nvSpPr>
          <p:cNvPr id="48" name="Text Box 37"/>
          <p:cNvSpPr txBox="1">
            <a:spLocks noChangeArrowheads="1"/>
          </p:cNvSpPr>
          <p:nvPr/>
        </p:nvSpPr>
        <p:spPr bwMode="auto">
          <a:xfrm>
            <a:off x="2370340" y="3988293"/>
            <a:ext cx="784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en-US" sz="2000" dirty="0" smtClean="0"/>
              <a:t>white</a:t>
            </a:r>
            <a:endParaRPr lang="en-GB" altLang="en-US" sz="2000" dirty="0"/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4179905" y="3714690"/>
            <a:ext cx="784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en-US" sz="2000" dirty="0" smtClean="0"/>
              <a:t>white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1850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 autoUpdateAnimBg="0"/>
      <p:bldP spid="16183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dirty="0" smtClean="0"/>
              <a:t>Projection</a:t>
            </a:r>
            <a:endParaRPr lang="en-GB" alt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en-US" dirty="0"/>
              <a:t>Two major ways to do it</a:t>
            </a:r>
          </a:p>
          <a:p>
            <a:pPr lvl="1"/>
            <a:r>
              <a:rPr lang="sv-SE" altLang="en-US" dirty="0"/>
              <a:t>Orthogonal (useful in </a:t>
            </a:r>
            <a:r>
              <a:rPr lang="sv-SE" altLang="en-US" dirty="0" smtClean="0"/>
              <a:t>fewer </a:t>
            </a:r>
            <a:r>
              <a:rPr lang="sv-SE" altLang="en-US" dirty="0"/>
              <a:t>applications)</a:t>
            </a:r>
          </a:p>
          <a:p>
            <a:pPr lvl="1"/>
            <a:r>
              <a:rPr lang="sv-SE" altLang="en-US" dirty="0"/>
              <a:t>Perspective (most often used)</a:t>
            </a:r>
          </a:p>
          <a:p>
            <a:pPr lvl="2"/>
            <a:r>
              <a:rPr lang="sv-SE" altLang="en-US" dirty="0"/>
              <a:t>Mimics how humans perceive the world, i.e., objects’ apparent size decreases with distance</a:t>
            </a:r>
            <a:endParaRPr lang="sv-SE" altLang="en-US" b="1" dirty="0">
              <a:solidFill>
                <a:srgbClr val="99CC00"/>
              </a:solidFill>
            </a:endParaRPr>
          </a:p>
        </p:txBody>
      </p:sp>
      <p:pic>
        <p:nvPicPr>
          <p:cNvPr id="162826" name="Picture 10" descr="ortho_ro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26" y="3622675"/>
            <a:ext cx="3571875" cy="32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7" name="Picture 11" descr="persp_ro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2" b="100000" l="115" r="9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52" y="3313112"/>
            <a:ext cx="3581400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28"/>
          <p:cNvSpPr>
            <a:spLocks noChangeArrowheads="1"/>
          </p:cNvSpPr>
          <p:nvPr/>
        </p:nvSpPr>
        <p:spPr bwMode="auto">
          <a:xfrm>
            <a:off x="6825952" y="124283"/>
            <a:ext cx="914400" cy="457200"/>
          </a:xfrm>
          <a:prstGeom prst="rect">
            <a:avLst/>
          </a:prstGeom>
          <a:solidFill>
            <a:srgbClr val="008080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Application</a:t>
            </a:r>
            <a:endParaRPr lang="en-GB" altLang="en-US" sz="1400"/>
          </a:p>
        </p:txBody>
      </p:sp>
      <p:sp>
        <p:nvSpPr>
          <p:cNvPr id="13" name="Line 1032"/>
          <p:cNvSpPr>
            <a:spLocks noChangeShapeType="1"/>
          </p:cNvSpPr>
          <p:nvPr/>
        </p:nvSpPr>
        <p:spPr bwMode="auto">
          <a:xfrm>
            <a:off x="8959552" y="352883"/>
            <a:ext cx="304800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43"/>
          <p:cNvSpPr>
            <a:spLocks noChangeArrowheads="1"/>
          </p:cNvSpPr>
          <p:nvPr/>
        </p:nvSpPr>
        <p:spPr bwMode="auto">
          <a:xfrm>
            <a:off x="8045152" y="124283"/>
            <a:ext cx="914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Geometry</a:t>
            </a:r>
            <a:endParaRPr lang="en-GB" altLang="en-US" sz="1400"/>
          </a:p>
        </p:txBody>
      </p:sp>
      <p:sp>
        <p:nvSpPr>
          <p:cNvPr id="15" name="Rectangle 1044"/>
          <p:cNvSpPr>
            <a:spLocks noChangeArrowheads="1"/>
          </p:cNvSpPr>
          <p:nvPr/>
        </p:nvSpPr>
        <p:spPr bwMode="auto">
          <a:xfrm>
            <a:off x="9264352" y="124283"/>
            <a:ext cx="914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Rasterizer</a:t>
            </a:r>
            <a:endParaRPr lang="en-GB" altLang="en-US" sz="1400"/>
          </a:p>
        </p:txBody>
      </p:sp>
      <p:sp>
        <p:nvSpPr>
          <p:cNvPr id="16" name="Line 1045"/>
          <p:cNvSpPr>
            <a:spLocks noChangeShapeType="1"/>
          </p:cNvSpPr>
          <p:nvPr/>
        </p:nvSpPr>
        <p:spPr bwMode="auto">
          <a:xfrm>
            <a:off x="7740352" y="352883"/>
            <a:ext cx="304800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825952" y="124283"/>
            <a:ext cx="3352800" cy="457200"/>
            <a:chOff x="7239000" y="76200"/>
            <a:chExt cx="3352800" cy="457200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7239000" y="762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Application</a:t>
              </a:r>
              <a:endParaRPr lang="en-GB" altLang="en-US" sz="1400"/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9372600" y="304800"/>
              <a:ext cx="304800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8458200" y="76200"/>
              <a:ext cx="914400" cy="457200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Geometry</a:t>
              </a:r>
              <a:endParaRPr lang="en-GB" altLang="en-US" sz="1400"/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9677400" y="762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Rasterizer</a:t>
              </a:r>
              <a:endParaRPr lang="en-GB" altLang="en-US" sz="1400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8153400" y="304800"/>
              <a:ext cx="304800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3871285" y="6048344"/>
            <a:ext cx="1691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en-US" sz="20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Orthogonal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43938" y="6048344"/>
            <a:ext cx="1705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en-US" sz="20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Perspective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dirty="0" smtClean="0"/>
              <a:t>Projection</a:t>
            </a:r>
            <a:endParaRPr lang="en-GB" altLang="en-US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en-US" dirty="0"/>
              <a:t>Also done with a matrix </a:t>
            </a:r>
            <a:r>
              <a:rPr lang="sv-SE" altLang="en-US" dirty="0" smtClean="0"/>
              <a:t>multiplication</a:t>
            </a:r>
            <a:endParaRPr lang="sv-SE" altLang="en-US" dirty="0"/>
          </a:p>
          <a:p>
            <a:r>
              <a:rPr lang="sv-SE" altLang="en-US" dirty="0"/>
              <a:t>Pinhole camera (left), analog used in CG (right)</a:t>
            </a:r>
          </a:p>
        </p:txBody>
      </p:sp>
      <p:pic>
        <p:nvPicPr>
          <p:cNvPr id="164875" name="Picture 11" descr="pin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49" y="3645694"/>
            <a:ext cx="48768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6" name="Picture 12" descr="pinfr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924944"/>
            <a:ext cx="3886200" cy="37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28"/>
          <p:cNvSpPr>
            <a:spLocks noChangeArrowheads="1"/>
          </p:cNvSpPr>
          <p:nvPr/>
        </p:nvSpPr>
        <p:spPr bwMode="auto">
          <a:xfrm>
            <a:off x="6825952" y="124283"/>
            <a:ext cx="914400" cy="457200"/>
          </a:xfrm>
          <a:prstGeom prst="rect">
            <a:avLst/>
          </a:prstGeom>
          <a:solidFill>
            <a:srgbClr val="008080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Application</a:t>
            </a:r>
            <a:endParaRPr lang="en-GB" altLang="en-US" sz="1400"/>
          </a:p>
        </p:txBody>
      </p:sp>
      <p:sp>
        <p:nvSpPr>
          <p:cNvPr id="13" name="Line 1032"/>
          <p:cNvSpPr>
            <a:spLocks noChangeShapeType="1"/>
          </p:cNvSpPr>
          <p:nvPr/>
        </p:nvSpPr>
        <p:spPr bwMode="auto">
          <a:xfrm>
            <a:off x="8959552" y="352883"/>
            <a:ext cx="304800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43"/>
          <p:cNvSpPr>
            <a:spLocks noChangeArrowheads="1"/>
          </p:cNvSpPr>
          <p:nvPr/>
        </p:nvSpPr>
        <p:spPr bwMode="auto">
          <a:xfrm>
            <a:off x="8045152" y="124283"/>
            <a:ext cx="914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Geometry</a:t>
            </a:r>
            <a:endParaRPr lang="en-GB" altLang="en-US" sz="1400"/>
          </a:p>
        </p:txBody>
      </p:sp>
      <p:sp>
        <p:nvSpPr>
          <p:cNvPr id="15" name="Rectangle 1044"/>
          <p:cNvSpPr>
            <a:spLocks noChangeArrowheads="1"/>
          </p:cNvSpPr>
          <p:nvPr/>
        </p:nvSpPr>
        <p:spPr bwMode="auto">
          <a:xfrm>
            <a:off x="9264352" y="124283"/>
            <a:ext cx="914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Rasterizer</a:t>
            </a:r>
            <a:endParaRPr lang="en-GB" altLang="en-US" sz="1400"/>
          </a:p>
        </p:txBody>
      </p:sp>
      <p:sp>
        <p:nvSpPr>
          <p:cNvPr id="16" name="Line 1045"/>
          <p:cNvSpPr>
            <a:spLocks noChangeShapeType="1"/>
          </p:cNvSpPr>
          <p:nvPr/>
        </p:nvSpPr>
        <p:spPr bwMode="auto">
          <a:xfrm>
            <a:off x="7740352" y="352883"/>
            <a:ext cx="304800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825952" y="124283"/>
            <a:ext cx="3352800" cy="457200"/>
            <a:chOff x="7239000" y="76200"/>
            <a:chExt cx="3352800" cy="457200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7239000" y="762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Application</a:t>
              </a:r>
              <a:endParaRPr lang="en-GB" altLang="en-US" sz="1400"/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9372600" y="304800"/>
              <a:ext cx="304800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8458200" y="76200"/>
              <a:ext cx="914400" cy="457200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Geometry</a:t>
              </a:r>
              <a:endParaRPr lang="en-GB" altLang="en-US" sz="1400"/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9677400" y="762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Rasterizer</a:t>
              </a:r>
              <a:endParaRPr lang="en-GB" altLang="en-US" sz="1400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8153400" y="304800"/>
              <a:ext cx="304800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351584" y="5986404"/>
            <a:ext cx="2637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en-US" dirty="0">
                <a:latin typeface="+mn-lt"/>
              </a:rPr>
              <a:t>Pinhole camera </a:t>
            </a:r>
            <a:endParaRPr lang="en-US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66562" y="6117402"/>
            <a:ext cx="2073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en-US" dirty="0" smtClean="0">
                <a:solidFill>
                  <a:schemeClr val="bg1"/>
                </a:solidFill>
                <a:latin typeface="+mn-lt"/>
              </a:rPr>
              <a:t>CG camera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96577" y="3127856"/>
            <a:ext cx="1297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en-US" sz="1800" dirty="0" smtClean="0">
                <a:solidFill>
                  <a:schemeClr val="bg1"/>
                </a:solidFill>
                <a:latin typeface="+mn-lt"/>
              </a:rPr>
              <a:t>rendered </a:t>
            </a:r>
          </a:p>
          <a:p>
            <a:r>
              <a:rPr lang="sv-SE" altLang="en-US" sz="1800" dirty="0" smtClean="0">
                <a:solidFill>
                  <a:schemeClr val="bg1"/>
                </a:solidFill>
                <a:latin typeface="+mn-lt"/>
              </a:rPr>
              <a:t>image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045152" y="3766010"/>
            <a:ext cx="355104" cy="311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032104" y="4941707"/>
            <a:ext cx="576064" cy="117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855640" y="5445224"/>
            <a:ext cx="648072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785403" y="5490988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en-US" sz="1800" dirty="0" smtClean="0">
                <a:solidFill>
                  <a:schemeClr val="bg1"/>
                </a:solidFill>
                <a:latin typeface="+mn-lt"/>
              </a:rPr>
              <a:t>film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679337" y="5445224"/>
            <a:ext cx="168191" cy="178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8972738" y="3780737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Frustum</a:t>
            </a:r>
          </a:p>
        </p:txBody>
      </p:sp>
    </p:spTree>
    <p:extLst>
      <p:ext uri="{BB962C8B-B14F-4D97-AF65-F5344CB8AC3E}">
        <p14:creationId xmlns:p14="http://schemas.microsoft.com/office/powerpoint/2010/main" val="3107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dirty="0" smtClean="0"/>
              <a:t>Clipping </a:t>
            </a:r>
            <a:r>
              <a:rPr lang="sv-SE" altLang="en-US" dirty="0"/>
              <a:t>and Screen Mapping</a:t>
            </a:r>
            <a:endParaRPr lang="en-GB" altLang="en-US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447800"/>
            <a:ext cx="80010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en-US"/>
              <a:t>Square (cube) after projection</a:t>
            </a:r>
          </a:p>
          <a:p>
            <a:pPr>
              <a:lnSpc>
                <a:spcPct val="90000"/>
              </a:lnSpc>
            </a:pPr>
            <a:r>
              <a:rPr lang="sv-SE" altLang="en-US"/>
              <a:t>Clip primitives to square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/>
          </a:p>
        </p:txBody>
      </p:sp>
      <p:grpSp>
        <p:nvGrpSpPr>
          <p:cNvPr id="163866" name="Group 26"/>
          <p:cNvGrpSpPr>
            <a:grpSpLocks/>
          </p:cNvGrpSpPr>
          <p:nvPr/>
        </p:nvGrpSpPr>
        <p:grpSpPr bwMode="auto">
          <a:xfrm>
            <a:off x="2438400" y="2667000"/>
            <a:ext cx="2895600" cy="2057400"/>
            <a:chOff x="576" y="1680"/>
            <a:chExt cx="1824" cy="1296"/>
          </a:xfrm>
        </p:grpSpPr>
        <p:sp>
          <p:nvSpPr>
            <p:cNvPr id="163850" name="Rectangle 10"/>
            <p:cNvSpPr>
              <a:spLocks noChangeArrowheads="1"/>
            </p:cNvSpPr>
            <p:nvPr/>
          </p:nvSpPr>
          <p:spPr bwMode="auto">
            <a:xfrm>
              <a:off x="816" y="1680"/>
              <a:ext cx="1296" cy="129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1" name="Line 11"/>
            <p:cNvSpPr>
              <a:spLocks noChangeShapeType="1"/>
            </p:cNvSpPr>
            <p:nvPr/>
          </p:nvSpPr>
          <p:spPr bwMode="auto">
            <a:xfrm flipH="1">
              <a:off x="576" y="2131"/>
              <a:ext cx="528" cy="31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853" name="Oval 13"/>
            <p:cNvSpPr>
              <a:spLocks noChangeArrowheads="1"/>
            </p:cNvSpPr>
            <p:nvPr/>
          </p:nvSpPr>
          <p:spPr bwMode="auto">
            <a:xfrm>
              <a:off x="1152" y="2592"/>
              <a:ext cx="240" cy="240"/>
            </a:xfrm>
            <a:prstGeom prst="ellips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4" name="Line 14"/>
            <p:cNvSpPr>
              <a:spLocks noChangeShapeType="1"/>
            </p:cNvSpPr>
            <p:nvPr/>
          </p:nvSpPr>
          <p:spPr bwMode="auto">
            <a:xfrm flipV="1">
              <a:off x="1824" y="1872"/>
              <a:ext cx="57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855" name="Line 15"/>
            <p:cNvSpPr>
              <a:spLocks noChangeShapeType="1"/>
            </p:cNvSpPr>
            <p:nvPr/>
          </p:nvSpPr>
          <p:spPr bwMode="auto">
            <a:xfrm>
              <a:off x="1824" y="2256"/>
              <a:ext cx="43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857" name="Line 17"/>
            <p:cNvSpPr>
              <a:spLocks noChangeShapeType="1"/>
            </p:cNvSpPr>
            <p:nvPr/>
          </p:nvSpPr>
          <p:spPr bwMode="auto">
            <a:xfrm flipV="1">
              <a:off x="2256" y="1872"/>
              <a:ext cx="14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3867" name="Group 27"/>
          <p:cNvGrpSpPr>
            <a:grpSpLocks/>
          </p:cNvGrpSpPr>
          <p:nvPr/>
        </p:nvGrpSpPr>
        <p:grpSpPr bwMode="auto">
          <a:xfrm>
            <a:off x="5715000" y="2667000"/>
            <a:ext cx="3505200" cy="2057400"/>
            <a:chOff x="2640" y="1680"/>
            <a:chExt cx="2208" cy="1296"/>
          </a:xfrm>
        </p:grpSpPr>
        <p:sp>
          <p:nvSpPr>
            <p:cNvPr id="163858" name="Line 18"/>
            <p:cNvSpPr>
              <a:spLocks noChangeShapeType="1"/>
            </p:cNvSpPr>
            <p:nvPr/>
          </p:nvSpPr>
          <p:spPr bwMode="auto">
            <a:xfrm>
              <a:off x="2640" y="2304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859" name="Rectangle 19"/>
            <p:cNvSpPr>
              <a:spLocks noChangeArrowheads="1"/>
            </p:cNvSpPr>
            <p:nvPr/>
          </p:nvSpPr>
          <p:spPr bwMode="auto">
            <a:xfrm>
              <a:off x="3552" y="1680"/>
              <a:ext cx="1296" cy="129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60" name="Line 20"/>
            <p:cNvSpPr>
              <a:spLocks noChangeShapeType="1"/>
            </p:cNvSpPr>
            <p:nvPr/>
          </p:nvSpPr>
          <p:spPr bwMode="auto">
            <a:xfrm flipH="1">
              <a:off x="3552" y="2131"/>
              <a:ext cx="288" cy="17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861" name="Oval 21"/>
            <p:cNvSpPr>
              <a:spLocks noChangeArrowheads="1"/>
            </p:cNvSpPr>
            <p:nvPr/>
          </p:nvSpPr>
          <p:spPr bwMode="auto">
            <a:xfrm>
              <a:off x="3888" y="2592"/>
              <a:ext cx="240" cy="240"/>
            </a:xfrm>
            <a:prstGeom prst="ellips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62" name="Line 22"/>
            <p:cNvSpPr>
              <a:spLocks noChangeShapeType="1"/>
            </p:cNvSpPr>
            <p:nvPr/>
          </p:nvSpPr>
          <p:spPr bwMode="auto">
            <a:xfrm flipV="1">
              <a:off x="4560" y="2064"/>
              <a:ext cx="28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863" name="Line 23"/>
            <p:cNvSpPr>
              <a:spLocks noChangeShapeType="1"/>
            </p:cNvSpPr>
            <p:nvPr/>
          </p:nvSpPr>
          <p:spPr bwMode="auto">
            <a:xfrm>
              <a:off x="4560" y="2256"/>
              <a:ext cx="28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864" name="Line 24"/>
            <p:cNvSpPr>
              <a:spLocks noChangeShapeType="1"/>
            </p:cNvSpPr>
            <p:nvPr/>
          </p:nvSpPr>
          <p:spPr bwMode="auto">
            <a:xfrm flipH="1" flipV="1">
              <a:off x="4848" y="206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3865" name="Rectangle 25"/>
          <p:cNvSpPr>
            <a:spLocks noChangeArrowheads="1"/>
          </p:cNvSpPr>
          <p:nvPr/>
        </p:nvSpPr>
        <p:spPr bwMode="auto">
          <a:xfrm>
            <a:off x="2438400" y="4876800"/>
            <a:ext cx="8001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sv-SE" altLang="en-US" sz="2000" dirty="0">
                <a:latin typeface="+mn-lt"/>
              </a:rPr>
              <a:t>Screen mapping, scales and translates square so that it ends up in a rendering window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sv-SE" altLang="en-US" sz="2000" dirty="0">
                <a:latin typeface="+mn-lt"/>
              </a:rPr>
              <a:t>These </a:t>
            </a:r>
            <a:r>
              <a:rPr lang="sv-SE" altLang="en-US" sz="2000" dirty="0" smtClean="0">
                <a:solidFill>
                  <a:srgbClr val="FFCC00"/>
                </a:solidFill>
                <a:latin typeface="+mn-lt"/>
              </a:rPr>
              <a:t>screen </a:t>
            </a:r>
            <a:r>
              <a:rPr lang="sv-SE" altLang="en-US" sz="2000" dirty="0">
                <a:solidFill>
                  <a:srgbClr val="FFCC00"/>
                </a:solidFill>
                <a:latin typeface="+mn-lt"/>
              </a:rPr>
              <a:t>space </a:t>
            </a:r>
            <a:r>
              <a:rPr lang="sv-SE" altLang="en-US" sz="2000" dirty="0" smtClean="0">
                <a:solidFill>
                  <a:srgbClr val="FFCC00"/>
                </a:solidFill>
                <a:latin typeface="+mn-lt"/>
              </a:rPr>
              <a:t>coordinates</a:t>
            </a:r>
            <a:r>
              <a:rPr lang="sv-SE" altLang="en-US" sz="2000" dirty="0" smtClean="0">
                <a:latin typeface="+mn-lt"/>
              </a:rPr>
              <a:t> </a:t>
            </a:r>
            <a:r>
              <a:rPr lang="sv-SE" altLang="en-US" sz="2000" dirty="0">
                <a:latin typeface="+mn-lt"/>
              </a:rPr>
              <a:t>together with </a:t>
            </a:r>
            <a:r>
              <a:rPr lang="sv-SE" altLang="en-US" sz="2000" dirty="0">
                <a:solidFill>
                  <a:srgbClr val="FFCC00"/>
                </a:solidFill>
                <a:latin typeface="+mn-lt"/>
              </a:rPr>
              <a:t>Z (depth) </a:t>
            </a:r>
            <a:r>
              <a:rPr lang="sv-SE" altLang="en-US" sz="2000" dirty="0">
                <a:latin typeface="+mn-lt"/>
              </a:rPr>
              <a:t>are sent to the rasterizer stage</a:t>
            </a:r>
            <a:endParaRPr lang="en-GB" altLang="en-US" sz="2000" dirty="0">
              <a:latin typeface="+mn-lt"/>
            </a:endParaRPr>
          </a:p>
        </p:txBody>
      </p:sp>
      <p:sp>
        <p:nvSpPr>
          <p:cNvPr id="26" name="Rectangle 1028"/>
          <p:cNvSpPr>
            <a:spLocks noChangeArrowheads="1"/>
          </p:cNvSpPr>
          <p:nvPr/>
        </p:nvSpPr>
        <p:spPr bwMode="auto">
          <a:xfrm>
            <a:off x="6825952" y="124283"/>
            <a:ext cx="914400" cy="457200"/>
          </a:xfrm>
          <a:prstGeom prst="rect">
            <a:avLst/>
          </a:prstGeom>
          <a:solidFill>
            <a:srgbClr val="008080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Application</a:t>
            </a:r>
            <a:endParaRPr lang="en-GB" altLang="en-US" sz="1400"/>
          </a:p>
        </p:txBody>
      </p:sp>
      <p:sp>
        <p:nvSpPr>
          <p:cNvPr id="27" name="Line 1032"/>
          <p:cNvSpPr>
            <a:spLocks noChangeShapeType="1"/>
          </p:cNvSpPr>
          <p:nvPr/>
        </p:nvSpPr>
        <p:spPr bwMode="auto">
          <a:xfrm>
            <a:off x="8959552" y="352883"/>
            <a:ext cx="304800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043"/>
          <p:cNvSpPr>
            <a:spLocks noChangeArrowheads="1"/>
          </p:cNvSpPr>
          <p:nvPr/>
        </p:nvSpPr>
        <p:spPr bwMode="auto">
          <a:xfrm>
            <a:off x="8045152" y="124283"/>
            <a:ext cx="914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Geometry</a:t>
            </a:r>
            <a:endParaRPr lang="en-GB" altLang="en-US" sz="1400"/>
          </a:p>
        </p:txBody>
      </p:sp>
      <p:sp>
        <p:nvSpPr>
          <p:cNvPr id="29" name="Rectangle 1044"/>
          <p:cNvSpPr>
            <a:spLocks noChangeArrowheads="1"/>
          </p:cNvSpPr>
          <p:nvPr/>
        </p:nvSpPr>
        <p:spPr bwMode="auto">
          <a:xfrm>
            <a:off x="9264352" y="124283"/>
            <a:ext cx="914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Rasterizer</a:t>
            </a:r>
            <a:endParaRPr lang="en-GB" altLang="en-US" sz="1400"/>
          </a:p>
        </p:txBody>
      </p:sp>
      <p:sp>
        <p:nvSpPr>
          <p:cNvPr id="30" name="Line 1045"/>
          <p:cNvSpPr>
            <a:spLocks noChangeShapeType="1"/>
          </p:cNvSpPr>
          <p:nvPr/>
        </p:nvSpPr>
        <p:spPr bwMode="auto">
          <a:xfrm>
            <a:off x="7740352" y="352883"/>
            <a:ext cx="304800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825952" y="124283"/>
            <a:ext cx="3352800" cy="457200"/>
            <a:chOff x="7239000" y="76200"/>
            <a:chExt cx="3352800" cy="457200"/>
          </a:xfrm>
        </p:grpSpPr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7239000" y="762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Application</a:t>
              </a:r>
              <a:endParaRPr lang="en-GB" altLang="en-US" sz="1400"/>
            </a:p>
          </p:txBody>
        </p:sp>
        <p:sp>
          <p:nvSpPr>
            <p:cNvPr id="33" name="Line 5"/>
            <p:cNvSpPr>
              <a:spLocks noChangeShapeType="1"/>
            </p:cNvSpPr>
            <p:nvPr/>
          </p:nvSpPr>
          <p:spPr bwMode="auto">
            <a:xfrm>
              <a:off x="9372600" y="304800"/>
              <a:ext cx="304800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8458200" y="76200"/>
              <a:ext cx="914400" cy="457200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Geometry</a:t>
              </a:r>
              <a:endParaRPr lang="en-GB" altLang="en-US" sz="1400"/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9677400" y="762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Rasterizer</a:t>
              </a:r>
              <a:endParaRPr lang="en-GB" altLang="en-US" sz="1400"/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>
              <a:off x="8153400" y="304800"/>
              <a:ext cx="304800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74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/>
      <p:bldP spid="16386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dirty="0" smtClean="0"/>
              <a:t>Summary</a:t>
            </a:r>
            <a:endParaRPr lang="en-GB" altLang="en-US" dirty="0"/>
          </a:p>
        </p:txBody>
      </p:sp>
      <p:grpSp>
        <p:nvGrpSpPr>
          <p:cNvPr id="168043" name="Group 107"/>
          <p:cNvGrpSpPr>
            <a:grpSpLocks/>
          </p:cNvGrpSpPr>
          <p:nvPr/>
        </p:nvGrpSpPr>
        <p:grpSpPr bwMode="auto">
          <a:xfrm>
            <a:off x="2370137" y="1569020"/>
            <a:ext cx="1624013" cy="1931988"/>
            <a:chOff x="576" y="960"/>
            <a:chExt cx="1023" cy="1217"/>
          </a:xfrm>
        </p:grpSpPr>
        <p:sp>
          <p:nvSpPr>
            <p:cNvPr id="167945" name="Rectangle 9"/>
            <p:cNvSpPr>
              <a:spLocks noChangeArrowheads="1"/>
            </p:cNvSpPr>
            <p:nvPr/>
          </p:nvSpPr>
          <p:spPr bwMode="auto">
            <a:xfrm>
              <a:off x="624" y="960"/>
              <a:ext cx="96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46" name="Line 10"/>
            <p:cNvSpPr>
              <a:spLocks noChangeShapeType="1"/>
            </p:cNvSpPr>
            <p:nvPr/>
          </p:nvSpPr>
          <p:spPr bwMode="auto">
            <a:xfrm>
              <a:off x="624" y="144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7947" name="Line 11"/>
            <p:cNvSpPr>
              <a:spLocks noChangeShapeType="1"/>
            </p:cNvSpPr>
            <p:nvPr/>
          </p:nvSpPr>
          <p:spPr bwMode="auto">
            <a:xfrm flipV="1">
              <a:off x="1104" y="960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7949" name="Oval 13"/>
            <p:cNvSpPr>
              <a:spLocks noChangeArrowheads="1"/>
            </p:cNvSpPr>
            <p:nvPr/>
          </p:nvSpPr>
          <p:spPr bwMode="auto">
            <a:xfrm>
              <a:off x="1008" y="13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1" name="Rectangle 15"/>
            <p:cNvSpPr>
              <a:spLocks noChangeArrowheads="1"/>
            </p:cNvSpPr>
            <p:nvPr/>
          </p:nvSpPr>
          <p:spPr bwMode="auto">
            <a:xfrm>
              <a:off x="816" y="1392"/>
              <a:ext cx="144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2" name="Rectangle 16"/>
            <p:cNvSpPr>
              <a:spLocks noChangeArrowheads="1"/>
            </p:cNvSpPr>
            <p:nvPr/>
          </p:nvSpPr>
          <p:spPr bwMode="auto">
            <a:xfrm>
              <a:off x="1248" y="1296"/>
              <a:ext cx="9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4" name="Text Box 18"/>
            <p:cNvSpPr txBox="1">
              <a:spLocks noChangeArrowheads="1"/>
            </p:cNvSpPr>
            <p:nvPr/>
          </p:nvSpPr>
          <p:spPr bwMode="auto">
            <a:xfrm>
              <a:off x="576" y="1927"/>
              <a:ext cx="10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sz="2000"/>
                <a:t>model space</a:t>
              </a:r>
              <a:endParaRPr lang="en-GB" altLang="en-US" sz="2000"/>
            </a:p>
          </p:txBody>
        </p:sp>
      </p:grpSp>
      <p:grpSp>
        <p:nvGrpSpPr>
          <p:cNvPr id="168044" name="Group 108"/>
          <p:cNvGrpSpPr>
            <a:grpSpLocks/>
          </p:cNvGrpSpPr>
          <p:nvPr/>
        </p:nvGrpSpPr>
        <p:grpSpPr bwMode="auto">
          <a:xfrm>
            <a:off x="4114800" y="1524000"/>
            <a:ext cx="1936750" cy="1931988"/>
            <a:chOff x="1632" y="960"/>
            <a:chExt cx="1220" cy="1217"/>
          </a:xfrm>
        </p:grpSpPr>
        <p:sp>
          <p:nvSpPr>
            <p:cNvPr id="167953" name="Line 17"/>
            <p:cNvSpPr>
              <a:spLocks noChangeShapeType="1"/>
            </p:cNvSpPr>
            <p:nvPr/>
          </p:nvSpPr>
          <p:spPr bwMode="auto">
            <a:xfrm>
              <a:off x="1632" y="1440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7955" name="Rectangle 19"/>
            <p:cNvSpPr>
              <a:spLocks noChangeArrowheads="1"/>
            </p:cNvSpPr>
            <p:nvPr/>
          </p:nvSpPr>
          <p:spPr bwMode="auto">
            <a:xfrm>
              <a:off x="1892" y="960"/>
              <a:ext cx="96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6" name="Line 20"/>
            <p:cNvSpPr>
              <a:spLocks noChangeShapeType="1"/>
            </p:cNvSpPr>
            <p:nvPr/>
          </p:nvSpPr>
          <p:spPr bwMode="auto">
            <a:xfrm>
              <a:off x="1892" y="144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7957" name="Line 21"/>
            <p:cNvSpPr>
              <a:spLocks noChangeShapeType="1"/>
            </p:cNvSpPr>
            <p:nvPr/>
          </p:nvSpPr>
          <p:spPr bwMode="auto">
            <a:xfrm flipV="1">
              <a:off x="2372" y="960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7958" name="Oval 22"/>
            <p:cNvSpPr>
              <a:spLocks noChangeArrowheads="1"/>
            </p:cNvSpPr>
            <p:nvPr/>
          </p:nvSpPr>
          <p:spPr bwMode="auto">
            <a:xfrm>
              <a:off x="2036" y="163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9" name="Rectangle 23"/>
            <p:cNvSpPr>
              <a:spLocks noChangeArrowheads="1"/>
            </p:cNvSpPr>
            <p:nvPr/>
          </p:nvSpPr>
          <p:spPr bwMode="auto">
            <a:xfrm>
              <a:off x="2324" y="1056"/>
              <a:ext cx="144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60" name="Rectangle 24"/>
            <p:cNvSpPr>
              <a:spLocks noChangeArrowheads="1"/>
            </p:cNvSpPr>
            <p:nvPr/>
          </p:nvSpPr>
          <p:spPr bwMode="auto">
            <a:xfrm>
              <a:off x="2612" y="1584"/>
              <a:ext cx="9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62" name="Text Box 26"/>
            <p:cNvSpPr txBox="1">
              <a:spLocks noChangeArrowheads="1"/>
            </p:cNvSpPr>
            <p:nvPr/>
          </p:nvSpPr>
          <p:spPr bwMode="auto">
            <a:xfrm>
              <a:off x="1872" y="1927"/>
              <a:ext cx="9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sz="2000"/>
                <a:t>world space</a:t>
              </a:r>
              <a:endParaRPr lang="en-GB" altLang="en-US" sz="2000"/>
            </a:p>
          </p:txBody>
        </p:sp>
        <p:sp>
          <p:nvSpPr>
            <p:cNvPr id="167963" name="Oval 27"/>
            <p:cNvSpPr>
              <a:spLocks noChangeArrowheads="1"/>
            </p:cNvSpPr>
            <p:nvPr/>
          </p:nvSpPr>
          <p:spPr bwMode="auto">
            <a:xfrm>
              <a:off x="2516" y="11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051" name="Group 115"/>
          <p:cNvGrpSpPr>
            <a:grpSpLocks/>
          </p:cNvGrpSpPr>
          <p:nvPr/>
        </p:nvGrpSpPr>
        <p:grpSpPr bwMode="auto">
          <a:xfrm>
            <a:off x="6096000" y="1447800"/>
            <a:ext cx="2406650" cy="2008188"/>
            <a:chOff x="2880" y="912"/>
            <a:chExt cx="1516" cy="1265"/>
          </a:xfrm>
        </p:grpSpPr>
        <p:sp>
          <p:nvSpPr>
            <p:cNvPr id="167970" name="Line 34"/>
            <p:cNvSpPr>
              <a:spLocks noChangeShapeType="1"/>
            </p:cNvSpPr>
            <p:nvPr/>
          </p:nvSpPr>
          <p:spPr bwMode="auto">
            <a:xfrm>
              <a:off x="4156" y="1440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68045" name="Group 109"/>
            <p:cNvGrpSpPr>
              <a:grpSpLocks/>
            </p:cNvGrpSpPr>
            <p:nvPr/>
          </p:nvGrpSpPr>
          <p:grpSpPr bwMode="auto">
            <a:xfrm>
              <a:off x="2880" y="912"/>
              <a:ext cx="1468" cy="1265"/>
              <a:chOff x="2880" y="912"/>
              <a:chExt cx="1468" cy="1265"/>
            </a:xfrm>
          </p:grpSpPr>
          <p:sp>
            <p:nvSpPr>
              <p:cNvPr id="167961" name="Line 25"/>
              <p:cNvSpPr>
                <a:spLocks noChangeShapeType="1"/>
              </p:cNvSpPr>
              <p:nvPr/>
            </p:nvSpPr>
            <p:spPr bwMode="auto">
              <a:xfrm>
                <a:off x="2880" y="144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7964" name="Rectangle 28"/>
              <p:cNvSpPr>
                <a:spLocks noChangeArrowheads="1"/>
              </p:cNvSpPr>
              <p:nvPr/>
            </p:nvSpPr>
            <p:spPr bwMode="auto">
              <a:xfrm>
                <a:off x="3168" y="960"/>
                <a:ext cx="960" cy="9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65" name="Line 29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7966" name="Line 30"/>
              <p:cNvSpPr>
                <a:spLocks noChangeShapeType="1"/>
              </p:cNvSpPr>
              <p:nvPr/>
            </p:nvSpPr>
            <p:spPr bwMode="auto">
              <a:xfrm flipV="1">
                <a:off x="3648" y="960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7967" name="Oval 31"/>
              <p:cNvSpPr>
                <a:spLocks noChangeArrowheads="1"/>
              </p:cNvSpPr>
              <p:nvPr/>
            </p:nvSpPr>
            <p:spPr bwMode="auto">
              <a:xfrm>
                <a:off x="3312" y="16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68" name="Rectangle 32"/>
              <p:cNvSpPr>
                <a:spLocks noChangeArrowheads="1"/>
              </p:cNvSpPr>
              <p:nvPr/>
            </p:nvSpPr>
            <p:spPr bwMode="auto">
              <a:xfrm>
                <a:off x="3600" y="1056"/>
                <a:ext cx="144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69" name="Rectangle 33"/>
              <p:cNvSpPr>
                <a:spLocks noChangeArrowheads="1"/>
              </p:cNvSpPr>
              <p:nvPr/>
            </p:nvSpPr>
            <p:spPr bwMode="auto">
              <a:xfrm>
                <a:off x="3888" y="1584"/>
                <a:ext cx="9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71" name="Text Box 35"/>
              <p:cNvSpPr txBox="1">
                <a:spLocks noChangeArrowheads="1"/>
              </p:cNvSpPr>
              <p:nvPr/>
            </p:nvSpPr>
            <p:spPr bwMode="auto">
              <a:xfrm>
                <a:off x="3148" y="1927"/>
                <a:ext cx="97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sv-SE" altLang="en-US" sz="2000"/>
                  <a:t>world space</a:t>
                </a:r>
                <a:endParaRPr lang="en-GB" altLang="en-US" sz="2000"/>
              </a:p>
            </p:txBody>
          </p:sp>
          <p:sp>
            <p:nvSpPr>
              <p:cNvPr id="167972" name="Oval 36"/>
              <p:cNvSpPr>
                <a:spLocks noChangeArrowheads="1"/>
              </p:cNvSpPr>
              <p:nvPr/>
            </p:nvSpPr>
            <p:spPr bwMode="auto">
              <a:xfrm>
                <a:off x="3792" y="115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73" name="Line 37"/>
              <p:cNvSpPr>
                <a:spLocks noChangeShapeType="1"/>
              </p:cNvSpPr>
              <p:nvPr/>
            </p:nvSpPr>
            <p:spPr bwMode="auto">
              <a:xfrm flipH="1" flipV="1">
                <a:off x="3072" y="960"/>
                <a:ext cx="288" cy="1008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7974" name="Line 38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1276" cy="718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7975" name="Oval 39"/>
              <p:cNvSpPr>
                <a:spLocks noChangeArrowheads="1"/>
              </p:cNvSpPr>
              <p:nvPr/>
            </p:nvSpPr>
            <p:spPr bwMode="auto">
              <a:xfrm>
                <a:off x="3024" y="91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76" name="Line 40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68047" name="Group 111"/>
          <p:cNvGrpSpPr>
            <a:grpSpLocks/>
          </p:cNvGrpSpPr>
          <p:nvPr/>
        </p:nvGrpSpPr>
        <p:grpSpPr bwMode="auto">
          <a:xfrm>
            <a:off x="1828800" y="3657601"/>
            <a:ext cx="2406650" cy="2301875"/>
            <a:chOff x="192" y="2304"/>
            <a:chExt cx="1516" cy="1450"/>
          </a:xfrm>
        </p:grpSpPr>
        <p:sp>
          <p:nvSpPr>
            <p:cNvPr id="167985" name="Line 49"/>
            <p:cNvSpPr>
              <a:spLocks noChangeShapeType="1"/>
            </p:cNvSpPr>
            <p:nvPr/>
          </p:nvSpPr>
          <p:spPr bwMode="auto">
            <a:xfrm>
              <a:off x="192" y="2928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7988" name="Oval 52"/>
            <p:cNvSpPr>
              <a:spLocks noChangeArrowheads="1"/>
            </p:cNvSpPr>
            <p:nvPr/>
          </p:nvSpPr>
          <p:spPr bwMode="auto">
            <a:xfrm>
              <a:off x="960" y="331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89" name="Line 53"/>
            <p:cNvSpPr>
              <a:spLocks noChangeShapeType="1"/>
            </p:cNvSpPr>
            <p:nvPr/>
          </p:nvSpPr>
          <p:spPr bwMode="auto">
            <a:xfrm flipV="1">
              <a:off x="1008" y="3120"/>
              <a:ext cx="0" cy="24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7990" name="Line 54"/>
            <p:cNvSpPr>
              <a:spLocks noChangeShapeType="1"/>
            </p:cNvSpPr>
            <p:nvPr/>
          </p:nvSpPr>
          <p:spPr bwMode="auto">
            <a:xfrm flipH="1" flipV="1">
              <a:off x="576" y="2352"/>
              <a:ext cx="432" cy="100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7991" name="Line 55"/>
            <p:cNvSpPr>
              <a:spLocks noChangeShapeType="1"/>
            </p:cNvSpPr>
            <p:nvPr/>
          </p:nvSpPr>
          <p:spPr bwMode="auto">
            <a:xfrm flipV="1">
              <a:off x="1008" y="2352"/>
              <a:ext cx="480" cy="100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7992" name="Oval 56"/>
            <p:cNvSpPr>
              <a:spLocks noChangeArrowheads="1"/>
            </p:cNvSpPr>
            <p:nvPr/>
          </p:nvSpPr>
          <p:spPr bwMode="auto">
            <a:xfrm>
              <a:off x="1104" y="259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00CC66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93" name="Rectangle 57"/>
            <p:cNvSpPr>
              <a:spLocks noChangeArrowheads="1"/>
            </p:cNvSpPr>
            <p:nvPr/>
          </p:nvSpPr>
          <p:spPr bwMode="auto">
            <a:xfrm rot="1609893">
              <a:off x="816" y="2400"/>
              <a:ext cx="96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94" name="Rectangle 58"/>
            <p:cNvSpPr>
              <a:spLocks noChangeArrowheads="1"/>
            </p:cNvSpPr>
            <p:nvPr/>
          </p:nvSpPr>
          <p:spPr bwMode="auto">
            <a:xfrm>
              <a:off x="528" y="2304"/>
              <a:ext cx="1008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95" name="Text Box 59"/>
            <p:cNvSpPr txBox="1">
              <a:spLocks noChangeArrowheads="1"/>
            </p:cNvSpPr>
            <p:nvPr/>
          </p:nvSpPr>
          <p:spPr bwMode="auto">
            <a:xfrm>
              <a:off x="427" y="3504"/>
              <a:ext cx="12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sz="2000"/>
                <a:t>compute lighting</a:t>
              </a:r>
              <a:endParaRPr lang="en-GB" altLang="en-US" sz="2000"/>
            </a:p>
          </p:txBody>
        </p:sp>
        <p:sp>
          <p:nvSpPr>
            <p:cNvPr id="167997" name="Oval 61"/>
            <p:cNvSpPr>
              <a:spLocks noChangeArrowheads="1"/>
            </p:cNvSpPr>
            <p:nvPr/>
          </p:nvSpPr>
          <p:spPr bwMode="auto">
            <a:xfrm>
              <a:off x="480" y="264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98" name="Rectangle 62"/>
            <p:cNvSpPr>
              <a:spLocks noChangeArrowheads="1"/>
            </p:cNvSpPr>
            <p:nvPr/>
          </p:nvSpPr>
          <p:spPr bwMode="auto">
            <a:xfrm rot="-8698663">
              <a:off x="576" y="2880"/>
              <a:ext cx="144" cy="96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046" name="Group 110"/>
          <p:cNvGrpSpPr>
            <a:grpSpLocks/>
          </p:cNvGrpSpPr>
          <p:nvPr/>
        </p:nvGrpSpPr>
        <p:grpSpPr bwMode="auto">
          <a:xfrm>
            <a:off x="8548688" y="1203326"/>
            <a:ext cx="1814512" cy="2301875"/>
            <a:chOff x="4425" y="758"/>
            <a:chExt cx="1143" cy="1450"/>
          </a:xfrm>
        </p:grpSpPr>
        <p:sp>
          <p:nvSpPr>
            <p:cNvPr id="168018" name="Oval 82"/>
            <p:cNvSpPr>
              <a:spLocks noChangeArrowheads="1"/>
            </p:cNvSpPr>
            <p:nvPr/>
          </p:nvSpPr>
          <p:spPr bwMode="auto">
            <a:xfrm>
              <a:off x="4905" y="176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19" name="Line 83"/>
            <p:cNvSpPr>
              <a:spLocks noChangeShapeType="1"/>
            </p:cNvSpPr>
            <p:nvPr/>
          </p:nvSpPr>
          <p:spPr bwMode="auto">
            <a:xfrm flipV="1">
              <a:off x="4953" y="1574"/>
              <a:ext cx="0" cy="24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020" name="Line 84"/>
            <p:cNvSpPr>
              <a:spLocks noChangeShapeType="1"/>
            </p:cNvSpPr>
            <p:nvPr/>
          </p:nvSpPr>
          <p:spPr bwMode="auto">
            <a:xfrm flipH="1" flipV="1">
              <a:off x="4521" y="806"/>
              <a:ext cx="432" cy="100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021" name="Line 85"/>
            <p:cNvSpPr>
              <a:spLocks noChangeShapeType="1"/>
            </p:cNvSpPr>
            <p:nvPr/>
          </p:nvSpPr>
          <p:spPr bwMode="auto">
            <a:xfrm flipV="1">
              <a:off x="4953" y="806"/>
              <a:ext cx="480" cy="100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022" name="Oval 86"/>
            <p:cNvSpPr>
              <a:spLocks noChangeArrowheads="1"/>
            </p:cNvSpPr>
            <p:nvPr/>
          </p:nvSpPr>
          <p:spPr bwMode="auto">
            <a:xfrm>
              <a:off x="5049" y="104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23" name="Rectangle 87"/>
            <p:cNvSpPr>
              <a:spLocks noChangeArrowheads="1"/>
            </p:cNvSpPr>
            <p:nvPr/>
          </p:nvSpPr>
          <p:spPr bwMode="auto">
            <a:xfrm rot="1609893">
              <a:off x="4761" y="854"/>
              <a:ext cx="9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24" name="Rectangle 88"/>
            <p:cNvSpPr>
              <a:spLocks noChangeArrowheads="1"/>
            </p:cNvSpPr>
            <p:nvPr/>
          </p:nvSpPr>
          <p:spPr bwMode="auto">
            <a:xfrm>
              <a:off x="4473" y="758"/>
              <a:ext cx="1008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25" name="Text Box 89"/>
            <p:cNvSpPr txBox="1">
              <a:spLocks noChangeArrowheads="1"/>
            </p:cNvSpPr>
            <p:nvPr/>
          </p:nvSpPr>
          <p:spPr bwMode="auto">
            <a:xfrm>
              <a:off x="4448" y="1958"/>
              <a:ext cx="11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sz="2000"/>
                <a:t>camera space</a:t>
              </a:r>
              <a:endParaRPr lang="en-GB" altLang="en-US" sz="2000"/>
            </a:p>
          </p:txBody>
        </p:sp>
        <p:sp>
          <p:nvSpPr>
            <p:cNvPr id="168026" name="Oval 90"/>
            <p:cNvSpPr>
              <a:spLocks noChangeArrowheads="1"/>
            </p:cNvSpPr>
            <p:nvPr/>
          </p:nvSpPr>
          <p:spPr bwMode="auto">
            <a:xfrm>
              <a:off x="4425" y="109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27" name="Rectangle 91"/>
            <p:cNvSpPr>
              <a:spLocks noChangeArrowheads="1"/>
            </p:cNvSpPr>
            <p:nvPr/>
          </p:nvSpPr>
          <p:spPr bwMode="auto">
            <a:xfrm rot="-8698663">
              <a:off x="4521" y="1334"/>
              <a:ext cx="144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048" name="Group 112"/>
          <p:cNvGrpSpPr>
            <a:grpSpLocks/>
          </p:cNvGrpSpPr>
          <p:nvPr/>
        </p:nvGrpSpPr>
        <p:grpSpPr bwMode="auto">
          <a:xfrm>
            <a:off x="4038601" y="3810001"/>
            <a:ext cx="2308225" cy="2301875"/>
            <a:chOff x="1584" y="2400"/>
            <a:chExt cx="1454" cy="1450"/>
          </a:xfrm>
        </p:grpSpPr>
        <p:sp>
          <p:nvSpPr>
            <p:cNvPr id="167996" name="Line 60"/>
            <p:cNvSpPr>
              <a:spLocks noChangeShapeType="1"/>
            </p:cNvSpPr>
            <p:nvPr/>
          </p:nvSpPr>
          <p:spPr bwMode="auto">
            <a:xfrm>
              <a:off x="1584" y="292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010" name="Rectangle 74"/>
            <p:cNvSpPr>
              <a:spLocks noChangeArrowheads="1"/>
            </p:cNvSpPr>
            <p:nvPr/>
          </p:nvSpPr>
          <p:spPr bwMode="auto">
            <a:xfrm>
              <a:off x="2030" y="2400"/>
              <a:ext cx="1008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11" name="Text Box 75"/>
            <p:cNvSpPr txBox="1">
              <a:spLocks noChangeArrowheads="1"/>
            </p:cNvSpPr>
            <p:nvPr/>
          </p:nvSpPr>
          <p:spPr bwMode="auto">
            <a:xfrm>
              <a:off x="1986" y="3408"/>
              <a:ext cx="102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sz="2000"/>
                <a:t>projection</a:t>
              </a:r>
            </a:p>
            <a:p>
              <a:r>
                <a:rPr lang="sv-SE" altLang="en-US" sz="2000"/>
                <a:t>image space</a:t>
              </a:r>
              <a:endParaRPr lang="en-GB" altLang="en-US" sz="2000"/>
            </a:p>
          </p:txBody>
        </p:sp>
        <p:sp>
          <p:nvSpPr>
            <p:cNvPr id="168012" name="Oval 76"/>
            <p:cNvSpPr>
              <a:spLocks noChangeArrowheads="1"/>
            </p:cNvSpPr>
            <p:nvPr/>
          </p:nvSpPr>
          <p:spPr bwMode="auto">
            <a:xfrm rot="-4693169">
              <a:off x="2750" y="288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00CC66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16" name="Rectangle 80"/>
            <p:cNvSpPr>
              <a:spLocks noChangeArrowheads="1"/>
            </p:cNvSpPr>
            <p:nvPr/>
          </p:nvSpPr>
          <p:spPr bwMode="auto">
            <a:xfrm>
              <a:off x="2126" y="2688"/>
              <a:ext cx="77" cy="19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28" name="Oval 92"/>
            <p:cNvSpPr>
              <a:spLocks noChangeArrowheads="1"/>
            </p:cNvSpPr>
            <p:nvPr/>
          </p:nvSpPr>
          <p:spPr bwMode="auto">
            <a:xfrm>
              <a:off x="1838" y="2688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29" name="Rectangle 93"/>
            <p:cNvSpPr>
              <a:spLocks noChangeArrowheads="1"/>
            </p:cNvSpPr>
            <p:nvPr/>
          </p:nvSpPr>
          <p:spPr bwMode="auto">
            <a:xfrm rot="-8698663">
              <a:off x="1824" y="2986"/>
              <a:ext cx="192" cy="128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049" name="Group 113"/>
          <p:cNvGrpSpPr>
            <a:grpSpLocks/>
          </p:cNvGrpSpPr>
          <p:nvPr/>
        </p:nvGrpSpPr>
        <p:grpSpPr bwMode="auto">
          <a:xfrm>
            <a:off x="6400800" y="3794126"/>
            <a:ext cx="2057400" cy="1997075"/>
            <a:chOff x="3072" y="2390"/>
            <a:chExt cx="1296" cy="1258"/>
          </a:xfrm>
        </p:grpSpPr>
        <p:sp>
          <p:nvSpPr>
            <p:cNvPr id="168030" name="Rectangle 94"/>
            <p:cNvSpPr>
              <a:spLocks noChangeArrowheads="1"/>
            </p:cNvSpPr>
            <p:nvPr/>
          </p:nvSpPr>
          <p:spPr bwMode="auto">
            <a:xfrm>
              <a:off x="3360" y="2390"/>
              <a:ext cx="1008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31" name="Text Box 95"/>
            <p:cNvSpPr txBox="1">
              <a:spLocks noChangeArrowheads="1"/>
            </p:cNvSpPr>
            <p:nvPr/>
          </p:nvSpPr>
          <p:spPr bwMode="auto">
            <a:xfrm>
              <a:off x="3646" y="3398"/>
              <a:ext cx="3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sz="2000"/>
                <a:t>clip</a:t>
              </a:r>
            </a:p>
          </p:txBody>
        </p:sp>
        <p:sp>
          <p:nvSpPr>
            <p:cNvPr id="168032" name="Oval 96"/>
            <p:cNvSpPr>
              <a:spLocks noChangeArrowheads="1"/>
            </p:cNvSpPr>
            <p:nvPr/>
          </p:nvSpPr>
          <p:spPr bwMode="auto">
            <a:xfrm rot="-4693169">
              <a:off x="4080" y="287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00CC66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33" name="Rectangle 97"/>
            <p:cNvSpPr>
              <a:spLocks noChangeArrowheads="1"/>
            </p:cNvSpPr>
            <p:nvPr/>
          </p:nvSpPr>
          <p:spPr bwMode="auto">
            <a:xfrm>
              <a:off x="3456" y="2678"/>
              <a:ext cx="77" cy="19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36" name="Line 100"/>
            <p:cNvSpPr>
              <a:spLocks noChangeShapeType="1"/>
            </p:cNvSpPr>
            <p:nvPr/>
          </p:nvSpPr>
          <p:spPr bwMode="auto">
            <a:xfrm>
              <a:off x="3072" y="292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8050" name="Group 114"/>
          <p:cNvGrpSpPr>
            <a:grpSpLocks/>
          </p:cNvGrpSpPr>
          <p:nvPr/>
        </p:nvGrpSpPr>
        <p:grpSpPr bwMode="auto">
          <a:xfrm>
            <a:off x="8534401" y="4038601"/>
            <a:ext cx="2098675" cy="1616075"/>
            <a:chOff x="4416" y="2544"/>
            <a:chExt cx="1322" cy="1018"/>
          </a:xfrm>
        </p:grpSpPr>
        <p:sp>
          <p:nvSpPr>
            <p:cNvPr id="168040" name="Rectangle 104"/>
            <p:cNvSpPr>
              <a:spLocks noChangeArrowheads="1"/>
            </p:cNvSpPr>
            <p:nvPr/>
          </p:nvSpPr>
          <p:spPr bwMode="auto">
            <a:xfrm>
              <a:off x="4656" y="2544"/>
              <a:ext cx="1056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37" name="Rectangle 101"/>
            <p:cNvSpPr>
              <a:spLocks noChangeArrowheads="1"/>
            </p:cNvSpPr>
            <p:nvPr/>
          </p:nvSpPr>
          <p:spPr bwMode="auto">
            <a:xfrm>
              <a:off x="4704" y="2582"/>
              <a:ext cx="960" cy="5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38" name="Oval 102"/>
            <p:cNvSpPr>
              <a:spLocks noChangeArrowheads="1"/>
            </p:cNvSpPr>
            <p:nvPr/>
          </p:nvSpPr>
          <p:spPr bwMode="auto">
            <a:xfrm rot="-4693169">
              <a:off x="5449" y="3041"/>
              <a:ext cx="86" cy="124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00CC66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39" name="Rectangle 103"/>
            <p:cNvSpPr>
              <a:spLocks noChangeArrowheads="1"/>
            </p:cNvSpPr>
            <p:nvPr/>
          </p:nvSpPr>
          <p:spPr bwMode="auto">
            <a:xfrm>
              <a:off x="4800" y="2870"/>
              <a:ext cx="73" cy="11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41" name="Line 105"/>
            <p:cNvSpPr>
              <a:spLocks noChangeShapeType="1"/>
            </p:cNvSpPr>
            <p:nvPr/>
          </p:nvSpPr>
          <p:spPr bwMode="auto">
            <a:xfrm>
              <a:off x="4416" y="2880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042" name="Text Box 106"/>
            <p:cNvSpPr txBox="1">
              <a:spLocks noChangeArrowheads="1"/>
            </p:cNvSpPr>
            <p:nvPr/>
          </p:nvSpPr>
          <p:spPr bwMode="auto">
            <a:xfrm>
              <a:off x="4610" y="3312"/>
              <a:ext cx="11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sz="2000"/>
                <a:t>map to screen</a:t>
              </a:r>
            </a:p>
          </p:txBody>
        </p:sp>
      </p:grpSp>
      <p:sp>
        <p:nvSpPr>
          <p:cNvPr id="94" name="Rectangle 1028"/>
          <p:cNvSpPr>
            <a:spLocks noChangeArrowheads="1"/>
          </p:cNvSpPr>
          <p:nvPr/>
        </p:nvSpPr>
        <p:spPr bwMode="auto">
          <a:xfrm>
            <a:off x="6825952" y="124283"/>
            <a:ext cx="914400" cy="457200"/>
          </a:xfrm>
          <a:prstGeom prst="rect">
            <a:avLst/>
          </a:prstGeom>
          <a:solidFill>
            <a:srgbClr val="008080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Application</a:t>
            </a:r>
            <a:endParaRPr lang="en-GB" altLang="en-US" sz="1400"/>
          </a:p>
        </p:txBody>
      </p:sp>
      <p:sp>
        <p:nvSpPr>
          <p:cNvPr id="95" name="Line 1032"/>
          <p:cNvSpPr>
            <a:spLocks noChangeShapeType="1"/>
          </p:cNvSpPr>
          <p:nvPr/>
        </p:nvSpPr>
        <p:spPr bwMode="auto">
          <a:xfrm>
            <a:off x="8959552" y="352883"/>
            <a:ext cx="304800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1043"/>
          <p:cNvSpPr>
            <a:spLocks noChangeArrowheads="1"/>
          </p:cNvSpPr>
          <p:nvPr/>
        </p:nvSpPr>
        <p:spPr bwMode="auto">
          <a:xfrm>
            <a:off x="8045152" y="124283"/>
            <a:ext cx="914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Geometry</a:t>
            </a:r>
            <a:endParaRPr lang="en-GB" altLang="en-US" sz="1400"/>
          </a:p>
        </p:txBody>
      </p:sp>
      <p:sp>
        <p:nvSpPr>
          <p:cNvPr id="97" name="Rectangle 1044"/>
          <p:cNvSpPr>
            <a:spLocks noChangeArrowheads="1"/>
          </p:cNvSpPr>
          <p:nvPr/>
        </p:nvSpPr>
        <p:spPr bwMode="auto">
          <a:xfrm>
            <a:off x="9264352" y="124283"/>
            <a:ext cx="914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Rasterizer</a:t>
            </a:r>
            <a:endParaRPr lang="en-GB" altLang="en-US" sz="1400"/>
          </a:p>
        </p:txBody>
      </p:sp>
      <p:sp>
        <p:nvSpPr>
          <p:cNvPr id="98" name="Line 1045"/>
          <p:cNvSpPr>
            <a:spLocks noChangeShapeType="1"/>
          </p:cNvSpPr>
          <p:nvPr/>
        </p:nvSpPr>
        <p:spPr bwMode="auto">
          <a:xfrm>
            <a:off x="7740352" y="352883"/>
            <a:ext cx="304800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6825952" y="124283"/>
            <a:ext cx="3352800" cy="457200"/>
            <a:chOff x="7239000" y="76200"/>
            <a:chExt cx="3352800" cy="457200"/>
          </a:xfrm>
        </p:grpSpPr>
        <p:sp>
          <p:nvSpPr>
            <p:cNvPr id="100" name="Rectangle 4"/>
            <p:cNvSpPr>
              <a:spLocks noChangeArrowheads="1"/>
            </p:cNvSpPr>
            <p:nvPr/>
          </p:nvSpPr>
          <p:spPr bwMode="auto">
            <a:xfrm>
              <a:off x="7239000" y="762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Application</a:t>
              </a:r>
              <a:endParaRPr lang="en-GB" altLang="en-US" sz="1400"/>
            </a:p>
          </p:txBody>
        </p:sp>
        <p:sp>
          <p:nvSpPr>
            <p:cNvPr id="101" name="Line 5"/>
            <p:cNvSpPr>
              <a:spLocks noChangeShapeType="1"/>
            </p:cNvSpPr>
            <p:nvPr/>
          </p:nvSpPr>
          <p:spPr bwMode="auto">
            <a:xfrm>
              <a:off x="9372600" y="304800"/>
              <a:ext cx="304800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6"/>
            <p:cNvSpPr>
              <a:spLocks noChangeArrowheads="1"/>
            </p:cNvSpPr>
            <p:nvPr/>
          </p:nvSpPr>
          <p:spPr bwMode="auto">
            <a:xfrm>
              <a:off x="8458200" y="76200"/>
              <a:ext cx="914400" cy="457200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Geometry</a:t>
              </a:r>
              <a:endParaRPr lang="en-GB" altLang="en-US" sz="1400"/>
            </a:p>
          </p:txBody>
        </p:sp>
        <p:sp>
          <p:nvSpPr>
            <p:cNvPr id="103" name="Rectangle 7"/>
            <p:cNvSpPr>
              <a:spLocks noChangeArrowheads="1"/>
            </p:cNvSpPr>
            <p:nvPr/>
          </p:nvSpPr>
          <p:spPr bwMode="auto">
            <a:xfrm>
              <a:off x="9677400" y="762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Rasterizer</a:t>
              </a:r>
              <a:endParaRPr lang="en-GB" altLang="en-US" sz="1400"/>
            </a:p>
          </p:txBody>
        </p:sp>
        <p:sp>
          <p:nvSpPr>
            <p:cNvPr id="104" name="Line 8"/>
            <p:cNvSpPr>
              <a:spLocks noChangeShapeType="1"/>
            </p:cNvSpPr>
            <p:nvPr/>
          </p:nvSpPr>
          <p:spPr bwMode="auto">
            <a:xfrm>
              <a:off x="8153400" y="304800"/>
              <a:ext cx="304800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1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8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8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8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dirty="0"/>
              <a:t>The RASTERIZER </a:t>
            </a:r>
            <a:r>
              <a:rPr lang="sv-SE" altLang="en-US" dirty="0" smtClean="0"/>
              <a:t>in </a:t>
            </a:r>
            <a:r>
              <a:rPr lang="sv-SE" altLang="en-US" dirty="0"/>
              <a:t>more detail</a:t>
            </a:r>
            <a:endParaRPr lang="en-GB" altLang="en-US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v-SE" altLang="en-US"/>
              <a:t>Scan-conversion</a:t>
            </a:r>
          </a:p>
          <a:p>
            <a:pPr lvl="1">
              <a:lnSpc>
                <a:spcPct val="90000"/>
              </a:lnSpc>
            </a:pPr>
            <a:r>
              <a:rPr lang="sv-SE" altLang="en-US"/>
              <a:t>Find out which pixels are inside the primitive</a:t>
            </a:r>
          </a:p>
          <a:p>
            <a:pPr>
              <a:lnSpc>
                <a:spcPct val="90000"/>
              </a:lnSpc>
            </a:pPr>
            <a:r>
              <a:rPr lang="sv-SE" altLang="en-US"/>
              <a:t>Texturing</a:t>
            </a:r>
          </a:p>
          <a:p>
            <a:pPr lvl="1">
              <a:lnSpc>
                <a:spcPct val="90000"/>
              </a:lnSpc>
            </a:pPr>
            <a:r>
              <a:rPr lang="sv-SE" altLang="en-US"/>
              <a:t>Put images on triangles</a:t>
            </a:r>
          </a:p>
          <a:p>
            <a:pPr>
              <a:lnSpc>
                <a:spcPct val="90000"/>
              </a:lnSpc>
            </a:pPr>
            <a:r>
              <a:rPr lang="sv-SE" altLang="en-US"/>
              <a:t>Interpolation over triangle</a:t>
            </a:r>
          </a:p>
          <a:p>
            <a:pPr>
              <a:lnSpc>
                <a:spcPct val="90000"/>
              </a:lnSpc>
            </a:pPr>
            <a:r>
              <a:rPr lang="sv-SE" altLang="en-US"/>
              <a:t>Z-buffering</a:t>
            </a:r>
          </a:p>
          <a:p>
            <a:pPr lvl="1">
              <a:lnSpc>
                <a:spcPct val="90000"/>
              </a:lnSpc>
            </a:pPr>
            <a:r>
              <a:rPr lang="sv-SE" altLang="en-US"/>
              <a:t>Make sure that what is visible from the camera really is displayed</a:t>
            </a:r>
          </a:p>
          <a:p>
            <a:pPr>
              <a:lnSpc>
                <a:spcPct val="90000"/>
              </a:lnSpc>
            </a:pPr>
            <a:r>
              <a:rPr lang="sv-SE" altLang="en-US"/>
              <a:t>Double buffering</a:t>
            </a:r>
          </a:p>
          <a:p>
            <a:pPr>
              <a:lnSpc>
                <a:spcPct val="90000"/>
              </a:lnSpc>
            </a:pPr>
            <a:r>
              <a:rPr lang="sv-SE" altLang="en-US"/>
              <a:t>And more…</a:t>
            </a:r>
            <a:endParaRPr lang="en-GB" altLang="en-US"/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6825952" y="124283"/>
            <a:ext cx="3352800" cy="457200"/>
            <a:chOff x="3600" y="48"/>
            <a:chExt cx="2112" cy="288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3600" y="48"/>
              <a:ext cx="576" cy="2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Application</a:t>
              </a:r>
              <a:endParaRPr lang="en-GB" altLang="en-US" sz="1400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4944" y="192"/>
              <a:ext cx="192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4368" y="48"/>
              <a:ext cx="576" cy="2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Geometry</a:t>
              </a:r>
              <a:endParaRPr lang="en-GB" altLang="en-US" sz="1400"/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5136" y="48"/>
              <a:ext cx="576" cy="288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Rasterizer</a:t>
              </a:r>
              <a:endParaRPr lang="en-GB" altLang="en-US" sz="1400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4176" y="192"/>
              <a:ext cx="192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15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dirty="0" smtClean="0"/>
              <a:t>Scan </a:t>
            </a:r>
            <a:r>
              <a:rPr lang="sv-SE" altLang="en-US" dirty="0"/>
              <a:t>conversion</a:t>
            </a:r>
            <a:endParaRPr lang="en-GB" altLang="en-US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447800"/>
            <a:ext cx="8382000" cy="4876800"/>
          </a:xfrm>
        </p:spPr>
        <p:txBody>
          <a:bodyPr/>
          <a:lstStyle/>
          <a:p>
            <a:r>
              <a:rPr lang="sv-SE" altLang="en-US"/>
              <a:t>Triangle vertices from GEOMETRY is input</a:t>
            </a:r>
          </a:p>
          <a:p>
            <a:r>
              <a:rPr lang="sv-SE" altLang="en-US"/>
              <a:t>Find pixels inside the triangle</a:t>
            </a:r>
          </a:p>
          <a:p>
            <a:pPr lvl="1"/>
            <a:r>
              <a:rPr lang="sv-SE" altLang="en-US"/>
              <a:t>Or on a line, or on a point</a:t>
            </a:r>
          </a:p>
          <a:p>
            <a:r>
              <a:rPr lang="sv-SE" altLang="en-US"/>
              <a:t>Do per-pixel operations on these pixels:</a:t>
            </a:r>
          </a:p>
          <a:p>
            <a:pPr lvl="1"/>
            <a:r>
              <a:rPr lang="sv-SE" altLang="en-US"/>
              <a:t>Interpolation</a:t>
            </a:r>
          </a:p>
          <a:p>
            <a:pPr lvl="1"/>
            <a:r>
              <a:rPr lang="sv-SE" altLang="en-US"/>
              <a:t>Texturing</a:t>
            </a:r>
          </a:p>
          <a:p>
            <a:pPr lvl="1"/>
            <a:r>
              <a:rPr lang="sv-SE" altLang="en-US"/>
              <a:t>Z-buffering</a:t>
            </a:r>
          </a:p>
          <a:p>
            <a:pPr lvl="1"/>
            <a:r>
              <a:rPr lang="sv-SE" altLang="en-US"/>
              <a:t>And more…</a:t>
            </a:r>
          </a:p>
          <a:p>
            <a:endParaRPr lang="en-GB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825952" y="124283"/>
            <a:ext cx="3352800" cy="457200"/>
            <a:chOff x="7239000" y="76200"/>
            <a:chExt cx="3352800" cy="457200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7239000" y="762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Application</a:t>
              </a:r>
              <a:endParaRPr lang="en-GB" altLang="en-US" sz="1400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9372600" y="304800"/>
              <a:ext cx="304800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8458200" y="76200"/>
              <a:ext cx="914400" cy="457200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Geometry</a:t>
              </a:r>
              <a:endParaRPr lang="en-GB" altLang="en-US" sz="1400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9677400" y="762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Rasterizer</a:t>
              </a:r>
              <a:endParaRPr lang="en-GB" altLang="en-US" sz="1400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8153400" y="304800"/>
              <a:ext cx="304800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1012" name="Group 4"/>
          <p:cNvGrpSpPr>
            <a:grpSpLocks/>
          </p:cNvGrpSpPr>
          <p:nvPr/>
        </p:nvGrpSpPr>
        <p:grpSpPr bwMode="auto">
          <a:xfrm>
            <a:off x="6825952" y="124283"/>
            <a:ext cx="3352800" cy="457200"/>
            <a:chOff x="3600" y="48"/>
            <a:chExt cx="2112" cy="288"/>
          </a:xfrm>
        </p:grpSpPr>
        <p:sp>
          <p:nvSpPr>
            <p:cNvPr id="171013" name="Rectangle 5"/>
            <p:cNvSpPr>
              <a:spLocks noChangeArrowheads="1"/>
            </p:cNvSpPr>
            <p:nvPr/>
          </p:nvSpPr>
          <p:spPr bwMode="auto">
            <a:xfrm>
              <a:off x="3600" y="48"/>
              <a:ext cx="576" cy="2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Application</a:t>
              </a:r>
              <a:endParaRPr lang="en-GB" altLang="en-US" sz="1400"/>
            </a:p>
          </p:txBody>
        </p:sp>
        <p:sp>
          <p:nvSpPr>
            <p:cNvPr id="171014" name="Line 6"/>
            <p:cNvSpPr>
              <a:spLocks noChangeShapeType="1"/>
            </p:cNvSpPr>
            <p:nvPr/>
          </p:nvSpPr>
          <p:spPr bwMode="auto">
            <a:xfrm>
              <a:off x="4944" y="192"/>
              <a:ext cx="192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15" name="Rectangle 7"/>
            <p:cNvSpPr>
              <a:spLocks noChangeArrowheads="1"/>
            </p:cNvSpPr>
            <p:nvPr/>
          </p:nvSpPr>
          <p:spPr bwMode="auto">
            <a:xfrm>
              <a:off x="4368" y="48"/>
              <a:ext cx="576" cy="2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Geometry</a:t>
              </a:r>
              <a:endParaRPr lang="en-GB" altLang="en-US" sz="1400"/>
            </a:p>
          </p:txBody>
        </p:sp>
        <p:sp>
          <p:nvSpPr>
            <p:cNvPr id="171016" name="Rectangle 8"/>
            <p:cNvSpPr>
              <a:spLocks noChangeArrowheads="1"/>
            </p:cNvSpPr>
            <p:nvPr/>
          </p:nvSpPr>
          <p:spPr bwMode="auto">
            <a:xfrm>
              <a:off x="5136" y="48"/>
              <a:ext cx="576" cy="288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Rasterizer</a:t>
              </a:r>
              <a:endParaRPr lang="en-GB" altLang="en-US" sz="1400"/>
            </a:p>
          </p:txBody>
        </p:sp>
        <p:sp>
          <p:nvSpPr>
            <p:cNvPr id="171017" name="Line 9"/>
            <p:cNvSpPr>
              <a:spLocks noChangeShapeType="1"/>
            </p:cNvSpPr>
            <p:nvPr/>
          </p:nvSpPr>
          <p:spPr bwMode="auto">
            <a:xfrm>
              <a:off x="4176" y="192"/>
              <a:ext cx="192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9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698361" cy="1400530"/>
          </a:xfrm>
        </p:spPr>
        <p:txBody>
          <a:bodyPr/>
          <a:lstStyle/>
          <a:p>
            <a:r>
              <a:rPr lang="sv-SE" altLang="en-US" dirty="0"/>
              <a:t>You say that you render </a:t>
            </a:r>
            <a:r>
              <a:rPr lang="sv-SE" altLang="en-US" dirty="0" smtClean="0"/>
              <a:t>a </a:t>
            </a:r>
            <a:r>
              <a:rPr lang="sv-SE" altLang="en-US" i="1" dirty="0" smtClean="0"/>
              <a:t>”</a:t>
            </a:r>
            <a:r>
              <a:rPr lang="sv-SE" altLang="en-US" i="1" dirty="0"/>
              <a:t>3D scene”</a:t>
            </a:r>
            <a:r>
              <a:rPr lang="sv-SE" altLang="en-US" dirty="0"/>
              <a:t>, but what </a:t>
            </a:r>
            <a:r>
              <a:rPr lang="sv-SE" altLang="en-US" dirty="0" smtClean="0"/>
              <a:t>does it mean?</a:t>
            </a:r>
            <a:endParaRPr lang="en-GB" altLang="en-US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altLang="en-US" sz="2800" dirty="0" smtClean="0"/>
              <a:t>First of all, </a:t>
            </a:r>
            <a:r>
              <a:rPr lang="sv-SE" altLang="en-US" sz="2800" dirty="0"/>
              <a:t>to take a picture, it takes a </a:t>
            </a:r>
            <a:r>
              <a:rPr lang="sv-SE" altLang="en-US" sz="2800" dirty="0" smtClean="0"/>
              <a:t>camera</a:t>
            </a:r>
          </a:p>
          <a:p>
            <a:pPr lvl="1"/>
            <a:r>
              <a:rPr lang="sv-SE" altLang="en-US" sz="2200" dirty="0" smtClean="0"/>
              <a:t>Decides what should end up in the final </a:t>
            </a:r>
            <a:r>
              <a:rPr lang="sv-SE" altLang="en-US" sz="2200" dirty="0" smtClean="0"/>
              <a:t>image</a:t>
            </a:r>
            <a:endParaRPr lang="sv-SE" altLang="en-US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2</a:t>
            </a:fld>
            <a:endParaRPr lang="en-US" altLang="en-US"/>
          </a:p>
        </p:txBody>
      </p: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334963" y="3302033"/>
            <a:ext cx="4837115" cy="3122613"/>
            <a:chOff x="916" y="1430"/>
            <a:chExt cx="3047" cy="1967"/>
          </a:xfrm>
        </p:grpSpPr>
        <p:pic>
          <p:nvPicPr>
            <p:cNvPr id="12" name="Picture 4" descr="viewfru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430"/>
              <a:ext cx="2379" cy="1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916" y="2940"/>
              <a:ext cx="65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sz="2000" dirty="0" smtClean="0"/>
                <a:t>Point</a:t>
              </a:r>
            </a:p>
            <a:p>
              <a:r>
                <a:rPr lang="sv-SE" altLang="en-US" sz="2000" dirty="0" smtClean="0"/>
                <a:t>camera</a:t>
              </a:r>
              <a:endParaRPr lang="en-GB" altLang="en-US" sz="2000" dirty="0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2154" y="2822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sz="2000">
                  <a:solidFill>
                    <a:srgbClr val="000000"/>
                  </a:solidFill>
                </a:rPr>
                <a:t>dir</a:t>
              </a:r>
              <a:endParaRPr lang="en-GB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2477" y="2745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sz="2000" dirty="0">
                  <a:solidFill>
                    <a:srgbClr val="000000"/>
                  </a:solidFill>
                </a:rPr>
                <a:t>near</a:t>
              </a:r>
              <a:endParaRPr lang="en-GB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3515" y="2395"/>
              <a:ext cx="3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sz="2000" dirty="0">
                  <a:solidFill>
                    <a:srgbClr val="000000"/>
                  </a:solidFill>
                </a:rPr>
                <a:t>far</a:t>
              </a:r>
              <a:endParaRPr lang="en-GB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1968" y="2966"/>
              <a:ext cx="48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H="1" flipV="1">
              <a:off x="1920" y="2870"/>
              <a:ext cx="48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1628" y="3145"/>
              <a:ext cx="95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altLang="en-US" sz="2000" dirty="0">
                  <a:solidFill>
                    <a:srgbClr val="000000"/>
                  </a:solidFill>
                </a:rPr>
                <a:t>f</a:t>
              </a:r>
              <a:r>
                <a:rPr lang="sv-SE" altLang="en-US" sz="2000" dirty="0" smtClean="0">
                  <a:solidFill>
                    <a:srgbClr val="000000"/>
                  </a:solidFill>
                </a:rPr>
                <a:t>ov (angle</a:t>
              </a:r>
              <a:r>
                <a:rPr lang="sv-SE" altLang="en-US" sz="2000" dirty="0">
                  <a:solidFill>
                    <a:srgbClr val="000000"/>
                  </a:solidFill>
                </a:rPr>
                <a:t>)</a:t>
              </a:r>
              <a:endParaRPr lang="en-GB" altLang="en-U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5233343" y="4194260"/>
            <a:ext cx="5831209" cy="81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sv-SE" altLang="en-US" sz="2000" dirty="0">
                <a:latin typeface="Arial" panose="020B0604020202020204" pitchFamily="34" charset="0"/>
              </a:rPr>
              <a:t>Create image of geometry inside gray region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sv-SE" altLang="en-US" sz="2000" dirty="0">
                <a:latin typeface="Arial" panose="020B0604020202020204" pitchFamily="34" charset="0"/>
              </a:rPr>
              <a:t>Used by OpenGL, DirectX, ray tracing, etc.</a:t>
            </a:r>
            <a:endParaRPr lang="en-GB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8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utoUpdateAnimBg="0"/>
      <p:bldP spid="2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dirty="0" smtClean="0"/>
              <a:t>Interpolation</a:t>
            </a:r>
            <a:endParaRPr lang="en-GB" altLang="en-US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447800"/>
            <a:ext cx="8001000" cy="1752600"/>
          </a:xfrm>
        </p:spPr>
        <p:txBody>
          <a:bodyPr/>
          <a:lstStyle/>
          <a:p>
            <a:r>
              <a:rPr lang="sv-SE" altLang="en-US" dirty="0"/>
              <a:t>Interpolate colors over the triangle</a:t>
            </a:r>
          </a:p>
          <a:p>
            <a:pPr lvl="1"/>
            <a:r>
              <a:rPr lang="sv-SE" altLang="en-US" dirty="0"/>
              <a:t>Called </a:t>
            </a:r>
            <a:r>
              <a:rPr lang="sv-SE" altLang="en-US" dirty="0">
                <a:solidFill>
                  <a:srgbClr val="FFCC00"/>
                </a:solidFill>
              </a:rPr>
              <a:t>Gouraud interpolation</a:t>
            </a:r>
            <a:endParaRPr lang="en-GB" altLang="en-US" dirty="0">
              <a:solidFill>
                <a:srgbClr val="FFCC00"/>
              </a:solidFill>
            </a:endParaRPr>
          </a:p>
        </p:txBody>
      </p:sp>
      <p:grpSp>
        <p:nvGrpSpPr>
          <p:cNvPr id="172056" name="Group 24"/>
          <p:cNvGrpSpPr>
            <a:grpSpLocks/>
          </p:cNvGrpSpPr>
          <p:nvPr/>
        </p:nvGrpSpPr>
        <p:grpSpPr bwMode="auto">
          <a:xfrm>
            <a:off x="3492500" y="2422526"/>
            <a:ext cx="4737100" cy="1997075"/>
            <a:chOff x="1240" y="2160"/>
            <a:chExt cx="2984" cy="1258"/>
          </a:xfrm>
        </p:grpSpPr>
        <p:sp>
          <p:nvSpPr>
            <p:cNvPr id="172045" name="Line 13"/>
            <p:cNvSpPr>
              <a:spLocks noChangeShapeType="1"/>
            </p:cNvSpPr>
            <p:nvPr/>
          </p:nvSpPr>
          <p:spPr bwMode="auto">
            <a:xfrm>
              <a:off x="1491" y="2400"/>
              <a:ext cx="720" cy="8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2046" name="Line 14"/>
            <p:cNvSpPr>
              <a:spLocks noChangeShapeType="1"/>
            </p:cNvSpPr>
            <p:nvPr/>
          </p:nvSpPr>
          <p:spPr bwMode="auto">
            <a:xfrm>
              <a:off x="1539" y="3120"/>
              <a:ext cx="672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2047" name="Line 15"/>
            <p:cNvSpPr>
              <a:spLocks noChangeShapeType="1"/>
            </p:cNvSpPr>
            <p:nvPr/>
          </p:nvSpPr>
          <p:spPr bwMode="auto">
            <a:xfrm>
              <a:off x="1491" y="2400"/>
              <a:ext cx="48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2049" name="Text Box 17"/>
            <p:cNvSpPr txBox="1">
              <a:spLocks noChangeArrowheads="1"/>
            </p:cNvSpPr>
            <p:nvPr/>
          </p:nvSpPr>
          <p:spPr bwMode="auto">
            <a:xfrm>
              <a:off x="1299" y="2160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sz="2000"/>
                <a:t>blue</a:t>
              </a:r>
              <a:endParaRPr lang="en-GB" altLang="en-US" sz="2000"/>
            </a:p>
          </p:txBody>
        </p:sp>
        <p:sp>
          <p:nvSpPr>
            <p:cNvPr id="172050" name="Text Box 18"/>
            <p:cNvSpPr txBox="1">
              <a:spLocks noChangeArrowheads="1"/>
            </p:cNvSpPr>
            <p:nvPr/>
          </p:nvSpPr>
          <p:spPr bwMode="auto">
            <a:xfrm>
              <a:off x="1240" y="3120"/>
              <a:ext cx="3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sz="2000"/>
                <a:t>red</a:t>
              </a:r>
              <a:endParaRPr lang="en-GB" altLang="en-US" sz="2000"/>
            </a:p>
          </p:txBody>
        </p:sp>
        <p:sp>
          <p:nvSpPr>
            <p:cNvPr id="172051" name="Text Box 19"/>
            <p:cNvSpPr txBox="1">
              <a:spLocks noChangeArrowheads="1"/>
            </p:cNvSpPr>
            <p:nvPr/>
          </p:nvSpPr>
          <p:spPr bwMode="auto">
            <a:xfrm>
              <a:off x="2067" y="3168"/>
              <a:ext cx="5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sz="2000"/>
                <a:t>green</a:t>
              </a:r>
              <a:endParaRPr lang="en-GB" altLang="en-US" sz="2000"/>
            </a:p>
          </p:txBody>
        </p:sp>
        <p:pic>
          <p:nvPicPr>
            <p:cNvPr id="172053" name="Picture 21" descr="tri_soli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352"/>
              <a:ext cx="864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2054" name="Line 22"/>
            <p:cNvSpPr>
              <a:spLocks noChangeShapeType="1"/>
            </p:cNvSpPr>
            <p:nvPr/>
          </p:nvSpPr>
          <p:spPr bwMode="auto">
            <a:xfrm>
              <a:off x="2592" y="268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6825952" y="124283"/>
            <a:ext cx="3352800" cy="457200"/>
            <a:chOff x="3600" y="48"/>
            <a:chExt cx="2112" cy="288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600" y="48"/>
              <a:ext cx="576" cy="2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Application</a:t>
              </a:r>
              <a:endParaRPr lang="en-GB" altLang="en-US" sz="1400"/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4944" y="192"/>
              <a:ext cx="192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4368" y="48"/>
              <a:ext cx="576" cy="2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Geometry</a:t>
              </a:r>
              <a:endParaRPr lang="en-GB" altLang="en-US" sz="1400"/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5136" y="48"/>
              <a:ext cx="576" cy="288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Rasterizer</a:t>
              </a:r>
              <a:endParaRPr lang="en-GB" altLang="en-US" sz="1400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4176" y="192"/>
              <a:ext cx="192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1026" name="Picture 2" descr="http://upload.wikimedia.org/wikipedia/commons/6/62/D3D_Shading_Mod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55" y="4581128"/>
            <a:ext cx="3994089" cy="19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64541" y="6215437"/>
            <a:ext cx="1386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en-US" sz="2000" dirty="0">
                <a:latin typeface="Century Gothic" panose="020B0502020202020204"/>
                <a:ea typeface="+mj-ea"/>
                <a:cs typeface="+mj-cs"/>
              </a:rPr>
              <a:t>Gouraud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500563" y="6215437"/>
            <a:ext cx="577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en-US" sz="2000" dirty="0" smtClean="0">
                <a:latin typeface="Century Gothic" panose="020B0502020202020204"/>
                <a:ea typeface="+mj-ea"/>
                <a:cs typeface="+mj-cs"/>
              </a:rPr>
              <a:t>flat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dirty="0" smtClean="0"/>
              <a:t>Texturing</a:t>
            </a:r>
            <a:endParaRPr lang="en-GB" alt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4038600"/>
            <a:ext cx="9671992" cy="2667000"/>
          </a:xfrm>
        </p:spPr>
        <p:txBody>
          <a:bodyPr>
            <a:normAutofit lnSpcReduction="10000"/>
          </a:bodyPr>
          <a:lstStyle/>
          <a:p>
            <a:r>
              <a:rPr lang="sv-SE" altLang="en-US" sz="2800" dirty="0"/>
              <a:t>Uses and other applications</a:t>
            </a:r>
          </a:p>
          <a:p>
            <a:pPr lvl="1"/>
            <a:r>
              <a:rPr lang="sv-SE" altLang="en-US" sz="2200" dirty="0"/>
              <a:t>More realism</a:t>
            </a:r>
          </a:p>
          <a:p>
            <a:pPr lvl="1"/>
            <a:r>
              <a:rPr lang="sv-SE" altLang="en-US" sz="2200" dirty="0"/>
              <a:t>Bump mapping</a:t>
            </a:r>
          </a:p>
          <a:p>
            <a:pPr lvl="1"/>
            <a:r>
              <a:rPr lang="sv-SE" altLang="en-US" sz="2200" dirty="0"/>
              <a:t>Pseudo reflections</a:t>
            </a:r>
          </a:p>
          <a:p>
            <a:pPr lvl="1"/>
            <a:r>
              <a:rPr lang="sv-SE" altLang="en-US" sz="2200" dirty="0" smtClean="0"/>
              <a:t>Light mapping</a:t>
            </a:r>
            <a:endParaRPr lang="sv-SE" altLang="en-US" sz="2200" dirty="0"/>
          </a:p>
          <a:p>
            <a:pPr lvl="1"/>
            <a:r>
              <a:rPr lang="sv-SE" altLang="en-US" sz="2200" dirty="0" smtClean="0"/>
              <a:t>... many others</a:t>
            </a:r>
            <a:endParaRPr lang="sv-SE" altLang="en-US" sz="2200" dirty="0"/>
          </a:p>
          <a:p>
            <a:pPr lvl="1"/>
            <a:endParaRPr lang="en-GB" altLang="en-US" sz="2200" dirty="0"/>
          </a:p>
        </p:txBody>
      </p:sp>
      <p:sp>
        <p:nvSpPr>
          <p:cNvPr id="173066" name="Rectangle 10" descr="White marble"/>
          <p:cNvSpPr>
            <a:spLocks noChangeArrowheads="1"/>
          </p:cNvSpPr>
          <p:nvPr/>
        </p:nvSpPr>
        <p:spPr bwMode="auto">
          <a:xfrm>
            <a:off x="2855640" y="2140645"/>
            <a:ext cx="1143000" cy="1143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3071" name="Group 15"/>
          <p:cNvGrpSpPr>
            <a:grpSpLocks/>
          </p:cNvGrpSpPr>
          <p:nvPr/>
        </p:nvGrpSpPr>
        <p:grpSpPr bwMode="auto">
          <a:xfrm>
            <a:off x="4170090" y="2140645"/>
            <a:ext cx="1581150" cy="914400"/>
            <a:chOff x="1788" y="1776"/>
            <a:chExt cx="996" cy="576"/>
          </a:xfrm>
        </p:grpSpPr>
        <p:sp>
          <p:nvSpPr>
            <p:cNvPr id="173067" name="AutoShape 11"/>
            <p:cNvSpPr>
              <a:spLocks noChangeArrowheads="1"/>
            </p:cNvSpPr>
            <p:nvPr/>
          </p:nvSpPr>
          <p:spPr bwMode="auto">
            <a:xfrm rot="-1275957">
              <a:off x="2208" y="1776"/>
              <a:ext cx="576" cy="576"/>
            </a:xfrm>
            <a:prstGeom prst="rtTriangle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8" name="Text Box 12"/>
            <p:cNvSpPr txBox="1">
              <a:spLocks noChangeArrowheads="1"/>
            </p:cNvSpPr>
            <p:nvPr/>
          </p:nvSpPr>
          <p:spPr bwMode="auto">
            <a:xfrm>
              <a:off x="1788" y="201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/>
                <a:t>+</a:t>
              </a:r>
              <a:endParaRPr lang="en-GB" altLang="en-US"/>
            </a:p>
          </p:txBody>
        </p:sp>
      </p:grpSp>
      <p:grpSp>
        <p:nvGrpSpPr>
          <p:cNvPr id="173072" name="Group 16"/>
          <p:cNvGrpSpPr>
            <a:grpSpLocks/>
          </p:cNvGrpSpPr>
          <p:nvPr/>
        </p:nvGrpSpPr>
        <p:grpSpPr bwMode="auto">
          <a:xfrm>
            <a:off x="6227490" y="2140645"/>
            <a:ext cx="1581150" cy="914400"/>
            <a:chOff x="3084" y="1776"/>
            <a:chExt cx="996" cy="576"/>
          </a:xfrm>
        </p:grpSpPr>
        <p:sp>
          <p:nvSpPr>
            <p:cNvPr id="173069" name="Text Box 13"/>
            <p:cNvSpPr txBox="1">
              <a:spLocks noChangeArrowheads="1"/>
            </p:cNvSpPr>
            <p:nvPr/>
          </p:nvSpPr>
          <p:spPr bwMode="auto">
            <a:xfrm>
              <a:off x="3084" y="201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/>
                <a:t>=</a:t>
              </a:r>
              <a:endParaRPr lang="en-GB" altLang="en-US"/>
            </a:p>
          </p:txBody>
        </p:sp>
        <p:sp>
          <p:nvSpPr>
            <p:cNvPr id="173070" name="AutoShape 14" descr="White marble"/>
            <p:cNvSpPr>
              <a:spLocks noChangeArrowheads="1"/>
            </p:cNvSpPr>
            <p:nvPr/>
          </p:nvSpPr>
          <p:spPr bwMode="auto">
            <a:xfrm rot="-1275957">
              <a:off x="3504" y="1776"/>
              <a:ext cx="576" cy="576"/>
            </a:xfrm>
            <a:prstGeom prst="rtTriangl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767408" y="1371600"/>
            <a:ext cx="967199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sv-SE" altLang="en-US" sz="2800" dirty="0" smtClean="0">
                <a:latin typeface="+mn-lt"/>
              </a:rPr>
              <a:t>texturing </a:t>
            </a:r>
            <a:r>
              <a:rPr lang="sv-SE" altLang="en-US" sz="2800" dirty="0">
                <a:latin typeface="+mn-lt"/>
              </a:rPr>
              <a:t>is </a:t>
            </a:r>
            <a:r>
              <a:rPr lang="sv-SE" altLang="en-US" sz="2800" dirty="0" smtClean="0">
                <a:latin typeface="+mn-lt"/>
              </a:rPr>
              <a:t>like gluing </a:t>
            </a:r>
            <a:r>
              <a:rPr lang="sv-SE" altLang="en-US" sz="2800" dirty="0">
                <a:latin typeface="+mn-lt"/>
              </a:rPr>
              <a:t>images onto geometrical object</a:t>
            </a:r>
            <a:endParaRPr lang="en-GB" altLang="en-US" sz="2800" dirty="0">
              <a:latin typeface="+mn-lt"/>
            </a:endParaRPr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6825952" y="124283"/>
            <a:ext cx="3352800" cy="457200"/>
            <a:chOff x="3600" y="48"/>
            <a:chExt cx="2112" cy="288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600" y="48"/>
              <a:ext cx="576" cy="2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Application</a:t>
              </a:r>
              <a:endParaRPr lang="en-GB" altLang="en-US" sz="1400"/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4944" y="192"/>
              <a:ext cx="192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4368" y="48"/>
              <a:ext cx="576" cy="2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Geometry</a:t>
              </a:r>
              <a:endParaRPr lang="en-GB" altLang="en-US" sz="1400"/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5136" y="48"/>
              <a:ext cx="576" cy="288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Rasterizer</a:t>
              </a:r>
              <a:endParaRPr lang="en-GB" altLang="en-US" sz="1400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4176" y="192"/>
              <a:ext cx="192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2050" name="Picture 2" descr="http://upload.wikimedia.org/wikipedia/commons/0/0a/Bump-map-demo-fu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76" y="4725144"/>
            <a:ext cx="4479788" cy="150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84426" y="6227937"/>
            <a:ext cx="23118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l" defTabSz="457200" fontAlgn="auto"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sv-SE" altLang="en-US" sz="2200" dirty="0">
                <a:solidFill>
                  <a:srgbClr val="FFFF9B"/>
                </a:solidFill>
                <a:latin typeface="Century Gothic" panose="020B0502020202020204"/>
                <a:ea typeface="+mj-ea"/>
                <a:cs typeface="+mj-cs"/>
              </a:rPr>
              <a:t>Bump mapping</a:t>
            </a:r>
            <a:endParaRPr lang="sv-SE" altLang="en-US" sz="2200" dirty="0">
              <a:solidFill>
                <a:srgbClr val="FFFF9B"/>
              </a:solidFill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0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 autoUpdateAnimBg="0"/>
      <p:bldP spid="173066" grpId="0" animBg="1"/>
      <p:bldP spid="17307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dirty="0" smtClean="0"/>
              <a:t>Z-buffering</a:t>
            </a:r>
            <a:endParaRPr lang="en-GB" altLang="en-US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371600"/>
            <a:ext cx="80010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en-US"/>
              <a:t>The graphics hardware is pretty stupid</a:t>
            </a:r>
          </a:p>
          <a:p>
            <a:pPr lvl="1">
              <a:lnSpc>
                <a:spcPct val="90000"/>
              </a:lnSpc>
            </a:pPr>
            <a:r>
              <a:rPr lang="sv-SE" altLang="en-US"/>
              <a:t>It ”just” draws triangles</a:t>
            </a:r>
          </a:p>
          <a:p>
            <a:pPr>
              <a:lnSpc>
                <a:spcPct val="90000"/>
              </a:lnSpc>
            </a:pPr>
            <a:r>
              <a:rPr lang="sv-SE" altLang="en-US"/>
              <a:t>However, a triangle that is covered by a more closely located triangle should not be visible</a:t>
            </a:r>
          </a:p>
          <a:p>
            <a:pPr>
              <a:lnSpc>
                <a:spcPct val="90000"/>
              </a:lnSpc>
            </a:pPr>
            <a:r>
              <a:rPr lang="sv-SE" altLang="en-US"/>
              <a:t>Assume two equally large tris at different depths</a:t>
            </a:r>
            <a:endParaRPr lang="en-GB" altLang="en-US"/>
          </a:p>
        </p:txBody>
      </p:sp>
      <p:grpSp>
        <p:nvGrpSpPr>
          <p:cNvPr id="174100" name="Group 20"/>
          <p:cNvGrpSpPr>
            <a:grpSpLocks/>
          </p:cNvGrpSpPr>
          <p:nvPr/>
        </p:nvGrpSpPr>
        <p:grpSpPr bwMode="auto">
          <a:xfrm>
            <a:off x="2438400" y="3717032"/>
            <a:ext cx="1447800" cy="2139950"/>
            <a:chOff x="576" y="3168"/>
            <a:chExt cx="912" cy="1348"/>
          </a:xfrm>
        </p:grpSpPr>
        <p:sp>
          <p:nvSpPr>
            <p:cNvPr id="174090" name="AutoShape 10"/>
            <p:cNvSpPr>
              <a:spLocks noChangeArrowheads="1"/>
            </p:cNvSpPr>
            <p:nvPr/>
          </p:nvSpPr>
          <p:spPr bwMode="auto">
            <a:xfrm rot="-716089">
              <a:off x="720" y="3312"/>
              <a:ext cx="576" cy="57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091" name="Rectangle 11"/>
            <p:cNvSpPr>
              <a:spLocks noChangeArrowheads="1"/>
            </p:cNvSpPr>
            <p:nvPr/>
          </p:nvSpPr>
          <p:spPr bwMode="auto">
            <a:xfrm>
              <a:off x="576" y="3168"/>
              <a:ext cx="912" cy="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094" name="Text Box 14"/>
            <p:cNvSpPr txBox="1">
              <a:spLocks noChangeArrowheads="1"/>
            </p:cNvSpPr>
            <p:nvPr/>
          </p:nvSpPr>
          <p:spPr bwMode="auto">
            <a:xfrm>
              <a:off x="610" y="4070"/>
              <a:ext cx="85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sz="2000" dirty="0">
                  <a:latin typeface="+mn-lt"/>
                </a:rPr>
                <a:t>Triangle </a:t>
              </a:r>
              <a:r>
                <a:rPr lang="sv-SE" altLang="en-US" sz="2000" dirty="0" smtClean="0">
                  <a:latin typeface="+mn-lt"/>
                </a:rPr>
                <a:t>1</a:t>
              </a:r>
            </a:p>
            <a:p>
              <a:r>
                <a:rPr lang="sv-SE" altLang="en-US" sz="2000" dirty="0" smtClean="0">
                  <a:solidFill>
                    <a:srgbClr val="FFFF9B"/>
                  </a:solidFill>
                  <a:latin typeface="+mn-lt"/>
                </a:rPr>
                <a:t>near</a:t>
              </a:r>
              <a:endParaRPr lang="en-GB" altLang="en-US" sz="2000" dirty="0">
                <a:solidFill>
                  <a:srgbClr val="FFFF9B"/>
                </a:solidFill>
                <a:latin typeface="+mn-lt"/>
              </a:endParaRPr>
            </a:p>
          </p:txBody>
        </p:sp>
      </p:grpSp>
      <p:grpSp>
        <p:nvGrpSpPr>
          <p:cNvPr id="174110" name="Group 30"/>
          <p:cNvGrpSpPr>
            <a:grpSpLocks/>
          </p:cNvGrpSpPr>
          <p:nvPr/>
        </p:nvGrpSpPr>
        <p:grpSpPr bwMode="auto">
          <a:xfrm>
            <a:off x="4038600" y="3717032"/>
            <a:ext cx="1447800" cy="2139950"/>
            <a:chOff x="1584" y="3072"/>
            <a:chExt cx="912" cy="1348"/>
          </a:xfrm>
        </p:grpSpPr>
        <p:grpSp>
          <p:nvGrpSpPr>
            <p:cNvPr id="174101" name="Group 21"/>
            <p:cNvGrpSpPr>
              <a:grpSpLocks/>
            </p:cNvGrpSpPr>
            <p:nvPr/>
          </p:nvGrpSpPr>
          <p:grpSpPr bwMode="auto">
            <a:xfrm>
              <a:off x="1584" y="3072"/>
              <a:ext cx="912" cy="912"/>
              <a:chOff x="1584" y="3168"/>
              <a:chExt cx="912" cy="912"/>
            </a:xfrm>
          </p:grpSpPr>
          <p:sp>
            <p:nvSpPr>
              <p:cNvPr id="174092" name="Rectangle 12"/>
              <p:cNvSpPr>
                <a:spLocks noChangeArrowheads="1"/>
              </p:cNvSpPr>
              <p:nvPr/>
            </p:nvSpPr>
            <p:spPr bwMode="auto">
              <a:xfrm>
                <a:off x="1584" y="3168"/>
                <a:ext cx="912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093" name="AutoShape 13"/>
              <p:cNvSpPr>
                <a:spLocks noChangeArrowheads="1"/>
              </p:cNvSpPr>
              <p:nvPr/>
            </p:nvSpPr>
            <p:spPr bwMode="auto">
              <a:xfrm rot="-4786306">
                <a:off x="1806" y="3333"/>
                <a:ext cx="384" cy="384"/>
              </a:xfrm>
              <a:prstGeom prst="rtTriangle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095" name="Text Box 15"/>
            <p:cNvSpPr txBox="1">
              <a:spLocks noChangeArrowheads="1"/>
            </p:cNvSpPr>
            <p:nvPr/>
          </p:nvSpPr>
          <p:spPr bwMode="auto">
            <a:xfrm>
              <a:off x="1606" y="3974"/>
              <a:ext cx="85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sz="2000" dirty="0">
                  <a:latin typeface="+mn-lt"/>
                </a:rPr>
                <a:t>Triangle</a:t>
              </a:r>
              <a:r>
                <a:rPr lang="sv-SE" altLang="en-US" sz="2000" dirty="0"/>
                <a:t> </a:t>
              </a:r>
              <a:r>
                <a:rPr lang="sv-SE" altLang="en-US" sz="2000" dirty="0" smtClean="0"/>
                <a:t>2</a:t>
              </a:r>
            </a:p>
            <a:p>
              <a:r>
                <a:rPr lang="sv-SE" altLang="en-US" sz="2000" dirty="0" smtClean="0">
                  <a:solidFill>
                    <a:srgbClr val="FFFF9B"/>
                  </a:solidFill>
                </a:rPr>
                <a:t>far</a:t>
              </a:r>
              <a:endParaRPr lang="en-GB" altLang="en-US" sz="2000" dirty="0">
                <a:solidFill>
                  <a:srgbClr val="FFFF9B"/>
                </a:solidFill>
              </a:endParaRPr>
            </a:p>
          </p:txBody>
        </p:sp>
      </p:grpSp>
      <p:grpSp>
        <p:nvGrpSpPr>
          <p:cNvPr id="174114" name="Group 34"/>
          <p:cNvGrpSpPr>
            <a:grpSpLocks/>
          </p:cNvGrpSpPr>
          <p:nvPr/>
        </p:nvGrpSpPr>
        <p:grpSpPr bwMode="auto">
          <a:xfrm>
            <a:off x="6243637" y="3383658"/>
            <a:ext cx="1904999" cy="2165350"/>
            <a:chOff x="2973" y="2862"/>
            <a:chExt cx="1200" cy="1364"/>
          </a:xfrm>
        </p:grpSpPr>
        <p:grpSp>
          <p:nvGrpSpPr>
            <p:cNvPr id="174108" name="Group 28"/>
            <p:cNvGrpSpPr>
              <a:grpSpLocks/>
            </p:cNvGrpSpPr>
            <p:nvPr/>
          </p:nvGrpSpPr>
          <p:grpSpPr bwMode="auto">
            <a:xfrm>
              <a:off x="2973" y="3072"/>
              <a:ext cx="1200" cy="1154"/>
              <a:chOff x="2973" y="3072"/>
              <a:chExt cx="1200" cy="1154"/>
            </a:xfrm>
          </p:grpSpPr>
          <p:sp>
            <p:nvSpPr>
              <p:cNvPr id="174096" name="AutoShape 16"/>
              <p:cNvSpPr>
                <a:spLocks noChangeArrowheads="1"/>
              </p:cNvSpPr>
              <p:nvPr/>
            </p:nvSpPr>
            <p:spPr bwMode="auto">
              <a:xfrm rot="-716089">
                <a:off x="3216" y="3216"/>
                <a:ext cx="576" cy="576"/>
              </a:xfrm>
              <a:prstGeom prst="rtTriangl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097" name="Rectangle 17"/>
              <p:cNvSpPr>
                <a:spLocks noChangeArrowheads="1"/>
              </p:cNvSpPr>
              <p:nvPr/>
            </p:nvSpPr>
            <p:spPr bwMode="auto">
              <a:xfrm>
                <a:off x="3072" y="3072"/>
                <a:ext cx="912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098" name="Rectangle 18"/>
              <p:cNvSpPr>
                <a:spLocks noChangeArrowheads="1"/>
              </p:cNvSpPr>
              <p:nvPr/>
            </p:nvSpPr>
            <p:spPr bwMode="auto">
              <a:xfrm>
                <a:off x="3072" y="3072"/>
                <a:ext cx="912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099" name="AutoShape 19"/>
              <p:cNvSpPr>
                <a:spLocks noChangeArrowheads="1"/>
              </p:cNvSpPr>
              <p:nvPr/>
            </p:nvSpPr>
            <p:spPr bwMode="auto">
              <a:xfrm rot="-4786306">
                <a:off x="3294" y="3237"/>
                <a:ext cx="384" cy="384"/>
              </a:xfrm>
              <a:prstGeom prst="rtTriangle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02" name="Text Box 22"/>
              <p:cNvSpPr txBox="1">
                <a:spLocks noChangeArrowheads="1"/>
              </p:cNvSpPr>
              <p:nvPr/>
            </p:nvSpPr>
            <p:spPr bwMode="auto">
              <a:xfrm>
                <a:off x="2973" y="3974"/>
                <a:ext cx="120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sv-SE" altLang="en-US" sz="2000" dirty="0">
                    <a:latin typeface="+mn-lt"/>
                  </a:rPr>
                  <a:t>Draw 1 then 2</a:t>
                </a:r>
                <a:endParaRPr lang="en-GB" altLang="en-US" sz="2000" dirty="0">
                  <a:latin typeface="+mn-lt"/>
                </a:endParaRPr>
              </a:p>
            </p:txBody>
          </p:sp>
        </p:grpSp>
        <p:sp>
          <p:nvSpPr>
            <p:cNvPr id="174111" name="Text Box 31"/>
            <p:cNvSpPr txBox="1">
              <a:spLocks noChangeArrowheads="1"/>
            </p:cNvSpPr>
            <p:nvPr/>
          </p:nvSpPr>
          <p:spPr bwMode="auto">
            <a:xfrm>
              <a:off x="3088" y="2862"/>
              <a:ext cx="82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sz="2000" dirty="0">
                  <a:latin typeface="+mn-lt"/>
                </a:rPr>
                <a:t>incorrect</a:t>
              </a:r>
              <a:endParaRPr lang="en-GB" altLang="en-US" sz="2000" dirty="0">
                <a:latin typeface="+mn-lt"/>
              </a:endParaRPr>
            </a:p>
          </p:txBody>
        </p:sp>
      </p:grpSp>
      <p:grpSp>
        <p:nvGrpSpPr>
          <p:cNvPr id="174113" name="Group 33"/>
          <p:cNvGrpSpPr>
            <a:grpSpLocks/>
          </p:cNvGrpSpPr>
          <p:nvPr/>
        </p:nvGrpSpPr>
        <p:grpSpPr bwMode="auto">
          <a:xfrm>
            <a:off x="8377236" y="3396358"/>
            <a:ext cx="1904999" cy="2152650"/>
            <a:chOff x="4317" y="2870"/>
            <a:chExt cx="1200" cy="1356"/>
          </a:xfrm>
        </p:grpSpPr>
        <p:grpSp>
          <p:nvGrpSpPr>
            <p:cNvPr id="174109" name="Group 29"/>
            <p:cNvGrpSpPr>
              <a:grpSpLocks/>
            </p:cNvGrpSpPr>
            <p:nvPr/>
          </p:nvGrpSpPr>
          <p:grpSpPr bwMode="auto">
            <a:xfrm>
              <a:off x="4317" y="3072"/>
              <a:ext cx="1200" cy="1154"/>
              <a:chOff x="4317" y="3072"/>
              <a:chExt cx="1200" cy="1154"/>
            </a:xfrm>
          </p:grpSpPr>
          <p:sp>
            <p:nvSpPr>
              <p:cNvPr id="174104" name="Rectangle 24"/>
              <p:cNvSpPr>
                <a:spLocks noChangeArrowheads="1"/>
              </p:cNvSpPr>
              <p:nvPr/>
            </p:nvSpPr>
            <p:spPr bwMode="auto">
              <a:xfrm>
                <a:off x="4416" y="3072"/>
                <a:ext cx="912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05" name="Rectangle 25"/>
              <p:cNvSpPr>
                <a:spLocks noChangeArrowheads="1"/>
              </p:cNvSpPr>
              <p:nvPr/>
            </p:nvSpPr>
            <p:spPr bwMode="auto">
              <a:xfrm>
                <a:off x="4416" y="3072"/>
                <a:ext cx="912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06" name="AutoShape 26"/>
              <p:cNvSpPr>
                <a:spLocks noChangeArrowheads="1"/>
              </p:cNvSpPr>
              <p:nvPr/>
            </p:nvSpPr>
            <p:spPr bwMode="auto">
              <a:xfrm rot="-4786306">
                <a:off x="4638" y="3237"/>
                <a:ext cx="384" cy="384"/>
              </a:xfrm>
              <a:prstGeom prst="rtTriangle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07" name="Text Box 27"/>
              <p:cNvSpPr txBox="1">
                <a:spLocks noChangeArrowheads="1"/>
              </p:cNvSpPr>
              <p:nvPr/>
            </p:nvSpPr>
            <p:spPr bwMode="auto">
              <a:xfrm>
                <a:off x="4317" y="3974"/>
                <a:ext cx="120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sv-SE" altLang="en-US" sz="2000" dirty="0">
                    <a:latin typeface="+mn-lt"/>
                  </a:rPr>
                  <a:t>Draw 2 then 1</a:t>
                </a:r>
                <a:endParaRPr lang="en-GB" altLang="en-US" sz="2000" dirty="0">
                  <a:latin typeface="+mn-lt"/>
                </a:endParaRPr>
              </a:p>
            </p:txBody>
          </p:sp>
          <p:sp>
            <p:nvSpPr>
              <p:cNvPr id="174103" name="AutoShape 23"/>
              <p:cNvSpPr>
                <a:spLocks noChangeArrowheads="1"/>
              </p:cNvSpPr>
              <p:nvPr/>
            </p:nvSpPr>
            <p:spPr bwMode="auto">
              <a:xfrm rot="-716089">
                <a:off x="4560" y="3216"/>
                <a:ext cx="576" cy="576"/>
              </a:xfrm>
              <a:prstGeom prst="rtTriangl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12" name="Text Box 32"/>
            <p:cNvSpPr txBox="1">
              <a:spLocks noChangeArrowheads="1"/>
            </p:cNvSpPr>
            <p:nvPr/>
          </p:nvSpPr>
          <p:spPr bwMode="auto">
            <a:xfrm>
              <a:off x="4518" y="2870"/>
              <a:ext cx="68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sz="2000" dirty="0">
                  <a:latin typeface="+mn-lt"/>
                </a:rPr>
                <a:t>correct</a:t>
              </a:r>
              <a:endParaRPr lang="en-GB" altLang="en-US" sz="2000" dirty="0">
                <a:latin typeface="+mn-l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19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1" y="1447800"/>
            <a:ext cx="9945689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en-US" dirty="0"/>
              <a:t>Would be nice to avoid sorting…</a:t>
            </a:r>
          </a:p>
          <a:p>
            <a:pPr>
              <a:lnSpc>
                <a:spcPct val="90000"/>
              </a:lnSpc>
            </a:pPr>
            <a:r>
              <a:rPr lang="sv-SE" altLang="en-US" dirty="0"/>
              <a:t>The Z-buffer (aka depth buffer) solves this</a:t>
            </a:r>
          </a:p>
          <a:p>
            <a:pPr>
              <a:lnSpc>
                <a:spcPct val="90000"/>
              </a:lnSpc>
            </a:pPr>
            <a:r>
              <a:rPr lang="sv-SE" altLang="en-US" dirty="0"/>
              <a:t>Idea:</a:t>
            </a:r>
          </a:p>
          <a:p>
            <a:pPr lvl="1">
              <a:lnSpc>
                <a:spcPct val="90000"/>
              </a:lnSpc>
            </a:pPr>
            <a:r>
              <a:rPr lang="sv-SE" altLang="en-US" dirty="0"/>
              <a:t>Store </a:t>
            </a:r>
            <a:r>
              <a:rPr lang="sv-SE" altLang="en-US" dirty="0" smtClean="0">
                <a:solidFill>
                  <a:srgbClr val="FFFF9B"/>
                </a:solidFill>
              </a:rPr>
              <a:t>z value</a:t>
            </a:r>
            <a:r>
              <a:rPr lang="sv-SE" altLang="en-US" dirty="0" smtClean="0"/>
              <a:t> </a:t>
            </a:r>
            <a:r>
              <a:rPr lang="sv-SE" altLang="en-US" dirty="0"/>
              <a:t>(depth) at each pixel</a:t>
            </a:r>
          </a:p>
          <a:p>
            <a:pPr lvl="1">
              <a:lnSpc>
                <a:spcPct val="90000"/>
              </a:lnSpc>
            </a:pPr>
            <a:r>
              <a:rPr lang="sv-SE" altLang="en-US" dirty="0"/>
              <a:t>When scan-converting a triangle, compute z at each pixel on triangle</a:t>
            </a:r>
          </a:p>
          <a:p>
            <a:pPr lvl="1">
              <a:lnSpc>
                <a:spcPct val="90000"/>
              </a:lnSpc>
            </a:pPr>
            <a:r>
              <a:rPr lang="sv-SE" altLang="en-US" dirty="0"/>
              <a:t>Compare triangle’s z to Z-buffer z-value</a:t>
            </a:r>
          </a:p>
          <a:p>
            <a:pPr lvl="1">
              <a:lnSpc>
                <a:spcPct val="90000"/>
              </a:lnSpc>
            </a:pPr>
            <a:r>
              <a:rPr lang="sv-SE" altLang="en-US" dirty="0"/>
              <a:t>If triangle’s z is smaller, then replace Z-buffer and color buffer</a:t>
            </a:r>
          </a:p>
          <a:p>
            <a:pPr lvl="1">
              <a:lnSpc>
                <a:spcPct val="90000"/>
              </a:lnSpc>
            </a:pPr>
            <a:r>
              <a:rPr lang="sv-SE" altLang="en-US" dirty="0"/>
              <a:t>Else do nothing</a:t>
            </a:r>
          </a:p>
          <a:p>
            <a:pPr>
              <a:lnSpc>
                <a:spcPct val="90000"/>
              </a:lnSpc>
            </a:pPr>
            <a:r>
              <a:rPr lang="sv-SE" altLang="en-US" dirty="0"/>
              <a:t>Can render in any </a:t>
            </a:r>
            <a:r>
              <a:rPr lang="sv-SE" altLang="en-US" dirty="0" smtClean="0"/>
              <a:t>order (if no blending is involved)</a:t>
            </a:r>
            <a:endParaRPr lang="en-GB" altLang="en-US" dirty="0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sv-SE" altLang="en-US" dirty="0" smtClean="0"/>
              <a:t>Z-buffering</a:t>
            </a:r>
            <a:endParaRPr lang="en-GB" altLang="en-US" dirty="0"/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6825952" y="124283"/>
            <a:ext cx="3352800" cy="457200"/>
            <a:chOff x="3600" y="48"/>
            <a:chExt cx="2112" cy="288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3600" y="48"/>
              <a:ext cx="576" cy="2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Application</a:t>
              </a:r>
              <a:endParaRPr lang="en-GB" altLang="en-US" sz="1400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4944" y="192"/>
              <a:ext cx="192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4368" y="48"/>
              <a:ext cx="576" cy="2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Geometry</a:t>
              </a:r>
              <a:endParaRPr lang="en-GB" altLang="en-US" sz="1400"/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5136" y="48"/>
              <a:ext cx="576" cy="288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Rasterizer</a:t>
              </a:r>
              <a:endParaRPr lang="en-GB" altLang="en-US" sz="1400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4176" y="192"/>
              <a:ext cx="192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61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dirty="0" smtClean="0"/>
              <a:t>Double </a:t>
            </a:r>
            <a:r>
              <a:rPr lang="sv-SE" altLang="en-US" dirty="0"/>
              <a:t>buffering</a:t>
            </a:r>
            <a:endParaRPr lang="en-GB" altLang="en-US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en-US"/>
              <a:t>The monitor displays one image at a time</a:t>
            </a:r>
          </a:p>
          <a:p>
            <a:r>
              <a:rPr lang="sv-SE" altLang="en-US"/>
              <a:t>So if we render the next image to screen, then rendered primitives pop up</a:t>
            </a:r>
          </a:p>
          <a:p>
            <a:r>
              <a:rPr lang="sv-SE" altLang="en-US"/>
              <a:t>And even worse, we often clear the screen before generating a new image</a:t>
            </a:r>
          </a:p>
          <a:p>
            <a:r>
              <a:rPr lang="sv-SE" altLang="en-US"/>
              <a:t>A better solution is ”double buffering”</a:t>
            </a:r>
          </a:p>
          <a:p>
            <a:endParaRPr lang="en-GB" altLang="en-US"/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6825952" y="124283"/>
            <a:ext cx="3352800" cy="457200"/>
            <a:chOff x="3600" y="48"/>
            <a:chExt cx="2112" cy="288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3600" y="48"/>
              <a:ext cx="576" cy="2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Application</a:t>
              </a:r>
              <a:endParaRPr lang="en-GB" altLang="en-US" sz="1400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4944" y="192"/>
              <a:ext cx="192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4368" y="48"/>
              <a:ext cx="576" cy="2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Geometry</a:t>
              </a:r>
              <a:endParaRPr lang="en-GB" altLang="en-US" sz="1400"/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5136" y="48"/>
              <a:ext cx="576" cy="288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Rasterizer</a:t>
              </a:r>
              <a:endParaRPr lang="en-GB" altLang="en-US" sz="1400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4176" y="192"/>
              <a:ext cx="192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47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en-US"/>
              <a:t>Use two buffers: one front and one back</a:t>
            </a:r>
          </a:p>
          <a:p>
            <a:r>
              <a:rPr lang="sv-SE" altLang="en-US"/>
              <a:t>The front buffer is displayed</a:t>
            </a:r>
          </a:p>
          <a:p>
            <a:r>
              <a:rPr lang="sv-SE" altLang="en-US"/>
              <a:t>The back buffer is rendered to</a:t>
            </a:r>
          </a:p>
          <a:p>
            <a:r>
              <a:rPr lang="sv-SE" altLang="en-US"/>
              <a:t>When new image has been created in back buffer, swap front and back</a:t>
            </a:r>
            <a:endParaRPr lang="en-GB" altLang="en-US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sv-SE" altLang="en-US" dirty="0" smtClean="0"/>
              <a:t>Double </a:t>
            </a:r>
            <a:r>
              <a:rPr lang="sv-SE" altLang="en-US" dirty="0"/>
              <a:t>buffering</a:t>
            </a:r>
            <a:endParaRPr lang="en-GB" altLang="en-US" dirty="0"/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6825952" y="124283"/>
            <a:ext cx="3352800" cy="457200"/>
            <a:chOff x="3600" y="48"/>
            <a:chExt cx="2112" cy="288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3600" y="48"/>
              <a:ext cx="576" cy="2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Application</a:t>
              </a:r>
              <a:endParaRPr lang="en-GB" altLang="en-US" sz="1400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4944" y="192"/>
              <a:ext cx="192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4368" y="48"/>
              <a:ext cx="576" cy="2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Geometry</a:t>
              </a:r>
              <a:endParaRPr lang="en-GB" altLang="en-US" sz="1400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5136" y="48"/>
              <a:ext cx="576" cy="288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Rasterizer</a:t>
              </a:r>
              <a:endParaRPr lang="en-GB" altLang="en-US" sz="1400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4176" y="192"/>
              <a:ext cx="192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7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dirty="0"/>
              <a:t>Programmable pipeline</a:t>
            </a:r>
            <a:endParaRPr lang="en-GB" alt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1700808"/>
            <a:ext cx="8946541" cy="4547591"/>
          </a:xfrm>
        </p:spPr>
        <p:txBody>
          <a:bodyPr/>
          <a:lstStyle/>
          <a:p>
            <a:r>
              <a:rPr lang="sv-SE" altLang="en-US" dirty="0"/>
              <a:t>Programmable shading has become a hot topic</a:t>
            </a:r>
          </a:p>
          <a:p>
            <a:pPr lvl="1"/>
            <a:r>
              <a:rPr lang="sv-SE" altLang="en-US" dirty="0"/>
              <a:t>Vertex shaders</a:t>
            </a:r>
          </a:p>
          <a:p>
            <a:pPr lvl="1"/>
            <a:r>
              <a:rPr lang="sv-SE" altLang="en-US" dirty="0"/>
              <a:t>Pixel shaders</a:t>
            </a:r>
          </a:p>
          <a:p>
            <a:pPr lvl="1"/>
            <a:r>
              <a:rPr lang="sv-SE" altLang="en-US" dirty="0"/>
              <a:t>Adds more control and much more possibilities for the programmer</a:t>
            </a:r>
            <a:endParaRPr lang="en-GB" altLang="en-US" dirty="0"/>
          </a:p>
        </p:txBody>
      </p:sp>
      <p:grpSp>
        <p:nvGrpSpPr>
          <p:cNvPr id="170004" name="Group 20"/>
          <p:cNvGrpSpPr>
            <a:grpSpLocks/>
          </p:cNvGrpSpPr>
          <p:nvPr/>
        </p:nvGrpSpPr>
        <p:grpSpPr bwMode="auto">
          <a:xfrm>
            <a:off x="4727848" y="3827462"/>
            <a:ext cx="6480175" cy="2420937"/>
            <a:chOff x="748" y="2795"/>
            <a:chExt cx="4082" cy="1525"/>
          </a:xfrm>
        </p:grpSpPr>
        <p:sp>
          <p:nvSpPr>
            <p:cNvPr id="169994" name="Rectangle 10"/>
            <p:cNvSpPr>
              <a:spLocks noChangeArrowheads="1"/>
            </p:cNvSpPr>
            <p:nvPr/>
          </p:nvSpPr>
          <p:spPr bwMode="auto">
            <a:xfrm>
              <a:off x="1973" y="2795"/>
              <a:ext cx="2857" cy="15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9989" name="Rectangle 5"/>
            <p:cNvSpPr>
              <a:spLocks noChangeArrowheads="1"/>
            </p:cNvSpPr>
            <p:nvPr/>
          </p:nvSpPr>
          <p:spPr bwMode="auto">
            <a:xfrm>
              <a:off x="748" y="3067"/>
              <a:ext cx="1071" cy="53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Application</a:t>
              </a:r>
              <a:endParaRPr lang="en-GB" altLang="en-US" sz="1400"/>
            </a:p>
          </p:txBody>
        </p:sp>
        <p:sp>
          <p:nvSpPr>
            <p:cNvPr id="169990" name="Line 6"/>
            <p:cNvSpPr>
              <a:spLocks noChangeShapeType="1"/>
            </p:cNvSpPr>
            <p:nvPr/>
          </p:nvSpPr>
          <p:spPr bwMode="auto">
            <a:xfrm>
              <a:off x="3246" y="3335"/>
              <a:ext cx="357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1" name="Rectangle 7"/>
            <p:cNvSpPr>
              <a:spLocks noChangeArrowheads="1"/>
            </p:cNvSpPr>
            <p:nvPr/>
          </p:nvSpPr>
          <p:spPr bwMode="auto">
            <a:xfrm>
              <a:off x="2176" y="3067"/>
              <a:ext cx="1070" cy="53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Geometry</a:t>
              </a:r>
              <a:endParaRPr lang="en-GB" altLang="en-US" sz="1400"/>
            </a:p>
          </p:txBody>
        </p:sp>
        <p:sp>
          <p:nvSpPr>
            <p:cNvPr id="169992" name="Rectangle 8"/>
            <p:cNvSpPr>
              <a:spLocks noChangeArrowheads="1"/>
            </p:cNvSpPr>
            <p:nvPr/>
          </p:nvSpPr>
          <p:spPr bwMode="auto">
            <a:xfrm>
              <a:off x="3603" y="3067"/>
              <a:ext cx="1071" cy="53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Rasterizer</a:t>
              </a:r>
              <a:endParaRPr lang="en-GB" altLang="en-US" sz="1400"/>
            </a:p>
          </p:txBody>
        </p:sp>
        <p:sp>
          <p:nvSpPr>
            <p:cNvPr id="169993" name="Line 9"/>
            <p:cNvSpPr>
              <a:spLocks noChangeShapeType="1"/>
            </p:cNvSpPr>
            <p:nvPr/>
          </p:nvSpPr>
          <p:spPr bwMode="auto">
            <a:xfrm>
              <a:off x="1819" y="3335"/>
              <a:ext cx="357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6" name="Text Box 12"/>
            <p:cNvSpPr txBox="1">
              <a:spLocks noChangeArrowheads="1"/>
            </p:cNvSpPr>
            <p:nvPr/>
          </p:nvSpPr>
          <p:spPr bwMode="auto">
            <a:xfrm>
              <a:off x="2699" y="2795"/>
              <a:ext cx="12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dirty="0"/>
                <a:t>HARDWARE</a:t>
              </a:r>
              <a:endParaRPr lang="en-US" altLang="en-US" dirty="0"/>
            </a:p>
          </p:txBody>
        </p:sp>
      </p:grpSp>
      <p:grpSp>
        <p:nvGrpSpPr>
          <p:cNvPr id="170003" name="Group 19"/>
          <p:cNvGrpSpPr>
            <a:grpSpLocks/>
          </p:cNvGrpSpPr>
          <p:nvPr/>
        </p:nvGrpSpPr>
        <p:grpSpPr bwMode="auto">
          <a:xfrm>
            <a:off x="6816998" y="5124448"/>
            <a:ext cx="2016125" cy="1079500"/>
            <a:chOff x="2064" y="3612"/>
            <a:chExt cx="1270" cy="680"/>
          </a:xfrm>
        </p:grpSpPr>
        <p:sp>
          <p:nvSpPr>
            <p:cNvPr id="169997" name="Rectangle 13"/>
            <p:cNvSpPr>
              <a:spLocks noChangeArrowheads="1"/>
            </p:cNvSpPr>
            <p:nvPr/>
          </p:nvSpPr>
          <p:spPr bwMode="auto">
            <a:xfrm>
              <a:off x="2064" y="3810"/>
              <a:ext cx="1270" cy="48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/>
                <a:t>Vertex shader</a:t>
              </a:r>
            </a:p>
            <a:p>
              <a:r>
                <a:rPr lang="sv-SE" altLang="en-US"/>
                <a:t>program</a:t>
              </a:r>
              <a:endParaRPr lang="en-US" altLang="en-US"/>
            </a:p>
          </p:txBody>
        </p:sp>
        <p:sp>
          <p:nvSpPr>
            <p:cNvPr id="170000" name="Line 16"/>
            <p:cNvSpPr>
              <a:spLocks noChangeShapeType="1"/>
            </p:cNvSpPr>
            <p:nvPr/>
          </p:nvSpPr>
          <p:spPr bwMode="auto">
            <a:xfrm flipV="1">
              <a:off x="2744" y="3612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0002" name="Group 18"/>
          <p:cNvGrpSpPr>
            <a:grpSpLocks/>
          </p:cNvGrpSpPr>
          <p:nvPr/>
        </p:nvGrpSpPr>
        <p:grpSpPr bwMode="auto">
          <a:xfrm>
            <a:off x="9049023" y="5124448"/>
            <a:ext cx="2016125" cy="1079500"/>
            <a:chOff x="3470" y="3612"/>
            <a:chExt cx="1270" cy="680"/>
          </a:xfrm>
        </p:grpSpPr>
        <p:sp>
          <p:nvSpPr>
            <p:cNvPr id="169999" name="Rectangle 15"/>
            <p:cNvSpPr>
              <a:spLocks noChangeArrowheads="1"/>
            </p:cNvSpPr>
            <p:nvPr/>
          </p:nvSpPr>
          <p:spPr bwMode="auto">
            <a:xfrm>
              <a:off x="3470" y="3810"/>
              <a:ext cx="1270" cy="48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/>
                <a:t>Pixel shader</a:t>
              </a:r>
            </a:p>
            <a:p>
              <a:r>
                <a:rPr lang="sv-SE" altLang="en-US"/>
                <a:t>program</a:t>
              </a:r>
              <a:endParaRPr lang="en-US" altLang="en-US"/>
            </a:p>
          </p:txBody>
        </p:sp>
        <p:sp>
          <p:nvSpPr>
            <p:cNvPr id="170001" name="Line 17"/>
            <p:cNvSpPr>
              <a:spLocks noChangeShapeType="1"/>
            </p:cNvSpPr>
            <p:nvPr/>
          </p:nvSpPr>
          <p:spPr bwMode="auto">
            <a:xfrm flipV="1">
              <a:off x="4105" y="3612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6825952" y="124283"/>
            <a:ext cx="3352800" cy="457200"/>
            <a:chOff x="3600" y="48"/>
            <a:chExt cx="2112" cy="288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3600" y="48"/>
              <a:ext cx="576" cy="2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Application</a:t>
              </a:r>
              <a:endParaRPr lang="en-GB" altLang="en-US" sz="1400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4944" y="192"/>
              <a:ext cx="192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4368" y="48"/>
              <a:ext cx="576" cy="2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Geometry</a:t>
              </a:r>
              <a:endParaRPr lang="en-GB" altLang="en-US" sz="1400"/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5136" y="48"/>
              <a:ext cx="576" cy="288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Rasterizer</a:t>
              </a:r>
              <a:endParaRPr lang="en-GB" altLang="en-US" sz="1400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4176" y="192"/>
              <a:ext cx="192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4015" y="3033773"/>
            <a:ext cx="4241595" cy="2451789"/>
            <a:chOff x="364015" y="3645024"/>
            <a:chExt cx="4241595" cy="2451789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15" y="3645024"/>
              <a:ext cx="4241595" cy="2451789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2030788" y="5268117"/>
              <a:ext cx="82485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178558" y="4430795"/>
              <a:ext cx="5293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bus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91250" y="5147008"/>
            <a:ext cx="1569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9B"/>
                </a:solidFill>
                <a:latin typeface="+mn-lt"/>
              </a:rPr>
              <a:t>CPU</a:t>
            </a:r>
          </a:p>
          <a:p>
            <a:r>
              <a:rPr lang="en-US" sz="1400" dirty="0">
                <a:latin typeface="+mn-lt"/>
              </a:rPr>
              <a:t>Very general</a:t>
            </a:r>
          </a:p>
          <a:p>
            <a:r>
              <a:rPr lang="en-US" sz="1400" dirty="0" smtClean="0">
                <a:latin typeface="+mn-lt"/>
              </a:rPr>
              <a:t>Command GPU</a:t>
            </a:r>
            <a:endParaRPr lang="en-US" sz="14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71213" y="5467871"/>
            <a:ext cx="223330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9B"/>
                </a:solidFill>
                <a:latin typeface="+mn-lt"/>
              </a:rPr>
              <a:t>GPU</a:t>
            </a:r>
          </a:p>
          <a:p>
            <a:r>
              <a:rPr lang="en-US" sz="1400" dirty="0">
                <a:latin typeface="+mn-lt"/>
              </a:rPr>
              <a:t>Highly </a:t>
            </a:r>
            <a:r>
              <a:rPr lang="en-US" sz="1400" dirty="0" smtClean="0">
                <a:latin typeface="+mn-lt"/>
              </a:rPr>
              <a:t>specialized</a:t>
            </a:r>
          </a:p>
          <a:p>
            <a:r>
              <a:rPr lang="en-US" sz="1400" dirty="0" err="1" smtClean="0">
                <a:latin typeface="+mn-lt"/>
              </a:rPr>
              <a:t>e.g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v</a:t>
            </a:r>
            <a:r>
              <a:rPr lang="en-US" sz="1400" dirty="0" smtClean="0">
                <a:latin typeface="+mn-lt"/>
              </a:rPr>
              <a:t>ector calculations</a:t>
            </a:r>
          </a:p>
          <a:p>
            <a:r>
              <a:rPr lang="en-US" sz="1400" dirty="0" smtClean="0">
                <a:latin typeface="+mn-lt"/>
              </a:rPr>
              <a:t>Highly parallelized</a:t>
            </a:r>
            <a:endParaRPr lang="en-US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63089" y="6309895"/>
            <a:ext cx="4592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9B"/>
                </a:solidFill>
                <a:latin typeface="+mn-lt"/>
              </a:rPr>
              <a:t>More to come when we talk about </a:t>
            </a:r>
            <a:r>
              <a:rPr lang="en-US" sz="1600" dirty="0" err="1" smtClean="0">
                <a:solidFill>
                  <a:srgbClr val="FFFF9B"/>
                </a:solidFill>
                <a:latin typeface="+mn-lt"/>
              </a:rPr>
              <a:t>shaders</a:t>
            </a:r>
            <a:r>
              <a:rPr lang="en-US" sz="1600" dirty="0" smtClean="0">
                <a:solidFill>
                  <a:srgbClr val="FFFF9B"/>
                </a:solidFill>
                <a:latin typeface="+mn-lt"/>
              </a:rPr>
              <a:t>!!</a:t>
            </a:r>
            <a:endParaRPr lang="en-US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27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698361" cy="1400530"/>
          </a:xfrm>
        </p:spPr>
        <p:txBody>
          <a:bodyPr/>
          <a:lstStyle/>
          <a:p>
            <a:r>
              <a:rPr lang="sv-SE" altLang="en-US" dirty="0"/>
              <a:t>You say that you render </a:t>
            </a:r>
            <a:r>
              <a:rPr lang="sv-SE" altLang="en-US" dirty="0" smtClean="0"/>
              <a:t>a </a:t>
            </a:r>
            <a:r>
              <a:rPr lang="sv-SE" altLang="en-US" i="1" dirty="0" smtClean="0"/>
              <a:t>”</a:t>
            </a:r>
            <a:r>
              <a:rPr lang="sv-SE" altLang="en-US" i="1" dirty="0"/>
              <a:t>3D scene”</a:t>
            </a:r>
            <a:r>
              <a:rPr lang="sv-SE" altLang="en-US" dirty="0"/>
              <a:t>, but what </a:t>
            </a:r>
            <a:r>
              <a:rPr lang="sv-SE" altLang="en-US" dirty="0" smtClean="0"/>
              <a:t>does it mean?</a:t>
            </a:r>
            <a:endParaRPr lang="en-GB" altLang="en-US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altLang="en-US" sz="2800" dirty="0" smtClean="0"/>
              <a:t>A </a:t>
            </a:r>
            <a:r>
              <a:rPr lang="sv-SE" altLang="en-US" sz="2800" dirty="0"/>
              <a:t>3D scene </a:t>
            </a:r>
            <a:r>
              <a:rPr lang="sv-SE" altLang="en-US" sz="2800" dirty="0" smtClean="0"/>
              <a:t>includes:</a:t>
            </a:r>
            <a:endParaRPr lang="sv-SE" altLang="en-US" sz="2800" dirty="0"/>
          </a:p>
          <a:p>
            <a:pPr lvl="1"/>
            <a:r>
              <a:rPr lang="sv-SE" altLang="en-US" sz="2200" dirty="0"/>
              <a:t>Geometry (triangles, lines, points, and more)</a:t>
            </a:r>
          </a:p>
          <a:p>
            <a:pPr lvl="2"/>
            <a:r>
              <a:rPr lang="sv-SE" altLang="en-US" sz="2000" dirty="0" smtClean="0"/>
              <a:t>A triangle consists of 3 vertices</a:t>
            </a:r>
          </a:p>
          <a:p>
            <a:pPr lvl="3"/>
            <a:r>
              <a:rPr lang="sv-SE" altLang="en-US" dirty="0" smtClean="0"/>
              <a:t>A vertex is 3D position, and may</a:t>
            </a:r>
            <a:endParaRPr lang="en-GB" altLang="en-US" dirty="0" smtClean="0"/>
          </a:p>
          <a:p>
            <a:pPr lvl="1"/>
            <a:r>
              <a:rPr lang="sv-SE" altLang="en-US" sz="2200" dirty="0" smtClean="0"/>
              <a:t>Material </a:t>
            </a:r>
            <a:r>
              <a:rPr lang="sv-SE" altLang="en-US" sz="2200" dirty="0"/>
              <a:t>properties of </a:t>
            </a:r>
            <a:r>
              <a:rPr lang="sv-SE" altLang="en-US" sz="2200" dirty="0" smtClean="0"/>
              <a:t>geometry</a:t>
            </a:r>
            <a:endParaRPr lang="sv-SE" altLang="en-US" sz="2200" dirty="0"/>
          </a:p>
          <a:p>
            <a:pPr lvl="1"/>
            <a:r>
              <a:rPr lang="sv-SE" altLang="en-US" sz="2200" dirty="0" smtClean="0"/>
              <a:t>Light sources</a:t>
            </a:r>
          </a:p>
          <a:p>
            <a:pPr lvl="1"/>
            <a:r>
              <a:rPr lang="sv-SE" altLang="en-US" sz="2200" dirty="0" smtClean="0"/>
              <a:t>Textures </a:t>
            </a:r>
            <a:r>
              <a:rPr lang="sv-SE" altLang="en-US" sz="2200" dirty="0"/>
              <a:t>(images to glue onto the geometry</a:t>
            </a:r>
            <a:r>
              <a:rPr lang="sv-SE" altLang="en-US" sz="2200" dirty="0" smtClean="0"/>
              <a:t>)</a:t>
            </a:r>
          </a:p>
          <a:p>
            <a:r>
              <a:rPr lang="sv-SE" altLang="en-US" sz="2400" dirty="0" smtClean="0"/>
              <a:t>Let us take a look at OBJ format</a:t>
            </a:r>
            <a:endParaRPr lang="sv-SE" altLang="en-US" sz="2400" dirty="0"/>
          </a:p>
        </p:txBody>
      </p:sp>
      <p:grpSp>
        <p:nvGrpSpPr>
          <p:cNvPr id="152585" name="Group 9"/>
          <p:cNvGrpSpPr>
            <a:grpSpLocks/>
          </p:cNvGrpSpPr>
          <p:nvPr/>
        </p:nvGrpSpPr>
        <p:grpSpPr bwMode="auto">
          <a:xfrm>
            <a:off x="8688288" y="3356992"/>
            <a:ext cx="2438400" cy="1600200"/>
            <a:chOff x="4176" y="3120"/>
            <a:chExt cx="1536" cy="1008"/>
          </a:xfrm>
        </p:grpSpPr>
        <p:sp>
          <p:nvSpPr>
            <p:cNvPr id="152580" name="AutoShape 4"/>
            <p:cNvSpPr>
              <a:spLocks noChangeArrowheads="1"/>
            </p:cNvSpPr>
            <p:nvPr/>
          </p:nvSpPr>
          <p:spPr bwMode="auto">
            <a:xfrm rot="-19892899">
              <a:off x="4416" y="3360"/>
              <a:ext cx="1200" cy="52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1" name="Line 5"/>
            <p:cNvSpPr>
              <a:spLocks noChangeShapeType="1"/>
            </p:cNvSpPr>
            <p:nvPr/>
          </p:nvSpPr>
          <p:spPr bwMode="auto">
            <a:xfrm flipH="1" flipV="1">
              <a:off x="4176" y="3264"/>
              <a:ext cx="19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2582" name="Line 6"/>
            <p:cNvSpPr>
              <a:spLocks noChangeShapeType="1"/>
            </p:cNvSpPr>
            <p:nvPr/>
          </p:nvSpPr>
          <p:spPr bwMode="auto">
            <a:xfrm flipV="1">
              <a:off x="5136" y="3120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2583" name="Line 7"/>
            <p:cNvSpPr>
              <a:spLocks noChangeShapeType="1"/>
            </p:cNvSpPr>
            <p:nvPr/>
          </p:nvSpPr>
          <p:spPr bwMode="auto">
            <a:xfrm flipV="1">
              <a:off x="5424" y="3888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8040216" y="5151437"/>
            <a:ext cx="37786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en-US" sz="2000" dirty="0">
                <a:solidFill>
                  <a:srgbClr val="FFCC00"/>
                </a:solidFill>
                <a:latin typeface="Century Gothic" panose="020B0502020202020204"/>
                <a:ea typeface="+mj-ea"/>
                <a:cs typeface="+mj-cs"/>
              </a:rPr>
              <a:t>include </a:t>
            </a:r>
            <a:r>
              <a:rPr lang="sv-SE" altLang="en-US" sz="2000" dirty="0" smtClean="0">
                <a:solidFill>
                  <a:srgbClr val="FFCC00"/>
                </a:solidFill>
                <a:latin typeface="Century Gothic" panose="020B0502020202020204"/>
                <a:ea typeface="+mj-ea"/>
                <a:cs typeface="+mj-cs"/>
              </a:rPr>
              <a:t>normals, texture coordinates </a:t>
            </a:r>
            <a:r>
              <a:rPr lang="sv-SE" altLang="en-US" sz="2000" dirty="0">
                <a:solidFill>
                  <a:srgbClr val="FFCC00"/>
                </a:solidFill>
                <a:latin typeface="Century Gothic" panose="020B0502020202020204"/>
                <a:ea typeface="+mj-ea"/>
                <a:cs typeface="+mj-cs"/>
              </a:rPr>
              <a:t>and more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2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/>
              <a:t>Rendering Primitives</a:t>
            </a:r>
            <a:endParaRPr lang="en-GB" alt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371600"/>
            <a:ext cx="80010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en-US" dirty="0"/>
              <a:t>Use graphics hardware </a:t>
            </a:r>
            <a:r>
              <a:rPr lang="sv-SE" altLang="en-US" dirty="0" smtClean="0"/>
              <a:t>(GPU) for </a:t>
            </a:r>
            <a:r>
              <a:rPr lang="sv-SE" altLang="en-US" dirty="0"/>
              <a:t>real </a:t>
            </a:r>
            <a:r>
              <a:rPr lang="sv-SE" altLang="en-US" dirty="0" smtClean="0"/>
              <a:t>time computation…</a:t>
            </a:r>
            <a:endParaRPr lang="sv-SE" altLang="en-US" dirty="0"/>
          </a:p>
          <a:p>
            <a:pPr>
              <a:lnSpc>
                <a:spcPct val="90000"/>
              </a:lnSpc>
            </a:pPr>
            <a:r>
              <a:rPr lang="sv-SE" altLang="en-US" dirty="0"/>
              <a:t>These </a:t>
            </a:r>
            <a:r>
              <a:rPr lang="sv-SE" altLang="en-US" dirty="0" smtClean="0"/>
              <a:t>GPUs can </a:t>
            </a:r>
            <a:r>
              <a:rPr lang="sv-SE" altLang="en-US" dirty="0"/>
              <a:t>render points, lines, </a:t>
            </a:r>
            <a:r>
              <a:rPr lang="sv-SE" altLang="en-US" dirty="0" smtClean="0"/>
              <a:t>triangles very efficiently</a:t>
            </a:r>
            <a:endParaRPr lang="sv-SE" altLang="en-US" dirty="0"/>
          </a:p>
          <a:p>
            <a:pPr>
              <a:lnSpc>
                <a:spcPct val="90000"/>
              </a:lnSpc>
            </a:pPr>
            <a:r>
              <a:rPr lang="sv-SE" altLang="en-US" dirty="0"/>
              <a:t>A surface is thus an approximation by a number of such </a:t>
            </a:r>
            <a:r>
              <a:rPr lang="sv-SE" altLang="en-US" dirty="0" smtClean="0"/>
              <a:t>primitives</a:t>
            </a:r>
            <a:endParaRPr lang="sv-SE" altLang="en-US" dirty="0"/>
          </a:p>
          <a:p>
            <a:pPr marL="0" indent="0">
              <a:lnSpc>
                <a:spcPct val="90000"/>
              </a:lnSpc>
              <a:buNone/>
            </a:pPr>
            <a:endParaRPr lang="sv-SE" alt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pic>
        <p:nvPicPr>
          <p:cNvPr id="149508" name="Picture 4" descr="teapot_w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84550"/>
            <a:ext cx="36576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10" name="Picture 6" descr="teapot_sol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84550"/>
            <a:ext cx="3657600" cy="31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53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sz="3200" dirty="0" smtClean="0"/>
              <a:t>Fixed-Function Pipeline</a:t>
            </a:r>
            <a:endParaRPr lang="en-GB" altLang="en-US" sz="3200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295400"/>
            <a:ext cx="9671992" cy="3069704"/>
          </a:xfrm>
        </p:spPr>
        <p:txBody>
          <a:bodyPr/>
          <a:lstStyle/>
          <a:p>
            <a:r>
              <a:rPr lang="sv-SE" altLang="en-US" dirty="0" smtClean="0"/>
              <a:t>From </a:t>
            </a:r>
            <a:r>
              <a:rPr lang="sv-SE" altLang="en-US" dirty="0"/>
              <a:t>c</a:t>
            </a:r>
            <a:r>
              <a:rPr lang="sv-SE" altLang="en-US" dirty="0" smtClean="0"/>
              <a:t>hapter </a:t>
            </a:r>
            <a:r>
              <a:rPr lang="sv-SE" altLang="en-US" dirty="0"/>
              <a:t>2 in </a:t>
            </a:r>
            <a:r>
              <a:rPr lang="sv-SE" altLang="en-US" dirty="0" smtClean="0"/>
              <a:t>the RTR </a:t>
            </a:r>
            <a:r>
              <a:rPr lang="sv-SE" altLang="en-US" dirty="0"/>
              <a:t>book</a:t>
            </a:r>
          </a:p>
          <a:p>
            <a:r>
              <a:rPr lang="sv-SE" altLang="en-US" dirty="0"/>
              <a:t>The pipeline is the ”engine” that creates images from 3D scenes</a:t>
            </a:r>
          </a:p>
          <a:p>
            <a:r>
              <a:rPr lang="sv-SE" altLang="en-US" dirty="0"/>
              <a:t>Three conceptual stages of the pipeline:</a:t>
            </a:r>
          </a:p>
          <a:p>
            <a:pPr lvl="1"/>
            <a:r>
              <a:rPr lang="sv-SE" altLang="en-US" dirty="0"/>
              <a:t>Application (executed on the CPU)</a:t>
            </a:r>
          </a:p>
          <a:p>
            <a:pPr lvl="1"/>
            <a:r>
              <a:rPr lang="sv-SE" altLang="en-US" dirty="0" smtClean="0"/>
              <a:t>Geometry</a:t>
            </a:r>
          </a:p>
          <a:p>
            <a:pPr lvl="1"/>
            <a:r>
              <a:rPr lang="sv-SE" altLang="en-US" dirty="0" smtClean="0"/>
              <a:t>Rasterizer</a:t>
            </a:r>
            <a:endParaRPr lang="en-GB" altLang="en-US" dirty="0"/>
          </a:p>
        </p:txBody>
      </p:sp>
      <p:grpSp>
        <p:nvGrpSpPr>
          <p:cNvPr id="148500" name="Group 20"/>
          <p:cNvGrpSpPr>
            <a:grpSpLocks/>
          </p:cNvGrpSpPr>
          <p:nvPr/>
        </p:nvGrpSpPr>
        <p:grpSpPr bwMode="auto">
          <a:xfrm>
            <a:off x="2514600" y="4365104"/>
            <a:ext cx="2438400" cy="685800"/>
            <a:chOff x="624" y="3168"/>
            <a:chExt cx="1536" cy="432"/>
          </a:xfrm>
        </p:grpSpPr>
        <p:sp>
          <p:nvSpPr>
            <p:cNvPr id="148484" name="Rectangle 4"/>
            <p:cNvSpPr>
              <a:spLocks noChangeArrowheads="1"/>
            </p:cNvSpPr>
            <p:nvPr/>
          </p:nvSpPr>
          <p:spPr bwMode="auto">
            <a:xfrm>
              <a:off x="624" y="3168"/>
              <a:ext cx="1104" cy="43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/>
                <a:t>Application</a:t>
              </a:r>
              <a:endParaRPr lang="en-GB" altLang="en-US"/>
            </a:p>
          </p:txBody>
        </p:sp>
        <p:sp>
          <p:nvSpPr>
            <p:cNvPr id="148489" name="Line 9"/>
            <p:cNvSpPr>
              <a:spLocks noChangeShapeType="1"/>
            </p:cNvSpPr>
            <p:nvPr/>
          </p:nvSpPr>
          <p:spPr bwMode="auto">
            <a:xfrm>
              <a:off x="1728" y="3360"/>
              <a:ext cx="432" cy="0"/>
            </a:xfrm>
            <a:prstGeom prst="line">
              <a:avLst/>
            </a:prstGeom>
            <a:noFill/>
            <a:ln w="76200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8501" name="Group 21"/>
          <p:cNvGrpSpPr>
            <a:grpSpLocks/>
          </p:cNvGrpSpPr>
          <p:nvPr/>
        </p:nvGrpSpPr>
        <p:grpSpPr bwMode="auto">
          <a:xfrm>
            <a:off x="4953000" y="4365104"/>
            <a:ext cx="2438400" cy="685800"/>
            <a:chOff x="2160" y="3168"/>
            <a:chExt cx="1536" cy="432"/>
          </a:xfrm>
        </p:grpSpPr>
        <p:sp>
          <p:nvSpPr>
            <p:cNvPr id="148487" name="Rectangle 7"/>
            <p:cNvSpPr>
              <a:spLocks noChangeArrowheads="1"/>
            </p:cNvSpPr>
            <p:nvPr/>
          </p:nvSpPr>
          <p:spPr bwMode="auto">
            <a:xfrm>
              <a:off x="2160" y="3168"/>
              <a:ext cx="1104" cy="43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/>
                <a:t>Geometry</a:t>
              </a:r>
              <a:endParaRPr lang="en-GB" altLang="en-US"/>
            </a:p>
          </p:txBody>
        </p:sp>
        <p:sp>
          <p:nvSpPr>
            <p:cNvPr id="148490" name="Line 10"/>
            <p:cNvSpPr>
              <a:spLocks noChangeShapeType="1"/>
            </p:cNvSpPr>
            <p:nvPr/>
          </p:nvSpPr>
          <p:spPr bwMode="auto">
            <a:xfrm>
              <a:off x="3264" y="3360"/>
              <a:ext cx="432" cy="0"/>
            </a:xfrm>
            <a:prstGeom prst="line">
              <a:avLst/>
            </a:prstGeom>
            <a:noFill/>
            <a:ln w="76200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8502" name="Group 22"/>
          <p:cNvGrpSpPr>
            <a:grpSpLocks/>
          </p:cNvGrpSpPr>
          <p:nvPr/>
        </p:nvGrpSpPr>
        <p:grpSpPr bwMode="auto">
          <a:xfrm>
            <a:off x="7391400" y="4365104"/>
            <a:ext cx="2438400" cy="685800"/>
            <a:chOff x="3696" y="3168"/>
            <a:chExt cx="1536" cy="432"/>
          </a:xfrm>
        </p:grpSpPr>
        <p:sp>
          <p:nvSpPr>
            <p:cNvPr id="148488" name="Rectangle 8"/>
            <p:cNvSpPr>
              <a:spLocks noChangeArrowheads="1"/>
            </p:cNvSpPr>
            <p:nvPr/>
          </p:nvSpPr>
          <p:spPr bwMode="auto">
            <a:xfrm>
              <a:off x="3696" y="3168"/>
              <a:ext cx="1104" cy="43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/>
                <a:t>Rasterizer</a:t>
              </a:r>
              <a:endParaRPr lang="en-GB" altLang="en-US"/>
            </a:p>
          </p:txBody>
        </p:sp>
        <p:sp>
          <p:nvSpPr>
            <p:cNvPr id="148492" name="Line 12"/>
            <p:cNvSpPr>
              <a:spLocks noChangeShapeType="1"/>
            </p:cNvSpPr>
            <p:nvPr/>
          </p:nvSpPr>
          <p:spPr bwMode="auto">
            <a:xfrm>
              <a:off x="4800" y="3360"/>
              <a:ext cx="432" cy="0"/>
            </a:xfrm>
            <a:prstGeom prst="line">
              <a:avLst/>
            </a:prstGeom>
            <a:noFill/>
            <a:ln w="76200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8499" name="Group 19"/>
          <p:cNvGrpSpPr>
            <a:grpSpLocks/>
          </p:cNvGrpSpPr>
          <p:nvPr/>
        </p:nvGrpSpPr>
        <p:grpSpPr bwMode="auto">
          <a:xfrm>
            <a:off x="111969" y="4305248"/>
            <a:ext cx="2401888" cy="822325"/>
            <a:chOff x="142" y="3744"/>
            <a:chExt cx="1513" cy="518"/>
          </a:xfrm>
        </p:grpSpPr>
        <p:sp>
          <p:nvSpPr>
            <p:cNvPr id="148493" name="Oval 13"/>
            <p:cNvSpPr>
              <a:spLocks noChangeArrowheads="1"/>
            </p:cNvSpPr>
            <p:nvPr/>
          </p:nvSpPr>
          <p:spPr bwMode="auto">
            <a:xfrm>
              <a:off x="720" y="3744"/>
              <a:ext cx="576" cy="51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800"/>
                <a:t>3D</a:t>
              </a:r>
            </a:p>
            <a:p>
              <a:r>
                <a:rPr lang="sv-SE" altLang="en-US" sz="1800"/>
                <a:t>scene</a:t>
              </a:r>
              <a:endParaRPr lang="en-GB" altLang="en-US" sz="1800"/>
            </a:p>
          </p:txBody>
        </p:sp>
        <p:sp>
          <p:nvSpPr>
            <p:cNvPr id="148496" name="Line 16"/>
            <p:cNvSpPr>
              <a:spLocks noChangeShapeType="1"/>
            </p:cNvSpPr>
            <p:nvPr/>
          </p:nvSpPr>
          <p:spPr bwMode="auto">
            <a:xfrm>
              <a:off x="1296" y="4009"/>
              <a:ext cx="359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7" name="Text Box 17"/>
            <p:cNvSpPr txBox="1">
              <a:spLocks noChangeArrowheads="1"/>
            </p:cNvSpPr>
            <p:nvPr/>
          </p:nvSpPr>
          <p:spPr bwMode="auto">
            <a:xfrm>
              <a:off x="142" y="3859"/>
              <a:ext cx="5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 dirty="0"/>
                <a:t>input</a:t>
              </a:r>
              <a:endParaRPr lang="en-GB" altLang="en-US" dirty="0"/>
            </a:p>
          </p:txBody>
        </p:sp>
      </p:grpSp>
      <p:grpSp>
        <p:nvGrpSpPr>
          <p:cNvPr id="148503" name="Group 23"/>
          <p:cNvGrpSpPr>
            <a:grpSpLocks/>
          </p:cNvGrpSpPr>
          <p:nvPr/>
        </p:nvGrpSpPr>
        <p:grpSpPr bwMode="auto">
          <a:xfrm>
            <a:off x="9525000" y="4365104"/>
            <a:ext cx="1066800" cy="1219200"/>
            <a:chOff x="5040" y="3168"/>
            <a:chExt cx="672" cy="768"/>
          </a:xfrm>
        </p:grpSpPr>
        <p:sp>
          <p:nvSpPr>
            <p:cNvPr id="148491" name="Oval 11"/>
            <p:cNvSpPr>
              <a:spLocks noChangeArrowheads="1"/>
            </p:cNvSpPr>
            <p:nvPr/>
          </p:nvSpPr>
          <p:spPr bwMode="auto">
            <a:xfrm>
              <a:off x="5232" y="3168"/>
              <a:ext cx="480" cy="43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800"/>
                <a:t>Image</a:t>
              </a:r>
              <a:endParaRPr lang="en-GB" altLang="en-US" sz="1800"/>
            </a:p>
          </p:txBody>
        </p:sp>
        <p:sp>
          <p:nvSpPr>
            <p:cNvPr id="148498" name="Text Box 18"/>
            <p:cNvSpPr txBox="1">
              <a:spLocks noChangeArrowheads="1"/>
            </p:cNvSpPr>
            <p:nvPr/>
          </p:nvSpPr>
          <p:spPr bwMode="auto">
            <a:xfrm>
              <a:off x="5040" y="3648"/>
              <a:ext cx="6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en-US"/>
                <a:t>output</a:t>
              </a:r>
              <a:endParaRPr lang="en-GB" alt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181675" y="5191349"/>
            <a:ext cx="3387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Transformation matrices</a:t>
            </a:r>
          </a:p>
          <a:p>
            <a:r>
              <a:rPr lang="en-US" sz="1600" dirty="0">
                <a:latin typeface="+mn-lt"/>
              </a:rPr>
              <a:t>(World, View, Projection)</a:t>
            </a:r>
          </a:p>
        </p:txBody>
      </p:sp>
      <p:sp>
        <p:nvSpPr>
          <p:cNvPr id="3" name="Rectangle 2"/>
          <p:cNvSpPr/>
          <p:nvPr/>
        </p:nvSpPr>
        <p:spPr>
          <a:xfrm>
            <a:off x="7048500" y="5191348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Textures / Color</a:t>
            </a:r>
          </a:p>
          <a:p>
            <a:r>
              <a:rPr lang="en-US" sz="1600" dirty="0" smtClean="0">
                <a:latin typeface="+mn-lt"/>
              </a:rPr>
              <a:t>Lighting information</a:t>
            </a:r>
            <a:endParaRPr lang="en-US" sz="16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64310" y="5229328"/>
            <a:ext cx="3387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Game</a:t>
            </a:r>
          </a:p>
          <a:p>
            <a:r>
              <a:rPr lang="en-US" sz="1600" dirty="0" smtClean="0">
                <a:latin typeface="+mn-lt"/>
              </a:rPr>
              <a:t>CAD/Maya</a:t>
            </a:r>
          </a:p>
          <a:p>
            <a:r>
              <a:rPr lang="en-US" sz="1600" dirty="0" smtClean="0">
                <a:latin typeface="+mn-lt"/>
              </a:rPr>
              <a:t>GIS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436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/>
              <a:t>Back to the pipeline:</a:t>
            </a:r>
            <a:br>
              <a:rPr lang="sv-SE" altLang="en-US"/>
            </a:br>
            <a:r>
              <a:rPr lang="sv-SE" altLang="en-US"/>
              <a:t>The APPLICATION stage	</a:t>
            </a:r>
            <a:endParaRPr lang="en-GB" altLang="en-US"/>
          </a:p>
        </p:txBody>
      </p:sp>
      <p:sp>
        <p:nvSpPr>
          <p:cNvPr id="1505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v-SE" altLang="en-US" dirty="0"/>
              <a:t>Executed on the CPU</a:t>
            </a:r>
          </a:p>
          <a:p>
            <a:pPr lvl="1">
              <a:lnSpc>
                <a:spcPct val="90000"/>
              </a:lnSpc>
            </a:pPr>
            <a:r>
              <a:rPr lang="sv-SE" altLang="en-US" dirty="0"/>
              <a:t>Means that the programmer decides what happens here</a:t>
            </a:r>
          </a:p>
          <a:p>
            <a:pPr>
              <a:lnSpc>
                <a:spcPct val="90000"/>
              </a:lnSpc>
            </a:pPr>
            <a:r>
              <a:rPr lang="sv-SE" altLang="en-US" dirty="0"/>
              <a:t>Examples:</a:t>
            </a:r>
          </a:p>
          <a:p>
            <a:pPr lvl="1">
              <a:lnSpc>
                <a:spcPct val="90000"/>
              </a:lnSpc>
            </a:pPr>
            <a:r>
              <a:rPr lang="sv-SE" altLang="en-US" dirty="0"/>
              <a:t>Collision detection</a:t>
            </a:r>
          </a:p>
          <a:p>
            <a:pPr lvl="1">
              <a:lnSpc>
                <a:spcPct val="90000"/>
              </a:lnSpc>
            </a:pPr>
            <a:r>
              <a:rPr lang="sv-SE" altLang="en-US" dirty="0" smtClean="0"/>
              <a:t>Speed-up </a:t>
            </a:r>
            <a:r>
              <a:rPr lang="sv-SE" altLang="en-US" dirty="0"/>
              <a:t>techniques</a:t>
            </a:r>
          </a:p>
          <a:p>
            <a:pPr lvl="1">
              <a:lnSpc>
                <a:spcPct val="90000"/>
              </a:lnSpc>
            </a:pPr>
            <a:r>
              <a:rPr lang="sv-SE" altLang="en-US" dirty="0"/>
              <a:t>Animation</a:t>
            </a:r>
          </a:p>
          <a:p>
            <a:pPr>
              <a:lnSpc>
                <a:spcPct val="90000"/>
              </a:lnSpc>
            </a:pPr>
            <a:r>
              <a:rPr lang="sv-SE" altLang="en-US" dirty="0"/>
              <a:t>Most important task: send rendering primitives (e.g. triangles) to the graphics hardware</a:t>
            </a:r>
          </a:p>
          <a:p>
            <a:pPr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150532" name="Rectangle 1028"/>
          <p:cNvSpPr>
            <a:spLocks noChangeArrowheads="1"/>
          </p:cNvSpPr>
          <p:nvPr/>
        </p:nvSpPr>
        <p:spPr bwMode="auto">
          <a:xfrm>
            <a:off x="6825952" y="124283"/>
            <a:ext cx="914400" cy="457200"/>
          </a:xfrm>
          <a:prstGeom prst="rect">
            <a:avLst/>
          </a:prstGeom>
          <a:solidFill>
            <a:srgbClr val="008080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Application</a:t>
            </a:r>
            <a:endParaRPr lang="en-GB" altLang="en-US" sz="1400"/>
          </a:p>
        </p:txBody>
      </p:sp>
      <p:sp>
        <p:nvSpPr>
          <p:cNvPr id="150536" name="Line 1032"/>
          <p:cNvSpPr>
            <a:spLocks noChangeShapeType="1"/>
          </p:cNvSpPr>
          <p:nvPr/>
        </p:nvSpPr>
        <p:spPr bwMode="auto">
          <a:xfrm>
            <a:off x="8959552" y="352883"/>
            <a:ext cx="304800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7" name="Rectangle 1043"/>
          <p:cNvSpPr>
            <a:spLocks noChangeArrowheads="1"/>
          </p:cNvSpPr>
          <p:nvPr/>
        </p:nvSpPr>
        <p:spPr bwMode="auto">
          <a:xfrm>
            <a:off x="8045152" y="124283"/>
            <a:ext cx="914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Geometry</a:t>
            </a:r>
            <a:endParaRPr lang="en-GB" altLang="en-US" sz="1400"/>
          </a:p>
        </p:txBody>
      </p:sp>
      <p:sp>
        <p:nvSpPr>
          <p:cNvPr id="150548" name="Rectangle 1044"/>
          <p:cNvSpPr>
            <a:spLocks noChangeArrowheads="1"/>
          </p:cNvSpPr>
          <p:nvPr/>
        </p:nvSpPr>
        <p:spPr bwMode="auto">
          <a:xfrm>
            <a:off x="9264352" y="124283"/>
            <a:ext cx="914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Rasterizer</a:t>
            </a:r>
            <a:endParaRPr lang="en-GB" altLang="en-US" sz="1400"/>
          </a:p>
        </p:txBody>
      </p:sp>
      <p:sp>
        <p:nvSpPr>
          <p:cNvPr id="150549" name="Line 1045"/>
          <p:cNvSpPr>
            <a:spLocks noChangeShapeType="1"/>
          </p:cNvSpPr>
          <p:nvPr/>
        </p:nvSpPr>
        <p:spPr bwMode="auto">
          <a:xfrm>
            <a:off x="7740352" y="352883"/>
            <a:ext cx="304800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7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/>
              <a:t>The GEOMETRY stage</a:t>
            </a:r>
            <a:endParaRPr lang="en-GB" alt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en-US" dirty="0"/>
              <a:t>Task: ”geometrical” operations on the input data (e.g. triangles)</a:t>
            </a:r>
          </a:p>
          <a:p>
            <a:r>
              <a:rPr lang="sv-SE" altLang="en-US" dirty="0"/>
              <a:t>Allows:</a:t>
            </a:r>
          </a:p>
          <a:p>
            <a:pPr lvl="1"/>
            <a:r>
              <a:rPr lang="sv-SE" altLang="en-US" dirty="0"/>
              <a:t>Move objects (matrix multiplication)</a:t>
            </a:r>
          </a:p>
          <a:p>
            <a:pPr lvl="1"/>
            <a:r>
              <a:rPr lang="sv-SE" altLang="en-US" dirty="0"/>
              <a:t>Move the camera (matrix multiplication)</a:t>
            </a:r>
          </a:p>
          <a:p>
            <a:pPr lvl="1"/>
            <a:r>
              <a:rPr lang="sv-SE" altLang="en-US" dirty="0"/>
              <a:t>Compute lighting at vertices of triangle</a:t>
            </a:r>
          </a:p>
          <a:p>
            <a:pPr lvl="1"/>
            <a:r>
              <a:rPr lang="sv-SE" altLang="en-US" dirty="0"/>
              <a:t>Project onto screen (3D to </a:t>
            </a:r>
            <a:r>
              <a:rPr lang="sv-SE" altLang="en-US" dirty="0"/>
              <a:t>2D matrix multiplication)</a:t>
            </a:r>
            <a:endParaRPr lang="sv-SE" altLang="en-US" dirty="0"/>
          </a:p>
          <a:p>
            <a:pPr lvl="1"/>
            <a:r>
              <a:rPr lang="sv-SE" altLang="en-US" dirty="0"/>
              <a:t>Clipping </a:t>
            </a:r>
            <a:r>
              <a:rPr lang="sv-SE" altLang="en-US" dirty="0" smtClean="0"/>
              <a:t>(remove triangles outside the </a:t>
            </a:r>
            <a:r>
              <a:rPr lang="sv-SE" altLang="en-US" dirty="0"/>
              <a:t>screen)</a:t>
            </a:r>
          </a:p>
          <a:p>
            <a:pPr lvl="1"/>
            <a:r>
              <a:rPr lang="sv-SE" altLang="en-US" dirty="0"/>
              <a:t>Map to window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7</a:t>
            </a:fld>
            <a:endParaRPr lang="en-US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825952" y="124283"/>
            <a:ext cx="3352800" cy="457200"/>
            <a:chOff x="7239000" y="76200"/>
            <a:chExt cx="3352800" cy="457200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7239000" y="762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 dirty="0"/>
                <a:t>Application</a:t>
              </a:r>
              <a:endParaRPr lang="en-GB" altLang="en-US" sz="1400" dirty="0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9372600" y="304800"/>
              <a:ext cx="304800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8458200" y="76200"/>
              <a:ext cx="914400" cy="457200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Geometry</a:t>
              </a:r>
              <a:endParaRPr lang="en-GB" altLang="en-US" sz="1400"/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9677400" y="762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Rasterizer</a:t>
              </a:r>
              <a:endParaRPr lang="en-GB" altLang="en-US" sz="1400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8153400" y="304800"/>
              <a:ext cx="304800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72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/>
              <a:t>Animate objects and camera</a:t>
            </a:r>
            <a:endParaRPr lang="en-GB" alt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en-US" dirty="0"/>
              <a:t>Can animate in many different ways with 4x4 matrices </a:t>
            </a:r>
            <a:endParaRPr lang="sv-SE" altLang="en-US" dirty="0" smtClean="0"/>
          </a:p>
          <a:p>
            <a:r>
              <a:rPr lang="sv-SE" altLang="en-US" dirty="0" smtClean="0"/>
              <a:t>Example</a:t>
            </a:r>
            <a:r>
              <a:rPr lang="sv-SE" altLang="en-US" dirty="0"/>
              <a:t>: </a:t>
            </a:r>
          </a:p>
          <a:p>
            <a:pPr lvl="1"/>
            <a:r>
              <a:rPr lang="sv-SE" altLang="en-US" dirty="0"/>
              <a:t>Before displaying a torus on screen, a matrix that represents a rotation can be applied. The result is that the torus is rotated.</a:t>
            </a:r>
          </a:p>
          <a:p>
            <a:r>
              <a:rPr lang="sv-SE" altLang="en-US" dirty="0"/>
              <a:t>Same thing with camera (this is possible since motion is relative)</a:t>
            </a:r>
            <a:endParaRPr lang="en-GB" altLang="en-US" dirty="0"/>
          </a:p>
        </p:txBody>
      </p:sp>
      <p:sp>
        <p:nvSpPr>
          <p:cNvPr id="10" name="Rectangle 1028"/>
          <p:cNvSpPr>
            <a:spLocks noChangeArrowheads="1"/>
          </p:cNvSpPr>
          <p:nvPr/>
        </p:nvSpPr>
        <p:spPr bwMode="auto">
          <a:xfrm>
            <a:off x="6825952" y="124283"/>
            <a:ext cx="914400" cy="457200"/>
          </a:xfrm>
          <a:prstGeom prst="rect">
            <a:avLst/>
          </a:prstGeom>
          <a:solidFill>
            <a:srgbClr val="008080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Application</a:t>
            </a:r>
            <a:endParaRPr lang="en-GB" altLang="en-US" sz="1400"/>
          </a:p>
        </p:txBody>
      </p:sp>
      <p:sp>
        <p:nvSpPr>
          <p:cNvPr id="11" name="Line 1032"/>
          <p:cNvSpPr>
            <a:spLocks noChangeShapeType="1"/>
          </p:cNvSpPr>
          <p:nvPr/>
        </p:nvSpPr>
        <p:spPr bwMode="auto">
          <a:xfrm>
            <a:off x="8959552" y="352883"/>
            <a:ext cx="304800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43"/>
          <p:cNvSpPr>
            <a:spLocks noChangeArrowheads="1"/>
          </p:cNvSpPr>
          <p:nvPr/>
        </p:nvSpPr>
        <p:spPr bwMode="auto">
          <a:xfrm>
            <a:off x="8045152" y="124283"/>
            <a:ext cx="914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Geometry</a:t>
            </a:r>
            <a:endParaRPr lang="en-GB" altLang="en-US" sz="1400"/>
          </a:p>
        </p:txBody>
      </p:sp>
      <p:sp>
        <p:nvSpPr>
          <p:cNvPr id="13" name="Rectangle 1044"/>
          <p:cNvSpPr>
            <a:spLocks noChangeArrowheads="1"/>
          </p:cNvSpPr>
          <p:nvPr/>
        </p:nvSpPr>
        <p:spPr bwMode="auto">
          <a:xfrm>
            <a:off x="9264352" y="124283"/>
            <a:ext cx="914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en-US" sz="1400"/>
              <a:t>Rasterizer</a:t>
            </a:r>
            <a:endParaRPr lang="en-GB" altLang="en-US" sz="1400"/>
          </a:p>
        </p:txBody>
      </p:sp>
      <p:sp>
        <p:nvSpPr>
          <p:cNvPr id="14" name="Line 1045"/>
          <p:cNvSpPr>
            <a:spLocks noChangeShapeType="1"/>
          </p:cNvSpPr>
          <p:nvPr/>
        </p:nvSpPr>
        <p:spPr bwMode="auto">
          <a:xfrm>
            <a:off x="7740352" y="352883"/>
            <a:ext cx="304800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825952" y="124283"/>
            <a:ext cx="3352800" cy="457200"/>
            <a:chOff x="7239000" y="76200"/>
            <a:chExt cx="3352800" cy="457200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7239000" y="762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 dirty="0"/>
                <a:t>Application</a:t>
              </a:r>
              <a:endParaRPr lang="en-GB" altLang="en-US" sz="1400" dirty="0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9372600" y="304800"/>
              <a:ext cx="304800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8458200" y="76200"/>
              <a:ext cx="914400" cy="457200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Geometry</a:t>
              </a:r>
              <a:endParaRPr lang="en-GB" altLang="en-US" sz="1400"/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9677400" y="762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Rasterizer</a:t>
              </a:r>
              <a:endParaRPr lang="en-GB" altLang="en-US" sz="1400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8153400" y="304800"/>
              <a:ext cx="304800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56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/>
              <a:t>The RASTERIZER stage</a:t>
            </a:r>
            <a:endParaRPr lang="en-GB" altLang="en-U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447800"/>
            <a:ext cx="80010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en-US"/>
              <a:t>Main task: take output from GEOMETRY and turn into visible pixels on screen</a:t>
            </a:r>
          </a:p>
          <a:p>
            <a:pPr>
              <a:lnSpc>
                <a:spcPct val="90000"/>
              </a:lnSpc>
            </a:pPr>
            <a:endParaRPr lang="sv-SE" altLang="en-US"/>
          </a:p>
          <a:p>
            <a:pPr>
              <a:lnSpc>
                <a:spcPct val="90000"/>
              </a:lnSpc>
            </a:pPr>
            <a:endParaRPr lang="sv-SE" altLang="en-US"/>
          </a:p>
          <a:p>
            <a:pPr>
              <a:lnSpc>
                <a:spcPct val="90000"/>
              </a:lnSpc>
            </a:pPr>
            <a:endParaRPr lang="sv-SE" altLang="en-US"/>
          </a:p>
          <a:p>
            <a:pPr>
              <a:lnSpc>
                <a:spcPct val="90000"/>
              </a:lnSpc>
            </a:pPr>
            <a:endParaRPr lang="sv-SE" altLang="en-US"/>
          </a:p>
        </p:txBody>
      </p:sp>
      <p:grpSp>
        <p:nvGrpSpPr>
          <p:cNvPr id="153674" name="Group 74"/>
          <p:cNvGrpSpPr>
            <a:grpSpLocks/>
          </p:cNvGrpSpPr>
          <p:nvPr/>
        </p:nvGrpSpPr>
        <p:grpSpPr bwMode="auto">
          <a:xfrm>
            <a:off x="2590800" y="2514600"/>
            <a:ext cx="6705600" cy="2133600"/>
            <a:chOff x="672" y="1584"/>
            <a:chExt cx="4224" cy="1344"/>
          </a:xfrm>
        </p:grpSpPr>
        <p:sp>
          <p:nvSpPr>
            <p:cNvPr id="153609" name="Line 9"/>
            <p:cNvSpPr>
              <a:spLocks noChangeShapeType="1"/>
            </p:cNvSpPr>
            <p:nvPr/>
          </p:nvSpPr>
          <p:spPr bwMode="auto">
            <a:xfrm flipV="1">
              <a:off x="720" y="1728"/>
              <a:ext cx="336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10" name="Line 10"/>
            <p:cNvSpPr>
              <a:spLocks noChangeShapeType="1"/>
            </p:cNvSpPr>
            <p:nvPr/>
          </p:nvSpPr>
          <p:spPr bwMode="auto">
            <a:xfrm>
              <a:off x="1056" y="1728"/>
              <a:ext cx="96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11" name="Line 11"/>
            <p:cNvSpPr>
              <a:spLocks noChangeShapeType="1"/>
            </p:cNvSpPr>
            <p:nvPr/>
          </p:nvSpPr>
          <p:spPr bwMode="auto">
            <a:xfrm flipV="1">
              <a:off x="720" y="2400"/>
              <a:ext cx="129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12" name="Oval 12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13" name="Oval 13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14" name="Oval 14"/>
            <p:cNvSpPr>
              <a:spLocks noChangeArrowheads="1"/>
            </p:cNvSpPr>
            <p:nvPr/>
          </p:nvSpPr>
          <p:spPr bwMode="auto">
            <a:xfrm>
              <a:off x="1968" y="2352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15" name="Line 15"/>
            <p:cNvSpPr>
              <a:spLocks noChangeShapeType="1"/>
            </p:cNvSpPr>
            <p:nvPr/>
          </p:nvSpPr>
          <p:spPr bwMode="auto">
            <a:xfrm flipV="1">
              <a:off x="3168" y="1728"/>
              <a:ext cx="336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16" name="Line 16"/>
            <p:cNvSpPr>
              <a:spLocks noChangeShapeType="1"/>
            </p:cNvSpPr>
            <p:nvPr/>
          </p:nvSpPr>
          <p:spPr bwMode="auto">
            <a:xfrm>
              <a:off x="3504" y="1728"/>
              <a:ext cx="96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17" name="Line 17"/>
            <p:cNvSpPr>
              <a:spLocks noChangeShapeType="1"/>
            </p:cNvSpPr>
            <p:nvPr/>
          </p:nvSpPr>
          <p:spPr bwMode="auto">
            <a:xfrm flipV="1">
              <a:off x="3168" y="2400"/>
              <a:ext cx="129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19" name="Line 19"/>
            <p:cNvSpPr>
              <a:spLocks noChangeShapeType="1"/>
            </p:cNvSpPr>
            <p:nvPr/>
          </p:nvSpPr>
          <p:spPr bwMode="auto">
            <a:xfrm>
              <a:off x="2688" y="1680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20" name="Line 20"/>
            <p:cNvSpPr>
              <a:spLocks noChangeShapeType="1"/>
            </p:cNvSpPr>
            <p:nvPr/>
          </p:nvSpPr>
          <p:spPr bwMode="auto">
            <a:xfrm>
              <a:off x="2688" y="1824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21" name="Line 21"/>
            <p:cNvSpPr>
              <a:spLocks noChangeShapeType="1"/>
            </p:cNvSpPr>
            <p:nvPr/>
          </p:nvSpPr>
          <p:spPr bwMode="auto">
            <a:xfrm>
              <a:off x="2688" y="1968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22" name="Line 22"/>
            <p:cNvSpPr>
              <a:spLocks noChangeShapeType="1"/>
            </p:cNvSpPr>
            <p:nvPr/>
          </p:nvSpPr>
          <p:spPr bwMode="auto">
            <a:xfrm>
              <a:off x="2688" y="2112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23" name="Line 23"/>
            <p:cNvSpPr>
              <a:spLocks noChangeShapeType="1"/>
            </p:cNvSpPr>
            <p:nvPr/>
          </p:nvSpPr>
          <p:spPr bwMode="auto">
            <a:xfrm>
              <a:off x="2688" y="2256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24" name="Line 24"/>
            <p:cNvSpPr>
              <a:spLocks noChangeShapeType="1"/>
            </p:cNvSpPr>
            <p:nvPr/>
          </p:nvSpPr>
          <p:spPr bwMode="auto">
            <a:xfrm>
              <a:off x="2688" y="2400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25" name="Line 25"/>
            <p:cNvSpPr>
              <a:spLocks noChangeShapeType="1"/>
            </p:cNvSpPr>
            <p:nvPr/>
          </p:nvSpPr>
          <p:spPr bwMode="auto">
            <a:xfrm>
              <a:off x="2688" y="2544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26" name="Line 26"/>
            <p:cNvSpPr>
              <a:spLocks noChangeShapeType="1"/>
            </p:cNvSpPr>
            <p:nvPr/>
          </p:nvSpPr>
          <p:spPr bwMode="auto">
            <a:xfrm>
              <a:off x="2688" y="2688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27" name="Line 27"/>
            <p:cNvSpPr>
              <a:spLocks noChangeShapeType="1"/>
            </p:cNvSpPr>
            <p:nvPr/>
          </p:nvSpPr>
          <p:spPr bwMode="auto">
            <a:xfrm>
              <a:off x="2688" y="2832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28" name="Line 28"/>
            <p:cNvSpPr>
              <a:spLocks noChangeShapeType="1"/>
            </p:cNvSpPr>
            <p:nvPr/>
          </p:nvSpPr>
          <p:spPr bwMode="auto">
            <a:xfrm>
              <a:off x="2736" y="158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29" name="Line 29"/>
            <p:cNvSpPr>
              <a:spLocks noChangeShapeType="1"/>
            </p:cNvSpPr>
            <p:nvPr/>
          </p:nvSpPr>
          <p:spPr bwMode="auto">
            <a:xfrm>
              <a:off x="2880" y="158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30" name="Line 30"/>
            <p:cNvSpPr>
              <a:spLocks noChangeShapeType="1"/>
            </p:cNvSpPr>
            <p:nvPr/>
          </p:nvSpPr>
          <p:spPr bwMode="auto">
            <a:xfrm>
              <a:off x="3024" y="158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32" name="Line 32"/>
            <p:cNvSpPr>
              <a:spLocks noChangeShapeType="1"/>
            </p:cNvSpPr>
            <p:nvPr/>
          </p:nvSpPr>
          <p:spPr bwMode="auto">
            <a:xfrm>
              <a:off x="3168" y="158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33" name="Line 33"/>
            <p:cNvSpPr>
              <a:spLocks noChangeShapeType="1"/>
            </p:cNvSpPr>
            <p:nvPr/>
          </p:nvSpPr>
          <p:spPr bwMode="auto">
            <a:xfrm>
              <a:off x="3312" y="158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34" name="Line 34"/>
            <p:cNvSpPr>
              <a:spLocks noChangeShapeType="1"/>
            </p:cNvSpPr>
            <p:nvPr/>
          </p:nvSpPr>
          <p:spPr bwMode="auto">
            <a:xfrm>
              <a:off x="3456" y="158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35" name="Line 35"/>
            <p:cNvSpPr>
              <a:spLocks noChangeShapeType="1"/>
            </p:cNvSpPr>
            <p:nvPr/>
          </p:nvSpPr>
          <p:spPr bwMode="auto">
            <a:xfrm>
              <a:off x="3600" y="158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36" name="Line 36"/>
            <p:cNvSpPr>
              <a:spLocks noChangeShapeType="1"/>
            </p:cNvSpPr>
            <p:nvPr/>
          </p:nvSpPr>
          <p:spPr bwMode="auto">
            <a:xfrm>
              <a:off x="3744" y="158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37" name="Line 37"/>
            <p:cNvSpPr>
              <a:spLocks noChangeShapeType="1"/>
            </p:cNvSpPr>
            <p:nvPr/>
          </p:nvSpPr>
          <p:spPr bwMode="auto">
            <a:xfrm>
              <a:off x="3888" y="158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38" name="Line 38"/>
            <p:cNvSpPr>
              <a:spLocks noChangeShapeType="1"/>
            </p:cNvSpPr>
            <p:nvPr/>
          </p:nvSpPr>
          <p:spPr bwMode="auto">
            <a:xfrm>
              <a:off x="4032" y="158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39" name="Line 39"/>
            <p:cNvSpPr>
              <a:spLocks noChangeShapeType="1"/>
            </p:cNvSpPr>
            <p:nvPr/>
          </p:nvSpPr>
          <p:spPr bwMode="auto">
            <a:xfrm>
              <a:off x="4176" y="158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40" name="Line 40"/>
            <p:cNvSpPr>
              <a:spLocks noChangeShapeType="1"/>
            </p:cNvSpPr>
            <p:nvPr/>
          </p:nvSpPr>
          <p:spPr bwMode="auto">
            <a:xfrm>
              <a:off x="4320" y="158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41" name="Line 41"/>
            <p:cNvSpPr>
              <a:spLocks noChangeShapeType="1"/>
            </p:cNvSpPr>
            <p:nvPr/>
          </p:nvSpPr>
          <p:spPr bwMode="auto">
            <a:xfrm>
              <a:off x="4464" y="158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42" name="Line 42"/>
            <p:cNvSpPr>
              <a:spLocks noChangeShapeType="1"/>
            </p:cNvSpPr>
            <p:nvPr/>
          </p:nvSpPr>
          <p:spPr bwMode="auto">
            <a:xfrm>
              <a:off x="4608" y="158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43" name="Line 43"/>
            <p:cNvSpPr>
              <a:spLocks noChangeShapeType="1"/>
            </p:cNvSpPr>
            <p:nvPr/>
          </p:nvSpPr>
          <p:spPr bwMode="auto">
            <a:xfrm>
              <a:off x="4752" y="158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45" name="Rectangle 45"/>
            <p:cNvSpPr>
              <a:spLocks noChangeArrowheads="1"/>
            </p:cNvSpPr>
            <p:nvPr/>
          </p:nvSpPr>
          <p:spPr bwMode="auto">
            <a:xfrm>
              <a:off x="3168" y="2544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46" name="Rectangle 46"/>
            <p:cNvSpPr>
              <a:spLocks noChangeArrowheads="1"/>
            </p:cNvSpPr>
            <p:nvPr/>
          </p:nvSpPr>
          <p:spPr bwMode="auto">
            <a:xfrm>
              <a:off x="3168" y="2400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47" name="Rectangle 47"/>
            <p:cNvSpPr>
              <a:spLocks noChangeArrowheads="1"/>
            </p:cNvSpPr>
            <p:nvPr/>
          </p:nvSpPr>
          <p:spPr bwMode="auto">
            <a:xfrm>
              <a:off x="3312" y="2256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48" name="Rectangle 48"/>
            <p:cNvSpPr>
              <a:spLocks noChangeArrowheads="1"/>
            </p:cNvSpPr>
            <p:nvPr/>
          </p:nvSpPr>
          <p:spPr bwMode="auto">
            <a:xfrm>
              <a:off x="3312" y="2112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49" name="Rectangle 49"/>
            <p:cNvSpPr>
              <a:spLocks noChangeArrowheads="1"/>
            </p:cNvSpPr>
            <p:nvPr/>
          </p:nvSpPr>
          <p:spPr bwMode="auto">
            <a:xfrm>
              <a:off x="3456" y="1968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50" name="Rectangle 50"/>
            <p:cNvSpPr>
              <a:spLocks noChangeArrowheads="1"/>
            </p:cNvSpPr>
            <p:nvPr/>
          </p:nvSpPr>
          <p:spPr bwMode="auto">
            <a:xfrm>
              <a:off x="3456" y="1824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51" name="Rectangle 51"/>
            <p:cNvSpPr>
              <a:spLocks noChangeArrowheads="1"/>
            </p:cNvSpPr>
            <p:nvPr/>
          </p:nvSpPr>
          <p:spPr bwMode="auto">
            <a:xfrm>
              <a:off x="3456" y="1680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52" name="Rectangle 52"/>
            <p:cNvSpPr>
              <a:spLocks noChangeArrowheads="1"/>
            </p:cNvSpPr>
            <p:nvPr/>
          </p:nvSpPr>
          <p:spPr bwMode="auto">
            <a:xfrm>
              <a:off x="3600" y="1824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53" name="Rectangle 53"/>
            <p:cNvSpPr>
              <a:spLocks noChangeArrowheads="1"/>
            </p:cNvSpPr>
            <p:nvPr/>
          </p:nvSpPr>
          <p:spPr bwMode="auto">
            <a:xfrm>
              <a:off x="3600" y="1968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54" name="Rectangle 54"/>
            <p:cNvSpPr>
              <a:spLocks noChangeArrowheads="1"/>
            </p:cNvSpPr>
            <p:nvPr/>
          </p:nvSpPr>
          <p:spPr bwMode="auto">
            <a:xfrm>
              <a:off x="3744" y="1968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55" name="Rectangle 55"/>
            <p:cNvSpPr>
              <a:spLocks noChangeArrowheads="1"/>
            </p:cNvSpPr>
            <p:nvPr/>
          </p:nvSpPr>
          <p:spPr bwMode="auto">
            <a:xfrm>
              <a:off x="3888" y="2112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56" name="Rectangle 56"/>
            <p:cNvSpPr>
              <a:spLocks noChangeArrowheads="1"/>
            </p:cNvSpPr>
            <p:nvPr/>
          </p:nvSpPr>
          <p:spPr bwMode="auto">
            <a:xfrm>
              <a:off x="4032" y="2112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57" name="Rectangle 57"/>
            <p:cNvSpPr>
              <a:spLocks noChangeArrowheads="1"/>
            </p:cNvSpPr>
            <p:nvPr/>
          </p:nvSpPr>
          <p:spPr bwMode="auto">
            <a:xfrm>
              <a:off x="4176" y="2256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58" name="Rectangle 58"/>
            <p:cNvSpPr>
              <a:spLocks noChangeArrowheads="1"/>
            </p:cNvSpPr>
            <p:nvPr/>
          </p:nvSpPr>
          <p:spPr bwMode="auto">
            <a:xfrm>
              <a:off x="4032" y="2400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59" name="Rectangle 59"/>
            <p:cNvSpPr>
              <a:spLocks noChangeArrowheads="1"/>
            </p:cNvSpPr>
            <p:nvPr/>
          </p:nvSpPr>
          <p:spPr bwMode="auto">
            <a:xfrm>
              <a:off x="3888" y="2400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0" name="Rectangle 60"/>
            <p:cNvSpPr>
              <a:spLocks noChangeArrowheads="1"/>
            </p:cNvSpPr>
            <p:nvPr/>
          </p:nvSpPr>
          <p:spPr bwMode="auto">
            <a:xfrm>
              <a:off x="3744" y="2400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1" name="Rectangle 61"/>
            <p:cNvSpPr>
              <a:spLocks noChangeArrowheads="1"/>
            </p:cNvSpPr>
            <p:nvPr/>
          </p:nvSpPr>
          <p:spPr bwMode="auto">
            <a:xfrm>
              <a:off x="3600" y="2400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2" name="Rectangle 62"/>
            <p:cNvSpPr>
              <a:spLocks noChangeArrowheads="1"/>
            </p:cNvSpPr>
            <p:nvPr/>
          </p:nvSpPr>
          <p:spPr bwMode="auto">
            <a:xfrm>
              <a:off x="3456" y="2400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3" name="Rectangle 63"/>
            <p:cNvSpPr>
              <a:spLocks noChangeArrowheads="1"/>
            </p:cNvSpPr>
            <p:nvPr/>
          </p:nvSpPr>
          <p:spPr bwMode="auto">
            <a:xfrm>
              <a:off x="3312" y="2544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4" name="Rectangle 64"/>
            <p:cNvSpPr>
              <a:spLocks noChangeArrowheads="1"/>
            </p:cNvSpPr>
            <p:nvPr/>
          </p:nvSpPr>
          <p:spPr bwMode="auto">
            <a:xfrm>
              <a:off x="3312" y="2400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5" name="Rectangle 65"/>
            <p:cNvSpPr>
              <a:spLocks noChangeArrowheads="1"/>
            </p:cNvSpPr>
            <p:nvPr/>
          </p:nvSpPr>
          <p:spPr bwMode="auto">
            <a:xfrm>
              <a:off x="3456" y="2112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6" name="Rectangle 66"/>
            <p:cNvSpPr>
              <a:spLocks noChangeArrowheads="1"/>
            </p:cNvSpPr>
            <p:nvPr/>
          </p:nvSpPr>
          <p:spPr bwMode="auto">
            <a:xfrm>
              <a:off x="3456" y="2256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7" name="Rectangle 67"/>
            <p:cNvSpPr>
              <a:spLocks noChangeArrowheads="1"/>
            </p:cNvSpPr>
            <p:nvPr/>
          </p:nvSpPr>
          <p:spPr bwMode="auto">
            <a:xfrm>
              <a:off x="3600" y="2256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8" name="Rectangle 68"/>
            <p:cNvSpPr>
              <a:spLocks noChangeArrowheads="1"/>
            </p:cNvSpPr>
            <p:nvPr/>
          </p:nvSpPr>
          <p:spPr bwMode="auto">
            <a:xfrm>
              <a:off x="3600" y="2112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9" name="Rectangle 69"/>
            <p:cNvSpPr>
              <a:spLocks noChangeArrowheads="1"/>
            </p:cNvSpPr>
            <p:nvPr/>
          </p:nvSpPr>
          <p:spPr bwMode="auto">
            <a:xfrm>
              <a:off x="3744" y="2256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0" name="Rectangle 70"/>
            <p:cNvSpPr>
              <a:spLocks noChangeArrowheads="1"/>
            </p:cNvSpPr>
            <p:nvPr/>
          </p:nvSpPr>
          <p:spPr bwMode="auto">
            <a:xfrm>
              <a:off x="3744" y="2112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1" name="Rectangle 71"/>
            <p:cNvSpPr>
              <a:spLocks noChangeArrowheads="1"/>
            </p:cNvSpPr>
            <p:nvPr/>
          </p:nvSpPr>
          <p:spPr bwMode="auto">
            <a:xfrm>
              <a:off x="3888" y="2256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2" name="Rectangle 72"/>
            <p:cNvSpPr>
              <a:spLocks noChangeArrowheads="1"/>
            </p:cNvSpPr>
            <p:nvPr/>
          </p:nvSpPr>
          <p:spPr bwMode="auto">
            <a:xfrm>
              <a:off x="4032" y="2256"/>
              <a:ext cx="144" cy="1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3" name="Line 73"/>
            <p:cNvSpPr>
              <a:spLocks noChangeShapeType="1"/>
            </p:cNvSpPr>
            <p:nvPr/>
          </p:nvSpPr>
          <p:spPr bwMode="auto">
            <a:xfrm>
              <a:off x="2112" y="2208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3675" name="Rectangle 75"/>
          <p:cNvSpPr>
            <a:spLocks noChangeArrowheads="1"/>
          </p:cNvSpPr>
          <p:nvPr/>
        </p:nvSpPr>
        <p:spPr bwMode="auto">
          <a:xfrm>
            <a:off x="2438400" y="4800600"/>
            <a:ext cx="8001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sv-SE" altLang="en-US" sz="2000" dirty="0" smtClean="0">
                <a:latin typeface="+mn-lt"/>
              </a:rPr>
              <a:t>add </a:t>
            </a:r>
            <a:r>
              <a:rPr lang="sv-SE" altLang="en-US" sz="2000" dirty="0">
                <a:latin typeface="+mn-lt"/>
              </a:rPr>
              <a:t>textures and various other per-pixel operations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sv-SE" altLang="en-US" sz="2000" dirty="0">
                <a:latin typeface="+mn-lt"/>
              </a:rPr>
              <a:t>And visibility is resolved here: sorts the primitives in the z-direction</a:t>
            </a:r>
            <a:endParaRPr lang="en-GB" altLang="en-US" sz="20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8D9D-6596-4B4E-9D98-931417524465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79" name="Group 4"/>
          <p:cNvGrpSpPr>
            <a:grpSpLocks/>
          </p:cNvGrpSpPr>
          <p:nvPr/>
        </p:nvGrpSpPr>
        <p:grpSpPr bwMode="auto">
          <a:xfrm>
            <a:off x="6825952" y="124283"/>
            <a:ext cx="3352800" cy="457200"/>
            <a:chOff x="3600" y="48"/>
            <a:chExt cx="2112" cy="288"/>
          </a:xfrm>
        </p:grpSpPr>
        <p:sp>
          <p:nvSpPr>
            <p:cNvPr id="80" name="Rectangle 5"/>
            <p:cNvSpPr>
              <a:spLocks noChangeArrowheads="1"/>
            </p:cNvSpPr>
            <p:nvPr/>
          </p:nvSpPr>
          <p:spPr bwMode="auto">
            <a:xfrm>
              <a:off x="3600" y="48"/>
              <a:ext cx="576" cy="2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Application</a:t>
              </a:r>
              <a:endParaRPr lang="en-GB" altLang="en-US" sz="1400"/>
            </a:p>
          </p:txBody>
        </p:sp>
        <p:sp>
          <p:nvSpPr>
            <p:cNvPr id="81" name="Line 6"/>
            <p:cNvSpPr>
              <a:spLocks noChangeShapeType="1"/>
            </p:cNvSpPr>
            <p:nvPr/>
          </p:nvSpPr>
          <p:spPr bwMode="auto">
            <a:xfrm>
              <a:off x="4944" y="192"/>
              <a:ext cx="192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7"/>
            <p:cNvSpPr>
              <a:spLocks noChangeArrowheads="1"/>
            </p:cNvSpPr>
            <p:nvPr/>
          </p:nvSpPr>
          <p:spPr bwMode="auto">
            <a:xfrm>
              <a:off x="4368" y="48"/>
              <a:ext cx="576" cy="2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Geometry</a:t>
              </a:r>
              <a:endParaRPr lang="en-GB" altLang="en-US" sz="1400"/>
            </a:p>
          </p:txBody>
        </p:sp>
        <p:sp>
          <p:nvSpPr>
            <p:cNvPr id="83" name="Rectangle 8"/>
            <p:cNvSpPr>
              <a:spLocks noChangeArrowheads="1"/>
            </p:cNvSpPr>
            <p:nvPr/>
          </p:nvSpPr>
          <p:spPr bwMode="auto">
            <a:xfrm>
              <a:off x="5136" y="48"/>
              <a:ext cx="576" cy="288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sv-SE" altLang="en-US" sz="1400"/>
                <a:t>Rasterizer</a:t>
              </a:r>
              <a:endParaRPr lang="en-GB" altLang="en-US" sz="1400"/>
            </a:p>
          </p:txBody>
        </p:sp>
        <p:sp>
          <p:nvSpPr>
            <p:cNvPr id="84" name="Line 9"/>
            <p:cNvSpPr>
              <a:spLocks noChangeShapeType="1"/>
            </p:cNvSpPr>
            <p:nvPr/>
          </p:nvSpPr>
          <p:spPr bwMode="auto">
            <a:xfrm>
              <a:off x="4176" y="192"/>
              <a:ext cx="192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2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 autoUpdateAnimBg="0"/>
      <p:bldP spid="153675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SETTINGS" val="1"/>
  <p:tag name="ADVSHOWMETER" val="0"/>
  <p:tag name="ADVGLOBALTRANSITION" val="-1"/>
  <p:tag name="ADVSCREENWIDTH" val="800"/>
  <p:tag name="ADVSCREENHEIGHT" val="600"/>
  <p:tag name="ADVFASTTRANSITIONS" val="1"/>
  <p:tag name="ADVGAMMA" val="0.000000"/>
  <p:tag name="ADVDIMBULLETS" val="0"/>
  <p:tag name="ADVPANSCAN" val="0"/>
  <p:tag name="ADVBEVELING" val="1"/>
  <p:tag name="ADVSHADOWS" val="1"/>
  <p:tag name="ADVAATEXT" val="1"/>
  <p:tag name="ADVAASHAPE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3597</TotalTime>
  <Words>1254</Words>
  <Application>Microsoft Office PowerPoint</Application>
  <PresentationFormat>Widescreen</PresentationFormat>
  <Paragraphs>349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Times New Roman</vt:lpstr>
      <vt:lpstr>Wingdings</vt:lpstr>
      <vt:lpstr>Wingdings 3</vt:lpstr>
      <vt:lpstr>Ion</vt:lpstr>
      <vt:lpstr>CS451Real-time  Rendering Pipeline</vt:lpstr>
      <vt:lpstr>You say that you render a ”3D scene”, but what does it mean?</vt:lpstr>
      <vt:lpstr>You say that you render a ”3D scene”, but what does it mean?</vt:lpstr>
      <vt:lpstr>Rendering Primitives</vt:lpstr>
      <vt:lpstr>Fixed-Function Pipeline</vt:lpstr>
      <vt:lpstr>Back to the pipeline: The APPLICATION stage </vt:lpstr>
      <vt:lpstr>The GEOMETRY stage</vt:lpstr>
      <vt:lpstr>Animate objects and camera</vt:lpstr>
      <vt:lpstr>The RASTERIZER stage</vt:lpstr>
      <vt:lpstr>Rewind!  Let’s take a closer look</vt:lpstr>
      <vt:lpstr>GEOMETRY stage in more detail</vt:lpstr>
      <vt:lpstr>The view transform</vt:lpstr>
      <vt:lpstr>Lighting</vt:lpstr>
      <vt:lpstr>Projection</vt:lpstr>
      <vt:lpstr>Projection</vt:lpstr>
      <vt:lpstr>Clipping and Screen Mapping</vt:lpstr>
      <vt:lpstr>Summary</vt:lpstr>
      <vt:lpstr>The RASTERIZER in more detail</vt:lpstr>
      <vt:lpstr>Scan conversion</vt:lpstr>
      <vt:lpstr>Interpolation</vt:lpstr>
      <vt:lpstr>Texturing</vt:lpstr>
      <vt:lpstr>Z-buffering</vt:lpstr>
      <vt:lpstr>Z-buffering</vt:lpstr>
      <vt:lpstr>Double buffering</vt:lpstr>
      <vt:lpstr>Double buffering</vt:lpstr>
      <vt:lpstr>Programmable pipeline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CS248</dc:title>
  <dc:creator>Tomas Moller</dc:creator>
  <cp:lastModifiedBy>jmlien</cp:lastModifiedBy>
  <cp:revision>268</cp:revision>
  <cp:lastPrinted>2000-03-14T19:25:07Z</cp:lastPrinted>
  <dcterms:created xsi:type="dcterms:W3CDTF">2000-01-08T07:00:51Z</dcterms:created>
  <dcterms:modified xsi:type="dcterms:W3CDTF">2014-08-28T14:37:02Z</dcterms:modified>
</cp:coreProperties>
</file>