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96" r:id="rId1"/>
  </p:sldMasterIdLst>
  <p:notesMasterIdLst>
    <p:notesMasterId r:id="rId18"/>
  </p:notesMasterIdLst>
  <p:handoutMasterIdLst>
    <p:handoutMasterId r:id="rId19"/>
  </p:handoutMasterIdLst>
  <p:sldIdLst>
    <p:sldId id="578" r:id="rId2"/>
    <p:sldId id="581" r:id="rId3"/>
    <p:sldId id="583" r:id="rId4"/>
    <p:sldId id="582" r:id="rId5"/>
    <p:sldId id="584" r:id="rId6"/>
    <p:sldId id="585" r:id="rId7"/>
    <p:sldId id="586" r:id="rId8"/>
    <p:sldId id="588" r:id="rId9"/>
    <p:sldId id="587" r:id="rId10"/>
    <p:sldId id="589" r:id="rId11"/>
    <p:sldId id="590" r:id="rId12"/>
    <p:sldId id="592" r:id="rId13"/>
    <p:sldId id="591" r:id="rId14"/>
    <p:sldId id="594" r:id="rId15"/>
    <p:sldId id="593" r:id="rId16"/>
    <p:sldId id="595" r:id="rId17"/>
  </p:sldIdLst>
  <p:sldSz cx="12192000" cy="6858000"/>
  <p:notesSz cx="6735763" cy="9799638"/>
  <p:custDataLst>
    <p:tags r:id="rId20"/>
  </p:custData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굴림" panose="020B0600000101010101" pitchFamily="34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굴림" panose="020B0600000101010101" pitchFamily="34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굴림" panose="020B0600000101010101" pitchFamily="34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굴림" panose="020B0600000101010101" pitchFamily="34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굴림" panose="020B0600000101010101" pitchFamily="34" charset="-127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굴림" panose="020B0600000101010101" pitchFamily="34" charset="-127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굴림" panose="020B0600000101010101" pitchFamily="34" charset="-127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굴림" panose="020B0600000101010101" pitchFamily="34" charset="-127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굴림" panose="020B0600000101010101" pitchFamily="34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87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FF"/>
    <a:srgbClr val="00FFFF"/>
    <a:srgbClr val="800000"/>
    <a:srgbClr val="FF0000"/>
    <a:srgbClr val="FFFF99"/>
    <a:srgbClr val="000099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 autoAdjust="0"/>
    <p:restoredTop sz="92995" autoAdjust="0"/>
  </p:normalViewPr>
  <p:slideViewPr>
    <p:cSldViewPr snapToGrid="0">
      <p:cViewPr varScale="1">
        <p:scale>
          <a:sx n="84" d="100"/>
          <a:sy n="84" d="100"/>
        </p:scale>
        <p:origin x="638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804" y="-132"/>
      </p:cViewPr>
      <p:guideLst>
        <p:guide orient="horz" pos="3087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96" tIns="45897" rIns="91796" bIns="45897" numCol="1" anchor="t" anchorCtr="0" compatLnSpc="1">
            <a:prstTxWarp prst="textNoShape">
              <a:avLst/>
            </a:prstTxWarp>
          </a:bodyPr>
          <a:lstStyle>
            <a:lvl1pPr defTabSz="917161">
              <a:defRPr sz="1000"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50" y="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96" tIns="45897" rIns="91796" bIns="45897" numCol="1" anchor="t" anchorCtr="0" compatLnSpc="1">
            <a:prstTxWarp prst="textNoShape">
              <a:avLst/>
            </a:prstTxWarp>
          </a:bodyPr>
          <a:lstStyle>
            <a:lvl1pPr algn="r" defTabSz="917161">
              <a:defRPr sz="1000"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910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96" tIns="45897" rIns="91796" bIns="45897" numCol="1" anchor="b" anchorCtr="0" compatLnSpc="1">
            <a:prstTxWarp prst="textNoShape">
              <a:avLst/>
            </a:prstTxWarp>
          </a:bodyPr>
          <a:lstStyle>
            <a:lvl1pPr defTabSz="917161">
              <a:defRPr sz="1000"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50" y="930910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96" tIns="45897" rIns="91796" bIns="45897" numCol="1" anchor="b" anchorCtr="0" compatLnSpc="1">
            <a:prstTxWarp prst="textNoShape">
              <a:avLst/>
            </a:prstTxWarp>
          </a:bodyPr>
          <a:lstStyle>
            <a:lvl1pPr algn="r" defTabSz="915988">
              <a:defRPr sz="1000"/>
            </a:lvl1pPr>
          </a:lstStyle>
          <a:p>
            <a:fld id="{45853D58-B624-4EEC-95C8-36C27636B7E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8360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96" tIns="45897" rIns="91796" bIns="45897" numCol="1" anchor="t" anchorCtr="0" compatLnSpc="1">
            <a:prstTxWarp prst="textNoShape">
              <a:avLst/>
            </a:prstTxWarp>
          </a:bodyPr>
          <a:lstStyle>
            <a:lvl1pPr defTabSz="917161">
              <a:defRPr sz="1000"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350" y="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96" tIns="45897" rIns="91796" bIns="45897" numCol="1" anchor="t" anchorCtr="0" compatLnSpc="1">
            <a:prstTxWarp prst="textNoShape">
              <a:avLst/>
            </a:prstTxWarp>
          </a:bodyPr>
          <a:lstStyle>
            <a:lvl1pPr algn="r" defTabSz="917161">
              <a:defRPr sz="1000"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775" y="736600"/>
            <a:ext cx="6527800" cy="3673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56138"/>
            <a:ext cx="4941887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96" tIns="45897" rIns="91796" bIns="458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문자열 유형을 편집하려면 누르십시오</a:t>
            </a:r>
            <a:r>
              <a:rPr lang="en-US" altLang="ko-KR" noProof="0" smtClean="0"/>
              <a:t>.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세째 수준</a:t>
            </a:r>
          </a:p>
          <a:p>
            <a:pPr lvl="3"/>
            <a:r>
              <a:rPr lang="ko-KR" altLang="en-US" noProof="0" smtClean="0"/>
              <a:t>네째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0910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96" tIns="45897" rIns="91796" bIns="45897" numCol="1" anchor="b" anchorCtr="0" compatLnSpc="1">
            <a:prstTxWarp prst="textNoShape">
              <a:avLst/>
            </a:prstTxWarp>
          </a:bodyPr>
          <a:lstStyle>
            <a:lvl1pPr defTabSz="917161">
              <a:defRPr sz="1000"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350" y="930910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96" tIns="45897" rIns="91796" bIns="45897" numCol="1" anchor="b" anchorCtr="0" compatLnSpc="1">
            <a:prstTxWarp prst="textNoShape">
              <a:avLst/>
            </a:prstTxWarp>
          </a:bodyPr>
          <a:lstStyle>
            <a:lvl1pPr algn="r" defTabSz="915988">
              <a:defRPr sz="1000"/>
            </a:lvl1pPr>
          </a:lstStyle>
          <a:p>
            <a:fld id="{49C139E7-714B-4D53-B89E-7706CD82B92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191009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9FCB0-AF45-46DA-ADDC-6C8F82CFB687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674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Tomas Akenine-Mőller © 2002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22AD1C8-26CD-4F37-8495-E99CEDF6CC32}" type="slidenum">
              <a:rPr lang="en-US" altLang="ko-KR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pPr/>
              <a:t>‹#›</a:t>
            </a:fld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849416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Tomas Akenine-Mőller © 2002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r>
              <a:rPr lang="en-US" altLang="ko-KR" dirty="0" smtClean="0"/>
              <a:t> </a:t>
            </a:r>
            <a:fld id="{222AD1C8-26CD-4F37-8495-E99CEDF6CC32}" type="slidenum">
              <a:rPr lang="en-US" altLang="ko-KR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pPr/>
              <a:t>‹#›</a:t>
            </a:fld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373517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Tomas Akenine-Mőller © 2002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22AD1C8-26CD-4F37-8495-E99CEDF6CC32}" type="slidenum">
              <a:rPr lang="en-US" altLang="ko-KR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pPr/>
              <a:t>‹#›</a:t>
            </a:fld>
            <a:endParaRPr lang="en-US" altLang="ko-KR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6985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Tomas Akenine-Mőller © 2002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22AD1C8-26CD-4F37-8495-E99CEDF6CC32}" type="slidenum">
              <a:rPr lang="en-US" altLang="ko-KR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pPr/>
              <a:t>‹#›</a:t>
            </a:fld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1883604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Tomas Akenine-Mőller © 2002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22AD1C8-26CD-4F37-8495-E99CEDF6CC32}" type="slidenum">
              <a:rPr lang="en-US" altLang="ko-KR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pPr/>
              <a:t>‹#›</a:t>
            </a:fld>
            <a:endParaRPr lang="en-US" altLang="ko-KR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8128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Tomas Akenine-Mőller © 2002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22AD1C8-26CD-4F37-8495-E99CEDF6CC32}" type="slidenum">
              <a:rPr lang="en-US" altLang="ko-KR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pPr/>
              <a:t>‹#›</a:t>
            </a:fld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3389060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Tomas Akenine-Mőller © 2002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D1C8-26CD-4F37-8495-E99CEDF6CC32}" type="slidenum">
              <a:rPr lang="en-US" altLang="ko-KR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pPr/>
              <a:t>‹#›</a:t>
            </a:fld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3235397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Tomas Akenine-Mőller © 2002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D1C8-26CD-4F37-8495-E99CEDF6CC32}" type="slidenum">
              <a:rPr lang="en-US" altLang="ko-KR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pPr/>
              <a:t>‹#›</a:t>
            </a:fld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3537017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388483" y="156898"/>
            <a:ext cx="10363200" cy="4572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endParaRPr lang="ko-KR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32C4A-577A-4739-A325-33B447F920B8}" type="slidenum">
              <a:rPr lang="en-US" altLang="ko-KR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pPr/>
              <a:t>‹#›</a:t>
            </a:fld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118054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443633" y="6415089"/>
            <a:ext cx="1016000" cy="280987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 10-</a:t>
            </a:r>
            <a:fld id="{24A6BFA7-831A-4571-ACC4-3B2966E8F484}" type="slidenum">
              <a:rPr lang="en-US" altLang="ko-KR">
                <a:effectLst>
                  <a:outerShdw blurRad="38100" dist="38100" dir="2700000" algn="tl">
                    <a:srgbClr val="C0C0C0"/>
                  </a:outerShdw>
                </a:effectLst>
              </a:rPr>
              <a:pPr/>
              <a:t>‹#›</a:t>
            </a:fld>
            <a:endParaRPr lang="en-US" altLang="ko-KR" sz="1400"/>
          </a:p>
        </p:txBody>
      </p:sp>
    </p:spTree>
    <p:extLst>
      <p:ext uri="{BB962C8B-B14F-4D97-AF65-F5344CB8AC3E}">
        <p14:creationId xmlns:p14="http://schemas.microsoft.com/office/powerpoint/2010/main" val="3097036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Tomas Akenine-Mőller © 2002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D1C8-26CD-4F37-8495-E99CEDF6CC32}" type="slidenum">
              <a:rPr lang="en-US" altLang="ko-KR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pPr/>
              <a:t>‹#›</a:t>
            </a:fld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3130796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Tomas Akenine-Mőller © 2002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22AD1C8-26CD-4F37-8495-E99CEDF6CC32}" type="slidenum">
              <a:rPr lang="en-US" altLang="ko-KR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pPr/>
              <a:t>‹#›</a:t>
            </a:fld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116589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Tomas Akenine-Mőller © 2002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r>
              <a:rPr lang="en-US" altLang="ko-KR" dirty="0" smtClean="0"/>
              <a:t> </a:t>
            </a:r>
            <a:fld id="{222AD1C8-26CD-4F37-8495-E99CEDF6CC32}" type="slidenum">
              <a:rPr lang="en-US" altLang="ko-KR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pPr/>
              <a:t>‹#›</a:t>
            </a:fld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3140102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Tomas Akenine-Mőller © 2002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22AD1C8-26CD-4F37-8495-E99CEDF6CC32}" type="slidenum">
              <a:rPr lang="en-US" altLang="ko-KR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pPr/>
              <a:t>‹#›</a:t>
            </a:fld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2781094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Tomas Akenine-Mőller © 2002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 smtClean="0"/>
              <a:t> </a:t>
            </a:r>
            <a:fld id="{222AD1C8-26CD-4F37-8495-E99CEDF6CC32}" type="slidenum">
              <a:rPr lang="en-US" altLang="ko-KR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pPr/>
              <a:t>‹#›</a:t>
            </a:fld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3486864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Tomas Akenine-Mőller © 2002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D1C8-26CD-4F37-8495-E99CEDF6CC32}" type="slidenum">
              <a:rPr lang="en-US" altLang="ko-KR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pPr/>
              <a:t>‹#›</a:t>
            </a:fld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481085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Tomas Akenine-Mőller © 2002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D1C8-26CD-4F37-8495-E99CEDF6CC32}" type="slidenum">
              <a:rPr lang="en-US" altLang="ko-KR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pPr/>
              <a:t>‹#›</a:t>
            </a:fld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3377260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Tomas Akenine-Mőller © 2002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22AD1C8-26CD-4F37-8495-E99CEDF6CC32}" type="slidenum">
              <a:rPr lang="en-US" altLang="ko-KR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pPr/>
              <a:t>‹#›</a:t>
            </a:fld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1995485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Tomas Akenine-Mőller © 2002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  <a:latin typeface="+mj-lt"/>
              </a:defRPr>
            </a:lvl1pPr>
          </a:lstStyle>
          <a:p>
            <a:fld id="{222AD1C8-26CD-4F37-8495-E99CEDF6CC32}" type="slidenum">
              <a:rPr lang="en-US" altLang="ko-KR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pPr/>
              <a:t>‹#›</a:t>
            </a:fld>
            <a:endParaRPr lang="en-US" altLang="ko-KR" sz="1400" dirty="0"/>
          </a:p>
        </p:txBody>
      </p:sp>
      <p:sp>
        <p:nvSpPr>
          <p:cNvPr id="36" name="Line 7"/>
          <p:cNvSpPr>
            <a:spLocks noChangeShapeType="1"/>
          </p:cNvSpPr>
          <p:nvPr userDrawn="1"/>
        </p:nvSpPr>
        <p:spPr bwMode="auto">
          <a:xfrm>
            <a:off x="1286933" y="6316663"/>
            <a:ext cx="103632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7" name="Line 12"/>
          <p:cNvSpPr>
            <a:spLocks noChangeShapeType="1"/>
          </p:cNvSpPr>
          <p:nvPr userDrawn="1"/>
        </p:nvSpPr>
        <p:spPr bwMode="auto">
          <a:xfrm>
            <a:off x="372533" y="6315075"/>
            <a:ext cx="11277600" cy="15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3927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7" r:id="rId1"/>
    <p:sldLayoutId id="2147484498" r:id="rId2"/>
    <p:sldLayoutId id="2147484499" r:id="rId3"/>
    <p:sldLayoutId id="2147484500" r:id="rId4"/>
    <p:sldLayoutId id="2147484501" r:id="rId5"/>
    <p:sldLayoutId id="2147484502" r:id="rId6"/>
    <p:sldLayoutId id="2147484503" r:id="rId7"/>
    <p:sldLayoutId id="2147484504" r:id="rId8"/>
    <p:sldLayoutId id="2147484505" r:id="rId9"/>
    <p:sldLayoutId id="2147484506" r:id="rId10"/>
    <p:sldLayoutId id="2147484507" r:id="rId11"/>
    <p:sldLayoutId id="2147484508" r:id="rId12"/>
    <p:sldLayoutId id="2147484509" r:id="rId13"/>
    <p:sldLayoutId id="2147484510" r:id="rId14"/>
    <p:sldLayoutId id="2147484511" r:id="rId15"/>
    <p:sldLayoutId id="2147484512" r:id="rId16"/>
    <p:sldLayoutId id="2147484465" r:id="rId17"/>
    <p:sldLayoutId id="2147484474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m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39616" y="1447800"/>
            <a:ext cx="7632847" cy="33295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CC66"/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sv-SE" altLang="en-US" dirty="0" smtClean="0">
                <a:solidFill>
                  <a:srgbClr val="000000"/>
                </a:solidFill>
              </a:rPr>
              <a:t>CS451</a:t>
            </a:r>
            <a:br>
              <a:rPr lang="sv-SE" altLang="en-US" dirty="0" smtClean="0">
                <a:solidFill>
                  <a:srgbClr val="000000"/>
                </a:solidFill>
              </a:rPr>
            </a:br>
            <a:r>
              <a:rPr lang="sv-SE" altLang="en-US" dirty="0" smtClean="0">
                <a:solidFill>
                  <a:srgbClr val="000000"/>
                </a:solidFill>
              </a:rPr>
              <a:t>Ambient Occlusion</a:t>
            </a:r>
            <a:r>
              <a:rPr lang="sv-SE" altLang="en-US" dirty="0" smtClean="0">
                <a:solidFill>
                  <a:srgbClr val="FFFF99"/>
                </a:solidFill>
              </a:rPr>
              <a:t/>
            </a:r>
            <a:br>
              <a:rPr lang="sv-SE" altLang="en-US" dirty="0" smtClean="0">
                <a:solidFill>
                  <a:srgbClr val="FFFF99"/>
                </a:solidFill>
              </a:rPr>
            </a:br>
            <a:endParaRPr lang="en-GB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87888" y="4869160"/>
            <a:ext cx="5083438" cy="1320800"/>
          </a:xfrm>
        </p:spPr>
        <p:txBody>
          <a:bodyPr>
            <a:normAutofit/>
          </a:bodyPr>
          <a:lstStyle/>
          <a:p>
            <a:r>
              <a:rPr lang="sv-SE" altLang="en-US" dirty="0"/>
              <a:t>Jyh-Ming Lien</a:t>
            </a:r>
          </a:p>
          <a:p>
            <a:r>
              <a:rPr lang="sv-SE" altLang="en-US" dirty="0"/>
              <a:t>Department of Computer SCience</a:t>
            </a:r>
          </a:p>
          <a:p>
            <a:r>
              <a:rPr lang="sv-SE" altLang="en-US" dirty="0"/>
              <a:t>George Mason University</a:t>
            </a:r>
            <a:endParaRPr lang="en-GB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215975" y="6581001"/>
            <a:ext cx="5364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Most materials are from “</a:t>
            </a:r>
            <a:r>
              <a:rPr lang="en-US" sz="1200" dirty="0" err="1" smtClean="0">
                <a:latin typeface="+mj-lt"/>
              </a:rPr>
              <a:t>Reaistic</a:t>
            </a:r>
            <a:r>
              <a:rPr lang="en-US" sz="1200" dirty="0" smtClean="0">
                <a:latin typeface="+mj-lt"/>
              </a:rPr>
              <a:t> Ray Tracing” by Shirley and Morley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185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Ambient Occlusion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89212" y="2133600"/>
                <a:ext cx="4768983" cy="3777622"/>
              </a:xfrm>
            </p:spPr>
            <p:txBody>
              <a:bodyPr/>
              <a:lstStyle/>
              <a:p>
                <a:r>
                  <a:rPr lang="en-US" dirty="0" smtClean="0"/>
                  <a:t>Approximate using ray tracing</a:t>
                </a:r>
              </a:p>
              <a:p>
                <a:pPr lvl="1"/>
                <a:r>
                  <a:rPr lang="en-US" dirty="0" smtClean="0"/>
                  <a:t>Shoot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 smtClean="0"/>
                  <a:t> rays in the open direction</a:t>
                </a:r>
              </a:p>
              <a:p>
                <a:pPr lvl="1"/>
                <a:r>
                  <a:rPr lang="en-US" dirty="0" smtClean="0"/>
                  <a:t>Detect if a ray can see the sky</a:t>
                </a:r>
              </a:p>
              <a:p>
                <a:pPr lvl="1"/>
                <a:r>
                  <a:rPr lang="en-US" dirty="0" smtClean="0"/>
                  <a:t>Occlusion is then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dirty="0" smtClean="0"/>
                  <a:t> if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 smtClean="0"/>
                  <a:t> rays are blocked</a:t>
                </a:r>
              </a:p>
              <a:p>
                <a:pPr lvl="1"/>
                <a:r>
                  <a:rPr lang="en-US" dirty="0" smtClean="0"/>
                  <a:t>Practically, we should define a range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 smtClean="0"/>
                  <a:t> as the influence range</a:t>
                </a:r>
              </a:p>
              <a:p>
                <a:pPr lvl="2"/>
                <a:r>
                  <a:rPr lang="en-US" dirty="0" smtClean="0"/>
                  <a:t>If the ray hits something in the ball of radius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 smtClean="0"/>
                  <a:t> then the ray is blocked</a:t>
                </a:r>
              </a:p>
              <a:p>
                <a:pPr lvl="2"/>
                <a:r>
                  <a:rPr lang="en-US" dirty="0" smtClean="0"/>
                  <a:t>Otherwise the ray is free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89212" y="2133600"/>
                <a:ext cx="4768983" cy="3777622"/>
              </a:xfrm>
              <a:blipFill rotWithShape="0">
                <a:blip r:embed="rId2"/>
                <a:stretch>
                  <a:fillRect l="-895" t="-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 descr="https://www.cs.unc.edu/~coombe/research/ao/sampl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197" y="1147659"/>
            <a:ext cx="4614931" cy="279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221004" y="3470542"/>
            <a:ext cx="16161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o</a:t>
            </a:r>
            <a:r>
              <a:rPr lang="en-US" sz="1600" dirty="0" smtClean="0">
                <a:latin typeface="+mj-lt"/>
              </a:rPr>
              <a:t>ccluded rays</a:t>
            </a:r>
            <a:endParaRPr lang="en-US" sz="1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61595" y="2392018"/>
            <a:ext cx="16081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+mj-lt"/>
              </a:rPr>
              <a:t>nonoccluded</a:t>
            </a:r>
            <a:r>
              <a:rPr lang="en-US" sz="1600" dirty="0" smtClean="0">
                <a:latin typeface="+mj-lt"/>
              </a:rPr>
              <a:t> </a:t>
            </a:r>
          </a:p>
          <a:p>
            <a:r>
              <a:rPr lang="en-US" sz="1600" dirty="0" smtClean="0">
                <a:latin typeface="+mj-lt"/>
              </a:rPr>
              <a:t>rays</a:t>
            </a:r>
            <a:endParaRPr lang="en-US" sz="1600" dirty="0">
              <a:latin typeface="+mj-lt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788" y="4302845"/>
            <a:ext cx="2491956" cy="16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6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Variants of AO Approximations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Ray traced </a:t>
            </a:r>
            <a:r>
              <a:rPr lang="en-US" dirty="0" smtClean="0"/>
              <a:t>AO</a:t>
            </a:r>
          </a:p>
          <a:p>
            <a:r>
              <a:rPr lang="en-US" dirty="0" err="1"/>
              <a:t>Crytek</a:t>
            </a:r>
            <a:r>
              <a:rPr lang="en-US" dirty="0"/>
              <a:t> </a:t>
            </a:r>
            <a:r>
              <a:rPr lang="en-US" dirty="0" smtClean="0"/>
              <a:t>SSAO (used in </a:t>
            </a:r>
            <a:r>
              <a:rPr lang="en-US" dirty="0" err="1" smtClean="0"/>
              <a:t>Crysis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Use fragment </a:t>
            </a:r>
            <a:r>
              <a:rPr lang="en-US" dirty="0" err="1" smtClean="0"/>
              <a:t>shader</a:t>
            </a:r>
            <a:r>
              <a:rPr lang="en-US" dirty="0" smtClean="0"/>
              <a:t> per-pixel depth information</a:t>
            </a:r>
          </a:p>
          <a:p>
            <a:pPr lvl="2"/>
            <a:r>
              <a:rPr lang="en-US" dirty="0" smtClean="0"/>
              <a:t>Sample in sphere around the given point</a:t>
            </a:r>
          </a:p>
          <a:p>
            <a:pPr lvl="2"/>
            <a:r>
              <a:rPr lang="en-US" dirty="0" smtClean="0"/>
              <a:t>Project </a:t>
            </a:r>
            <a:r>
              <a:rPr lang="en-US" dirty="0"/>
              <a:t>each sample </a:t>
            </a:r>
            <a:r>
              <a:rPr lang="en-US" dirty="0" smtClean="0"/>
              <a:t>to screen </a:t>
            </a:r>
            <a:r>
              <a:rPr lang="en-US" dirty="0"/>
              <a:t>space to get the coordinates into the depth buffer</a:t>
            </a:r>
          </a:p>
          <a:p>
            <a:pPr lvl="2"/>
            <a:r>
              <a:rPr lang="en-US" dirty="0" smtClean="0"/>
              <a:t>If </a:t>
            </a:r>
            <a:r>
              <a:rPr lang="en-US" dirty="0"/>
              <a:t>the sample </a:t>
            </a:r>
            <a:r>
              <a:rPr lang="en-US" dirty="0" smtClean="0"/>
              <a:t>is </a:t>
            </a:r>
            <a:r>
              <a:rPr lang="en-US" dirty="0"/>
              <a:t>behind the </a:t>
            </a:r>
            <a:r>
              <a:rPr lang="en-US" dirty="0" smtClean="0"/>
              <a:t>depth in the buffer, </a:t>
            </a:r>
            <a:r>
              <a:rPr lang="en-US" dirty="0"/>
              <a:t>it contributes to the occlusion </a:t>
            </a:r>
            <a:r>
              <a:rPr lang="en-US" dirty="0" smtClean="0"/>
              <a:t>factor</a:t>
            </a:r>
          </a:p>
        </p:txBody>
      </p:sp>
      <p:pic>
        <p:nvPicPr>
          <p:cNvPr id="8194" name="Picture 2" descr="http://4.bp.blogspot.com/-j0fBPmHxFmg/UO2WyFeK3YI/AAAAAAAAAWc/4Q9U_sIx124/s1600/fi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34" y="1264555"/>
            <a:ext cx="3352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627142" y="2964660"/>
            <a:ext cx="23086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http://john-chapman-graphics.blogspot.com/2013/01/ssao-tutorial.html</a:t>
            </a:r>
          </a:p>
        </p:txBody>
      </p:sp>
    </p:spTree>
    <p:extLst>
      <p:ext uri="{BB962C8B-B14F-4D97-AF65-F5344CB8AC3E}">
        <p14:creationId xmlns:p14="http://schemas.microsoft.com/office/powerpoint/2010/main" val="39326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Screen-Space </a:t>
            </a:r>
            <a:r>
              <a:rPr lang="en-US" dirty="0"/>
              <a:t>Ambient Occlusion </a:t>
            </a:r>
            <a:r>
              <a:rPr lang="en-US" dirty="0" smtClean="0"/>
              <a:t> (SSAO)</a:t>
            </a:r>
            <a:endParaRPr lang="en-US" dirty="0"/>
          </a:p>
        </p:txBody>
      </p:sp>
      <p:pic>
        <p:nvPicPr>
          <p:cNvPr id="4" name="SSAO (Normal-oriented Hemisphere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2925" y="2016868"/>
            <a:ext cx="6716712" cy="3778250"/>
          </a:xfrm>
        </p:spPr>
      </p:pic>
    </p:spTree>
    <p:extLst>
      <p:ext uri="{BB962C8B-B14F-4D97-AF65-F5344CB8AC3E}">
        <p14:creationId xmlns:p14="http://schemas.microsoft.com/office/powerpoint/2010/main" val="150270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Variants of AO Approximations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Volumetric AO</a:t>
            </a:r>
          </a:p>
          <a:p>
            <a:pPr lvl="1"/>
            <a:r>
              <a:rPr lang="en-US" dirty="0" smtClean="0"/>
              <a:t>measures </a:t>
            </a:r>
            <a:r>
              <a:rPr lang="en-US" dirty="0"/>
              <a:t>how big portion of the </a:t>
            </a:r>
            <a:r>
              <a:rPr lang="en-US" dirty="0">
                <a:solidFill>
                  <a:srgbClr val="FF0000"/>
                </a:solidFill>
              </a:rPr>
              <a:t>tangent sphere </a:t>
            </a:r>
            <a:r>
              <a:rPr lang="en-US" dirty="0" smtClean="0"/>
              <a:t>of the </a:t>
            </a:r>
            <a:r>
              <a:rPr lang="en-US" dirty="0"/>
              <a:t>surface belongs to the set of occluded </a:t>
            </a:r>
            <a:r>
              <a:rPr lang="en-US" dirty="0" smtClean="0"/>
              <a:t>points</a:t>
            </a:r>
          </a:p>
          <a:p>
            <a:pPr lvl="1"/>
            <a:r>
              <a:rPr lang="en-US" dirty="0"/>
              <a:t>Fastest </a:t>
            </a:r>
            <a:r>
              <a:rPr lang="en-US" dirty="0" smtClean="0"/>
              <a:t>screen-space method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835" y="3008977"/>
            <a:ext cx="4351397" cy="2591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06835" y="5583161"/>
            <a:ext cx="39741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+mj-lt"/>
              </a:rPr>
              <a:t>Replacing ray tracing by </a:t>
            </a:r>
            <a:r>
              <a:rPr lang="en-US" sz="1800" dirty="0" smtClean="0">
                <a:latin typeface="+mj-lt"/>
              </a:rPr>
              <a:t>contain-</a:t>
            </a:r>
            <a:r>
              <a:rPr lang="en-US" sz="1800" dirty="0" err="1" smtClean="0">
                <a:latin typeface="+mj-lt"/>
              </a:rPr>
              <a:t>ment</a:t>
            </a:r>
            <a:r>
              <a:rPr lang="en-US" sz="1800" dirty="0" smtClean="0">
                <a:latin typeface="+mj-lt"/>
              </a:rPr>
              <a:t> tests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931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</a:t>
            </a:r>
            <a:r>
              <a:rPr lang="en-US" dirty="0" smtClean="0"/>
              <a:t>Ambient Occlusion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A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3712" y="1677428"/>
            <a:ext cx="5486400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Variants of AO Approximations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89212" y="1313234"/>
                <a:ext cx="8915400" cy="4597988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Image-based ambient light</a:t>
                </a:r>
              </a:p>
              <a:p>
                <a:pPr lvl="1"/>
                <a:r>
                  <a:rPr lang="en-US" dirty="0" smtClean="0"/>
                  <a:t>Using cube-map, environment map, </a:t>
                </a:r>
                <a:r>
                  <a:rPr lang="en-US" dirty="0" err="1" smtClean="0"/>
                  <a:t>etc</a:t>
                </a:r>
                <a:r>
                  <a:rPr lang="en-US" dirty="0" smtClean="0"/>
                  <a:t>, to determine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89212" y="1313234"/>
                <a:ext cx="8915400" cy="4597988"/>
              </a:xfrm>
              <a:blipFill rotWithShape="0">
                <a:blip r:embed="rId2"/>
                <a:stretch>
                  <a:fillRect l="-479" t="-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8730541" y="4920488"/>
            <a:ext cx="11544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+mj-lt"/>
              </a:rPr>
              <a:t>By David </a:t>
            </a:r>
            <a:r>
              <a:rPr lang="en-US" sz="1000" dirty="0">
                <a:latin typeface="+mj-lt"/>
              </a:rPr>
              <a:t>Rosen</a:t>
            </a:r>
          </a:p>
        </p:txBody>
      </p:sp>
      <p:pic>
        <p:nvPicPr>
          <p:cNvPr id="1026" name="Picture 2" descr="http://cdn.wolfire.com/blog/ambientlight/ambientcompa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2132764"/>
            <a:ext cx="7295812" cy="273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wolfire.com/blog/ambientlight/cubemapblu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4913231"/>
            <a:ext cx="2021699" cy="13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4727643" y="4913231"/>
            <a:ext cx="9727" cy="1347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27643" y="5891699"/>
            <a:ext cx="310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j-lt"/>
              </a:rPr>
              <a:t>Blur image to reduce alias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62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briefly </a:t>
            </a:r>
            <a:r>
              <a:rPr lang="en-US" smtClean="0"/>
              <a:t>introduced </a:t>
            </a:r>
            <a:r>
              <a:rPr lang="en-US" smtClean="0"/>
              <a:t>BRDF</a:t>
            </a:r>
            <a:endParaRPr lang="en-US" dirty="0" smtClean="0"/>
          </a:p>
          <a:p>
            <a:r>
              <a:rPr lang="en-US" dirty="0" smtClean="0"/>
              <a:t>We go over the basic ideas of ambient occlusion</a:t>
            </a:r>
          </a:p>
          <a:p>
            <a:r>
              <a:rPr lang="en-US" dirty="0" smtClean="0"/>
              <a:t>There are many variants for </a:t>
            </a:r>
            <a:r>
              <a:rPr lang="en-US" dirty="0"/>
              <a:t>ambient </a:t>
            </a:r>
            <a:r>
              <a:rPr lang="en-US" dirty="0" smtClean="0"/>
              <a:t>occlusion approximation</a:t>
            </a:r>
          </a:p>
          <a:p>
            <a:pPr lvl="1"/>
            <a:r>
              <a:rPr lang="en-US" dirty="0" smtClean="0"/>
              <a:t>Ray tracing (slow but most realistic)</a:t>
            </a:r>
          </a:p>
          <a:p>
            <a:pPr lvl="1"/>
            <a:r>
              <a:rPr lang="en-US" dirty="0" smtClean="0"/>
              <a:t>Image-space ambient occlusion (fast but has artifacts) </a:t>
            </a:r>
          </a:p>
          <a:p>
            <a:pPr lvl="1"/>
            <a:r>
              <a:rPr lang="en-US" dirty="0"/>
              <a:t>ambient </a:t>
            </a:r>
            <a:r>
              <a:rPr lang="en-US" dirty="0" smtClean="0"/>
              <a:t>occlusion with cube map</a:t>
            </a:r>
          </a:p>
          <a:p>
            <a:pPr lvl="1"/>
            <a:r>
              <a:rPr lang="en-US" dirty="0" smtClean="0"/>
              <a:t>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74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BRDF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89212" y="2133600"/>
                <a:ext cx="8915400" cy="414074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BRDF (bidirectional reflectance distribution function)</a:t>
                </a:r>
              </a:p>
              <a:p>
                <a:pPr lvl="1"/>
                <a:r>
                  <a:rPr lang="en-US" dirty="0" smtClean="0"/>
                  <a:t>A 4D function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dirty="0" smtClean="0"/>
                  <a:t> are points on the hemisphere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defines the reflectance of all possible incoming and outgoing directions</a:t>
                </a:r>
              </a:p>
              <a:p>
                <a:pPr lvl="1"/>
                <a:r>
                  <a:rPr lang="en-US" dirty="0" smtClean="0"/>
                  <a:t>For ideal diffuse surface </a:t>
                </a:r>
                <a:r>
                  <a:rPr lang="en-US" dirty="0" err="1" smtClean="0"/>
                  <a:t>Lambertian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is a constant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89212" y="2133600"/>
                <a:ext cx="8915400" cy="4140740"/>
              </a:xfrm>
              <a:blipFill rotWithShape="0">
                <a:blip r:embed="rId2"/>
                <a:stretch>
                  <a:fillRect l="-479" t="-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737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BRDF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BRDF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79" t="-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://escience.anu.edu.au/lecture/cg/GlobalIllumination/Image/BRDF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221" y="1610249"/>
            <a:ext cx="5153025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ben-ezra.org/brdf/brd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r="5966"/>
          <a:stretch/>
        </p:blipFill>
        <p:spPr bwMode="auto">
          <a:xfrm>
            <a:off x="1762612" y="3848625"/>
            <a:ext cx="4168244" cy="169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62612" y="5555047"/>
            <a:ext cx="25747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BRDF Measurement Device </a:t>
            </a:r>
            <a:endParaRPr lang="en-US" sz="1600" dirty="0" smtClean="0"/>
          </a:p>
          <a:p>
            <a:r>
              <a:rPr lang="en-US" sz="1600" dirty="0" smtClean="0"/>
              <a:t>Ben-Ezra et al. CVPR08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3457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89212" y="2133600"/>
                <a:ext cx="8915400" cy="414074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How </a:t>
                </a:r>
                <a:r>
                  <a:rPr lang="en-US" dirty="0"/>
                  <a:t>much light hits a </a:t>
                </a:r>
                <a:r>
                  <a:rPr lang="en-US" dirty="0" smtClean="0"/>
                  <a:t>point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 from a given direction</a:t>
                </a:r>
              </a:p>
              <a:p>
                <a:pPr lvl="1"/>
                <a:r>
                  <a:rPr lang="en-US" dirty="0" smtClean="0"/>
                  <a:t>Imagine a truncated cone placed around the point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Solid angle, </a:t>
                </a:r>
                <a:r>
                  <a:rPr lang="en-US" dirty="0" err="1" smtClean="0"/>
                  <a:t>steradiance</a:t>
                </a:r>
                <a:r>
                  <a:rPr lang="en-US" dirty="0" smtClean="0"/>
                  <a:t>, between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The </a:t>
                </a:r>
                <a:r>
                  <a:rPr lang="en-US" dirty="0"/>
                  <a:t>truncated cone </a:t>
                </a:r>
                <a:r>
                  <a:rPr lang="en-US" dirty="0" smtClean="0"/>
                  <a:t>can tilt around the hemisphere centered at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sz="1800" dirty="0" smtClean="0"/>
                  <a:t>radiance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ΔΦ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func>
                          <m:func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dirty="0"/>
                  <a:t> has unit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 dirty="0"/>
                  <a:t>/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𝑠𝑒𝑐</m:t>
                    </m:r>
                  </m:oMath>
                </a14:m>
                <a:r>
                  <a:rPr lang="en-US" dirty="0"/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/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en-US" dirty="0" smtClean="0"/>
                  <a:t>/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𝑠𝑡𝑒𝑟𝑎𝑑𝑖𝑎𝑛𝑐𝑒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 smtClean="0"/>
                  <a:t>Important: Radiance is invariant to the distance to light</a:t>
                </a:r>
              </a:p>
              <a:p>
                <a:pPr lvl="1"/>
                <a:r>
                  <a:rPr lang="en-US" dirty="0" smtClean="0"/>
                  <a:t>Finally, the irradiance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dirty="0" smtClean="0"/>
                  <a:t> at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 from all directions is 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p>
                      <m:e>
                        <m:nary>
                          <m:nary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func>
                                  <m:func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nary>
                      </m:e>
                    </m:nary>
                  </m:oMath>
                </a14:m>
                <a:endParaRPr lang="en-US" dirty="0" smtClean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89212" y="2133600"/>
                <a:ext cx="8915400" cy="4140740"/>
              </a:xfrm>
              <a:blipFill rotWithShape="0">
                <a:blip r:embed="rId2"/>
                <a:stretch>
                  <a:fillRect l="-479" t="-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http://upload.wikimedia.org/wikipedia/commons/thumb/a/a9/Solid_angle23.png/220px-Solid_angle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2" y="3743830"/>
            <a:ext cx="2095500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71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Tracing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What do we do with all these?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Think about path tracing</a:t>
                </a:r>
              </a:p>
              <a:p>
                <a:pPr lvl="1"/>
                <a:r>
                  <a:rPr lang="en-US" dirty="0" smtClean="0"/>
                  <a:t>A photon comes out from a light source</a:t>
                </a:r>
              </a:p>
              <a:p>
                <a:pPr lvl="2"/>
                <a:r>
                  <a:rPr lang="en-US" dirty="0" smtClean="0"/>
                  <a:t>With certain wave length, direction, and energy</a:t>
                </a:r>
              </a:p>
              <a:p>
                <a:pPr lvl="2"/>
                <a:r>
                  <a:rPr lang="en-US" dirty="0" smtClean="0"/>
                  <a:t>Hit a surface in direction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 smtClean="0">
                  <a:ea typeface="Cambria Math" panose="02040503050406030204" pitchFamily="18" charset="0"/>
                </a:endParaRPr>
              </a:p>
              <a:p>
                <a:pPr lvl="2"/>
                <a:r>
                  <a:rPr lang="en-US" dirty="0" smtClean="0"/>
                  <a:t>Leaves the surface in direction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is applied to determine the new properties of the photon</a:t>
                </a:r>
              </a:p>
              <a:p>
                <a:pPr lvl="2"/>
                <a:r>
                  <a:rPr lang="en-US" dirty="0" smtClean="0"/>
                  <a:t>The </a:t>
                </a:r>
                <a:r>
                  <a:rPr lang="en-US" dirty="0"/>
                  <a:t>photon </a:t>
                </a:r>
                <a:r>
                  <a:rPr lang="en-US" dirty="0" smtClean="0"/>
                  <a:t>continues to hit surfaces until it hits the film (near camera plane)</a:t>
                </a:r>
              </a:p>
              <a:p>
                <a:pPr lvl="2"/>
                <a:endParaRPr lang="en-US" dirty="0" smtClean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79" t="-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0" name="Picture 4" descr="http://blender3d.cz/others/tnt/images/g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804" y="1264555"/>
            <a:ext cx="381952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25875" y="4131580"/>
            <a:ext cx="23134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http://blender3d.cz/others/tnt/</a:t>
            </a:r>
          </a:p>
        </p:txBody>
      </p:sp>
    </p:spTree>
    <p:extLst>
      <p:ext uri="{BB962C8B-B14F-4D97-AF65-F5344CB8AC3E}">
        <p14:creationId xmlns:p14="http://schemas.microsoft.com/office/powerpoint/2010/main" val="34924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Tracing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789888"/>
            <a:ext cx="8915400" cy="4121333"/>
          </a:xfrm>
        </p:spPr>
        <p:txBody>
          <a:bodyPr/>
          <a:lstStyle/>
          <a:p>
            <a:r>
              <a:rPr lang="en-US" dirty="0" smtClean="0"/>
              <a:t>What is the difference between your ray tracing and this path traced image?</a:t>
            </a:r>
            <a:endParaRPr lang="en-US" dirty="0"/>
          </a:p>
        </p:txBody>
      </p:sp>
      <p:pic>
        <p:nvPicPr>
          <p:cNvPr id="4098" name="Picture 2" descr="http://www.thepolygoners.com/tutorials/GIIntro/cbox_pathtrac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04" y="2310662"/>
            <a:ext cx="4942395" cy="370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30204" y="6034125"/>
            <a:ext cx="36154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http://www.thepolygoners.com/tutorials/GIIntro/GIIntro.htm</a:t>
            </a:r>
          </a:p>
        </p:txBody>
      </p:sp>
    </p:spTree>
    <p:extLst>
      <p:ext uri="{BB962C8B-B14F-4D97-AF65-F5344CB8AC3E}">
        <p14:creationId xmlns:p14="http://schemas.microsoft.com/office/powerpoint/2010/main" val="187959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Ambient Occlusion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 far, our ambient term is merely a constant</a:t>
            </a:r>
          </a:p>
          <a:p>
            <a:r>
              <a:rPr lang="en-US" dirty="0" smtClean="0"/>
              <a:t>Ambient occlusion is a global illumination method that allows us better estimate the ambient term</a:t>
            </a:r>
          </a:p>
          <a:p>
            <a:pPr lvl="1"/>
            <a:r>
              <a:rPr lang="en-US" dirty="0" smtClean="0"/>
              <a:t>Render objects as if place them in a cloudy day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33" y="3698928"/>
            <a:ext cx="2445448" cy="2342481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434" y="3695707"/>
            <a:ext cx="2427648" cy="234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5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idea of Ambient </a:t>
            </a:r>
            <a:r>
              <a:rPr lang="en-US" dirty="0"/>
              <a:t>Occlusion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946" y="1968568"/>
            <a:ext cx="6790008" cy="3436918"/>
          </a:xfrm>
        </p:spPr>
      </p:pic>
      <p:sp>
        <p:nvSpPr>
          <p:cNvPr id="5" name="TextBox 4"/>
          <p:cNvSpPr txBox="1"/>
          <p:nvPr/>
        </p:nvSpPr>
        <p:spPr>
          <a:xfrm>
            <a:off x="3560323" y="4805464"/>
            <a:ext cx="232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Less occluded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2157" y="4809929"/>
            <a:ext cx="2518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More occluded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818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/>
          <p:cNvCxnSpPr>
            <a:stCxn id="7" idx="0"/>
          </p:cNvCxnSpPr>
          <p:nvPr/>
        </p:nvCxnSpPr>
        <p:spPr>
          <a:xfrm flipV="1">
            <a:off x="9708206" y="3071709"/>
            <a:ext cx="0" cy="1521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8618707" y="3433864"/>
            <a:ext cx="2529191" cy="1196502"/>
          </a:xfrm>
          <a:custGeom>
            <a:avLst/>
            <a:gdLst>
              <a:gd name="connsiteX0" fmla="*/ 0 w 2529191"/>
              <a:gd name="connsiteY0" fmla="*/ 0 h 1196502"/>
              <a:gd name="connsiteX1" fmla="*/ 0 w 2529191"/>
              <a:gd name="connsiteY1" fmla="*/ 1186774 h 1196502"/>
              <a:gd name="connsiteX2" fmla="*/ 2529191 w 2529191"/>
              <a:gd name="connsiteY2" fmla="*/ 1196502 h 119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29191" h="1196502">
                <a:moveTo>
                  <a:pt x="0" y="0"/>
                </a:moveTo>
                <a:lnTo>
                  <a:pt x="0" y="1186774"/>
                </a:lnTo>
                <a:lnTo>
                  <a:pt x="2529191" y="1196502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Ambient Occlusion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Formulation</a:t>
                </a:r>
              </a:p>
              <a:p>
                <a:pPr lvl="1"/>
                <a:r>
                  <a:rPr lang="en-US" sz="2000" dirty="0" smtClean="0"/>
                  <a:t>Ambient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nary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Recall that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is radiance from the direction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 smtClean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is usually assumed to be a constant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 smtClean="0"/>
                  <a:t> is an indicator function</a:t>
                </a:r>
              </a:p>
              <a:p>
                <a:pPr lvl="2"/>
                <a:r>
                  <a:rPr lang="en-US" dirty="0" smtClean="0"/>
                  <a:t>0 if the </a:t>
                </a:r>
                <a:r>
                  <a:rPr lang="en-US" dirty="0" err="1" smtClean="0"/>
                  <a:t>steradiance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 smtClean="0"/>
                  <a:t> is blocked</a:t>
                </a:r>
              </a:p>
              <a:p>
                <a:pPr lvl="2"/>
                <a:r>
                  <a:rPr lang="en-US" dirty="0" smtClean="0"/>
                  <a:t>1 otherwise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79" t="-4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9679023" y="4593278"/>
            <a:ext cx="58366" cy="554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9737389" y="3427556"/>
            <a:ext cx="1225683" cy="1165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874833" y="3071709"/>
                <a:ext cx="49116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4833" y="3071709"/>
                <a:ext cx="491160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9661703" y="2892780"/>
                <a:ext cx="4431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1703" y="2892780"/>
                <a:ext cx="443198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>
            <a:off x="8810003" y="3739737"/>
            <a:ext cx="1796406" cy="1799617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490999" y="4548380"/>
                <a:ext cx="4344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0999" y="4548380"/>
                <a:ext cx="434413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263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GG20PARK@OKII9FVF81V9GRAB" val="3750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16509</TotalTime>
  <Words>418</Words>
  <Application>Microsoft Office PowerPoint</Application>
  <PresentationFormat>Widescreen</PresentationFormat>
  <Paragraphs>95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굴림</vt:lpstr>
      <vt:lpstr>HY중고딕</vt:lpstr>
      <vt:lpstr>Arial</vt:lpstr>
      <vt:lpstr>Cambria Math</vt:lpstr>
      <vt:lpstr>Century Gothic</vt:lpstr>
      <vt:lpstr>Times New Roman</vt:lpstr>
      <vt:lpstr>Wingdings 3</vt:lpstr>
      <vt:lpstr>Wisp</vt:lpstr>
      <vt:lpstr>CS451 Ambient Occlusion </vt:lpstr>
      <vt:lpstr>BRDF</vt:lpstr>
      <vt:lpstr>BRDF</vt:lpstr>
      <vt:lpstr>Radiance</vt:lpstr>
      <vt:lpstr>Path Tracing</vt:lpstr>
      <vt:lpstr>Path Tracing</vt:lpstr>
      <vt:lpstr>Ambient Occlusion</vt:lpstr>
      <vt:lpstr>Basic idea of Ambient Occlusion</vt:lpstr>
      <vt:lpstr>Ambient Occlusion</vt:lpstr>
      <vt:lpstr>Ambient Occlusion</vt:lpstr>
      <vt:lpstr>Variants of AO Approximations</vt:lpstr>
      <vt:lpstr>Screen-Space Ambient Occlusion  (SSAO)</vt:lpstr>
      <vt:lpstr>Variants of AO Approximations</vt:lpstr>
      <vt:lpstr>Volumetric Ambient Occlusion</vt:lpstr>
      <vt:lpstr>Variants of AO Approximations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제목 없음</dc:title>
  <dc:creator>Nicholas Park</dc:creator>
  <cp:lastModifiedBy>MJ Lien</cp:lastModifiedBy>
  <cp:revision>876</cp:revision>
  <cp:lastPrinted>2012-06-11T00:42:28Z</cp:lastPrinted>
  <dcterms:created xsi:type="dcterms:W3CDTF">1999-03-28T02:55:44Z</dcterms:created>
  <dcterms:modified xsi:type="dcterms:W3CDTF">2016-09-27T14:47:18Z</dcterms:modified>
</cp:coreProperties>
</file>