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40"/>
  </p:notesMasterIdLst>
  <p:handoutMasterIdLst>
    <p:handoutMasterId r:id="rId41"/>
  </p:handoutMasterIdLst>
  <p:sldIdLst>
    <p:sldId id="256" r:id="rId2"/>
    <p:sldId id="634" r:id="rId3"/>
    <p:sldId id="635" r:id="rId4"/>
    <p:sldId id="638" r:id="rId5"/>
    <p:sldId id="636" r:id="rId6"/>
    <p:sldId id="627" r:id="rId7"/>
    <p:sldId id="628" r:id="rId8"/>
    <p:sldId id="629" r:id="rId9"/>
    <p:sldId id="531" r:id="rId10"/>
    <p:sldId id="630" r:id="rId11"/>
    <p:sldId id="515" r:id="rId12"/>
    <p:sldId id="568" r:id="rId13"/>
    <p:sldId id="647" r:id="rId14"/>
    <p:sldId id="640" r:id="rId15"/>
    <p:sldId id="482" r:id="rId16"/>
    <p:sldId id="642" r:id="rId17"/>
    <p:sldId id="643" r:id="rId18"/>
    <p:sldId id="644" r:id="rId19"/>
    <p:sldId id="590" r:id="rId20"/>
    <p:sldId id="624" r:id="rId21"/>
    <p:sldId id="595" r:id="rId22"/>
    <p:sldId id="645" r:id="rId23"/>
    <p:sldId id="637" r:id="rId24"/>
    <p:sldId id="576" r:id="rId25"/>
    <p:sldId id="573" r:id="rId26"/>
    <p:sldId id="579" r:id="rId27"/>
    <p:sldId id="578" r:id="rId28"/>
    <p:sldId id="577" r:id="rId29"/>
    <p:sldId id="648" r:id="rId30"/>
    <p:sldId id="641" r:id="rId31"/>
    <p:sldId id="610" r:id="rId32"/>
    <p:sldId id="646" r:id="rId33"/>
    <p:sldId id="615" r:id="rId34"/>
    <p:sldId id="614" r:id="rId35"/>
    <p:sldId id="613" r:id="rId36"/>
    <p:sldId id="619" r:id="rId37"/>
    <p:sldId id="557" r:id="rId38"/>
    <p:sldId id="620" r:id="rId39"/>
  </p:sldIdLst>
  <p:sldSz cx="9144000" cy="6858000" type="screen4x3"/>
  <p:notesSz cx="6858000" cy="9239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0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99FF99"/>
    <a:srgbClr val="CCFFCC"/>
    <a:srgbClr val="320032"/>
    <a:srgbClr val="660066"/>
    <a:srgbClr val="660033"/>
    <a:srgbClr val="FFFFCC"/>
    <a:srgbClr val="FFCCCC"/>
    <a:srgbClr val="CCEC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662" autoAdjust="0"/>
    <p:restoredTop sz="96807" autoAdjust="0"/>
  </p:normalViewPr>
  <p:slideViewPr>
    <p:cSldViewPr>
      <p:cViewPr varScale="1">
        <p:scale>
          <a:sx n="126" d="100"/>
          <a:sy n="126" d="100"/>
        </p:scale>
        <p:origin x="228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0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652"/>
    </p:cViewPr>
  </p:sorterViewPr>
  <p:notesViewPr>
    <p:cSldViewPr>
      <p:cViewPr varScale="1">
        <p:scale>
          <a:sx n="93" d="100"/>
          <a:sy n="93" d="100"/>
        </p:scale>
        <p:origin x="3012" y="102"/>
      </p:cViewPr>
      <p:guideLst>
        <p:guide orient="horz" pos="2910"/>
        <p:guide pos="216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2972098" cy="46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2" tIns="45975" rIns="91952" bIns="45975" numCol="1" anchor="t" anchorCtr="0" compatLnSpc="1">
            <a:prstTxWarp prst="textNoShape">
              <a:avLst/>
            </a:prstTxWarp>
          </a:bodyPr>
          <a:lstStyle>
            <a:lvl1pPr defTabSz="919959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906" y="3"/>
            <a:ext cx="2972097" cy="46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2" tIns="45975" rIns="91952" bIns="45975" numCol="1" anchor="t" anchorCtr="0" compatLnSpc="1">
            <a:prstTxWarp prst="textNoShape">
              <a:avLst/>
            </a:prstTxWarp>
          </a:bodyPr>
          <a:lstStyle>
            <a:lvl1pPr algn="r" defTabSz="919959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77901"/>
            <a:ext cx="2972098" cy="46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2" tIns="45975" rIns="91952" bIns="45975" numCol="1" anchor="b" anchorCtr="0" compatLnSpc="1">
            <a:prstTxWarp prst="textNoShape">
              <a:avLst/>
            </a:prstTxWarp>
          </a:bodyPr>
          <a:lstStyle>
            <a:lvl1pPr defTabSz="919959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906" y="8777901"/>
            <a:ext cx="2972097" cy="46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2" tIns="45975" rIns="91952" bIns="45975" numCol="1" anchor="b" anchorCtr="0" compatLnSpc="1">
            <a:prstTxWarp prst="textNoShape">
              <a:avLst/>
            </a:prstTxWarp>
          </a:bodyPr>
          <a:lstStyle>
            <a:lvl1pPr algn="r" defTabSz="919959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A3CD9C-A9D0-43CE-A6F5-6166C50CAA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02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2972098" cy="46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2" tIns="45975" rIns="91952" bIns="45975" numCol="1" anchor="t" anchorCtr="0" compatLnSpc="1">
            <a:prstTxWarp prst="textNoShape">
              <a:avLst/>
            </a:prstTxWarp>
          </a:bodyPr>
          <a:lstStyle>
            <a:lvl1pPr defTabSz="919959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414" y="3"/>
            <a:ext cx="2972098" cy="46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2" tIns="45975" rIns="91952" bIns="45975" numCol="1" anchor="t" anchorCtr="0" compatLnSpc="1">
            <a:prstTxWarp prst="textNoShape">
              <a:avLst/>
            </a:prstTxWarp>
          </a:bodyPr>
          <a:lstStyle>
            <a:lvl1pPr algn="r" defTabSz="919959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0775" y="693738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101" y="4388953"/>
            <a:ext cx="5485805" cy="415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2" tIns="45975" rIns="91952" bIns="459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77900"/>
            <a:ext cx="2972098" cy="45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2" tIns="45975" rIns="91952" bIns="45975" numCol="1" anchor="b" anchorCtr="0" compatLnSpc="1">
            <a:prstTxWarp prst="textNoShape">
              <a:avLst/>
            </a:prstTxWarp>
          </a:bodyPr>
          <a:lstStyle>
            <a:lvl1pPr defTabSz="919959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414" y="8777900"/>
            <a:ext cx="2972098" cy="45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2" tIns="45975" rIns="91952" bIns="45975" numCol="1" anchor="b" anchorCtr="0" compatLnSpc="1">
            <a:prstTxWarp prst="textNoShape">
              <a:avLst/>
            </a:prstTxWarp>
          </a:bodyPr>
          <a:lstStyle>
            <a:lvl1pPr algn="r" defTabSz="919959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D7020C-64BC-4783-92F3-DB57C6446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176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764"/>
            <a:fld id="{04F645CA-CD5F-4DB5-905B-3F152A25A7AC}" type="slidenum">
              <a:rPr lang="en-US" smtClean="0">
                <a:latin typeface="Arial" pitchFamily="34" charset="0"/>
                <a:cs typeface="Arial" pitchFamily="34" charset="0"/>
              </a:rPr>
              <a:pPr defTabSz="919764"/>
              <a:t>1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Li &amp; Offutt, </a:t>
            </a:r>
            <a:r>
              <a:rPr lang="en-US" sz="1200" b="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Test oracle strategies for model-based testing</a:t>
            </a:r>
            <a:r>
              <a:rPr lang="en-US" sz="1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TSE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D7020C-64BC-4783-92F3-DB57C644630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00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FB9554-397F-48F2-9E50-3D9FEE38E095}" type="slidenum">
              <a:rPr lang="zh-CN" altLang="en-US" smtClean="0"/>
              <a:pPr>
                <a:defRPr/>
              </a:pPr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97361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FB9554-397F-48F2-9E50-3D9FEE38E095}" type="slidenum">
              <a:rPr lang="zh-CN" altLang="en-US" smtClean="0"/>
              <a:pPr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2193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D7020C-64BC-4783-92F3-DB57C644630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6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Ammann &amp; Offutt, Introduction to Software Testing edition 2,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D7020C-64BC-4783-92F3-DB57C644630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18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 &amp; Offutt,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Test Automation Language Framework for Behavioral Models, A-MOST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D7020C-64BC-4783-92F3-DB57C644630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12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Li &amp; Offutt, </a:t>
            </a:r>
            <a:r>
              <a:rPr lang="en-US" sz="1200" b="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Test oracle strategies for model-based testing</a:t>
            </a:r>
            <a:r>
              <a:rPr lang="en-US" sz="1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TSE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D7020C-64BC-4783-92F3-DB57C644630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6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Fowler, Eradicating non-determinism in tests, online 2011</a:t>
            </a:r>
            <a:br>
              <a:rPr lang="en-US" dirty="0"/>
            </a:br>
            <a:r>
              <a:rPr lang="en-US" dirty="0"/>
              <a:t>Luo, Hariri, </a:t>
            </a:r>
            <a:r>
              <a:rPr lang="en-US" dirty="0" err="1"/>
              <a:t>Eloussi</a:t>
            </a:r>
            <a:r>
              <a:rPr lang="en-US" dirty="0"/>
              <a:t>, </a:t>
            </a:r>
            <a:r>
              <a:rPr lang="en-US" dirty="0" err="1"/>
              <a:t>Marinov</a:t>
            </a:r>
            <a:r>
              <a:rPr lang="en-US" dirty="0"/>
              <a:t>, An Empirical Analysis of Flaky Tests, FSE 2014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D7020C-64BC-4783-92F3-DB57C644630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03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</a:rPr>
              <a:t>Nan Li and Jeff Offutt, Test oracle strategies for model-based testing, TSE </a:t>
            </a:r>
            <a:r>
              <a:rPr lang="en-US" sz="1200" dirty="0" smtClean="0">
                <a:solidFill>
                  <a:schemeClr val="bg1"/>
                </a:solidFill>
              </a:rPr>
              <a:t>2017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Baral &amp; Offutt, </a:t>
            </a:r>
            <a:r>
              <a:rPr lang="en-US" sz="1200" b="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 Empirical Analysis of Blind Tests</a:t>
            </a:r>
            <a:r>
              <a:rPr lang="en-US" sz="1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ICST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D7020C-64BC-4783-92F3-DB57C644630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7" descr="gmulogo-color15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9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009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5" name="Date Placeholder 44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324600"/>
            <a:ext cx="2133600" cy="457200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pPr>
              <a:defRPr/>
            </a:pPr>
            <a:r>
              <a:rPr lang="en-US"/>
              <a:t>Lund University</a:t>
            </a:r>
          </a:p>
        </p:txBody>
      </p:sp>
      <p:sp>
        <p:nvSpPr>
          <p:cNvPr id="46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9362"/>
            <a:ext cx="2895600" cy="457200"/>
          </a:xfrm>
        </p:spPr>
        <p:txBody>
          <a:bodyPr anchor="b"/>
          <a:lstStyle>
            <a:lvl1pPr>
              <a:defRPr sz="800"/>
            </a:lvl1pPr>
          </a:lstStyle>
          <a:p>
            <a:pPr>
              <a:defRPr/>
            </a:pPr>
            <a:r>
              <a:rPr lang="en-US"/>
              <a:t>© Jeff Offutt</a:t>
            </a:r>
          </a:p>
        </p:txBody>
      </p:sp>
      <p:sp>
        <p:nvSpPr>
          <p:cNvPr id="47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2133600" cy="457200"/>
          </a:xfrm>
        </p:spPr>
        <p:txBody>
          <a:bodyPr anchor="b"/>
          <a:lstStyle>
            <a:lvl1pPr>
              <a:defRPr sz="800"/>
            </a:lvl1pPr>
          </a:lstStyle>
          <a:p>
            <a:pPr>
              <a:defRPr/>
            </a:pPr>
            <a:fld id="{F1A963A7-A787-48F9-851B-428511D398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615110"/>
            <a:ext cx="2133600" cy="23812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Lund University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Jeff Offutt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624A2-6224-4CE2-BBD9-092C277B9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0"/>
            <a:ext cx="2247900" cy="6553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0"/>
            <a:ext cx="6591300" cy="6553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615110"/>
            <a:ext cx="2133600" cy="23812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Lund University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Jeff Offutt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F6CF8-09BA-4068-99EA-5EA8E0561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" y="1143000"/>
            <a:ext cx="4419600" cy="5410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419600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419600" cy="26289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6200" y="6615110"/>
            <a:ext cx="2133600" cy="23812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Lund University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Jeff Offutt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8586C-20F8-49BE-BCF3-845D3945B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91600" cy="5638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615110"/>
            <a:ext cx="2133600" cy="23812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Lund University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Jeff Offutt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757DC-6909-4280-84B1-498D807981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615110"/>
            <a:ext cx="2133600" cy="23812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Lund University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Jeff Offutt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E5886-0194-4F8E-9B90-3E1B5C1B4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143000"/>
            <a:ext cx="4419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419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" y="6615110"/>
            <a:ext cx="2133600" cy="23812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Lund University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Jeff Offutt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54668-7E3B-4FB3-8AC8-7C94E2195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6200" y="6615110"/>
            <a:ext cx="2133600" cy="23812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Lund University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Jeff Offutt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8E9A8-8ADA-4849-9848-2FE04E307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" y="6615110"/>
            <a:ext cx="2133600" cy="23812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Lund University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Jeff Offutt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FB2CC-0026-474A-8143-56756D8BC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200" y="6615110"/>
            <a:ext cx="2133600" cy="23812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Lund University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Jeff Offutt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E44FE-9A1B-4119-9942-148DA56A8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" y="6615110"/>
            <a:ext cx="2133600" cy="23812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Lund University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Jeff Offutt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69B41-A495-4686-99F5-94938DCD1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" y="6615110"/>
            <a:ext cx="2133600" cy="23812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Lund University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Jeff Offutt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FC1B0-56E5-45C2-8102-650CAB1BE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69850" y="0"/>
            <a:ext cx="8388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290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914399"/>
            <a:ext cx="8991600" cy="5699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90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15110"/>
            <a:ext cx="2895600" cy="24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8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© Jeff Offutt</a:t>
            </a:r>
          </a:p>
        </p:txBody>
      </p:sp>
      <p:sp>
        <p:nvSpPr>
          <p:cNvPr id="1290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3756" y="6615110"/>
            <a:ext cx="1653382" cy="24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6843853-28E4-4D1D-B0D8-C02B741298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9072" name="Line 48"/>
          <p:cNvSpPr>
            <a:spLocks noChangeShapeType="1"/>
          </p:cNvSpPr>
          <p:nvPr userDrawn="1"/>
        </p:nvSpPr>
        <p:spPr bwMode="auto">
          <a:xfrm>
            <a:off x="-1" y="852488"/>
            <a:ext cx="9131301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 flipH="1">
            <a:off x="8686800" y="6639545"/>
            <a:ext cx="417514" cy="21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0" dirty="0"/>
              <a:t>of </a:t>
            </a:r>
            <a:r>
              <a:rPr lang="en-US" sz="800" b="0" dirty="0" smtClean="0"/>
              <a:t>38</a:t>
            </a:r>
            <a:endParaRPr lang="en-US" sz="800" b="0" dirty="0"/>
          </a:p>
        </p:txBody>
      </p:sp>
      <p:sp>
        <p:nvSpPr>
          <p:cNvPr id="50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" y="6614144"/>
            <a:ext cx="2133600" cy="239093"/>
          </a:xfrm>
          <a:prstGeom prst="rect">
            <a:avLst/>
          </a:prstGeom>
        </p:spPr>
        <p:txBody>
          <a:bodyPr/>
          <a:lstStyle>
            <a:lvl1pPr>
              <a:defRPr sz="800" b="0"/>
            </a:lvl1pPr>
          </a:lstStyle>
          <a:p>
            <a:pPr>
              <a:defRPr/>
            </a:pPr>
            <a:r>
              <a:rPr lang="en-US"/>
              <a:t>Lund University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6200" y="6581001"/>
            <a:ext cx="800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why test?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…  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automation  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   TA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achievements   …   major challenges &amp; open problems … takeaways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687" y="0"/>
            <a:ext cx="801313" cy="847411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5000"/>
        <a:buFont typeface="Gill Sans MT" panose="020B0502020104020203" pitchFamily="34" charset="0"/>
        <a:buChar char="•"/>
        <a:defRPr sz="28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effectLst/>
          <a:latin typeface="Calibri" panose="020F0502020204030204" pitchFamily="34" charset="0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Tx/>
        <a:buSzPct val="105000"/>
        <a:buFont typeface="Courier New" panose="02070309020205020404" pitchFamily="49" charset="0"/>
        <a:buChar char="o"/>
        <a:defRPr sz="2000">
          <a:solidFill>
            <a:schemeClr val="tx1"/>
          </a:solidFill>
          <a:effectLst/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/>
          <a:latin typeface="Calibri" panose="020F0502020204030204" pitchFamily="34" charset="0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Tx/>
        <a:buSzPct val="105000"/>
        <a:buFont typeface="Wingdings" panose="05000000000000000000" pitchFamily="2" charset="2"/>
        <a:buChar char="v"/>
        <a:defRPr sz="2000">
          <a:solidFill>
            <a:schemeClr val="tx1"/>
          </a:solidFill>
          <a:effectLst/>
          <a:latin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5.wmf"/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12" Type="http://schemas.openxmlformats.org/officeDocument/2006/relationships/image" Target="../media/image14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11" Type="http://schemas.openxmlformats.org/officeDocument/2006/relationships/image" Target="../media/image13.emf"/><Relationship Id="rId5" Type="http://schemas.openxmlformats.org/officeDocument/2006/relationships/image" Target="../media/image7.jpeg"/><Relationship Id="rId15" Type="http://schemas.openxmlformats.org/officeDocument/2006/relationships/image" Target="../media/image17.wmf"/><Relationship Id="rId10" Type="http://schemas.openxmlformats.org/officeDocument/2006/relationships/image" Target="../media/image12.emf"/><Relationship Id="rId4" Type="http://schemas.openxmlformats.org/officeDocument/2006/relationships/image" Target="../media/image6.png"/><Relationship Id="rId9" Type="http://schemas.openxmlformats.org/officeDocument/2006/relationships/image" Target="../media/image11.emf"/><Relationship Id="rId14" Type="http://schemas.openxmlformats.org/officeDocument/2006/relationships/image" Target="../media/image16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" y="381000"/>
            <a:ext cx="8991600" cy="30480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4000" b="1" dirty="0"/>
              <a:t>Test Automation</a:t>
            </a:r>
            <a:br>
              <a:rPr lang="en-US" sz="4000" b="1" dirty="0"/>
            </a:br>
            <a:r>
              <a:rPr lang="en-US" b="1" dirty="0"/>
              <a:t>and Modern Testing Practices</a:t>
            </a:r>
            <a:endParaRPr lang="en-US" sz="4000" b="1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14400" y="3048000"/>
            <a:ext cx="7315200" cy="2895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Jeff Offutt</a:t>
            </a: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George Mason University</a:t>
            </a:r>
          </a:p>
          <a:p>
            <a:pPr lvl="0" algn="ctr">
              <a:defRPr/>
            </a:pPr>
            <a:r>
              <a:rPr lang="en-US" sz="2400" b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cs.gmu.edu/~offutt</a:t>
            </a:r>
          </a:p>
        </p:txBody>
      </p:sp>
      <p:pic>
        <p:nvPicPr>
          <p:cNvPr id="5" name="Picture 4" descr="gmulogo-color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ed Rectangle 1"/>
          <p:cNvSpPr/>
          <p:nvPr/>
        </p:nvSpPr>
        <p:spPr bwMode="auto">
          <a:xfrm>
            <a:off x="4419600" y="5638800"/>
            <a:ext cx="4572000" cy="108108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“Science can amuse and fascinate us, but it is engineering that changes the world.”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-- Isaac Asimov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/>
          <p:cNvSpPr/>
          <p:nvPr/>
        </p:nvSpPr>
        <p:spPr>
          <a:xfrm>
            <a:off x="80010" y="1165860"/>
            <a:ext cx="8995410" cy="494919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of RoI for unit testing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F80E7-B056-4C76-86F1-135BF336DD8E}" type="slidenum">
              <a:rPr lang="zh-CN" altLang="en-US" smtClean="0"/>
              <a:pPr>
                <a:defRPr/>
              </a:pPr>
              <a:t>10</a:t>
            </a:fld>
            <a:endParaRPr lang="en-US" altLang="zh-CN"/>
          </a:p>
        </p:txBody>
      </p:sp>
      <p:sp>
        <p:nvSpPr>
          <p:cNvPr id="13" name="TextBox 12"/>
          <p:cNvSpPr txBox="1"/>
          <p:nvPr/>
        </p:nvSpPr>
        <p:spPr>
          <a:xfrm>
            <a:off x="152400" y="1108710"/>
            <a:ext cx="525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60</a:t>
            </a:r>
          </a:p>
        </p:txBody>
      </p:sp>
      <p:grpSp>
        <p:nvGrpSpPr>
          <p:cNvPr id="16" name="Group 70"/>
          <p:cNvGrpSpPr/>
          <p:nvPr/>
        </p:nvGrpSpPr>
        <p:grpSpPr>
          <a:xfrm>
            <a:off x="152400" y="1336589"/>
            <a:ext cx="6749848" cy="2935076"/>
            <a:chOff x="186690" y="1588049"/>
            <a:chExt cx="6749848" cy="293507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712470" y="1592580"/>
              <a:ext cx="621678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12470" y="2049145"/>
              <a:ext cx="621678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12470" y="2505710"/>
              <a:ext cx="622272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12470" y="2962275"/>
              <a:ext cx="621678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12470" y="3418840"/>
              <a:ext cx="622272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12470" y="3875405"/>
              <a:ext cx="621678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86690" y="1810385"/>
              <a:ext cx="5257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50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6690" y="2260600"/>
              <a:ext cx="5257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40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6690" y="2710815"/>
              <a:ext cx="5257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30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6690" y="3161030"/>
              <a:ext cx="5257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20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6690" y="3611245"/>
              <a:ext cx="5257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10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86690" y="4061460"/>
              <a:ext cx="5257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0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 rot="5400000">
              <a:off x="6856034" y="4407944"/>
              <a:ext cx="1610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1834052" y="4407944"/>
              <a:ext cx="1610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2838449" y="4407944"/>
              <a:ext cx="1610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3842846" y="4407944"/>
              <a:ext cx="1610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847243" y="4407944"/>
              <a:ext cx="1610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5851640" y="4407944"/>
              <a:ext cx="1610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829655" y="4407944"/>
              <a:ext cx="1610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-454818" y="2953026"/>
              <a:ext cx="272995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12470" y="4327440"/>
              <a:ext cx="62227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5"/>
          <p:cNvSpPr/>
          <p:nvPr/>
        </p:nvSpPr>
        <p:spPr>
          <a:xfrm>
            <a:off x="5503428" y="3618103"/>
            <a:ext cx="204717" cy="4603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304821" y="3172831"/>
            <a:ext cx="204717" cy="90567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507461" y="3872545"/>
            <a:ext cx="204717" cy="2059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086069" y="1797255"/>
            <a:ext cx="204717" cy="2281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3288732" y="3172831"/>
            <a:ext cx="204717" cy="90567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3486974" y="4015669"/>
            <a:ext cx="204717" cy="6283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082151" y="2250479"/>
            <a:ext cx="204717" cy="18280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2291379" y="3482931"/>
            <a:ext cx="204717" cy="59557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498322" y="4031571"/>
            <a:ext cx="204717" cy="469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086184" y="3634006"/>
            <a:ext cx="204717" cy="4444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1286970" y="3800984"/>
            <a:ext cx="204717" cy="27751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487089" y="4015669"/>
            <a:ext cx="204717" cy="6283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515298" y="1805206"/>
            <a:ext cx="204717" cy="227329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 rot="19048443">
            <a:off x="-162372" y="4724094"/>
            <a:ext cx="216027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</p:txBody>
      </p:sp>
      <p:sp>
        <p:nvSpPr>
          <p:cNvPr id="82" name="TextBox 81"/>
          <p:cNvSpPr txBox="1"/>
          <p:nvPr/>
        </p:nvSpPr>
        <p:spPr>
          <a:xfrm rot="19048443">
            <a:off x="1388832" y="4886731"/>
            <a:ext cx="264149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Prog</a:t>
            </a: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 / unit testing</a:t>
            </a:r>
          </a:p>
        </p:txBody>
      </p:sp>
      <p:sp>
        <p:nvSpPr>
          <p:cNvPr id="83" name="TextBox 82"/>
          <p:cNvSpPr txBox="1"/>
          <p:nvPr/>
        </p:nvSpPr>
        <p:spPr>
          <a:xfrm rot="19048443">
            <a:off x="449537" y="4867825"/>
            <a:ext cx="258555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</p:txBody>
      </p:sp>
      <p:sp>
        <p:nvSpPr>
          <p:cNvPr id="84" name="TextBox 83"/>
          <p:cNvSpPr txBox="1"/>
          <p:nvPr/>
        </p:nvSpPr>
        <p:spPr>
          <a:xfrm rot="19048443">
            <a:off x="2201512" y="5069908"/>
            <a:ext cx="291293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Integration testing</a:t>
            </a:r>
          </a:p>
        </p:txBody>
      </p:sp>
      <p:sp>
        <p:nvSpPr>
          <p:cNvPr id="94" name="Text Box 79"/>
          <p:cNvSpPr txBox="1">
            <a:spLocks noChangeArrowheads="1"/>
          </p:cNvSpPr>
          <p:nvPr/>
        </p:nvSpPr>
        <p:spPr bwMode="auto">
          <a:xfrm>
            <a:off x="74734" y="6173788"/>
            <a:ext cx="90062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0" dirty="0">
                <a:solidFill>
                  <a:schemeClr val="tx1"/>
                </a:solidFill>
                <a:latin typeface="Gill Sans MT" pitchFamily="34" charset="0"/>
              </a:rPr>
              <a:t>Software Engineering Institute; Carnegie Mellon University; Handbook CMU/SEI-96-HB-002</a:t>
            </a: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825500" y="1289685"/>
            <a:ext cx="52373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chemeClr val="tx2"/>
                </a:solidFill>
              </a:rPr>
              <a:t>Assume $1000 unit cost per fault, 100 faults</a:t>
            </a:r>
          </a:p>
        </p:txBody>
      </p:sp>
      <p:grpSp>
        <p:nvGrpSpPr>
          <p:cNvPr id="21" name="Group 26"/>
          <p:cNvGrpSpPr>
            <a:grpSpLocks/>
          </p:cNvGrpSpPr>
          <p:nvPr/>
        </p:nvGrpSpPr>
        <p:grpSpPr bwMode="auto">
          <a:xfrm rot="1822050">
            <a:off x="1248728" y="3377883"/>
            <a:ext cx="668337" cy="384175"/>
            <a:chOff x="1088924" y="5651404"/>
            <a:chExt cx="668593" cy="383459"/>
          </a:xfrm>
        </p:grpSpPr>
        <p:sp>
          <p:nvSpPr>
            <p:cNvPr id="97" name="Oval 12"/>
            <p:cNvSpPr>
              <a:spLocks noChangeArrowheads="1"/>
            </p:cNvSpPr>
            <p:nvPr/>
          </p:nvSpPr>
          <p:spPr bwMode="auto">
            <a:xfrm>
              <a:off x="1120878" y="5651404"/>
              <a:ext cx="604684" cy="383459"/>
            </a:xfrm>
            <a:prstGeom prst="ellipse">
              <a:avLst/>
            </a:prstGeom>
            <a:solidFill>
              <a:srgbClr val="FF000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TextBox 11"/>
            <p:cNvSpPr txBox="1">
              <a:spLocks noChangeArrowheads="1"/>
            </p:cNvSpPr>
            <p:nvPr/>
          </p:nvSpPr>
          <p:spPr bwMode="auto">
            <a:xfrm>
              <a:off x="1088924" y="5658467"/>
              <a:ext cx="66859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$6K</a:t>
              </a:r>
            </a:p>
          </p:txBody>
        </p:sp>
      </p:grpSp>
      <p:grpSp>
        <p:nvGrpSpPr>
          <p:cNvPr id="22" name="Group 27"/>
          <p:cNvGrpSpPr>
            <a:grpSpLocks/>
          </p:cNvGrpSpPr>
          <p:nvPr/>
        </p:nvGrpSpPr>
        <p:grpSpPr bwMode="auto">
          <a:xfrm rot="2197571">
            <a:off x="2244045" y="3148813"/>
            <a:ext cx="872516" cy="382588"/>
            <a:chOff x="2322872" y="5651404"/>
            <a:chExt cx="705462" cy="383459"/>
          </a:xfrm>
        </p:grpSpPr>
        <p:sp>
          <p:nvSpPr>
            <p:cNvPr id="100" name="Oval 14"/>
            <p:cNvSpPr>
              <a:spLocks noChangeArrowheads="1"/>
            </p:cNvSpPr>
            <p:nvPr/>
          </p:nvSpPr>
          <p:spPr bwMode="auto">
            <a:xfrm>
              <a:off x="2373262" y="5651404"/>
              <a:ext cx="604684" cy="383459"/>
            </a:xfrm>
            <a:prstGeom prst="ellipse">
              <a:avLst/>
            </a:prstGeom>
            <a:solidFill>
              <a:srgbClr val="FF000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TextBox 15"/>
            <p:cNvSpPr txBox="1">
              <a:spLocks noChangeArrowheads="1"/>
            </p:cNvSpPr>
            <p:nvPr/>
          </p:nvSpPr>
          <p:spPr bwMode="auto">
            <a:xfrm>
              <a:off x="2322872" y="5658466"/>
              <a:ext cx="70546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$13K</a:t>
              </a:r>
            </a:p>
          </p:txBody>
        </p:sp>
      </p:grpSp>
      <p:grpSp>
        <p:nvGrpSpPr>
          <p:cNvPr id="23" name="Group 28"/>
          <p:cNvGrpSpPr>
            <a:grpSpLocks/>
          </p:cNvGrpSpPr>
          <p:nvPr/>
        </p:nvGrpSpPr>
        <p:grpSpPr bwMode="auto">
          <a:xfrm rot="2053068">
            <a:off x="3249465" y="2828672"/>
            <a:ext cx="855577" cy="382588"/>
            <a:chOff x="3492911" y="5651404"/>
            <a:chExt cx="725128" cy="383459"/>
          </a:xfrm>
        </p:grpSpPr>
        <p:sp>
          <p:nvSpPr>
            <p:cNvPr id="103" name="Oval 16"/>
            <p:cNvSpPr>
              <a:spLocks noChangeArrowheads="1"/>
            </p:cNvSpPr>
            <p:nvPr/>
          </p:nvSpPr>
          <p:spPr bwMode="auto">
            <a:xfrm>
              <a:off x="3553133" y="5651404"/>
              <a:ext cx="604684" cy="383459"/>
            </a:xfrm>
            <a:prstGeom prst="ellipse">
              <a:avLst/>
            </a:prstGeom>
            <a:solidFill>
              <a:srgbClr val="FF000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TextBox 17"/>
            <p:cNvSpPr txBox="1">
              <a:spLocks noChangeArrowheads="1"/>
            </p:cNvSpPr>
            <p:nvPr/>
          </p:nvSpPr>
          <p:spPr bwMode="auto">
            <a:xfrm>
              <a:off x="3492911" y="5658467"/>
              <a:ext cx="7251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$20K</a:t>
              </a:r>
            </a:p>
          </p:txBody>
        </p:sp>
      </p:grpSp>
      <p:grpSp>
        <p:nvGrpSpPr>
          <p:cNvPr id="25" name="Group 30"/>
          <p:cNvGrpSpPr>
            <a:grpSpLocks/>
          </p:cNvGrpSpPr>
          <p:nvPr/>
        </p:nvGrpSpPr>
        <p:grpSpPr bwMode="auto">
          <a:xfrm rot="2354308">
            <a:off x="5201603" y="2040890"/>
            <a:ext cx="876300" cy="382588"/>
            <a:chOff x="5626511" y="5651404"/>
            <a:chExt cx="877528" cy="383459"/>
          </a:xfrm>
        </p:grpSpPr>
        <p:sp>
          <p:nvSpPr>
            <p:cNvPr id="109" name="Oval 22"/>
            <p:cNvSpPr>
              <a:spLocks noChangeArrowheads="1"/>
            </p:cNvSpPr>
            <p:nvPr/>
          </p:nvSpPr>
          <p:spPr bwMode="auto">
            <a:xfrm>
              <a:off x="5695951" y="5651404"/>
              <a:ext cx="738648" cy="383459"/>
            </a:xfrm>
            <a:prstGeom prst="ellipse">
              <a:avLst/>
            </a:prstGeom>
            <a:solidFill>
              <a:srgbClr val="FF000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TextBox 23"/>
            <p:cNvSpPr txBox="1">
              <a:spLocks noChangeArrowheads="1"/>
            </p:cNvSpPr>
            <p:nvPr/>
          </p:nvSpPr>
          <p:spPr bwMode="auto">
            <a:xfrm>
              <a:off x="5626511" y="5658467"/>
              <a:ext cx="8775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$360K</a:t>
              </a:r>
            </a:p>
          </p:txBody>
        </p:sp>
      </p:grpSp>
      <p:grpSp>
        <p:nvGrpSpPr>
          <p:cNvPr id="26" name="Group 31"/>
          <p:cNvGrpSpPr>
            <a:grpSpLocks/>
          </p:cNvGrpSpPr>
          <p:nvPr/>
        </p:nvGrpSpPr>
        <p:grpSpPr bwMode="auto">
          <a:xfrm rot="-1487245">
            <a:off x="6024563" y="1371283"/>
            <a:ext cx="877887" cy="382587"/>
            <a:chOff x="6806382" y="5651404"/>
            <a:chExt cx="877528" cy="383459"/>
          </a:xfrm>
        </p:grpSpPr>
        <p:sp>
          <p:nvSpPr>
            <p:cNvPr id="112" name="Oval 24"/>
            <p:cNvSpPr>
              <a:spLocks noChangeArrowheads="1"/>
            </p:cNvSpPr>
            <p:nvPr/>
          </p:nvSpPr>
          <p:spPr bwMode="auto">
            <a:xfrm>
              <a:off x="6875822" y="5651404"/>
              <a:ext cx="738648" cy="383459"/>
            </a:xfrm>
            <a:prstGeom prst="ellipse">
              <a:avLst/>
            </a:prstGeom>
            <a:solidFill>
              <a:srgbClr val="FF000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3" name="TextBox 25"/>
            <p:cNvSpPr txBox="1">
              <a:spLocks noChangeArrowheads="1"/>
            </p:cNvSpPr>
            <p:nvPr/>
          </p:nvSpPr>
          <p:spPr bwMode="auto">
            <a:xfrm>
              <a:off x="6806382" y="5658467"/>
              <a:ext cx="8775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$250K</a:t>
              </a:r>
            </a:p>
          </p:txBody>
        </p:sp>
      </p:grpSp>
      <p:sp>
        <p:nvSpPr>
          <p:cNvPr id="76" name="Rectangle 75"/>
          <p:cNvSpPr/>
          <p:nvPr/>
        </p:nvSpPr>
        <p:spPr>
          <a:xfrm>
            <a:off x="6306460" y="3832530"/>
            <a:ext cx="204717" cy="2459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5301325" y="2440582"/>
            <a:ext cx="204717" cy="16379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 rot="19048443">
            <a:off x="3200330" y="5069908"/>
            <a:ext cx="291293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System testing</a:t>
            </a:r>
          </a:p>
        </p:txBody>
      </p:sp>
      <p:sp>
        <p:nvSpPr>
          <p:cNvPr id="86" name="TextBox 85"/>
          <p:cNvSpPr txBox="1"/>
          <p:nvPr/>
        </p:nvSpPr>
        <p:spPr>
          <a:xfrm rot="19048443">
            <a:off x="4233436" y="5069908"/>
            <a:ext cx="291293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Post-deployment</a:t>
            </a:r>
          </a:p>
        </p:txBody>
      </p:sp>
      <p:grpSp>
        <p:nvGrpSpPr>
          <p:cNvPr id="79" name="Group 29"/>
          <p:cNvGrpSpPr>
            <a:grpSpLocks/>
          </p:cNvGrpSpPr>
          <p:nvPr/>
        </p:nvGrpSpPr>
        <p:grpSpPr bwMode="auto">
          <a:xfrm rot="1653092">
            <a:off x="4233526" y="2807175"/>
            <a:ext cx="877887" cy="382587"/>
            <a:chOff x="4412227" y="5651404"/>
            <a:chExt cx="877528" cy="383459"/>
          </a:xfrm>
        </p:grpSpPr>
        <p:sp>
          <p:nvSpPr>
            <p:cNvPr id="80" name="Oval 20"/>
            <p:cNvSpPr>
              <a:spLocks noChangeArrowheads="1"/>
            </p:cNvSpPr>
            <p:nvPr/>
          </p:nvSpPr>
          <p:spPr bwMode="auto">
            <a:xfrm>
              <a:off x="4481667" y="5651404"/>
              <a:ext cx="738648" cy="383459"/>
            </a:xfrm>
            <a:prstGeom prst="ellipse">
              <a:avLst/>
            </a:prstGeom>
            <a:solidFill>
              <a:srgbClr val="FF000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TextBox 21"/>
            <p:cNvSpPr txBox="1">
              <a:spLocks noChangeArrowheads="1"/>
            </p:cNvSpPr>
            <p:nvPr/>
          </p:nvSpPr>
          <p:spPr bwMode="auto">
            <a:xfrm>
              <a:off x="4412227" y="5658467"/>
              <a:ext cx="877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$100K</a:t>
              </a: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7005711" y="2254984"/>
            <a:ext cx="21523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Fault origin (%)</a:t>
            </a:r>
          </a:p>
          <a:p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Fault detection (%)</a:t>
            </a:r>
          </a:p>
          <a:p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Unit cost (X)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6909971" y="2406571"/>
            <a:ext cx="160349" cy="1637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909971" y="2960406"/>
            <a:ext cx="160349" cy="16379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6909971" y="3581400"/>
            <a:ext cx="160349" cy="1637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9">
            <a:extLst>
              <a:ext uri="{FF2B5EF4-FFF2-40B4-BE49-F238E27FC236}">
                <a16:creationId xmlns:a16="http://schemas.microsoft.com/office/drawing/2014/main" id="{F5DCD455-1A81-4B32-B90E-25366FF93686}"/>
              </a:ext>
            </a:extLst>
          </p:cNvPr>
          <p:cNvSpPr/>
          <p:nvPr/>
        </p:nvSpPr>
        <p:spPr bwMode="auto">
          <a:xfrm>
            <a:off x="1219200" y="6615110"/>
            <a:ext cx="1219200" cy="242889"/>
          </a:xfrm>
          <a:prstGeom prst="roundRect">
            <a:avLst/>
          </a:prstGeom>
          <a:solidFill>
            <a:srgbClr val="0070C0">
              <a:alpha val="50196"/>
            </a:srgb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05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1143000"/>
          </a:xfrm>
        </p:spPr>
        <p:txBody>
          <a:bodyPr/>
          <a:lstStyle/>
          <a:p>
            <a:r>
              <a:rPr lang="en-US" dirty="0"/>
              <a:t>Unit testing and automation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371600" y="990600"/>
            <a:ext cx="6400800" cy="1371600"/>
          </a:xfrm>
          <a:prstGeom prst="roundRect">
            <a:avLst/>
          </a:prstGeom>
          <a:solidFill>
            <a:schemeClr val="accent1"/>
          </a:solidFill>
          <a:ln w="571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Unit tests are easier to automate</a:t>
            </a:r>
          </a:p>
          <a:p>
            <a:pPr marL="0" marR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Thus … more automation</a:t>
            </a:r>
            <a:endParaRPr kumimoji="0" lang="en-US" sz="2800" b="0" i="0" u="none" strike="noStrike" cap="none" normalizeH="0" baseline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CC2883E-FF4F-4D4E-8563-CADB5A22CF84}"/>
              </a:ext>
            </a:extLst>
          </p:cNvPr>
          <p:cNvSpPr/>
          <p:nvPr/>
        </p:nvSpPr>
        <p:spPr bwMode="auto">
          <a:xfrm>
            <a:off x="457200" y="3411842"/>
            <a:ext cx="3429000" cy="533400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Faster to produce</a:t>
            </a: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AB55A73A-440B-4CB9-B0ED-88E86FDF3A3A}"/>
              </a:ext>
            </a:extLst>
          </p:cNvPr>
          <p:cNvSpPr/>
          <p:nvPr/>
        </p:nvSpPr>
        <p:spPr bwMode="auto">
          <a:xfrm>
            <a:off x="1048282" y="4114800"/>
            <a:ext cx="1847318" cy="533400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Cheaper</a:t>
            </a: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959B0B0D-FC95-42EB-BFE7-DF184918278B}"/>
              </a:ext>
            </a:extLst>
          </p:cNvPr>
          <p:cNvSpPr/>
          <p:nvPr/>
        </p:nvSpPr>
        <p:spPr bwMode="auto">
          <a:xfrm>
            <a:off x="764643" y="5791200"/>
            <a:ext cx="3657600" cy="533400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predictable</a:t>
            </a:r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24827C5F-DEE0-475A-88CC-19E1036C9386}"/>
              </a:ext>
            </a:extLst>
          </p:cNvPr>
          <p:cNvSpPr/>
          <p:nvPr/>
        </p:nvSpPr>
        <p:spPr bwMode="auto">
          <a:xfrm>
            <a:off x="190500" y="5103508"/>
            <a:ext cx="3886200" cy="533400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 repetitive</a:t>
            </a:r>
            <a:r>
              <a:rPr kumimoji="0" lang="en-US" sz="2800" b="0" i="0" u="none" strike="noStrike" cap="none" normalizeH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work</a:t>
            </a:r>
            <a:endParaRPr kumimoji="0" lang="en-US" sz="2800" b="0" i="0" u="none" strike="noStrike" cap="none" normalizeH="0" baseline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0A9C5D4D-2B82-4C34-B6B2-0AA7BCD2E9B7}"/>
              </a:ext>
            </a:extLst>
          </p:cNvPr>
          <p:cNvSpPr/>
          <p:nvPr/>
        </p:nvSpPr>
        <p:spPr bwMode="auto">
          <a:xfrm>
            <a:off x="165100" y="2708885"/>
            <a:ext cx="3243467" cy="533400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modularity</a:t>
            </a: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A5D50F87-DB66-4F52-B0A1-4F977FFBE08D}"/>
              </a:ext>
            </a:extLst>
          </p:cNvPr>
          <p:cNvSpPr/>
          <p:nvPr/>
        </p:nvSpPr>
        <p:spPr bwMode="auto">
          <a:xfrm>
            <a:off x="4635500" y="2916318"/>
            <a:ext cx="3124200" cy="533400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 re-design</a:t>
            </a: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A5D50F87-DB66-4F52-B0A1-4F977FFBE08D}"/>
              </a:ext>
            </a:extLst>
          </p:cNvPr>
          <p:cNvSpPr/>
          <p:nvPr/>
        </p:nvSpPr>
        <p:spPr bwMode="auto">
          <a:xfrm>
            <a:off x="4851400" y="3898183"/>
            <a:ext cx="3790554" cy="966634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Re-verification supports</a:t>
            </a:r>
            <a:r>
              <a:rPr kumimoji="0" lang="en-US" sz="2800" b="0" i="0" u="none" strike="noStrike" cap="none" normalizeH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evolution</a:t>
            </a:r>
            <a:endParaRPr kumimoji="0" lang="en-US" sz="2800" b="0" i="0" u="none" strike="noStrike" cap="none" normalizeH="0" baseline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A5D50F87-DB66-4F52-B0A1-4F977FFBE08D}"/>
              </a:ext>
            </a:extLst>
          </p:cNvPr>
          <p:cNvSpPr/>
          <p:nvPr/>
        </p:nvSpPr>
        <p:spPr bwMode="auto">
          <a:xfrm>
            <a:off x="4876800" y="5205566"/>
            <a:ext cx="4247754" cy="966634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Better software reduces support costs</a:t>
            </a:r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CF282C2A-5C0F-489C-8460-E4E2A229A525}"/>
              </a:ext>
            </a:extLst>
          </p:cNvPr>
          <p:cNvSpPr/>
          <p:nvPr/>
        </p:nvSpPr>
        <p:spPr bwMode="auto">
          <a:xfrm>
            <a:off x="1219200" y="6615110"/>
            <a:ext cx="1219200" cy="242889"/>
          </a:xfrm>
          <a:prstGeom prst="roundRect">
            <a:avLst/>
          </a:prstGeom>
          <a:solidFill>
            <a:srgbClr val="0070C0">
              <a:alpha val="50196"/>
            </a:srgb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79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43000" y="5163613"/>
            <a:ext cx="2438488" cy="584775"/>
          </a:xfrm>
          <a:prstGeom prst="rect">
            <a:avLst/>
          </a:prstGeom>
          <a:solidFill>
            <a:srgbClr val="CC00CC"/>
          </a:solidFill>
        </p:spPr>
        <p:txBody>
          <a:bodyPr wrap="none" rtlCol="0">
            <a:spAutoFit/>
          </a:bodyPr>
          <a:lstStyle/>
          <a:p>
            <a:r>
              <a:rPr lang="en-US" sz="3200" b="0" i="1" dirty="0">
                <a:latin typeface="Calibri" panose="020F0502020204030204" pitchFamily="34" charset="0"/>
                <a:cs typeface="Calibri" panose="020F0502020204030204" pitchFamily="34" charset="0"/>
              </a:rPr>
              <a:t>Postfix values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3000" y="2813777"/>
            <a:ext cx="3562835" cy="1569660"/>
          </a:xfrm>
          <a:prstGeom prst="rect">
            <a:avLst/>
          </a:prstGeom>
          <a:solidFill>
            <a:srgbClr val="CC00CC"/>
          </a:solidFill>
        </p:spPr>
        <p:txBody>
          <a:bodyPr wrap="none" rtlCol="0">
            <a:spAutoFit/>
          </a:bodyPr>
          <a:lstStyle/>
          <a:p>
            <a:endParaRPr lang="en-US" sz="32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0" i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3200" b="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etup (prefix) </a:t>
            </a:r>
            <a:r>
              <a:rPr lang="en-US" sz="3200" b="0" i="1" dirty="0">
                <a:latin typeface="Calibri" panose="020F0502020204030204" pitchFamily="34" charset="0"/>
                <a:cs typeface="Calibri" panose="020F0502020204030204" pitchFamily="34" charset="0"/>
              </a:rPr>
              <a:t>values</a:t>
            </a:r>
          </a:p>
          <a:p>
            <a:endParaRPr lang="en-US" sz="32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43000" y="5168559"/>
            <a:ext cx="4549835" cy="58477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Object </a:t>
            </a:r>
            <a:r>
              <a:rPr lang="en-US" sz="3200" b="0" dirty="0" err="1">
                <a:latin typeface="Calibri" panose="020F0502020204030204" pitchFamily="34" charset="0"/>
                <a:cs typeface="Calibri" panose="020F0502020204030204" pitchFamily="34" charset="0"/>
              </a:rPr>
              <a:t>obj</a:t>
            </a:r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3200" b="0" dirty="0" err="1">
                <a:latin typeface="Calibri" panose="020F0502020204030204" pitchFamily="34" charset="0"/>
                <a:cs typeface="Calibri" panose="020F0502020204030204" pitchFamily="34" charset="0"/>
              </a:rPr>
              <a:t>Min.min</a:t>
            </a:r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(list);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/>
              <a:t>automated </a:t>
            </a:r>
            <a:r>
              <a:rPr lang="en-US" dirty="0" smtClean="0"/>
              <a:t>unit </a:t>
            </a:r>
            <a:r>
              <a:rPr lang="en-US" dirty="0"/>
              <a:t>test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FB2CC-0026-474A-8143-56756D8BC8D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5068" y="1371600"/>
            <a:ext cx="1212768" cy="58477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@Test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5068" y="5892225"/>
            <a:ext cx="314510" cy="58477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4435001"/>
            <a:ext cx="2814360" cy="584775"/>
          </a:xfrm>
          <a:prstGeom prst="rect">
            <a:avLst/>
          </a:prstGeom>
          <a:solidFill>
            <a:srgbClr val="CC00CC"/>
          </a:solidFill>
        </p:spPr>
        <p:txBody>
          <a:bodyPr wrap="none" rtlCol="0">
            <a:spAutoFit/>
          </a:bodyPr>
          <a:lstStyle/>
          <a:p>
            <a:r>
              <a:rPr lang="en-US" sz="3200" b="0" i="1" dirty="0">
                <a:latin typeface="Calibri" panose="020F0502020204030204" pitchFamily="34" charset="0"/>
                <a:cs typeface="Calibri" panose="020F0502020204030204" pitchFamily="34" charset="0"/>
              </a:rPr>
              <a:t>Test case values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5068" y="2085165"/>
            <a:ext cx="7072192" cy="58477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public void </a:t>
            </a:r>
            <a:r>
              <a:rPr lang="en-US" sz="3200" b="0" dirty="0" err="1">
                <a:latin typeface="Calibri" panose="020F0502020204030204" pitchFamily="34" charset="0"/>
                <a:cs typeface="Calibri" panose="020F0502020204030204" pitchFamily="34" charset="0"/>
              </a:rPr>
              <a:t>testMutuallyIncomparable</a:t>
            </a:r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 () {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05000" y="1371600"/>
            <a:ext cx="2943819" cy="584775"/>
          </a:xfrm>
          <a:prstGeom prst="rect">
            <a:avLst/>
          </a:prstGeom>
          <a:solidFill>
            <a:srgbClr val="CC00CC"/>
          </a:solidFill>
        </p:spPr>
        <p:txBody>
          <a:bodyPr wrap="none" rtlCol="0">
            <a:spAutoFit/>
          </a:bodyPr>
          <a:lstStyle/>
          <a:p>
            <a:r>
              <a:rPr lang="en-US" sz="3200" b="0" i="1" dirty="0">
                <a:latin typeface="Calibri" panose="020F0502020204030204" pitchFamily="34" charset="0"/>
                <a:cs typeface="Calibri" panose="020F0502020204030204" pitchFamily="34" charset="0"/>
              </a:rPr>
              <a:t>Expected output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5000" y="1371600"/>
            <a:ext cx="6405280" cy="58477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(expected = </a:t>
            </a:r>
            <a:r>
              <a:rPr lang="en-US" sz="3200" b="0" dirty="0" err="1">
                <a:latin typeface="Calibri" panose="020F0502020204030204" pitchFamily="34" charset="0"/>
                <a:cs typeface="Calibri" panose="020F0502020204030204" pitchFamily="34" charset="0"/>
              </a:rPr>
              <a:t>ClassCastException.class</a:t>
            </a:r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43000" y="4435001"/>
            <a:ext cx="1970604" cy="58477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0" dirty="0" err="1">
                <a:latin typeface="Calibri" panose="020F0502020204030204" pitchFamily="34" charset="0"/>
                <a:cs typeface="Calibri" panose="020F0502020204030204" pitchFamily="34" charset="0"/>
              </a:rPr>
              <a:t>list.add</a:t>
            </a:r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(1);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5281278" y="6040776"/>
            <a:ext cx="1600200" cy="436224"/>
          </a:xfrm>
          <a:prstGeom prst="roundRect">
            <a:avLst/>
          </a:prstGeom>
          <a:solidFill>
            <a:srgbClr val="CC00CC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abstract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7155656" y="6040776"/>
            <a:ext cx="1683544" cy="436224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concrete</a:t>
            </a:r>
          </a:p>
        </p:txBody>
      </p:sp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9FD6D2C7-6E46-4EE5-AE2E-E318C600A1CA}"/>
              </a:ext>
            </a:extLst>
          </p:cNvPr>
          <p:cNvSpPr/>
          <p:nvPr/>
        </p:nvSpPr>
        <p:spPr bwMode="auto">
          <a:xfrm>
            <a:off x="1219200" y="6615110"/>
            <a:ext cx="1219200" cy="242889"/>
          </a:xfrm>
          <a:prstGeom prst="roundRect">
            <a:avLst/>
          </a:prstGeom>
          <a:solidFill>
            <a:srgbClr val="0070C0">
              <a:alpha val="50196"/>
            </a:srgb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3000" y="2794416"/>
            <a:ext cx="4328621" cy="156966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List </a:t>
            </a:r>
            <a:r>
              <a:rPr lang="en-US" sz="3200" b="0" dirty="0" err="1">
                <a:latin typeface="Calibri" panose="020F0502020204030204" pitchFamily="34" charset="0"/>
                <a:cs typeface="Calibri" panose="020F0502020204030204" pitchFamily="34" charset="0"/>
              </a:rPr>
              <a:t>list</a:t>
            </a:r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 = new </a:t>
            </a:r>
            <a:r>
              <a:rPr lang="en-US" sz="3200" b="0" dirty="0" err="1">
                <a:latin typeface="Calibri" panose="020F0502020204030204" pitchFamily="34" charset="0"/>
                <a:cs typeface="Calibri" panose="020F0502020204030204" pitchFamily="34" charset="0"/>
              </a:rPr>
              <a:t>ArrayList</a:t>
            </a:r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();</a:t>
            </a:r>
          </a:p>
          <a:p>
            <a:r>
              <a:rPr lang="en-US" sz="3200" b="0" dirty="0" err="1">
                <a:latin typeface="Calibri" panose="020F0502020204030204" pitchFamily="34" charset="0"/>
                <a:cs typeface="Calibri" panose="020F0502020204030204" pitchFamily="34" charset="0"/>
              </a:rPr>
              <a:t>list.add</a:t>
            </a:r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("cat");</a:t>
            </a:r>
          </a:p>
          <a:p>
            <a:r>
              <a:rPr lang="en-US" sz="3200" b="0" dirty="0" err="1">
                <a:latin typeface="Calibri" panose="020F0502020204030204" pitchFamily="34" charset="0"/>
                <a:cs typeface="Calibri" panose="020F0502020204030204" pitchFamily="34" charset="0"/>
              </a:rPr>
              <a:t>list.add</a:t>
            </a:r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("dog");</a:t>
            </a:r>
          </a:p>
        </p:txBody>
      </p:sp>
    </p:spTree>
    <p:extLst>
      <p:ext uri="{BB962C8B-B14F-4D97-AF65-F5344CB8AC3E}">
        <p14:creationId xmlns:p14="http://schemas.microsoft.com/office/powerpoint/2010/main" val="68254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0.48108 -0.008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45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85185E-6 L 0.37951 0.010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76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50834 0.0266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17" y="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0.38906 -0.0877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4" y="-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9" grpId="0" animBg="1"/>
      <p:bldP spid="10" grpId="0" animBg="1"/>
      <p:bldP spid="13" grpId="0" animBg="1"/>
      <p:bldP spid="14" grpId="0" animBg="1"/>
      <p:bldP spid="17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of TA activities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FB2CC-0026-474A-8143-56756D8BC8D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24200" y="914400"/>
            <a:ext cx="2889702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Test automation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582363" y="1642276"/>
            <a:ext cx="0" cy="1865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flipH="1">
            <a:off x="1582364" y="1642276"/>
            <a:ext cx="550160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4586036" y="1447800"/>
            <a:ext cx="0" cy="1772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4129612" y="1642276"/>
            <a:ext cx="0" cy="1865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7083972" y="1642276"/>
            <a:ext cx="0" cy="1865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91428" y="2590800"/>
            <a:ext cx="72686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04580" y="2590800"/>
            <a:ext cx="81336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0939" y="3847743"/>
            <a:ext cx="3564822" cy="240065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human scripts</a:t>
            </a:r>
          </a:p>
          <a:p>
            <a:pPr>
              <a:lnSpc>
                <a:spcPct val="15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C/R (GUIs)</a:t>
            </a:r>
          </a:p>
          <a:p>
            <a:pPr>
              <a:lnSpc>
                <a:spcPct val="15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script languages</a:t>
            </a:r>
          </a:p>
          <a:p>
            <a:pPr>
              <a:lnSpc>
                <a:spcPct val="15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frameworks (JUnit)</a:t>
            </a:r>
          </a:p>
          <a:p>
            <a:pPr>
              <a:lnSpc>
                <a:spcPct val="15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continuous integration (DevOps)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495298" y="3048000"/>
            <a:ext cx="0" cy="295793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95298" y="4177130"/>
            <a:ext cx="11430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495298" y="4634330"/>
            <a:ext cx="11430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495298" y="5091530"/>
            <a:ext cx="11430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95298" y="5548730"/>
            <a:ext cx="11430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495298" y="6005930"/>
            <a:ext cx="11430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1" name="Group 40"/>
          <p:cNvGrpSpPr/>
          <p:nvPr/>
        </p:nvGrpSpPr>
        <p:grpSpPr>
          <a:xfrm>
            <a:off x="2008498" y="3200400"/>
            <a:ext cx="887102" cy="833792"/>
            <a:chOff x="1981200" y="3357208"/>
            <a:chExt cx="887102" cy="833792"/>
          </a:xfrm>
        </p:grpSpPr>
        <p:sp>
          <p:nvSpPr>
            <p:cNvPr id="23" name="TextBox 22"/>
            <p:cNvSpPr txBox="1"/>
            <p:nvPr/>
          </p:nvSpPr>
          <p:spPr>
            <a:xfrm>
              <a:off x="1981200" y="3483114"/>
              <a:ext cx="887102" cy="70788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prefix</a:t>
              </a:r>
            </a:p>
            <a:p>
              <a:pPr algn="ctr"/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postfix</a:t>
              </a:r>
            </a:p>
          </p:txBody>
        </p:sp>
        <p:cxnSp>
          <p:nvCxnSpPr>
            <p:cNvPr id="25" name="Straight Connector 24"/>
            <p:cNvCxnSpPr/>
            <p:nvPr/>
          </p:nvCxnSpPr>
          <p:spPr bwMode="auto">
            <a:xfrm>
              <a:off x="2424751" y="3357208"/>
              <a:ext cx="0" cy="1865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6" name="TextBox 25"/>
          <p:cNvSpPr txBox="1"/>
          <p:nvPr/>
        </p:nvSpPr>
        <p:spPr>
          <a:xfrm>
            <a:off x="762000" y="1742986"/>
            <a:ext cx="1605055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Execution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1582363" y="2261175"/>
            <a:ext cx="0" cy="1772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447286" y="2438400"/>
            <a:ext cx="0" cy="1865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H="1">
            <a:off x="447288" y="2438400"/>
            <a:ext cx="196397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2411262" y="2438400"/>
            <a:ext cx="0" cy="1865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3218690" y="1742986"/>
            <a:ext cx="1821845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Generation</a:t>
            </a:r>
          </a:p>
        </p:txBody>
      </p:sp>
      <p:cxnSp>
        <p:nvCxnSpPr>
          <p:cNvPr id="33" name="Straight Connector 32"/>
          <p:cNvCxnSpPr/>
          <p:nvPr/>
        </p:nvCxnSpPr>
        <p:spPr bwMode="auto">
          <a:xfrm flipH="1">
            <a:off x="1524000" y="3204808"/>
            <a:ext cx="178350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2452049" y="3013876"/>
            <a:ext cx="0" cy="1865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0" name="Group 39"/>
          <p:cNvGrpSpPr/>
          <p:nvPr/>
        </p:nvGrpSpPr>
        <p:grpSpPr>
          <a:xfrm>
            <a:off x="1143000" y="3200400"/>
            <a:ext cx="842923" cy="530424"/>
            <a:chOff x="1143000" y="3352800"/>
            <a:chExt cx="842923" cy="530424"/>
          </a:xfrm>
        </p:grpSpPr>
        <p:sp>
          <p:nvSpPr>
            <p:cNvPr id="22" name="TextBox 21"/>
            <p:cNvSpPr txBox="1"/>
            <p:nvPr/>
          </p:nvSpPr>
          <p:spPr>
            <a:xfrm>
              <a:off x="1143000" y="3483114"/>
              <a:ext cx="842923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values</a:t>
              </a:r>
            </a:p>
          </p:txBody>
        </p:sp>
        <p:cxnSp>
          <p:nvCxnSpPr>
            <p:cNvPr id="35" name="Straight Connector 34"/>
            <p:cNvCxnSpPr/>
            <p:nvPr/>
          </p:nvCxnSpPr>
          <p:spPr bwMode="auto">
            <a:xfrm>
              <a:off x="1524000" y="3352800"/>
              <a:ext cx="0" cy="1865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2" name="Group 41"/>
          <p:cNvGrpSpPr/>
          <p:nvPr/>
        </p:nvGrpSpPr>
        <p:grpSpPr>
          <a:xfrm>
            <a:off x="2895600" y="3200400"/>
            <a:ext cx="823816" cy="824073"/>
            <a:chOff x="2895600" y="3366927"/>
            <a:chExt cx="823816" cy="824073"/>
          </a:xfrm>
        </p:grpSpPr>
        <p:sp>
          <p:nvSpPr>
            <p:cNvPr id="24" name="TextBox 23"/>
            <p:cNvSpPr txBox="1"/>
            <p:nvPr/>
          </p:nvSpPr>
          <p:spPr>
            <a:xfrm>
              <a:off x="2895600" y="3483114"/>
              <a:ext cx="823816" cy="70788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test</a:t>
              </a:r>
            </a:p>
            <a:p>
              <a:pPr algn="ctr"/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oracle</a:t>
              </a:r>
            </a:p>
          </p:txBody>
        </p:sp>
        <p:cxnSp>
          <p:nvCxnSpPr>
            <p:cNvPr id="37" name="Straight Connector 36"/>
            <p:cNvCxnSpPr/>
            <p:nvPr/>
          </p:nvCxnSpPr>
          <p:spPr bwMode="auto">
            <a:xfrm>
              <a:off x="3307508" y="3366927"/>
              <a:ext cx="0" cy="1865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3" name="TextBox 52"/>
          <p:cNvSpPr txBox="1"/>
          <p:nvPr/>
        </p:nvSpPr>
        <p:spPr>
          <a:xfrm>
            <a:off x="6014545" y="1742986"/>
            <a:ext cx="2138855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Management</a:t>
            </a:r>
          </a:p>
        </p:txBody>
      </p:sp>
      <p:cxnSp>
        <p:nvCxnSpPr>
          <p:cNvPr id="52" name="Straight Connector 51"/>
          <p:cNvCxnSpPr/>
          <p:nvPr/>
        </p:nvCxnSpPr>
        <p:spPr bwMode="auto">
          <a:xfrm>
            <a:off x="4129612" y="2272357"/>
            <a:ext cx="0" cy="344487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4231846" y="3581400"/>
            <a:ext cx="1515095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test values</a:t>
            </a:r>
          </a:p>
        </p:txBody>
      </p:sp>
      <p:cxnSp>
        <p:nvCxnSpPr>
          <p:cNvPr id="54" name="Straight Connector 53"/>
          <p:cNvCxnSpPr/>
          <p:nvPr/>
        </p:nvCxnSpPr>
        <p:spPr bwMode="auto">
          <a:xfrm>
            <a:off x="4129612" y="3783141"/>
            <a:ext cx="11430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1" name="Group 30"/>
          <p:cNvGrpSpPr/>
          <p:nvPr/>
        </p:nvGrpSpPr>
        <p:grpSpPr>
          <a:xfrm>
            <a:off x="4129612" y="4220918"/>
            <a:ext cx="2190691" cy="461665"/>
            <a:chOff x="4129612" y="4495800"/>
            <a:chExt cx="2190691" cy="461665"/>
          </a:xfrm>
        </p:grpSpPr>
        <p:sp>
          <p:nvSpPr>
            <p:cNvPr id="44" name="TextBox 43"/>
            <p:cNvSpPr txBox="1"/>
            <p:nvPr/>
          </p:nvSpPr>
          <p:spPr>
            <a:xfrm>
              <a:off x="4231846" y="4495800"/>
              <a:ext cx="2088457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2400" b="0" dirty="0">
                  <a:latin typeface="Calibri" panose="020F0502020204030204" pitchFamily="34" charset="0"/>
                  <a:cs typeface="Calibri" panose="020F0502020204030204" pitchFamily="34" charset="0"/>
                </a:rPr>
                <a:t>prefix &amp; postfix</a:t>
              </a:r>
            </a:p>
          </p:txBody>
        </p:sp>
        <p:cxnSp>
          <p:nvCxnSpPr>
            <p:cNvPr id="55" name="Straight Connector 54"/>
            <p:cNvCxnSpPr/>
            <p:nvPr/>
          </p:nvCxnSpPr>
          <p:spPr bwMode="auto">
            <a:xfrm>
              <a:off x="4129612" y="4726632"/>
              <a:ext cx="114302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4129612" y="4876800"/>
            <a:ext cx="2575988" cy="461665"/>
            <a:chOff x="4129612" y="4961209"/>
            <a:chExt cx="2575988" cy="461665"/>
          </a:xfrm>
        </p:grpSpPr>
        <p:sp>
          <p:nvSpPr>
            <p:cNvPr id="46" name="TextBox 45"/>
            <p:cNvSpPr txBox="1"/>
            <p:nvPr/>
          </p:nvSpPr>
          <p:spPr>
            <a:xfrm>
              <a:off x="4231846" y="4961209"/>
              <a:ext cx="2473754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2400" b="0" dirty="0">
                  <a:latin typeface="Calibri" panose="020F0502020204030204" pitchFamily="34" charset="0"/>
                  <a:cs typeface="Calibri" panose="020F0502020204030204" pitchFamily="34" charset="0"/>
                </a:rPr>
                <a:t>assembled pieces</a:t>
              </a:r>
            </a:p>
          </p:txBody>
        </p:sp>
        <p:cxnSp>
          <p:nvCxnSpPr>
            <p:cNvPr id="56" name="Straight Connector 55"/>
            <p:cNvCxnSpPr/>
            <p:nvPr/>
          </p:nvCxnSpPr>
          <p:spPr bwMode="auto">
            <a:xfrm>
              <a:off x="4129612" y="5192041"/>
              <a:ext cx="114302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8" name="Group 37"/>
          <p:cNvGrpSpPr/>
          <p:nvPr/>
        </p:nvGrpSpPr>
        <p:grpSpPr>
          <a:xfrm>
            <a:off x="4129612" y="5486400"/>
            <a:ext cx="1593091" cy="461665"/>
            <a:chOff x="4129612" y="5939135"/>
            <a:chExt cx="1593091" cy="461665"/>
          </a:xfrm>
        </p:grpSpPr>
        <p:sp>
          <p:nvSpPr>
            <p:cNvPr id="45" name="TextBox 44"/>
            <p:cNvSpPr txBox="1"/>
            <p:nvPr/>
          </p:nvSpPr>
          <p:spPr>
            <a:xfrm>
              <a:off x="4231846" y="5939135"/>
              <a:ext cx="1490857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2400" b="0" dirty="0">
                  <a:latin typeface="Calibri" panose="020F0502020204030204" pitchFamily="34" charset="0"/>
                  <a:cs typeface="Calibri" panose="020F0502020204030204" pitchFamily="34" charset="0"/>
                </a:rPr>
                <a:t>test oracle</a:t>
              </a:r>
            </a:p>
          </p:txBody>
        </p:sp>
        <p:cxnSp>
          <p:nvCxnSpPr>
            <p:cNvPr id="57" name="Straight Connector 56"/>
            <p:cNvCxnSpPr/>
            <p:nvPr/>
          </p:nvCxnSpPr>
          <p:spPr bwMode="auto">
            <a:xfrm>
              <a:off x="4129612" y="6169967"/>
              <a:ext cx="114302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5631759" y="2590800"/>
            <a:ext cx="718595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new</a:t>
            </a:r>
          </a:p>
          <a:p>
            <a:pPr algn="ctr"/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565905" y="2590800"/>
            <a:ext cx="1081386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change</a:t>
            </a:r>
          </a:p>
          <a:p>
            <a:pPr algn="ctr"/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862842" y="2590800"/>
            <a:ext cx="976358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delete</a:t>
            </a:r>
          </a:p>
          <a:p>
            <a:pPr algn="ctr"/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cxnSp>
        <p:nvCxnSpPr>
          <p:cNvPr id="61" name="Straight Connector 60"/>
          <p:cNvCxnSpPr/>
          <p:nvPr/>
        </p:nvCxnSpPr>
        <p:spPr bwMode="auto">
          <a:xfrm>
            <a:off x="7083972" y="2261175"/>
            <a:ext cx="0" cy="1772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6019800" y="2438400"/>
            <a:ext cx="0" cy="1865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 flipH="1">
            <a:off x="6013902" y="2438400"/>
            <a:ext cx="236809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>
            <a:off x="8382000" y="2438400"/>
            <a:ext cx="0" cy="1865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>
            <a:off x="7085055" y="2438400"/>
            <a:ext cx="0" cy="1865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6565905" y="3856244"/>
            <a:ext cx="1617751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human-based</a:t>
            </a:r>
          </a:p>
        </p:txBody>
      </p:sp>
      <p:cxnSp>
        <p:nvCxnSpPr>
          <p:cNvPr id="67" name="Straight Connector 66"/>
          <p:cNvCxnSpPr/>
          <p:nvPr/>
        </p:nvCxnSpPr>
        <p:spPr bwMode="auto">
          <a:xfrm>
            <a:off x="6412945" y="3794748"/>
            <a:ext cx="0" cy="65339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 flipH="1">
            <a:off x="5676901" y="3794748"/>
            <a:ext cx="73604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TextBox 70"/>
          <p:cNvSpPr txBox="1"/>
          <p:nvPr/>
        </p:nvSpPr>
        <p:spPr>
          <a:xfrm>
            <a:off x="6565905" y="4248090"/>
            <a:ext cx="1627818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criteria-based</a:t>
            </a:r>
          </a:p>
        </p:txBody>
      </p:sp>
      <p:cxnSp>
        <p:nvCxnSpPr>
          <p:cNvPr id="72" name="Straight Connector 71"/>
          <p:cNvCxnSpPr/>
          <p:nvPr/>
        </p:nvCxnSpPr>
        <p:spPr bwMode="auto">
          <a:xfrm>
            <a:off x="6412945" y="4056299"/>
            <a:ext cx="11430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>
            <a:off x="6400800" y="4448145"/>
            <a:ext cx="11430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Rounded Rectangle 9">
            <a:extLst>
              <a:ext uri="{FF2B5EF4-FFF2-40B4-BE49-F238E27FC236}">
                <a16:creationId xmlns:a16="http://schemas.microsoft.com/office/drawing/2014/main" id="{CBA842AA-8E54-47BF-BE9E-75384AECCC66}"/>
              </a:ext>
            </a:extLst>
          </p:cNvPr>
          <p:cNvSpPr/>
          <p:nvPr/>
        </p:nvSpPr>
        <p:spPr bwMode="auto">
          <a:xfrm>
            <a:off x="1219200" y="6615110"/>
            <a:ext cx="1219200" cy="242889"/>
          </a:xfrm>
          <a:prstGeom prst="roundRect">
            <a:avLst/>
          </a:prstGeom>
          <a:solidFill>
            <a:srgbClr val="0070C0">
              <a:alpha val="50196"/>
            </a:srgb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13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621004" y="1371600"/>
            <a:ext cx="7837196" cy="4457700"/>
          </a:xfrm>
          <a:prstGeom prst="roundRect">
            <a:avLst/>
          </a:prstGeom>
          <a:solidFill>
            <a:srgbClr val="009999"/>
          </a:solidFill>
          <a:ln w="571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5E44FE-9A1B-4119-9942-148DA56A862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 bwMode="auto">
          <a:xfrm>
            <a:off x="1107427" y="1885950"/>
            <a:ext cx="6864350" cy="3429000"/>
          </a:xfrm>
          <a:prstGeom prst="roundRect">
            <a:avLst/>
          </a:prstGeom>
          <a:solidFill>
            <a:schemeClr val="accent1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Elements of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automation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(generation)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indent="-7429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model-based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testing</a:t>
            </a:r>
            <a:endParaRPr kumimoji="0" 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(tests from abstract models)</a:t>
            </a:r>
            <a:endParaRPr kumimoji="0" 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2736850" y="6615110"/>
            <a:ext cx="1377950" cy="242889"/>
          </a:xfrm>
          <a:prstGeom prst="roundRect">
            <a:avLst/>
          </a:prstGeom>
          <a:solidFill>
            <a:srgbClr val="0070C0">
              <a:alpha val="50196"/>
            </a:srgb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00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69850" y="-76200"/>
            <a:ext cx="8007350" cy="1643204"/>
          </a:xfrm>
        </p:spPr>
        <p:txBody>
          <a:bodyPr/>
          <a:lstStyle/>
          <a:p>
            <a:r>
              <a:rPr lang="en-US" dirty="0"/>
              <a:t>Model-based </a:t>
            </a:r>
            <a:r>
              <a:rPr lang="en-US" dirty="0" smtClean="0"/>
              <a:t>testing</a:t>
            </a:r>
            <a:br>
              <a:rPr lang="en-US" dirty="0" smtClean="0"/>
            </a:br>
            <a:r>
              <a:rPr lang="en-US" sz="3200" dirty="0" smtClean="0"/>
              <a:t>(abstract test design)</a:t>
            </a:r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200" y="3864114"/>
            <a:ext cx="13827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FAFD00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rgbClr val="FAFD00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rgbClr val="FAFD00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rgbClr val="FAFD00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rgbClr val="FAFD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software artifact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600200" y="1295400"/>
            <a:ext cx="13827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FAFD00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rgbClr val="FAFD00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rgbClr val="FAFD00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rgbClr val="FAFD00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rgbClr val="FAFD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 / structure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105400" y="1295400"/>
            <a:ext cx="20193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FAFD00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rgbClr val="FAFD00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rgbClr val="FAFD00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rgbClr val="FAFD00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rgbClr val="FAFD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 requirements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608887" y="3960813"/>
            <a:ext cx="13827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FAFD00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rgbClr val="FAFD00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rgbClr val="FAFD00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rgbClr val="FAFD00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rgbClr val="FAFD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input values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000750" y="5181600"/>
            <a:ext cx="10017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FAFD00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rgbClr val="FAFD00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rgbClr val="FAFD00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rgbClr val="FAFD00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rgbClr val="FAFD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 cases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406900" y="5181600"/>
            <a:ext cx="1146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FAFD00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rgbClr val="FAFD00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rgbClr val="FAFD00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rgbClr val="FAFD00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rgbClr val="FAFD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 scripts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813050" y="5181600"/>
            <a:ext cx="11461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FAFD00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rgbClr val="FAFD00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rgbClr val="FAFD00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rgbClr val="FAFD00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rgbClr val="FAFD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 results</a:t>
            </a:r>
          </a:p>
        </p:txBody>
      </p:sp>
      <p:cxnSp>
        <p:nvCxnSpPr>
          <p:cNvPr id="16" name="Curved Connector 15"/>
          <p:cNvCxnSpPr>
            <a:stCxn id="7" idx="0"/>
            <a:endCxn id="8" idx="1"/>
          </p:cNvCxnSpPr>
          <p:nvPr/>
        </p:nvCxnSpPr>
        <p:spPr bwMode="auto">
          <a:xfrm rot="5400000" flipH="1" flipV="1">
            <a:off x="76493" y="2340407"/>
            <a:ext cx="2214771" cy="832644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5" name="Shape 24"/>
          <p:cNvCxnSpPr>
            <a:stCxn id="11" idx="2"/>
            <a:endCxn id="12" idx="3"/>
          </p:cNvCxnSpPr>
          <p:nvPr/>
        </p:nvCxnSpPr>
        <p:spPr bwMode="auto">
          <a:xfrm rot="5400000">
            <a:off x="7217967" y="4453335"/>
            <a:ext cx="866775" cy="1297781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230313" y="5181600"/>
            <a:ext cx="1135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FAFD00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rgbClr val="FAFD00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rgbClr val="FAFD00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rgbClr val="FAFD00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rgbClr val="FAFD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pass / fail</a:t>
            </a:r>
          </a:p>
        </p:txBody>
      </p:sp>
      <p:cxnSp>
        <p:nvCxnSpPr>
          <p:cNvPr id="50" name="Straight Arrow Connector 49"/>
          <p:cNvCxnSpPr>
            <a:stCxn id="8" idx="3"/>
          </p:cNvCxnSpPr>
          <p:nvPr/>
        </p:nvCxnSpPr>
        <p:spPr bwMode="auto">
          <a:xfrm flipV="1">
            <a:off x="2982912" y="1581875"/>
            <a:ext cx="2351088" cy="674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 rot="10800000">
            <a:off x="2300288" y="5534025"/>
            <a:ext cx="636587" cy="15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 rot="10800000">
            <a:off x="3848100" y="5534025"/>
            <a:ext cx="636588" cy="15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 rot="10800000">
            <a:off x="5448300" y="5534025"/>
            <a:ext cx="636588" cy="15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1854651" y="3711714"/>
            <a:ext cx="2736647" cy="707886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rgbClr val="FAFD00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rgbClr val="FAFD00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rgbClr val="FAFD00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rgbClr val="FAFD00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rgbClr val="FAFD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Concrete level</a:t>
            </a:r>
          </a:p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(implementation)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5536093" y="2949714"/>
            <a:ext cx="2170787" cy="707886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rgbClr val="FAFD00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rgbClr val="FAFD00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rgbClr val="FAFD00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rgbClr val="FAFD00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rgbClr val="FAFD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Abstract level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(model)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0" name="Shape 19"/>
          <p:cNvCxnSpPr>
            <a:endCxn id="30" idx="0"/>
          </p:cNvCxnSpPr>
          <p:nvPr/>
        </p:nvCxnSpPr>
        <p:spPr bwMode="auto">
          <a:xfrm>
            <a:off x="6898400" y="1549743"/>
            <a:ext cx="1401844" cy="712584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3" name="Straight Connector 62"/>
          <p:cNvCxnSpPr>
            <a:cxnSpLocks noChangeShapeType="1"/>
          </p:cNvCxnSpPr>
          <p:nvPr/>
        </p:nvCxnSpPr>
        <p:spPr bwMode="auto">
          <a:xfrm>
            <a:off x="149225" y="3686314"/>
            <a:ext cx="8845550" cy="1588"/>
          </a:xfrm>
          <a:prstGeom prst="line">
            <a:avLst/>
          </a:prstGeom>
          <a:noFill/>
          <a:ln w="57150" algn="ctr">
            <a:solidFill>
              <a:srgbClr val="FF0066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376A7BE0-3961-46F6-B76A-10D187776BD4}"/>
              </a:ext>
            </a:extLst>
          </p:cNvPr>
          <p:cNvSpPr/>
          <p:nvPr/>
        </p:nvSpPr>
        <p:spPr bwMode="auto">
          <a:xfrm rot="20984277">
            <a:off x="957597" y="2406347"/>
            <a:ext cx="5049651" cy="963281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rgbClr val="33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Raising our level of abstraction allows for 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ore creative work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2736850" y="6615110"/>
            <a:ext cx="1377950" cy="242889"/>
          </a:xfrm>
          <a:prstGeom prst="roundRect">
            <a:avLst/>
          </a:prstGeom>
          <a:solidFill>
            <a:srgbClr val="0070C0">
              <a:alpha val="50196"/>
            </a:srgb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608887" y="2262327"/>
            <a:ext cx="13827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FAFD00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rgbClr val="FAFD00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rgbClr val="FAFD00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rgbClr val="FAFD00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rgbClr val="FAFD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abstract test values</a:t>
            </a:r>
            <a:endParaRPr lang="en-US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8300243" y="3277990"/>
            <a:ext cx="0" cy="68282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8258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Models represent software at an </a:t>
            </a:r>
            <a:r>
              <a:rPr lang="en-US" dirty="0" smtClean="0">
                <a:solidFill>
                  <a:srgbClr val="FFFF00"/>
                </a:solidFill>
              </a:rPr>
              <a:t>abstract level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formal</a:t>
            </a:r>
            <a:r>
              <a:rPr lang="en-US" dirty="0" smtClean="0"/>
              <a:t> models have formal semantics and can often be executed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informal</a:t>
            </a:r>
            <a:r>
              <a:rPr lang="en-US" dirty="0" smtClean="0"/>
              <a:t> models omit details and thus cannot be executed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Uses</a:t>
            </a:r>
            <a:r>
              <a:rPr lang="en-US" dirty="0" smtClean="0"/>
              <a:t> of models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design &amp; specification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documentation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maintenance and evolution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testing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Types</a:t>
            </a:r>
            <a:r>
              <a:rPr lang="en-US" dirty="0" smtClean="0"/>
              <a:t> of models</a:t>
            </a: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/>
              <a:t>graphs</a:t>
            </a: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/>
              <a:t>logic expressions</a:t>
            </a: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/>
              <a:t>sets</a:t>
            </a: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/>
              <a:t>formal syntax (source code, BNF, XML,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2736850" y="6615110"/>
            <a:ext cx="1377950" cy="242889"/>
          </a:xfrm>
          <a:prstGeom prst="roundRect">
            <a:avLst/>
          </a:prstGeom>
          <a:solidFill>
            <a:srgbClr val="0070C0">
              <a:alpha val="50196"/>
            </a:srgb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76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to models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FB2CC-0026-474A-8143-56756D8BC8D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28600" y="952500"/>
            <a:ext cx="2538212" cy="2225898"/>
            <a:chOff x="433588" y="2895600"/>
            <a:chExt cx="2538212" cy="2225898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1093094" y="2895600"/>
              <a:ext cx="1219200" cy="4572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code</a:t>
              </a: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978794" y="3485166"/>
              <a:ext cx="1447800" cy="4572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designs</a:t>
              </a: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509789" y="4074732"/>
              <a:ext cx="2385811" cy="4572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requirements</a:t>
              </a: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433588" y="4664298"/>
              <a:ext cx="2538212" cy="4572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formal</a:t>
              </a:r>
              <a:r>
                <a:rPr kumimoji="0" lang="en-US" sz="2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models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4" name="Rounded Rectangle 13"/>
          <p:cNvSpPr/>
          <p:nvPr/>
        </p:nvSpPr>
        <p:spPr bwMode="auto">
          <a:xfrm>
            <a:off x="5410200" y="1884966"/>
            <a:ext cx="2971800" cy="53204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Abstract graph</a:t>
            </a:r>
          </a:p>
        </p:txBody>
      </p:sp>
      <p:sp>
        <p:nvSpPr>
          <p:cNvPr id="15" name="Right Brace 14"/>
          <p:cNvSpPr/>
          <p:nvPr/>
        </p:nvSpPr>
        <p:spPr bwMode="auto">
          <a:xfrm>
            <a:off x="2971799" y="914400"/>
            <a:ext cx="2355223" cy="2302098"/>
          </a:xfrm>
          <a:prstGeom prst="rightBrace">
            <a:avLst>
              <a:gd name="adj1" fmla="val 8333"/>
              <a:gd name="adj2" fmla="val 55037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98372" y="976659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latin typeface="Gill Sans MT" panose="020B0502020104020203" pitchFamily="34" charset="0"/>
              </a:rPr>
              <a:t>CFGs</a:t>
            </a:r>
            <a:endParaRPr lang="en-US" sz="2000" b="0" dirty="0">
              <a:latin typeface="Gill Sans MT" panose="020B05020201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02744" y="1519534"/>
            <a:ext cx="1802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err="1" smtClean="0">
                <a:latin typeface="Gill Sans MT" panose="020B0502020104020203" pitchFamily="34" charset="0"/>
              </a:rPr>
              <a:t>statecharts</a:t>
            </a:r>
            <a:endParaRPr lang="en-US" sz="2000" b="0" dirty="0">
              <a:latin typeface="Gill Sans MT" panose="020B05020201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90452" y="2131632"/>
            <a:ext cx="1802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latin typeface="Gill Sans MT" panose="020B0502020104020203" pitchFamily="34" charset="0"/>
              </a:rPr>
              <a:t>use cases</a:t>
            </a:r>
            <a:endParaRPr lang="en-US" sz="2000" b="0" dirty="0">
              <a:latin typeface="Gill Sans MT" panose="020B05020201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54311" y="2683098"/>
            <a:ext cx="1802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latin typeface="Gill Sans MT" panose="020B0502020104020203" pitchFamily="34" charset="0"/>
              </a:rPr>
              <a:t>FSMs, PNs</a:t>
            </a:r>
            <a:endParaRPr lang="en-US" sz="2000" b="0" dirty="0">
              <a:latin typeface="Gill Sans MT" panose="020B0502020104020203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7836859" y="3374801"/>
            <a:ext cx="533400" cy="4572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6476768" y="3374801"/>
            <a:ext cx="533400" cy="4572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5867400" y="2683098"/>
            <a:ext cx="533400" cy="4572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7306679" y="2743199"/>
            <a:ext cx="533400" cy="4572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>
                <a:latin typeface="Arial" charset="0"/>
                <a:cs typeface="Arial" charset="0"/>
              </a:rPr>
              <a:t>3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4" name="Straight Arrow Connector 23"/>
          <p:cNvCxnSpPr>
            <a:stCxn id="22" idx="6"/>
            <a:endCxn id="23" idx="2"/>
          </p:cNvCxnSpPr>
          <p:nvPr/>
        </p:nvCxnSpPr>
        <p:spPr bwMode="auto">
          <a:xfrm>
            <a:off x="6400800" y="2911698"/>
            <a:ext cx="905879" cy="6010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CC99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/>
          <p:cNvCxnSpPr>
            <a:stCxn id="22" idx="5"/>
            <a:endCxn id="21" idx="1"/>
          </p:cNvCxnSpPr>
          <p:nvPr/>
        </p:nvCxnSpPr>
        <p:spPr bwMode="auto">
          <a:xfrm>
            <a:off x="6322685" y="3073343"/>
            <a:ext cx="232198" cy="36841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CC99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>
            <a:stCxn id="21" idx="7"/>
            <a:endCxn id="23" idx="3"/>
          </p:cNvCxnSpPr>
          <p:nvPr/>
        </p:nvCxnSpPr>
        <p:spPr bwMode="auto">
          <a:xfrm flipV="1">
            <a:off x="6932053" y="3133444"/>
            <a:ext cx="452741" cy="30831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CC99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/>
          <p:cNvCxnSpPr>
            <a:stCxn id="23" idx="5"/>
            <a:endCxn id="20" idx="1"/>
          </p:cNvCxnSpPr>
          <p:nvPr/>
        </p:nvCxnSpPr>
        <p:spPr bwMode="auto">
          <a:xfrm>
            <a:off x="7761964" y="3133444"/>
            <a:ext cx="153010" cy="30831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CC99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28" name="Group 27"/>
          <p:cNvGrpSpPr/>
          <p:nvPr/>
        </p:nvGrpSpPr>
        <p:grpSpPr>
          <a:xfrm>
            <a:off x="151779" y="3846382"/>
            <a:ext cx="2538212" cy="2225898"/>
            <a:chOff x="433588" y="2895600"/>
            <a:chExt cx="2538212" cy="2225898"/>
          </a:xfrm>
        </p:grpSpPr>
        <p:sp>
          <p:nvSpPr>
            <p:cNvPr id="29" name="Rounded Rectangle 28"/>
            <p:cNvSpPr/>
            <p:nvPr/>
          </p:nvSpPr>
          <p:spPr bwMode="auto">
            <a:xfrm>
              <a:off x="1093094" y="2895600"/>
              <a:ext cx="1219200" cy="4572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code</a:t>
              </a:r>
            </a:p>
          </p:txBody>
        </p:sp>
        <p:sp>
          <p:nvSpPr>
            <p:cNvPr id="30" name="Rounded Rectangle 29"/>
            <p:cNvSpPr/>
            <p:nvPr/>
          </p:nvSpPr>
          <p:spPr bwMode="auto">
            <a:xfrm>
              <a:off x="978794" y="3485166"/>
              <a:ext cx="1447800" cy="4572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designs</a:t>
              </a: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509789" y="4074732"/>
              <a:ext cx="2385811" cy="4572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requirements</a:t>
              </a:r>
            </a:p>
          </p:txBody>
        </p:sp>
        <p:sp>
          <p:nvSpPr>
            <p:cNvPr id="32" name="Rounded Rectangle 31"/>
            <p:cNvSpPr/>
            <p:nvPr/>
          </p:nvSpPr>
          <p:spPr bwMode="auto">
            <a:xfrm>
              <a:off x="433588" y="4664298"/>
              <a:ext cx="2538212" cy="4572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formal</a:t>
              </a:r>
              <a:r>
                <a:rPr kumimoji="0" lang="en-US" sz="2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models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3" name="Right Brace 32"/>
          <p:cNvSpPr/>
          <p:nvPr/>
        </p:nvSpPr>
        <p:spPr bwMode="auto">
          <a:xfrm>
            <a:off x="2894978" y="3808282"/>
            <a:ext cx="2355223" cy="2302098"/>
          </a:xfrm>
          <a:prstGeom prst="rightBrace">
            <a:avLst>
              <a:gd name="adj1" fmla="val 8333"/>
              <a:gd name="adj2" fmla="val 55037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94855" y="3877200"/>
            <a:ext cx="1437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latin typeface="Gill Sans MT" panose="020B0502020104020203" pitchFamily="34" charset="0"/>
              </a:rPr>
              <a:t>decisions</a:t>
            </a:r>
            <a:endParaRPr lang="en-US" sz="2000" b="0" dirty="0">
              <a:latin typeface="Gill Sans MT" panose="020B0502020104020203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28800" y="4267200"/>
            <a:ext cx="2240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err="1" smtClean="0">
                <a:latin typeface="Gill Sans MT" panose="020B0502020104020203" pitchFamily="34" charset="0"/>
              </a:rPr>
              <a:t>statecharts</a:t>
            </a:r>
            <a:r>
              <a:rPr lang="en-US" sz="2000" b="0" dirty="0" smtClean="0">
                <a:latin typeface="Gill Sans MT" panose="020B0502020104020203" pitchFamily="34" charset="0"/>
              </a:rPr>
              <a:t> decisions</a:t>
            </a:r>
            <a:endParaRPr lang="en-US" sz="2000" b="0" dirty="0">
              <a:latin typeface="Gill Sans MT" panose="020B0502020104020203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02022" y="4907194"/>
            <a:ext cx="1802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latin typeface="Gill Sans MT" panose="020B0502020104020203" pitchFamily="34" charset="0"/>
              </a:rPr>
              <a:t>use case decisions</a:t>
            </a:r>
            <a:endParaRPr lang="en-US" sz="2000" b="0" dirty="0">
              <a:latin typeface="Gill Sans MT" panose="020B0502020104020203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402022" y="5727494"/>
            <a:ext cx="1802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latin typeface="Gill Sans MT" panose="020B0502020104020203" pitchFamily="34" charset="0"/>
              </a:rPr>
              <a:t>FSMs, PNs, SMV</a:t>
            </a:r>
            <a:endParaRPr lang="en-US" sz="2000" b="0" dirty="0">
              <a:latin typeface="Gill Sans MT" panose="020B0502020104020203" pitchFamily="34" charset="0"/>
            </a:endParaRPr>
          </a:p>
        </p:txBody>
      </p:sp>
      <p:sp>
        <p:nvSpPr>
          <p:cNvPr id="38" name="Rounded Rectangle 37"/>
          <p:cNvSpPr/>
          <p:nvPr/>
        </p:nvSpPr>
        <p:spPr bwMode="auto">
          <a:xfrm>
            <a:off x="5410200" y="4850848"/>
            <a:ext cx="3276600" cy="48315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Logic expression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533143" y="5410200"/>
            <a:ext cx="2885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latin typeface="+mj-lt"/>
              </a:rPr>
              <a:t>(A &amp; B ) | (C &amp; D)</a:t>
            </a:r>
            <a:endParaRPr lang="en-US" sz="2800" b="0" dirty="0">
              <a:latin typeface="+mj-lt"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2736850" y="6615110"/>
            <a:ext cx="1377950" cy="242889"/>
          </a:xfrm>
          <a:prstGeom prst="roundRect">
            <a:avLst/>
          </a:prstGeom>
          <a:solidFill>
            <a:srgbClr val="0070C0">
              <a:alpha val="50196"/>
            </a:srgb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80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Model-based testing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2268417" y="944372"/>
            <a:ext cx="914400" cy="457200"/>
          </a:xfrm>
          <a:prstGeom prst="roundRect">
            <a:avLst>
              <a:gd name="adj" fmla="val 16667"/>
            </a:avLst>
          </a:prstGeom>
          <a:solidFill>
            <a:srgbClr val="47FFD1"/>
          </a:solidFill>
          <a:ln w="9525" algn="ctr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altLang="zh-CN" sz="2000" b="0" dirty="0">
                <a:solidFill>
                  <a:schemeClr val="bg1"/>
                </a:solidFill>
                <a:latin typeface="Gill Sans MT" panose="020B0502020104020203" pitchFamily="34" charset="0"/>
                <a:ea typeface="宋体" pitchFamily="2" charset="-122"/>
              </a:rPr>
              <a:t>Model</a:t>
            </a: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4343400" y="944372"/>
            <a:ext cx="1282450" cy="457200"/>
          </a:xfrm>
          <a:prstGeom prst="roundRect">
            <a:avLst>
              <a:gd name="adj" fmla="val 16667"/>
            </a:avLst>
          </a:prstGeom>
          <a:solidFill>
            <a:srgbClr val="47FFD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altLang="zh-CN" sz="2000" b="0" dirty="0" smtClean="0">
                <a:solidFill>
                  <a:schemeClr val="bg1"/>
                </a:solidFill>
                <a:latin typeface="Gill Sans MT" panose="020B0502020104020203" pitchFamily="34" charset="0"/>
                <a:ea typeface="宋体" pitchFamily="2" charset="-122"/>
              </a:rPr>
              <a:t>Criterion</a:t>
            </a:r>
            <a:endParaRPr lang="en-US" altLang="zh-CN" sz="2000" b="0" dirty="0">
              <a:solidFill>
                <a:schemeClr val="bg1"/>
              </a:solidFill>
              <a:latin typeface="Gill Sans MT" panose="020B0502020104020203" pitchFamily="34" charset="0"/>
              <a:ea typeface="宋体" pitchFamily="2" charset="-122"/>
            </a:endParaRP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2810608" y="1730532"/>
            <a:ext cx="1752600" cy="685800"/>
          </a:xfrm>
          <a:prstGeom prst="roundRect">
            <a:avLst>
              <a:gd name="adj" fmla="val 16667"/>
            </a:avLst>
          </a:prstGeom>
          <a:solidFill>
            <a:srgbClr val="47FFD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altLang="zh-CN" sz="2000" b="0" dirty="0">
                <a:solidFill>
                  <a:schemeClr val="bg1"/>
                </a:solidFill>
                <a:latin typeface="Gill Sans MT" panose="020B0502020104020203" pitchFamily="34" charset="0"/>
                <a:ea typeface="宋体" pitchFamily="2" charset="-122"/>
              </a:rPr>
              <a:t>Test </a:t>
            </a:r>
            <a:r>
              <a:rPr lang="en-US" altLang="zh-CN" sz="2000" b="0" dirty="0" smtClean="0">
                <a:solidFill>
                  <a:schemeClr val="bg1"/>
                </a:solidFill>
                <a:latin typeface="Gill Sans MT" panose="020B0502020104020203" pitchFamily="34" charset="0"/>
                <a:ea typeface="宋体" pitchFamily="2" charset="-122"/>
              </a:rPr>
              <a:t>requirements</a:t>
            </a:r>
            <a:endParaRPr lang="en-US" altLang="zh-CN" sz="2000" b="0" dirty="0">
              <a:solidFill>
                <a:schemeClr val="bg1"/>
              </a:solidFill>
              <a:latin typeface="Gill Sans MT" panose="020B0502020104020203" pitchFamily="34" charset="0"/>
              <a:ea typeface="宋体" pitchFamily="2" charset="-122"/>
            </a:endParaRPr>
          </a:p>
        </p:txBody>
      </p:sp>
      <p:cxnSp>
        <p:nvCxnSpPr>
          <p:cNvPr id="8" name="Straight Arrow Connector 7"/>
          <p:cNvCxnSpPr>
            <a:cxnSpLocks noChangeShapeType="1"/>
            <a:stCxn id="5" idx="2"/>
            <a:endCxn id="7" idx="0"/>
          </p:cNvCxnSpPr>
          <p:nvPr/>
        </p:nvCxnSpPr>
        <p:spPr bwMode="auto">
          <a:xfrm>
            <a:off x="2725617" y="1401572"/>
            <a:ext cx="961291" cy="32896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9" name="Straight Arrow Connector 8"/>
          <p:cNvCxnSpPr>
            <a:cxnSpLocks noChangeShapeType="1"/>
            <a:stCxn id="6" idx="2"/>
            <a:endCxn id="7" idx="0"/>
          </p:cNvCxnSpPr>
          <p:nvPr/>
        </p:nvCxnSpPr>
        <p:spPr bwMode="auto">
          <a:xfrm flipH="1">
            <a:off x="3686908" y="1401572"/>
            <a:ext cx="1297717" cy="32896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3077308" y="2802849"/>
            <a:ext cx="1219200" cy="685800"/>
          </a:xfrm>
          <a:prstGeom prst="roundRect">
            <a:avLst>
              <a:gd name="adj" fmla="val 16667"/>
            </a:avLst>
          </a:prstGeom>
          <a:solidFill>
            <a:srgbClr val="47FFD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altLang="zh-CN" sz="2000" b="0" dirty="0">
                <a:solidFill>
                  <a:schemeClr val="bg1"/>
                </a:solidFill>
                <a:latin typeface="Gill Sans MT" panose="020B0502020104020203" pitchFamily="34" charset="0"/>
                <a:ea typeface="宋体" pitchFamily="2" charset="-122"/>
              </a:rPr>
              <a:t>Abstract </a:t>
            </a:r>
            <a:r>
              <a:rPr lang="en-US" altLang="zh-CN" sz="2000" b="0" dirty="0" smtClean="0">
                <a:solidFill>
                  <a:schemeClr val="bg1"/>
                </a:solidFill>
                <a:latin typeface="Gill Sans MT" panose="020B0502020104020203" pitchFamily="34" charset="0"/>
                <a:ea typeface="宋体" pitchFamily="2" charset="-122"/>
              </a:rPr>
              <a:t>tests</a:t>
            </a:r>
            <a:endParaRPr lang="en-US" altLang="zh-CN" sz="2000" b="0" dirty="0">
              <a:solidFill>
                <a:schemeClr val="bg1"/>
              </a:solidFill>
              <a:latin typeface="Gill Sans MT" panose="020B0502020104020203" pitchFamily="34" charset="0"/>
              <a:ea typeface="宋体" pitchFamily="2" charset="-122"/>
            </a:endParaRP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4800600" y="3880352"/>
            <a:ext cx="1371600" cy="685800"/>
          </a:xfrm>
          <a:prstGeom prst="roundRect">
            <a:avLst>
              <a:gd name="adj" fmla="val 16667"/>
            </a:avLst>
          </a:prstGeom>
          <a:solidFill>
            <a:srgbClr val="47FFD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altLang="zh-CN" sz="2000" b="0" dirty="0">
                <a:solidFill>
                  <a:schemeClr val="bg1"/>
                </a:solidFill>
                <a:latin typeface="Gill Sans MT" panose="020B0502020104020203" pitchFamily="34" charset="0"/>
                <a:ea typeface="宋体" pitchFamily="2" charset="-122"/>
              </a:rPr>
              <a:t>Extra</a:t>
            </a:r>
            <a:r>
              <a:rPr lang="en-US" altLang="zh-CN" b="0" dirty="0">
                <a:solidFill>
                  <a:schemeClr val="bg1"/>
                </a:solidFill>
                <a:latin typeface="Gill Sans MT" panose="020B0502020104020203" pitchFamily="34" charset="0"/>
                <a:ea typeface="宋体" pitchFamily="2" charset="-122"/>
              </a:rPr>
              <a:t> </a:t>
            </a:r>
            <a:r>
              <a:rPr lang="en-US" altLang="zh-CN" b="0" dirty="0" smtClean="0">
                <a:solidFill>
                  <a:schemeClr val="bg1"/>
                </a:solidFill>
                <a:latin typeface="Gill Sans MT" panose="020B0502020104020203" pitchFamily="34" charset="0"/>
                <a:ea typeface="宋体" pitchFamily="2" charset="-122"/>
              </a:rPr>
              <a:t>information</a:t>
            </a:r>
            <a:endParaRPr lang="en-US" altLang="zh-CN" b="0" dirty="0">
              <a:solidFill>
                <a:schemeClr val="bg1"/>
              </a:solidFill>
              <a:latin typeface="Gill Sans MT" panose="020B0502020104020203" pitchFamily="34" charset="0"/>
              <a:ea typeface="宋体" pitchFamily="2" charset="-122"/>
            </a:endParaRP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3051969" y="3880352"/>
            <a:ext cx="1269879" cy="685800"/>
          </a:xfrm>
          <a:prstGeom prst="roundRect">
            <a:avLst>
              <a:gd name="adj" fmla="val 16667"/>
            </a:avLst>
          </a:prstGeom>
          <a:solidFill>
            <a:srgbClr val="47FFD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altLang="zh-CN" sz="2000" b="0" dirty="0">
                <a:solidFill>
                  <a:schemeClr val="bg1"/>
                </a:solidFill>
                <a:latin typeface="Gill Sans MT" panose="020B0502020104020203" pitchFamily="34" charset="0"/>
                <a:ea typeface="宋体" pitchFamily="2" charset="-122"/>
              </a:rPr>
              <a:t>Concrete </a:t>
            </a:r>
            <a:r>
              <a:rPr lang="en-US" altLang="zh-CN" sz="2000" b="0" dirty="0" smtClean="0">
                <a:solidFill>
                  <a:schemeClr val="bg1"/>
                </a:solidFill>
                <a:latin typeface="Gill Sans MT" panose="020B0502020104020203" pitchFamily="34" charset="0"/>
                <a:ea typeface="宋体" pitchFamily="2" charset="-122"/>
              </a:rPr>
              <a:t>tests</a:t>
            </a:r>
            <a:endParaRPr lang="en-US" altLang="zh-CN" sz="2000" b="0" dirty="0">
              <a:solidFill>
                <a:schemeClr val="bg1"/>
              </a:solidFill>
              <a:latin typeface="Gill Sans MT" panose="020B0502020104020203" pitchFamily="34" charset="0"/>
              <a:ea typeface="宋体" pitchFamily="2" charset="-122"/>
            </a:endParaRP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2772508" y="4947483"/>
            <a:ext cx="1828800" cy="533400"/>
          </a:xfrm>
          <a:prstGeom prst="roundRect">
            <a:avLst>
              <a:gd name="adj" fmla="val 16667"/>
            </a:avLst>
          </a:prstGeom>
          <a:solidFill>
            <a:srgbClr val="47FFD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altLang="zh-CN" sz="2000" b="0" dirty="0">
                <a:solidFill>
                  <a:schemeClr val="bg1"/>
                </a:solidFill>
                <a:latin typeface="Gill Sans MT" panose="020B0502020104020203" pitchFamily="34" charset="0"/>
                <a:ea typeface="宋体" pitchFamily="2" charset="-122"/>
              </a:rPr>
              <a:t>Test </a:t>
            </a:r>
            <a:r>
              <a:rPr lang="en-US" altLang="zh-CN" sz="2000" b="0" dirty="0" smtClean="0">
                <a:solidFill>
                  <a:schemeClr val="bg1"/>
                </a:solidFill>
                <a:latin typeface="Gill Sans MT" panose="020B0502020104020203" pitchFamily="34" charset="0"/>
                <a:ea typeface="宋体" pitchFamily="2" charset="-122"/>
              </a:rPr>
              <a:t>execution</a:t>
            </a:r>
            <a:endParaRPr lang="en-US" altLang="zh-CN" sz="2000" b="0" dirty="0">
              <a:solidFill>
                <a:schemeClr val="bg1"/>
              </a:solidFill>
              <a:latin typeface="Gill Sans MT" panose="020B0502020104020203" pitchFamily="34" charset="0"/>
              <a:ea typeface="宋体" pitchFamily="2" charset="-122"/>
            </a:endParaRPr>
          </a:p>
        </p:txBody>
      </p: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 flipH="1" flipV="1">
            <a:off x="4321848" y="4218066"/>
            <a:ext cx="478752" cy="10372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19" name="Rounded Rectangle 18"/>
          <p:cNvSpPr>
            <a:spLocks noChangeArrowheads="1"/>
          </p:cNvSpPr>
          <p:nvPr/>
        </p:nvSpPr>
        <p:spPr bwMode="auto">
          <a:xfrm>
            <a:off x="3010633" y="5867400"/>
            <a:ext cx="1352550" cy="609600"/>
          </a:xfrm>
          <a:prstGeom prst="roundRect">
            <a:avLst>
              <a:gd name="adj" fmla="val 16667"/>
            </a:avLst>
          </a:prstGeom>
          <a:solidFill>
            <a:srgbClr val="47FFD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altLang="zh-CN" sz="2000" b="0" dirty="0">
                <a:solidFill>
                  <a:schemeClr val="bg1"/>
                </a:solidFill>
                <a:latin typeface="Gill Sans MT" panose="020B0502020104020203" pitchFamily="34" charset="0"/>
                <a:ea typeface="宋体" pitchFamily="2" charset="-122"/>
              </a:rPr>
              <a:t>Test </a:t>
            </a:r>
            <a:r>
              <a:rPr lang="en-US" altLang="zh-CN" sz="2000" b="0" dirty="0" smtClean="0">
                <a:solidFill>
                  <a:schemeClr val="bg1"/>
                </a:solidFill>
                <a:latin typeface="Gill Sans MT" panose="020B0502020104020203" pitchFamily="34" charset="0"/>
                <a:ea typeface="宋体" pitchFamily="2" charset="-122"/>
              </a:rPr>
              <a:t>reports</a:t>
            </a:r>
            <a:endParaRPr lang="en-US" altLang="zh-CN" sz="2000" b="0" dirty="0">
              <a:solidFill>
                <a:schemeClr val="bg1"/>
              </a:solidFill>
              <a:latin typeface="Gill Sans MT" panose="020B0502020104020203" pitchFamily="34" charset="0"/>
              <a:ea typeface="宋体" pitchFamily="2" charset="-122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10134600" y="3980204"/>
            <a:ext cx="914400" cy="914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3686908" y="2416332"/>
            <a:ext cx="0" cy="38651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3686908" y="3488649"/>
            <a:ext cx="1" cy="38651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H="1">
            <a:off x="3686908" y="4560966"/>
            <a:ext cx="1" cy="38651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3686908" y="5480883"/>
            <a:ext cx="0" cy="38651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9" name="Rounded Rectangle 38"/>
          <p:cNvSpPr/>
          <p:nvPr/>
        </p:nvSpPr>
        <p:spPr bwMode="auto">
          <a:xfrm>
            <a:off x="2736850" y="6615110"/>
            <a:ext cx="1377950" cy="242889"/>
          </a:xfrm>
          <a:prstGeom prst="roundRect">
            <a:avLst/>
          </a:prstGeom>
          <a:solidFill>
            <a:srgbClr val="0070C0">
              <a:alpha val="50196"/>
            </a:srgb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25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621004" y="1371600"/>
            <a:ext cx="7837196" cy="4457700"/>
          </a:xfrm>
          <a:prstGeom prst="roundRect">
            <a:avLst/>
          </a:prstGeom>
          <a:solidFill>
            <a:srgbClr val="009999"/>
          </a:solidFill>
          <a:ln w="571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5E44FE-9A1B-4119-9942-148DA56A862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 bwMode="auto">
          <a:xfrm>
            <a:off x="1107427" y="1885950"/>
            <a:ext cx="6864350" cy="3429000"/>
          </a:xfrm>
          <a:prstGeom prst="roundRect">
            <a:avLst/>
          </a:prstGeom>
          <a:solidFill>
            <a:schemeClr val="accent1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Elements of test automation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generation)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(2) mapping 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problem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(abstract test to concrete test)</a:t>
            </a:r>
            <a:endParaRPr kumimoji="0" 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2736850" y="6615110"/>
            <a:ext cx="1377950" cy="242889"/>
          </a:xfrm>
          <a:prstGeom prst="roundRect">
            <a:avLst/>
          </a:prstGeom>
          <a:solidFill>
            <a:srgbClr val="0070C0">
              <a:alpha val="50196"/>
            </a:srgb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68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D31D0-237F-477A-8A57-88B0BFB24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" y="0"/>
            <a:ext cx="8388350" cy="1600200"/>
          </a:xfrm>
        </p:spPr>
        <p:txBody>
          <a:bodyPr/>
          <a:lstStyle/>
          <a:p>
            <a:r>
              <a:rPr lang="en-US" dirty="0"/>
              <a:t>Software is a skin that surrounds our civilization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1818DE-5439-49D7-AF33-3B8076D1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FB2CC-0026-474A-8143-56756D8BC8D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6B044BC-52D6-422B-9403-6DFD99466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14600"/>
            <a:ext cx="12192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DD5851F2-622E-4619-9C32-B72A69CB2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3179763"/>
            <a:ext cx="161925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id="{44AB5E98-A5F1-43B0-9CF5-85BA81E38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13" y="1755775"/>
            <a:ext cx="14287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C:\Documents and Settings\rpanesar\My Documents\My Pictures\Microsoft Clip Organizer\j0410044.jpg">
            <a:extLst>
              <a:ext uri="{FF2B5EF4-FFF2-40B4-BE49-F238E27FC236}">
                <a16:creationId xmlns:a16="http://schemas.microsoft.com/office/drawing/2014/main" id="{F6E82193-2AF0-4E0D-B18B-FC374AC6E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076450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C:\Documents and Settings\rpanesar\My Documents\My Pictures\Microsoft Clip Organizer\j0433050.jpg">
            <a:extLst>
              <a:ext uri="{FF2B5EF4-FFF2-40B4-BE49-F238E27FC236}">
                <a16:creationId xmlns:a16="http://schemas.microsoft.com/office/drawing/2014/main" id="{02446A6C-9CB2-40A1-B505-64951DD7C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3741738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>
            <a:extLst>
              <a:ext uri="{FF2B5EF4-FFF2-40B4-BE49-F238E27FC236}">
                <a16:creationId xmlns:a16="http://schemas.microsoft.com/office/drawing/2014/main" id="{FD6CDFCA-2B79-4B21-8E7D-BF0734BF8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88" y="1666875"/>
            <a:ext cx="8286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>
            <a:extLst>
              <a:ext uri="{FF2B5EF4-FFF2-40B4-BE49-F238E27FC236}">
                <a16:creationId xmlns:a16="http://schemas.microsoft.com/office/drawing/2014/main" id="{D19F7CB4-A0F3-4B76-B202-F04BE03EF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675188"/>
            <a:ext cx="16430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0">
            <a:extLst>
              <a:ext uri="{FF2B5EF4-FFF2-40B4-BE49-F238E27FC236}">
                <a16:creationId xmlns:a16="http://schemas.microsoft.com/office/drawing/2014/main" id="{335B90D9-9B4E-41E7-8B95-966DAAA27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75" y="5132388"/>
            <a:ext cx="165735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1">
            <a:extLst>
              <a:ext uri="{FF2B5EF4-FFF2-40B4-BE49-F238E27FC236}">
                <a16:creationId xmlns:a16="http://schemas.microsoft.com/office/drawing/2014/main" id="{6C42911D-93F7-46A1-8425-7F23236D9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3286125"/>
            <a:ext cx="9144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2">
            <a:extLst>
              <a:ext uri="{FF2B5EF4-FFF2-40B4-BE49-F238E27FC236}">
                <a16:creationId xmlns:a16="http://schemas.microsoft.com/office/drawing/2014/main" id="{EB4CF603-5C95-4799-8C3B-3BA317292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1598613"/>
            <a:ext cx="985838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MCj04157480000[1]">
            <a:extLst>
              <a:ext uri="{FF2B5EF4-FFF2-40B4-BE49-F238E27FC236}">
                <a16:creationId xmlns:a16="http://schemas.microsoft.com/office/drawing/2014/main" id="{7826FDEA-0117-4549-8640-44BF41F5D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1327360"/>
            <a:ext cx="16668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MCj02903870000[1]">
            <a:extLst>
              <a:ext uri="{FF2B5EF4-FFF2-40B4-BE49-F238E27FC236}">
                <a16:creationId xmlns:a16="http://schemas.microsoft.com/office/drawing/2014/main" id="{6D676EB1-F8F9-4101-B083-BC798E065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4527550"/>
            <a:ext cx="15811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j0215086">
            <a:extLst>
              <a:ext uri="{FF2B5EF4-FFF2-40B4-BE49-F238E27FC236}">
                <a16:creationId xmlns:a16="http://schemas.microsoft.com/office/drawing/2014/main" id="{A394795C-2EB6-49B3-ABF8-A4EB380BA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038600"/>
            <a:ext cx="1214438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8" descr="C:\Documents and Settings\rpanesar\Local Settings\Temporary Internet Files\Content.IE5\P2WWCY0O\MCj02811390000[1].wmf">
            <a:extLst>
              <a:ext uri="{FF2B5EF4-FFF2-40B4-BE49-F238E27FC236}">
                <a16:creationId xmlns:a16="http://schemas.microsoft.com/office/drawing/2014/main" id="{C58A46D2-F14D-4D66-A8D3-378FCED9E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2590800"/>
            <a:ext cx="2125662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B0C362D-79D3-4A99-B47E-81434A2CA9A1}"/>
              </a:ext>
            </a:extLst>
          </p:cNvPr>
          <p:cNvSpPr txBox="1"/>
          <p:nvPr/>
        </p:nvSpPr>
        <p:spPr>
          <a:xfrm>
            <a:off x="6126163" y="6153150"/>
            <a:ext cx="2628900" cy="254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105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Quote due to Dr. Mark Harman</a:t>
            </a:r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2D0BEDE2-00F5-44BD-B348-7EC67C522751}"/>
              </a:ext>
            </a:extLst>
          </p:cNvPr>
          <p:cNvSpPr/>
          <p:nvPr/>
        </p:nvSpPr>
        <p:spPr bwMode="auto">
          <a:xfrm>
            <a:off x="69850" y="6615110"/>
            <a:ext cx="858838" cy="242889"/>
          </a:xfrm>
          <a:prstGeom prst="roundRect">
            <a:avLst/>
          </a:prstGeom>
          <a:solidFill>
            <a:srgbClr val="0070C0">
              <a:alpha val="50196"/>
            </a:srgb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50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" y="0"/>
            <a:ext cx="8429560" cy="1143000"/>
          </a:xfrm>
        </p:spPr>
        <p:txBody>
          <a:bodyPr/>
          <a:lstStyle/>
          <a:p>
            <a:r>
              <a:rPr lang="en-US" dirty="0"/>
              <a:t>Mapping </a:t>
            </a:r>
            <a:r>
              <a:rPr lang="en-US" sz="3200" dirty="0"/>
              <a:t>example—vending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Abstract test: [ 1, 3, 4, 1, 2, 4 ]</a:t>
            </a:r>
          </a:p>
          <a:p>
            <a:r>
              <a:rPr lang="en-US" dirty="0"/>
              <a:t>Refined abstract test:</a:t>
            </a:r>
          </a:p>
          <a:p>
            <a:pPr lvl="1"/>
            <a:r>
              <a:rPr lang="en-US" sz="2000" dirty="0"/>
              <a:t> </a:t>
            </a:r>
          </a:p>
          <a:p>
            <a:r>
              <a:rPr lang="en-US" dirty="0"/>
              <a:t>Concrete test (mapping):</a:t>
            </a:r>
          </a:p>
          <a:p>
            <a:pPr marL="857250" lvl="1" indent="-457200">
              <a:spcBef>
                <a:spcPts val="300"/>
              </a:spcBef>
              <a:buFont typeface="+mj-lt"/>
              <a:buAutoNum type="arabicPeriod"/>
            </a:pPr>
            <a:r>
              <a:rPr lang="en-US" sz="2000" dirty="0"/>
              <a:t> </a:t>
            </a:r>
          </a:p>
          <a:p>
            <a:pPr marL="857250" lvl="1" indent="-457200">
              <a:spcBef>
                <a:spcPts val="300"/>
              </a:spcBef>
              <a:buFont typeface="+mj-lt"/>
              <a:buAutoNum type="arabicPeriod"/>
            </a:pPr>
            <a:r>
              <a:rPr lang="en-US" sz="2000" dirty="0"/>
              <a:t> </a:t>
            </a:r>
          </a:p>
          <a:p>
            <a:pPr marL="857250" lvl="1" indent="-457200">
              <a:spcBef>
                <a:spcPts val="300"/>
              </a:spcBef>
              <a:buFont typeface="+mj-lt"/>
              <a:buAutoNum type="arabicPeriod"/>
            </a:pPr>
            <a:r>
              <a:rPr lang="en-US" sz="2000" dirty="0"/>
              <a:t> </a:t>
            </a:r>
          </a:p>
          <a:p>
            <a:pPr marL="857250" lvl="1" indent="-457200">
              <a:spcBef>
                <a:spcPts val="300"/>
              </a:spcBef>
              <a:buFont typeface="+mj-lt"/>
              <a:buAutoNum type="arabicPeriod"/>
            </a:pPr>
            <a:r>
              <a:rPr lang="en-US" sz="2000" dirty="0"/>
              <a:t> </a:t>
            </a:r>
          </a:p>
          <a:p>
            <a:pPr marL="857250" lvl="1" indent="-457200">
              <a:spcBef>
                <a:spcPts val="300"/>
              </a:spcBef>
              <a:buFont typeface="+mj-lt"/>
              <a:buAutoNum type="arabicPeriod"/>
            </a:pPr>
            <a:r>
              <a:rPr lang="en-US" sz="2000" dirty="0"/>
              <a:t> </a:t>
            </a:r>
          </a:p>
          <a:p>
            <a:r>
              <a:rPr lang="en-US" dirty="0"/>
              <a:t>Testers </a:t>
            </a:r>
            <a:r>
              <a:rPr lang="en-US" dirty="0" smtClean="0"/>
              <a:t>build </a:t>
            </a:r>
            <a:r>
              <a:rPr lang="en-US" dirty="0"/>
              <a:t>abstract tests by hand</a:t>
            </a:r>
          </a:p>
          <a:p>
            <a:pPr lvl="1"/>
            <a:r>
              <a:rPr lang="en-US" dirty="0"/>
              <a:t>But each transition </a:t>
            </a:r>
            <a:r>
              <a:rPr lang="en-US" dirty="0">
                <a:solidFill>
                  <a:srgbClr val="FFFF00"/>
                </a:solidFill>
              </a:rPr>
              <a:t>maps</a:t>
            </a:r>
            <a:r>
              <a:rPr lang="en-US" dirty="0"/>
              <a:t> to specific concrete actions</a:t>
            </a:r>
          </a:p>
          <a:p>
            <a:pPr lvl="1"/>
            <a:r>
              <a:rPr lang="en-US" dirty="0"/>
              <a:t>Automate by </a:t>
            </a:r>
            <a:r>
              <a:rPr lang="en-US" dirty="0">
                <a:solidFill>
                  <a:srgbClr val="FFFF00"/>
                </a:solidFill>
              </a:rPr>
              <a:t>assembling</a:t>
            </a:r>
            <a:r>
              <a:rPr lang="en-US" dirty="0"/>
              <a:t> concrete test components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968846" y="1373679"/>
            <a:ext cx="703793" cy="650083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7795617" y="1373679"/>
            <a:ext cx="703793" cy="650083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5968846" y="3281010"/>
            <a:ext cx="703793" cy="650083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7795617" y="3281010"/>
            <a:ext cx="703793" cy="65008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13" name="Straight Arrow Connector 12"/>
          <p:cNvCxnSpPr>
            <a:stCxn id="9" idx="6"/>
            <a:endCxn id="10" idx="2"/>
          </p:cNvCxnSpPr>
          <p:nvPr/>
        </p:nvCxnSpPr>
        <p:spPr>
          <a:xfrm>
            <a:off x="6672639" y="1698721"/>
            <a:ext cx="1122978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97754" y="1373679"/>
            <a:ext cx="703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Coin</a:t>
            </a:r>
          </a:p>
        </p:txBody>
      </p:sp>
      <p:cxnSp>
        <p:nvCxnSpPr>
          <p:cNvPr id="15" name="Straight Arrow Connector 14"/>
          <p:cNvCxnSpPr>
            <a:stCxn id="9" idx="4"/>
            <a:endCxn id="11" idx="0"/>
          </p:cNvCxnSpPr>
          <p:nvPr/>
        </p:nvCxnSpPr>
        <p:spPr>
          <a:xfrm>
            <a:off x="6320743" y="2023762"/>
            <a:ext cx="0" cy="125724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158882" y="2023762"/>
            <a:ext cx="0" cy="125724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672639" y="3483888"/>
            <a:ext cx="1122978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672639" y="3681643"/>
            <a:ext cx="1122978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672639" y="3681643"/>
            <a:ext cx="1190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err="1">
                <a:latin typeface="Calibri" panose="020F0502020204030204" pitchFamily="34" charset="0"/>
                <a:cs typeface="Calibri" panose="020F0502020204030204" pitchFamily="34" charset="0"/>
              </a:rPr>
              <a:t>GetChoc</a:t>
            </a: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00776" y="2447208"/>
            <a:ext cx="1164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AddChoc</a:t>
            </a: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20432" y="3100114"/>
            <a:ext cx="703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Coin</a:t>
            </a:r>
          </a:p>
        </p:txBody>
      </p:sp>
      <p:cxnSp>
        <p:nvCxnSpPr>
          <p:cNvPr id="22" name="Straight Arrow Connector 21"/>
          <p:cNvCxnSpPr>
            <a:stCxn id="12" idx="1"/>
            <a:endCxn id="9" idx="5"/>
          </p:cNvCxnSpPr>
          <p:nvPr/>
        </p:nvCxnSpPr>
        <p:spPr>
          <a:xfrm flipH="1" flipV="1">
            <a:off x="6569571" y="1928560"/>
            <a:ext cx="1329114" cy="144765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820432" y="2000681"/>
            <a:ext cx="1190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err="1">
                <a:latin typeface="Calibri" panose="020F0502020204030204" pitchFamily="34" charset="0"/>
                <a:cs typeface="Calibri" panose="020F0502020204030204" pitchFamily="34" charset="0"/>
              </a:rPr>
              <a:t>GetChoc</a:t>
            </a: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Straight Arrow Connector 67"/>
          <p:cNvCxnSpPr>
            <a:stCxn id="10" idx="0"/>
            <a:endCxn id="10" idx="6"/>
          </p:cNvCxnSpPr>
          <p:nvPr/>
        </p:nvCxnSpPr>
        <p:spPr>
          <a:xfrm rot="16200000" flipH="1">
            <a:off x="8160941" y="1360252"/>
            <a:ext cx="325042" cy="351896"/>
          </a:xfrm>
          <a:prstGeom prst="curvedConnector4">
            <a:avLst>
              <a:gd name="adj1" fmla="val -70329"/>
              <a:gd name="adj2" fmla="val 164962"/>
            </a:avLst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751322" y="838200"/>
            <a:ext cx="703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Coin</a:t>
            </a:r>
          </a:p>
        </p:txBody>
      </p:sp>
      <p:cxnSp>
        <p:nvCxnSpPr>
          <p:cNvPr id="26" name="Straight Arrow Connector 67"/>
          <p:cNvCxnSpPr>
            <a:stCxn id="11" idx="4"/>
            <a:endCxn id="11" idx="2"/>
          </p:cNvCxnSpPr>
          <p:nvPr/>
        </p:nvCxnSpPr>
        <p:spPr>
          <a:xfrm rot="5400000" flipH="1">
            <a:off x="5982274" y="3592625"/>
            <a:ext cx="325041" cy="351897"/>
          </a:xfrm>
          <a:prstGeom prst="curvedConnector4">
            <a:avLst>
              <a:gd name="adj1" fmla="val -70330"/>
              <a:gd name="adj2" fmla="val 164962"/>
            </a:avLst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67"/>
          <p:cNvCxnSpPr>
            <a:stCxn id="12" idx="6"/>
            <a:endCxn id="12" idx="4"/>
          </p:cNvCxnSpPr>
          <p:nvPr/>
        </p:nvCxnSpPr>
        <p:spPr>
          <a:xfrm flipH="1">
            <a:off x="8147514" y="3606052"/>
            <a:ext cx="351896" cy="325041"/>
          </a:xfrm>
          <a:prstGeom prst="curvedConnector4">
            <a:avLst>
              <a:gd name="adj1" fmla="val -64962"/>
              <a:gd name="adj2" fmla="val 170330"/>
            </a:avLst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6230030" y="924833"/>
            <a:ext cx="181425" cy="19010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9" name="Straight Arrow Connector 28"/>
          <p:cNvCxnSpPr>
            <a:stCxn id="28" idx="4"/>
            <a:endCxn id="9" idx="0"/>
          </p:cNvCxnSpPr>
          <p:nvPr/>
        </p:nvCxnSpPr>
        <p:spPr>
          <a:xfrm>
            <a:off x="6320743" y="1114937"/>
            <a:ext cx="0" cy="25874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829383" y="2457203"/>
            <a:ext cx="1164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AddChoc</a:t>
            </a: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838834" y="3319675"/>
            <a:ext cx="617358" cy="572752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6063" y="4081753"/>
            <a:ext cx="1164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AddChoc</a:t>
            </a: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98684" y="4057913"/>
            <a:ext cx="1169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AddChoc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1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 Coin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3962658-08F7-49C4-BD69-D6863DB71922}"/>
              </a:ext>
            </a:extLst>
          </p:cNvPr>
          <p:cNvSpPr txBox="1"/>
          <p:nvPr/>
        </p:nvSpPr>
        <p:spPr>
          <a:xfrm>
            <a:off x="804372" y="1905000"/>
            <a:ext cx="4357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AddChoc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, Coin, </a:t>
            </a:r>
            <a:r>
              <a:rPr lang="en-US" sz="2000" b="0" dirty="0" err="1">
                <a:latin typeface="Calibri" panose="020F0502020204030204" pitchFamily="34" charset="0"/>
                <a:cs typeface="Calibri" panose="020F0502020204030204" pitchFamily="34" charset="0"/>
              </a:rPr>
              <a:t>GetChoc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, Coin, </a:t>
            </a:r>
            <a:r>
              <a:rPr lang="en-US" sz="20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AddChoc</a:t>
            </a: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9DBDF15-2BAF-4D95-B0B3-A68BAAA6ADFC}"/>
              </a:ext>
            </a:extLst>
          </p:cNvPr>
          <p:cNvSpPr txBox="1"/>
          <p:nvPr/>
        </p:nvSpPr>
        <p:spPr>
          <a:xfrm>
            <a:off x="457200" y="2786896"/>
            <a:ext cx="3962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lvl="1">
              <a:spcBef>
                <a:spcPts val="300"/>
              </a:spcBef>
            </a:pPr>
            <a:r>
              <a:rPr lang="en-US" sz="2000" b="0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 = “</a:t>
            </a:r>
            <a:r>
              <a:rPr lang="en-US" sz="2000" b="0" dirty="0" err="1">
                <a:latin typeface="Calibri" panose="020F0502020204030204" pitchFamily="34" charset="0"/>
                <a:cs typeface="Calibri" panose="020F0502020204030204" pitchFamily="34" charset="0"/>
              </a:rPr>
              <a:t>m&amp;ms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”; </a:t>
            </a:r>
            <a:r>
              <a:rPr lang="en-US" sz="20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addChocolate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b="0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</a:p>
          <a:p>
            <a:pPr marL="400050" lvl="1">
              <a:spcBef>
                <a:spcPts val="300"/>
              </a:spcBef>
            </a:pPr>
            <a:r>
              <a:rPr lang="en-US" sz="2000" b="0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 = “$1”; </a:t>
            </a:r>
            <a:r>
              <a:rPr lang="en-US" sz="20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addCoin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b="0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</a:p>
          <a:p>
            <a:pPr marL="400050" lvl="1">
              <a:spcBef>
                <a:spcPts val="300"/>
              </a:spcBef>
            </a:pPr>
            <a:r>
              <a:rPr lang="en-US" sz="2000" b="0" dirty="0" err="1">
                <a:latin typeface="Calibri" panose="020F0502020204030204" pitchFamily="34" charset="0"/>
                <a:cs typeface="Calibri" panose="020F0502020204030204" pitchFamily="34" charset="0"/>
              </a:rPr>
              <a:t>chooseChocolate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b="0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); dispense();</a:t>
            </a:r>
          </a:p>
          <a:p>
            <a:pPr marL="400050" lvl="1">
              <a:spcBef>
                <a:spcPts val="300"/>
              </a:spcBef>
            </a:pPr>
            <a:r>
              <a:rPr lang="en-US" sz="2000" b="0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 = “$1”; </a:t>
            </a:r>
            <a:r>
              <a:rPr lang="en-US" sz="20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addCoin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b="0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</a:p>
          <a:p>
            <a:pPr marL="400050" lvl="1">
              <a:spcBef>
                <a:spcPts val="300"/>
              </a:spcBef>
            </a:pPr>
            <a:r>
              <a:rPr lang="en-US" sz="2000" b="0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 = “</a:t>
            </a:r>
            <a:r>
              <a:rPr lang="en-US" sz="2000" b="0" dirty="0" err="1">
                <a:latin typeface="Calibri" panose="020F0502020204030204" pitchFamily="34" charset="0"/>
                <a:cs typeface="Calibri" panose="020F0502020204030204" pitchFamily="34" charset="0"/>
              </a:rPr>
              <a:t>m&amp;ms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”; </a:t>
            </a:r>
            <a:r>
              <a:rPr lang="en-US" sz="20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addChocolate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b="0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2736850" y="6615110"/>
            <a:ext cx="1377950" cy="242889"/>
          </a:xfrm>
          <a:prstGeom prst="roundRect">
            <a:avLst/>
          </a:prstGeom>
          <a:solidFill>
            <a:srgbClr val="0070C0">
              <a:alpha val="50196"/>
            </a:srgb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13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Assembling test components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C9CB03-E83B-49A3-95A8-3CE1C35F1E70}" type="slidenum">
              <a:rPr lang="zh-CN" altLang="en-US" smtClean="0"/>
              <a:pPr>
                <a:defRPr/>
              </a:pPr>
              <a:t>21</a:t>
            </a:fld>
            <a:endParaRPr lang="en-US" altLang="zh-CN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173510" y="1311441"/>
            <a:ext cx="3135171" cy="514643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Test components</a:t>
            </a:r>
            <a:endParaRPr lang="en-US" sz="3200" b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916921" y="1978485"/>
            <a:ext cx="659202" cy="524083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C1</a:t>
            </a:r>
            <a:endParaRPr lang="en-US" b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916921" y="2632202"/>
            <a:ext cx="659202" cy="524083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C2</a:t>
            </a:r>
            <a:endParaRPr lang="en-US" b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916921" y="3285919"/>
            <a:ext cx="659202" cy="524083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C3</a:t>
            </a:r>
            <a:endParaRPr lang="en-US" b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916921" y="3939636"/>
            <a:ext cx="659202" cy="524083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C4</a:t>
            </a:r>
            <a:endParaRPr lang="en-US" b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916921" y="4593353"/>
            <a:ext cx="659202" cy="524083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C5</a:t>
            </a:r>
            <a:endParaRPr lang="en-US" b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916921" y="5247070"/>
            <a:ext cx="659202" cy="524083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C6</a:t>
            </a:r>
            <a:endParaRPr lang="en-US" b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916921" y="5900789"/>
            <a:ext cx="659202" cy="524083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C7</a:t>
            </a:r>
            <a:endParaRPr lang="en-US" b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3946352" y="1590886"/>
            <a:ext cx="1263316" cy="514643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Test 1</a:t>
            </a:r>
            <a:endParaRPr lang="en-US" sz="3200" b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047568" y="3790010"/>
            <a:ext cx="1263316" cy="514643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Test 3</a:t>
            </a:r>
            <a:endParaRPr lang="en-US" sz="3200" b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6733667" y="1737918"/>
            <a:ext cx="1263316" cy="514643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Test 2</a:t>
            </a:r>
            <a:endParaRPr lang="en-US" sz="3200" b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912906" y="1983207"/>
            <a:ext cx="659202" cy="524083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C1</a:t>
            </a:r>
            <a:endParaRPr lang="en-US" b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912906" y="3290641"/>
            <a:ext cx="659202" cy="524083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C3</a:t>
            </a:r>
            <a:endParaRPr lang="en-US" b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912906" y="3944358"/>
            <a:ext cx="659202" cy="524083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C4</a:t>
            </a:r>
            <a:endParaRPr lang="en-US" b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916921" y="1978484"/>
            <a:ext cx="659202" cy="524083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C1</a:t>
            </a:r>
            <a:endParaRPr lang="en-US" b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912906" y="4593353"/>
            <a:ext cx="659202" cy="524083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C5</a:t>
            </a:r>
            <a:endParaRPr lang="en-US" b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912906" y="5247057"/>
            <a:ext cx="659202" cy="524083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C6</a:t>
            </a:r>
            <a:endParaRPr lang="en-US" b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937815" y="2632201"/>
            <a:ext cx="659202" cy="524083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C2</a:t>
            </a:r>
            <a:endParaRPr lang="en-US" b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912906" y="5907738"/>
            <a:ext cx="659202" cy="524083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C7</a:t>
            </a:r>
            <a:endParaRPr lang="en-US" b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937815" y="3944358"/>
            <a:ext cx="659202" cy="524083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C4</a:t>
            </a:r>
            <a:endParaRPr lang="en-US" b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928952" y="4593352"/>
            <a:ext cx="659202" cy="524083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C5</a:t>
            </a:r>
            <a:endParaRPr lang="en-US" b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8-Point Star 29"/>
          <p:cNvSpPr/>
          <p:nvPr/>
        </p:nvSpPr>
        <p:spPr>
          <a:xfrm rot="20323394">
            <a:off x="1726569" y="3748400"/>
            <a:ext cx="3378928" cy="2738069"/>
          </a:xfrm>
          <a:prstGeom prst="star8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Each abstract test component is mapped to real code in concrete tests</a:t>
            </a:r>
          </a:p>
        </p:txBody>
      </p:sp>
      <p:sp>
        <p:nvSpPr>
          <p:cNvPr id="31" name="8-Point Star 30"/>
          <p:cNvSpPr/>
          <p:nvPr/>
        </p:nvSpPr>
        <p:spPr>
          <a:xfrm rot="21156703">
            <a:off x="6577386" y="4217022"/>
            <a:ext cx="1827637" cy="1276741"/>
          </a:xfrm>
          <a:prstGeom prst="star8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many times</a:t>
            </a:r>
          </a:p>
        </p:txBody>
      </p:sp>
      <p:sp>
        <p:nvSpPr>
          <p:cNvPr id="33" name="Rounded Rectangle 32"/>
          <p:cNvSpPr/>
          <p:nvPr/>
        </p:nvSpPr>
        <p:spPr bwMode="auto">
          <a:xfrm>
            <a:off x="2736850" y="6615110"/>
            <a:ext cx="1377950" cy="242889"/>
          </a:xfrm>
          <a:prstGeom prst="roundRect">
            <a:avLst/>
          </a:prstGeom>
          <a:solidFill>
            <a:srgbClr val="0070C0">
              <a:alpha val="50196"/>
            </a:srgb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39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7 L 0.3658 0.0340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81" y="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95559E-6 L 0.36615 -0.06824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99" y="-34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31321E-7 L 0.36684 -0.07865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-39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7 L 0.67101 0.05185 " pathEditMode="relative" rAng="0" ptsTypes="AA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42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7 L 0.67101 -0.24491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42" y="-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2177E-6 L 0.67309 -0.25561 " pathEditMode="relative" rAng="0" ptsTypes="AA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46" y="-12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0.48247 0.25463 " pathEditMode="relative" rAng="0" ptsTypes="AA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15" y="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500"/>
                            </p:stCondLst>
                            <p:childTnLst>
                              <p:par>
                                <p:cTn id="9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0.48143 0.14814 " pathEditMode="relative" rAng="0" ptsTypes="AA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62" y="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.48368 0.13866 " pathEditMode="relative" rAng="0" ptsTypes="AA">
                                      <p:cBhvr>
                                        <p:cTn id="1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84" y="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500"/>
                            </p:stCondLst>
                            <p:childTnLst>
                              <p:par>
                                <p:cTn id="10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96296E-6 L 0.48681 0.02963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0" y="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621004" y="1371600"/>
            <a:ext cx="7837196" cy="4457700"/>
          </a:xfrm>
          <a:prstGeom prst="roundRect">
            <a:avLst/>
          </a:prstGeom>
          <a:solidFill>
            <a:srgbClr val="009999"/>
          </a:solidFill>
          <a:ln w="571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5E44FE-9A1B-4119-9942-148DA56A862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 bwMode="auto">
          <a:xfrm>
            <a:off x="1107427" y="1885950"/>
            <a:ext cx="6864350" cy="3429000"/>
          </a:xfrm>
          <a:prstGeom prst="roundRect">
            <a:avLst/>
          </a:prstGeom>
          <a:solidFill>
            <a:schemeClr val="accent1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Elements of test automation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generation)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(3) test oracles</a:t>
            </a:r>
            <a:endParaRPr kumimoji="0" 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(expected result from a test)</a:t>
            </a:r>
            <a:endParaRPr kumimoji="0" 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2736850" y="6615110"/>
            <a:ext cx="1377950" cy="242889"/>
          </a:xfrm>
          <a:prstGeom prst="roundRect">
            <a:avLst/>
          </a:prstGeom>
          <a:solidFill>
            <a:srgbClr val="0070C0">
              <a:alpha val="50196"/>
            </a:srgb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63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7A07E-9413-4E1E-BE76-196AB5011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" y="0"/>
            <a:ext cx="8388350" cy="1600200"/>
          </a:xfrm>
        </p:spPr>
        <p:txBody>
          <a:bodyPr/>
          <a:lstStyle/>
          <a:p>
            <a:r>
              <a:rPr lang="en-US" dirty="0" smtClean="0"/>
              <a:t>A test oracle knows correct behavior of the software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62504C-C77B-49BD-8755-D6F380C50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FB2CC-0026-474A-8143-56756D8BC8D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84046BA-621C-4215-B4FA-42175D391BCA}"/>
              </a:ext>
            </a:extLst>
          </p:cNvPr>
          <p:cNvSpPr/>
          <p:nvPr/>
        </p:nvSpPr>
        <p:spPr bwMode="auto">
          <a:xfrm>
            <a:off x="2057400" y="2514600"/>
            <a:ext cx="5029200" cy="28956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An automated test must include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 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expected 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output 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Gill Sans MT" panose="020B0502020104020203" pitchFamily="34" charset="0"/>
                <a:cs typeface="Arial" charset="0"/>
              </a:rPr>
              <a:t>for 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Gill Sans MT" panose="020B0502020104020203" pitchFamily="34" charset="0"/>
                <a:cs typeface="Arial" charset="0"/>
              </a:rPr>
              <a:t>that test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736850" y="6615110"/>
            <a:ext cx="1377950" cy="242889"/>
          </a:xfrm>
          <a:prstGeom prst="roundRect">
            <a:avLst/>
          </a:prstGeom>
          <a:solidFill>
            <a:srgbClr val="0070C0">
              <a:alpha val="50196"/>
            </a:srgb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43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RIPR </a:t>
            </a:r>
            <a:r>
              <a:rPr lang="en-US" dirty="0"/>
              <a:t>model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08006" y="974435"/>
            <a:ext cx="2912919" cy="5284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0" dirty="0">
                <a:solidFill>
                  <a:srgbClr val="FFFF00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R</a:t>
            </a:r>
            <a:r>
              <a:rPr lang="en-US" altLang="zh-CN" b="0" dirty="0">
                <a:solidFill>
                  <a:srgbClr val="FFFFFF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eachability</a:t>
            </a:r>
          </a:p>
          <a:p>
            <a:r>
              <a:rPr lang="en-US" altLang="zh-CN" b="0" dirty="0">
                <a:solidFill>
                  <a:srgbClr val="FFFF00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I</a:t>
            </a:r>
            <a:r>
              <a:rPr lang="en-US" altLang="zh-CN" b="0" dirty="0">
                <a:solidFill>
                  <a:srgbClr val="FFFFFF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nfection</a:t>
            </a:r>
          </a:p>
          <a:p>
            <a:r>
              <a:rPr lang="en-US" altLang="zh-CN" b="0" dirty="0">
                <a:solidFill>
                  <a:srgbClr val="FFFF00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P</a:t>
            </a:r>
            <a:r>
              <a:rPr lang="en-US" altLang="zh-CN" b="0" dirty="0">
                <a:solidFill>
                  <a:srgbClr val="FFFFFF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ropagation</a:t>
            </a:r>
          </a:p>
          <a:p>
            <a:r>
              <a:rPr lang="en-US" altLang="zh-CN" sz="3600" b="0" dirty="0" err="1">
                <a:solidFill>
                  <a:srgbClr val="FFFF00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R</a:t>
            </a:r>
            <a:r>
              <a:rPr lang="en-US" altLang="zh-CN" sz="3600" b="0" dirty="0" err="1"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evealability</a:t>
            </a:r>
            <a:r>
              <a:rPr lang="en-US" altLang="zh-CN" b="0" dirty="0">
                <a:solidFill>
                  <a:srgbClr val="FFFFFF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7" name="Oval 6"/>
          <p:cNvSpPr/>
          <p:nvPr/>
        </p:nvSpPr>
        <p:spPr>
          <a:xfrm>
            <a:off x="3605545" y="937696"/>
            <a:ext cx="1361404" cy="1083491"/>
          </a:xfrm>
          <a:prstGeom prst="ellipse">
            <a:avLst/>
          </a:prstGeom>
          <a:solidFill>
            <a:srgbClr val="FFFF00">
              <a:lumMod val="75000"/>
            </a:srgbClr>
          </a:solidFill>
          <a:ln w="38100" cap="flat" cmpd="sng" algn="ctr">
            <a:solidFill>
              <a:srgbClr val="FFFF00">
                <a:lumMod val="5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8" name="Oval 7"/>
          <p:cNvSpPr/>
          <p:nvPr/>
        </p:nvSpPr>
        <p:spPr>
          <a:xfrm>
            <a:off x="3508937" y="2540773"/>
            <a:ext cx="1554621" cy="1269154"/>
          </a:xfrm>
          <a:prstGeom prst="ellipse">
            <a:avLst/>
          </a:prstGeom>
          <a:solidFill>
            <a:srgbClr val="FFFF00">
              <a:lumMod val="75000"/>
            </a:srgbClr>
          </a:solidFill>
          <a:ln w="38100" cap="flat" cmpd="sng" algn="ctr">
            <a:solidFill>
              <a:srgbClr val="FFFF00">
                <a:lumMod val="5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Fault</a:t>
            </a:r>
          </a:p>
        </p:txBody>
      </p:sp>
      <p:sp>
        <p:nvSpPr>
          <p:cNvPr id="9" name="Oval 8"/>
          <p:cNvSpPr/>
          <p:nvPr/>
        </p:nvSpPr>
        <p:spPr>
          <a:xfrm>
            <a:off x="3213487" y="4329512"/>
            <a:ext cx="2145520" cy="1860910"/>
          </a:xfrm>
          <a:prstGeom prst="ellipse">
            <a:avLst/>
          </a:prstGeom>
          <a:solidFill>
            <a:srgbClr val="FFFF00">
              <a:lumMod val="75000"/>
            </a:srgbClr>
          </a:solidFill>
          <a:ln w="38100" cap="flat" cmpd="sng" algn="ctr">
            <a:solidFill>
              <a:srgbClr val="FFFF00">
                <a:lumMod val="5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Error program state</a:t>
            </a:r>
          </a:p>
        </p:txBody>
      </p:sp>
      <p:sp>
        <p:nvSpPr>
          <p:cNvPr id="10" name="Oval 9"/>
          <p:cNvSpPr/>
          <p:nvPr/>
        </p:nvSpPr>
        <p:spPr>
          <a:xfrm>
            <a:off x="5359007" y="898267"/>
            <a:ext cx="3639789" cy="3577582"/>
          </a:xfrm>
          <a:prstGeom prst="ellipse">
            <a:avLst/>
          </a:prstGeom>
          <a:solidFill>
            <a:srgbClr val="FFFF00">
              <a:lumMod val="75000"/>
            </a:srgbClr>
          </a:solidFill>
          <a:ln w="38100" cap="flat" cmpd="sng" algn="ctr">
            <a:solidFill>
              <a:srgbClr val="FFFF00">
                <a:lumMod val="5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244389" y="4876800"/>
            <a:ext cx="1949116" cy="1416051"/>
          </a:xfrm>
          <a:prstGeom prst="ellipse">
            <a:avLst/>
          </a:prstGeom>
          <a:solidFill>
            <a:srgbClr val="FFFF00">
              <a:lumMod val="75000"/>
            </a:srgbClr>
          </a:solidFill>
          <a:ln w="38100" cap="flat" cmpd="sng" algn="ctr">
            <a:solidFill>
              <a:srgbClr val="FFFF00">
                <a:lumMod val="5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Test oracles</a:t>
            </a:r>
          </a:p>
        </p:txBody>
      </p:sp>
      <p:sp>
        <p:nvSpPr>
          <p:cNvPr id="13" name="Oval 12"/>
          <p:cNvSpPr/>
          <p:nvPr/>
        </p:nvSpPr>
        <p:spPr>
          <a:xfrm>
            <a:off x="6096001" y="2276871"/>
            <a:ext cx="2902796" cy="1316425"/>
          </a:xfrm>
          <a:prstGeom prst="ellipse">
            <a:avLst/>
          </a:prstGeom>
          <a:solidFill>
            <a:srgbClr val="FFFF00">
              <a:lumMod val="60000"/>
              <a:lumOff val="40000"/>
            </a:srgbClr>
          </a:solidFill>
          <a:ln w="38100" cap="flat" cmpd="sng" algn="ctr">
            <a:solidFill>
              <a:srgbClr val="FFFF00">
                <a:lumMod val="7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Observed final </a:t>
            </a:r>
            <a:r>
              <a:rPr lang="en-US" sz="2400" b="0" kern="0" dirty="0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output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state</a:t>
            </a:r>
          </a:p>
        </p:txBody>
      </p:sp>
      <p:cxnSp>
        <p:nvCxnSpPr>
          <p:cNvPr id="14" name="Straight Arrow Connector 13"/>
          <p:cNvCxnSpPr>
            <a:endCxn id="8" idx="0"/>
          </p:cNvCxnSpPr>
          <p:nvPr/>
        </p:nvCxnSpPr>
        <p:spPr>
          <a:xfrm>
            <a:off x="4286247" y="2024847"/>
            <a:ext cx="1" cy="515926"/>
          </a:xfrm>
          <a:prstGeom prst="straightConnector1">
            <a:avLst/>
          </a:prstGeom>
          <a:noFill/>
          <a:ln w="38100" cap="flat" cmpd="sng" algn="ctr">
            <a:solidFill>
              <a:srgbClr val="FFFF00">
                <a:lumMod val="50000"/>
              </a:srgbClr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5" name="Straight Arrow Connector 14"/>
          <p:cNvCxnSpPr>
            <a:stCxn id="8" idx="4"/>
            <a:endCxn id="9" idx="0"/>
          </p:cNvCxnSpPr>
          <p:nvPr/>
        </p:nvCxnSpPr>
        <p:spPr>
          <a:xfrm flipH="1">
            <a:off x="4286247" y="3809927"/>
            <a:ext cx="1" cy="519585"/>
          </a:xfrm>
          <a:prstGeom prst="straightConnector1">
            <a:avLst/>
          </a:prstGeom>
          <a:noFill/>
          <a:ln w="38100" cap="flat" cmpd="sng" algn="ctr">
            <a:solidFill>
              <a:srgbClr val="FFFF00">
                <a:lumMod val="50000"/>
              </a:srgbClr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6" name="Straight Arrow Connector 15"/>
          <p:cNvCxnSpPr>
            <a:stCxn id="9" idx="7"/>
            <a:endCxn id="22" idx="2"/>
          </p:cNvCxnSpPr>
          <p:nvPr/>
        </p:nvCxnSpPr>
        <p:spPr>
          <a:xfrm flipV="1">
            <a:off x="5044803" y="3773258"/>
            <a:ext cx="833066" cy="828778"/>
          </a:xfrm>
          <a:prstGeom prst="straightConnector1">
            <a:avLst/>
          </a:prstGeom>
          <a:noFill/>
          <a:ln w="38100" cap="flat" cmpd="sng" algn="ctr">
            <a:solidFill>
              <a:srgbClr val="FFFF00">
                <a:lumMod val="50000"/>
              </a:srgbClr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7" name="Straight Arrow Connector 16"/>
          <p:cNvCxnSpPr>
            <a:stCxn id="11" idx="0"/>
          </p:cNvCxnSpPr>
          <p:nvPr/>
        </p:nvCxnSpPr>
        <p:spPr>
          <a:xfrm flipV="1">
            <a:off x="7218947" y="3244724"/>
            <a:ext cx="328452" cy="1632076"/>
          </a:xfrm>
          <a:prstGeom prst="straightConnector1">
            <a:avLst/>
          </a:prstGeom>
          <a:noFill/>
          <a:ln w="38100" cap="flat" cmpd="sng" algn="ctr">
            <a:solidFill>
              <a:srgbClr val="7F7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8" name="TextBox 17"/>
          <p:cNvSpPr txBox="1"/>
          <p:nvPr/>
        </p:nvSpPr>
        <p:spPr>
          <a:xfrm>
            <a:off x="2912836" y="2011379"/>
            <a:ext cx="1377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hangingPunct="0"/>
            <a:r>
              <a:rPr lang="en-US" sz="2400" b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Reaches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32101" y="3736343"/>
            <a:ext cx="1058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hangingPunct="0"/>
            <a:r>
              <a:rPr lang="en-US" sz="2400" b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Infects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97735" y="4494175"/>
            <a:ext cx="169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400" b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Propagates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57488" y="4495800"/>
            <a:ext cx="1276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Reveals</a:t>
            </a:r>
          </a:p>
        </p:txBody>
      </p:sp>
      <p:sp>
        <p:nvSpPr>
          <p:cNvPr id="22" name="Oval 21"/>
          <p:cNvSpPr/>
          <p:nvPr/>
        </p:nvSpPr>
        <p:spPr>
          <a:xfrm>
            <a:off x="5877869" y="3276897"/>
            <a:ext cx="2315635" cy="992722"/>
          </a:xfrm>
          <a:prstGeom prst="ellipse">
            <a:avLst/>
          </a:prstGeom>
          <a:solidFill>
            <a:srgbClr val="FFFF00">
              <a:lumMod val="75000"/>
              <a:alpha val="28000"/>
            </a:srgbClr>
          </a:solidFill>
          <a:ln w="9525" cap="flat" cmpd="sng" algn="ctr">
            <a:solidFill>
              <a:srgbClr val="FF99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Incorrect final output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359007" y="1066800"/>
            <a:ext cx="3639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2400" b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Outputs</a:t>
            </a:r>
          </a:p>
          <a:p>
            <a:pPr algn="ctr" eaLnBrk="0" hangingPunct="0"/>
            <a:r>
              <a:rPr lang="en-US" sz="2400" b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 program state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 flipH="1">
            <a:off x="6633076" y="3276897"/>
            <a:ext cx="195735" cy="22830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H="1">
            <a:off x="6808627" y="3290550"/>
            <a:ext cx="195735" cy="22830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H="1">
            <a:off x="6544601" y="3312822"/>
            <a:ext cx="108659" cy="1267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7524192" y="3352800"/>
            <a:ext cx="172008" cy="20062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H="1">
            <a:off x="7335280" y="3367783"/>
            <a:ext cx="172307" cy="20097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H="1">
            <a:off x="7159729" y="3331778"/>
            <a:ext cx="195735" cy="22830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flipH="1">
            <a:off x="6984178" y="3311164"/>
            <a:ext cx="195735" cy="22830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Rounded Rectangle 32"/>
          <p:cNvSpPr/>
          <p:nvPr/>
        </p:nvSpPr>
        <p:spPr bwMode="auto">
          <a:xfrm>
            <a:off x="2736850" y="6615110"/>
            <a:ext cx="1377950" cy="242889"/>
          </a:xfrm>
          <a:prstGeom prst="roundRect">
            <a:avLst/>
          </a:prstGeom>
          <a:solidFill>
            <a:srgbClr val="0070C0">
              <a:alpha val="50196"/>
            </a:srgb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16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a good test oracle?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test oracles need to observe the entire output space?</a:t>
            </a:r>
          </a:p>
          <a:p>
            <a:pPr lvl="1"/>
            <a:r>
              <a:rPr lang="en-US" dirty="0"/>
              <a:t>Arbitrarily large</a:t>
            </a:r>
          </a:p>
          <a:p>
            <a:r>
              <a:rPr lang="en-US" dirty="0"/>
              <a:t>Do test oracles need to observe intermediate states?</a:t>
            </a:r>
          </a:p>
          <a:p>
            <a:r>
              <a:rPr lang="en-US" dirty="0"/>
              <a:t>Do test oracles always return the same answer?</a:t>
            </a:r>
          </a:p>
          <a:p>
            <a:r>
              <a:rPr lang="en-US" dirty="0"/>
              <a:t>How do we automate test oracles when we do not know the correct output?</a:t>
            </a:r>
          </a:p>
          <a:p>
            <a:r>
              <a:rPr lang="en-US" dirty="0"/>
              <a:t>How do we model test oracles?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1295400" y="4876800"/>
            <a:ext cx="6513030" cy="1371600"/>
          </a:xfrm>
          <a:prstGeom prst="roundRect">
            <a:avLst/>
          </a:prstGeom>
          <a:solidFill>
            <a:srgbClr val="3333FF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Lots of partial answers to these questions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Researchers are still hard at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are a few answers 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736850" y="6615110"/>
            <a:ext cx="1377950" cy="242889"/>
          </a:xfrm>
          <a:prstGeom prst="roundRect">
            <a:avLst/>
          </a:prstGeom>
          <a:solidFill>
            <a:srgbClr val="0070C0">
              <a:alpha val="50196"/>
            </a:srgb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32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test oracles are </a:t>
            </a:r>
            <a:r>
              <a:rPr lang="en-US" b="1" dirty="0"/>
              <a:t>consistent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tests behave differently on different runs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dirty="0"/>
              <a:t>Google says 16% of their tests are </a:t>
            </a:r>
            <a:r>
              <a:rPr lang="en-US" dirty="0">
                <a:solidFill>
                  <a:srgbClr val="FFFF00"/>
                </a:solidFill>
              </a:rPr>
              <a:t>flaky</a:t>
            </a:r>
          </a:p>
          <a:p>
            <a:r>
              <a:rPr lang="en-US" dirty="0"/>
              <a:t>What makes a test flaky?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grpSp>
        <p:nvGrpSpPr>
          <p:cNvPr id="5" name="Group"/>
          <p:cNvGrpSpPr/>
          <p:nvPr/>
        </p:nvGrpSpPr>
        <p:grpSpPr>
          <a:xfrm>
            <a:off x="1264443" y="1524000"/>
            <a:ext cx="1752601" cy="1676400"/>
            <a:chOff x="0" y="0"/>
            <a:chExt cx="2420724" cy="3147687"/>
          </a:xfrm>
        </p:grpSpPr>
        <p:sp>
          <p:nvSpPr>
            <p:cNvPr id="6" name="Test A"/>
            <p:cNvSpPr/>
            <p:nvPr/>
          </p:nvSpPr>
          <p:spPr>
            <a:xfrm>
              <a:off x="0" y="0"/>
              <a:ext cx="2420725" cy="3147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15879" y="0"/>
                  </a:lnTo>
                  <a:lnTo>
                    <a:pt x="21600" y="4443"/>
                  </a:lnTo>
                  <a:lnTo>
                    <a:pt x="21600" y="21496"/>
                  </a:lnTo>
                  <a:lnTo>
                    <a:pt x="0" y="21600"/>
                  </a:lnTo>
                  <a:close/>
                </a:path>
              </a:pathLst>
            </a:cu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>
                <a:defRPr sz="50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pPr algn="ctr"/>
              <a:r>
                <a:rPr lang="en-US" sz="4000" dirty="0"/>
                <a:t>t</a:t>
              </a:r>
              <a:r>
                <a:rPr sz="4000" dirty="0"/>
                <a:t>est A</a:t>
              </a:r>
              <a:endParaRPr lang="en-US" sz="4000" dirty="0"/>
            </a:p>
            <a:p>
              <a:pPr algn="ctr"/>
              <a:r>
                <a:rPr lang="en-US" sz="4000" dirty="0"/>
                <a:t>run 1</a:t>
              </a:r>
              <a:endParaRPr sz="4000" dirty="0"/>
            </a:p>
          </p:txBody>
        </p:sp>
        <p:sp>
          <p:nvSpPr>
            <p:cNvPr id="7" name="Triangle"/>
            <p:cNvSpPr/>
            <p:nvPr/>
          </p:nvSpPr>
          <p:spPr>
            <a:xfrm>
              <a:off x="1759927" y="0"/>
              <a:ext cx="660798" cy="660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88900" dist="76200" dir="7918891" rotWithShape="0">
                <a:srgbClr val="000000">
                  <a:alpha val="83238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grpSp>
        <p:nvGrpSpPr>
          <p:cNvPr id="8" name="Group"/>
          <p:cNvGrpSpPr/>
          <p:nvPr/>
        </p:nvGrpSpPr>
        <p:grpSpPr>
          <a:xfrm>
            <a:off x="3756421" y="1524000"/>
            <a:ext cx="1752601" cy="1676400"/>
            <a:chOff x="0" y="0"/>
            <a:chExt cx="2420724" cy="3147687"/>
          </a:xfrm>
        </p:grpSpPr>
        <p:sp>
          <p:nvSpPr>
            <p:cNvPr id="9" name="Test A"/>
            <p:cNvSpPr/>
            <p:nvPr/>
          </p:nvSpPr>
          <p:spPr>
            <a:xfrm>
              <a:off x="0" y="0"/>
              <a:ext cx="2420725" cy="3147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15879" y="0"/>
                  </a:lnTo>
                  <a:lnTo>
                    <a:pt x="21600" y="4443"/>
                  </a:lnTo>
                  <a:lnTo>
                    <a:pt x="21600" y="21496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0000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>
                <a:defRPr sz="50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pPr algn="ctr"/>
              <a:r>
                <a:rPr lang="en-US" sz="4000" dirty="0"/>
                <a:t>t</a:t>
              </a:r>
              <a:r>
                <a:rPr sz="4000" dirty="0"/>
                <a:t>est A</a:t>
              </a:r>
              <a:endParaRPr lang="en-US" sz="4000" dirty="0"/>
            </a:p>
            <a:p>
              <a:pPr algn="ctr"/>
              <a:r>
                <a:rPr lang="en-US" sz="4000" dirty="0"/>
                <a:t>run 2</a:t>
              </a:r>
              <a:endParaRPr sz="4000" dirty="0"/>
            </a:p>
          </p:txBody>
        </p:sp>
        <p:sp>
          <p:nvSpPr>
            <p:cNvPr id="10" name="Triangle"/>
            <p:cNvSpPr/>
            <p:nvPr/>
          </p:nvSpPr>
          <p:spPr>
            <a:xfrm>
              <a:off x="1759927" y="0"/>
              <a:ext cx="660798" cy="660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0000"/>
            </a:solidFill>
            <a:ln w="12700" cap="flat">
              <a:noFill/>
              <a:miter lim="400000"/>
            </a:ln>
            <a:effectLst>
              <a:outerShdw blurRad="88900" dist="76200" dir="7918891" rotWithShape="0">
                <a:srgbClr val="000000">
                  <a:alpha val="83238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grpSp>
        <p:nvGrpSpPr>
          <p:cNvPr id="11" name="Group"/>
          <p:cNvGrpSpPr/>
          <p:nvPr/>
        </p:nvGrpSpPr>
        <p:grpSpPr>
          <a:xfrm>
            <a:off x="6248399" y="1524000"/>
            <a:ext cx="1752601" cy="1676400"/>
            <a:chOff x="0" y="0"/>
            <a:chExt cx="2420724" cy="3147687"/>
          </a:xfrm>
        </p:grpSpPr>
        <p:sp>
          <p:nvSpPr>
            <p:cNvPr id="12" name="Test A"/>
            <p:cNvSpPr/>
            <p:nvPr/>
          </p:nvSpPr>
          <p:spPr>
            <a:xfrm>
              <a:off x="0" y="0"/>
              <a:ext cx="2420725" cy="3147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15879" y="0"/>
                  </a:lnTo>
                  <a:lnTo>
                    <a:pt x="21600" y="4443"/>
                  </a:lnTo>
                  <a:lnTo>
                    <a:pt x="21600" y="21496"/>
                  </a:lnTo>
                  <a:lnTo>
                    <a:pt x="0" y="21600"/>
                  </a:lnTo>
                  <a:close/>
                </a:path>
              </a:pathLst>
            </a:cu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>
                <a:defRPr sz="50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pPr algn="ctr"/>
              <a:r>
                <a:rPr lang="en-US" sz="4000" dirty="0"/>
                <a:t>t</a:t>
              </a:r>
              <a:r>
                <a:rPr sz="4000" dirty="0"/>
                <a:t>est A</a:t>
              </a:r>
              <a:endParaRPr lang="en-US" sz="4000" dirty="0"/>
            </a:p>
            <a:p>
              <a:pPr algn="ctr"/>
              <a:r>
                <a:rPr lang="en-US" sz="4000" dirty="0"/>
                <a:t>run 3</a:t>
              </a:r>
              <a:endParaRPr sz="4000" dirty="0"/>
            </a:p>
          </p:txBody>
        </p:sp>
        <p:sp>
          <p:nvSpPr>
            <p:cNvPr id="13" name="Triangle"/>
            <p:cNvSpPr/>
            <p:nvPr/>
          </p:nvSpPr>
          <p:spPr>
            <a:xfrm>
              <a:off x="1759927" y="0"/>
              <a:ext cx="660798" cy="660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88900" dist="76200" dir="7918891" rotWithShape="0">
                <a:srgbClr val="000000">
                  <a:alpha val="83238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76200" y="4191000"/>
            <a:ext cx="4495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5000"/>
              <a:buFont typeface="Gill Sans MT" panose="020B0502020104020203" pitchFamily="34" charset="0"/>
              <a:buChar char="•"/>
              <a:defRPr sz="2800">
                <a:solidFill>
                  <a:schemeClr val="tx1"/>
                </a:solidFill>
                <a:effectLst/>
                <a:latin typeface="Gill Sans MT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effectLst/>
                <a:latin typeface="Gill Sans MT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5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effectLst/>
                <a:latin typeface="Gill Sans MT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/>
                <a:latin typeface="Gill Sans MT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/>
                <a:latin typeface="Gill Sans MT" pitchFamily="34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lvl="1"/>
            <a:r>
              <a:rPr lang="en-US" b="0" kern="0" dirty="0"/>
              <a:t>Concurrency</a:t>
            </a:r>
          </a:p>
          <a:p>
            <a:pPr lvl="1"/>
            <a:r>
              <a:rPr lang="en-US" b="0" kern="0" dirty="0"/>
              <a:t>Asynchronous behavior</a:t>
            </a:r>
          </a:p>
          <a:p>
            <a:pPr lvl="1"/>
            <a:r>
              <a:rPr lang="en-US" b="0" kern="0" dirty="0"/>
              <a:t>Random inputs</a:t>
            </a:r>
          </a:p>
          <a:p>
            <a:pPr lvl="1"/>
            <a:r>
              <a:rPr lang="en-US" b="0" kern="0" dirty="0"/>
              <a:t>Resource leaks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4038600" y="4191000"/>
            <a:ext cx="4495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5000"/>
              <a:buFont typeface="Gill Sans MT" panose="020B0502020104020203" pitchFamily="34" charset="0"/>
              <a:buChar char="•"/>
              <a:defRPr sz="2800">
                <a:solidFill>
                  <a:schemeClr val="tx1"/>
                </a:solidFill>
                <a:effectLst/>
                <a:latin typeface="Gill Sans MT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effectLst/>
                <a:latin typeface="Gill Sans MT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5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effectLst/>
                <a:latin typeface="Gill Sans MT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/>
                <a:latin typeface="Gill Sans MT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/>
                <a:latin typeface="Gill Sans MT" pitchFamily="34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lvl="1"/>
            <a:r>
              <a:rPr lang="en-US" b="0" kern="0" dirty="0"/>
              <a:t>Test order dependency</a:t>
            </a:r>
          </a:p>
          <a:p>
            <a:pPr lvl="1"/>
            <a:r>
              <a:rPr lang="en-US" b="0" kern="0" dirty="0" smtClean="0"/>
              <a:t>Library </a:t>
            </a:r>
            <a:r>
              <a:rPr lang="en-US" b="0" kern="0" dirty="0"/>
              <a:t>class assumptions</a:t>
            </a:r>
          </a:p>
          <a:p>
            <a:pPr lvl="1"/>
            <a:r>
              <a:rPr lang="en-US" b="0" kern="0" dirty="0"/>
              <a:t>Relying on external systems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2736850" y="6615110"/>
            <a:ext cx="1377950" cy="242889"/>
          </a:xfrm>
          <a:prstGeom prst="roundRect">
            <a:avLst/>
          </a:prstGeom>
          <a:solidFill>
            <a:srgbClr val="0070C0">
              <a:alpha val="50196"/>
            </a:srgb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50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test oracles </a:t>
            </a:r>
            <a:r>
              <a:rPr lang="en-US" b="1" dirty="0"/>
              <a:t>look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91600" cy="2286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Smoke</a:t>
            </a:r>
            <a:r>
              <a:rPr lang="en-US" dirty="0"/>
              <a:t> (crash) tests miss about two-thirds of the failures</a:t>
            </a:r>
          </a:p>
          <a:p>
            <a:pPr lvl="1"/>
            <a:r>
              <a:rPr lang="en-US" dirty="0"/>
              <a:t>Why waste a good test?</a:t>
            </a:r>
          </a:p>
          <a:p>
            <a:pPr lvl="1"/>
            <a:r>
              <a:rPr lang="en-US" dirty="0"/>
              <a:t>Tests are expensive to design, to implement, and to run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714176" y="3048175"/>
            <a:ext cx="5943600" cy="2308324"/>
          </a:xfrm>
          <a:prstGeom prst="rect">
            <a:avLst/>
          </a:prstGeom>
          <a:solidFill>
            <a:srgbClr val="2929FF"/>
          </a:solidFill>
          <a:ln w="38100">
            <a:solidFill>
              <a:srgbClr val="99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000" b="1">
                <a:solidFill>
                  <a:srgbClr val="FAFD00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rgbClr val="FAFD00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rgbClr val="FAFD00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rgbClr val="FAFD00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rgbClr val="FAFD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9pPr>
          </a:lstStyle>
          <a:p>
            <a:r>
              <a:rPr lang="en-US" sz="2400" b="0" dirty="0">
                <a:solidFill>
                  <a:schemeClr val="tx2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@Test (expected = </a:t>
            </a:r>
            <a:r>
              <a:rPr lang="en-US" sz="2400" b="0" dirty="0" err="1">
                <a:solidFill>
                  <a:schemeClr val="tx2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NullPointerException.class</a:t>
            </a:r>
            <a:r>
              <a:rPr lang="en-US" sz="2400" b="0" dirty="0">
                <a:solidFill>
                  <a:schemeClr val="tx2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)</a:t>
            </a:r>
          </a:p>
          <a:p>
            <a:r>
              <a:rPr lang="en-US" sz="2400" b="0" dirty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 public void </a:t>
            </a:r>
            <a:r>
              <a:rPr lang="en-US" sz="2400" b="0" dirty="0" err="1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addOneValue</a:t>
            </a:r>
            <a:r>
              <a:rPr lang="en-US" sz="2400" b="0" dirty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()</a:t>
            </a:r>
          </a:p>
          <a:p>
            <a:r>
              <a:rPr lang="en-US" sz="2400" b="0" dirty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 {</a:t>
            </a:r>
          </a:p>
          <a:p>
            <a:r>
              <a:rPr lang="en-US" sz="2400" b="0" dirty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     </a:t>
            </a:r>
            <a:r>
              <a:rPr lang="en-US" sz="2400" b="0" dirty="0" err="1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list.addFront</a:t>
            </a:r>
            <a:r>
              <a:rPr lang="en-US" sz="2400" b="0" dirty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(“cat”);</a:t>
            </a:r>
          </a:p>
          <a:p>
            <a:r>
              <a:rPr lang="en-US" sz="2400" b="0" dirty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     Object </a:t>
            </a:r>
            <a:r>
              <a:rPr lang="en-US" sz="2400" b="0" dirty="0" err="1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obj</a:t>
            </a:r>
            <a:r>
              <a:rPr lang="en-US" sz="2400" b="0" dirty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 = </a:t>
            </a:r>
            <a:r>
              <a:rPr lang="en-US" sz="2400" b="0" dirty="0" err="1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list.getFirst</a:t>
            </a:r>
            <a:r>
              <a:rPr lang="en-US" sz="2400" b="0" dirty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();</a:t>
            </a:r>
          </a:p>
          <a:p>
            <a:r>
              <a:rPr lang="en-US" sz="2400" b="0" dirty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}</a:t>
            </a:r>
          </a:p>
        </p:txBody>
      </p:sp>
      <p:sp>
        <p:nvSpPr>
          <p:cNvPr id="9" name="10-Point Star 8"/>
          <p:cNvSpPr/>
          <p:nvPr/>
        </p:nvSpPr>
        <p:spPr bwMode="auto">
          <a:xfrm>
            <a:off x="4697429" y="3451752"/>
            <a:ext cx="2164680" cy="1958448"/>
          </a:xfrm>
          <a:prstGeom prst="star10">
            <a:avLst/>
          </a:prstGeom>
          <a:solidFill>
            <a:schemeClr val="bg1">
              <a:lumMod val="20000"/>
              <a:lumOff val="80000"/>
            </a:schemeClr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???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35299" y="5481935"/>
            <a:ext cx="2679901" cy="46166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 check: [ cat ]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2736850" y="6615110"/>
            <a:ext cx="1377950" cy="242889"/>
          </a:xfrm>
          <a:prstGeom prst="roundRect">
            <a:avLst/>
          </a:prstGeom>
          <a:solidFill>
            <a:srgbClr val="0070C0">
              <a:alpha val="50196"/>
            </a:srgb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14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test </a:t>
            </a:r>
            <a:r>
              <a:rPr lang="en-US" dirty="0" smtClean="0"/>
              <a:t>oracles </a:t>
            </a:r>
            <a:r>
              <a:rPr lang="en-US" b="1" dirty="0"/>
              <a:t>can see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64839"/>
            <a:ext cx="8991600" cy="1040161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blind test </a:t>
            </a:r>
            <a:r>
              <a:rPr lang="en-US" dirty="0"/>
              <a:t>does </a:t>
            </a:r>
            <a:r>
              <a:rPr lang="en-US" dirty="0">
                <a:solidFill>
                  <a:srgbClr val="FFFF00"/>
                </a:solidFill>
              </a:rPr>
              <a:t>not</a:t>
            </a:r>
            <a:r>
              <a:rPr lang="en-US" dirty="0"/>
              <a:t> check the portion of the output that is incorrect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685800" y="1824335"/>
            <a:ext cx="5943600" cy="3046988"/>
          </a:xfrm>
          <a:prstGeom prst="rect">
            <a:avLst/>
          </a:prstGeom>
          <a:solidFill>
            <a:srgbClr val="2929FF"/>
          </a:solidFill>
          <a:ln w="38100">
            <a:solidFill>
              <a:srgbClr val="99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000" b="1">
                <a:solidFill>
                  <a:srgbClr val="FAFD00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rgbClr val="FAFD00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rgbClr val="FAFD00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rgbClr val="FAFD00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rgbClr val="FAFD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9pPr>
          </a:lstStyle>
          <a:p>
            <a:r>
              <a:rPr lang="en-US" sz="2400" b="0" dirty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@Test</a:t>
            </a:r>
          </a:p>
          <a:p>
            <a:r>
              <a:rPr lang="en-US" sz="2400" b="0" dirty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 public void </a:t>
            </a:r>
            <a:r>
              <a:rPr lang="en-US" sz="2400" b="0" dirty="0" err="1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testTwoValues</a:t>
            </a:r>
            <a:r>
              <a:rPr lang="en-US" sz="2400" b="0" dirty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() </a:t>
            </a:r>
          </a:p>
          <a:p>
            <a:r>
              <a:rPr lang="en-US" sz="2400" b="0" dirty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 {</a:t>
            </a:r>
          </a:p>
          <a:p>
            <a:r>
              <a:rPr lang="en-US" sz="2400" b="0" dirty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     </a:t>
            </a:r>
            <a:r>
              <a:rPr lang="en-US" sz="2400" b="0" dirty="0" err="1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list.addFront</a:t>
            </a:r>
            <a:r>
              <a:rPr lang="en-US" sz="2400" b="0" dirty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(“dog”);</a:t>
            </a:r>
          </a:p>
          <a:p>
            <a:r>
              <a:rPr lang="en-US" sz="2400" b="0" dirty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     </a:t>
            </a:r>
            <a:r>
              <a:rPr lang="en-US" sz="2400" b="0" dirty="0" err="1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list.addFront</a:t>
            </a:r>
            <a:r>
              <a:rPr lang="en-US" sz="2400" b="0" dirty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(“cat”);</a:t>
            </a:r>
          </a:p>
          <a:p>
            <a:r>
              <a:rPr lang="en-US" sz="2400" b="0" dirty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     Object </a:t>
            </a:r>
            <a:r>
              <a:rPr lang="en-US" sz="2400" b="0" dirty="0" err="1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obj</a:t>
            </a:r>
            <a:r>
              <a:rPr lang="en-US" sz="2400" b="0" dirty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 = </a:t>
            </a:r>
            <a:r>
              <a:rPr lang="en-US" sz="2400" b="0" dirty="0" err="1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list.getFirst</a:t>
            </a:r>
            <a:r>
              <a:rPr lang="en-US" sz="2400" b="0" dirty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();</a:t>
            </a:r>
          </a:p>
          <a:p>
            <a:r>
              <a:rPr lang="en-US" sz="2400" b="0" dirty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     </a:t>
            </a:r>
            <a:r>
              <a:rPr lang="en-US" sz="2400" b="0" dirty="0" err="1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assertTrue</a:t>
            </a:r>
            <a:r>
              <a:rPr lang="en-US" sz="2400" b="0" dirty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(“Two values”, </a:t>
            </a:r>
            <a:r>
              <a:rPr lang="en-US" sz="2400" b="0" dirty="0" err="1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obj.equals</a:t>
            </a:r>
            <a:r>
              <a:rPr lang="en-US" sz="2400" b="0" dirty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(“cat”));</a:t>
            </a:r>
          </a:p>
          <a:p>
            <a:r>
              <a:rPr lang="en-US" sz="2400" b="0" dirty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 }</a:t>
            </a:r>
          </a:p>
        </p:txBody>
      </p:sp>
      <p:sp>
        <p:nvSpPr>
          <p:cNvPr id="6" name="10-Point Star 5"/>
          <p:cNvSpPr/>
          <p:nvPr/>
        </p:nvSpPr>
        <p:spPr bwMode="auto">
          <a:xfrm>
            <a:off x="4610098" y="1873726"/>
            <a:ext cx="2164680" cy="1958448"/>
          </a:xfrm>
          <a:prstGeom prst="star10">
            <a:avLst/>
          </a:prstGeom>
          <a:solidFill>
            <a:schemeClr val="bg1">
              <a:lumMod val="20000"/>
              <a:lumOff val="80000"/>
            </a:schemeClr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Passes: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 cat ]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 cat, cat ]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[ cat, null 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9350" y="4491335"/>
            <a:ext cx="3293850" cy="46166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 check: [ cat, dog ]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533400" y="5181600"/>
            <a:ext cx="8077200" cy="533400"/>
          </a:xfrm>
          <a:prstGeom prst="roundRect">
            <a:avLst/>
          </a:prstGeom>
          <a:solidFill>
            <a:srgbClr val="3333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 to 40% of industry automated tests are blind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2736850" y="6615110"/>
            <a:ext cx="1377950" cy="242889"/>
          </a:xfrm>
          <a:prstGeom prst="roundRect">
            <a:avLst/>
          </a:prstGeom>
          <a:solidFill>
            <a:srgbClr val="0070C0">
              <a:alpha val="50196"/>
            </a:srgb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29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Blind tests in the RIPR </a:t>
            </a:r>
            <a:r>
              <a:rPr lang="en-US" dirty="0"/>
              <a:t>model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08006" y="974435"/>
            <a:ext cx="2912919" cy="5284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0" dirty="0">
                <a:solidFill>
                  <a:srgbClr val="FFFF00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R</a:t>
            </a:r>
            <a:r>
              <a:rPr lang="en-US" altLang="zh-CN" b="0" dirty="0">
                <a:solidFill>
                  <a:srgbClr val="FFFFFF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eachability</a:t>
            </a:r>
          </a:p>
          <a:p>
            <a:r>
              <a:rPr lang="en-US" altLang="zh-CN" b="0" dirty="0">
                <a:solidFill>
                  <a:srgbClr val="FFFF00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I</a:t>
            </a:r>
            <a:r>
              <a:rPr lang="en-US" altLang="zh-CN" b="0" dirty="0">
                <a:solidFill>
                  <a:srgbClr val="FFFFFF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nfection</a:t>
            </a:r>
          </a:p>
          <a:p>
            <a:r>
              <a:rPr lang="en-US" altLang="zh-CN" b="0" dirty="0">
                <a:solidFill>
                  <a:srgbClr val="FFFF00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P</a:t>
            </a:r>
            <a:r>
              <a:rPr lang="en-US" altLang="zh-CN" b="0" dirty="0">
                <a:solidFill>
                  <a:srgbClr val="FFFFFF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ropagation</a:t>
            </a:r>
          </a:p>
          <a:p>
            <a:r>
              <a:rPr lang="en-US" altLang="zh-CN" sz="3600" b="0" dirty="0" err="1">
                <a:solidFill>
                  <a:srgbClr val="FFFF00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R</a:t>
            </a:r>
            <a:r>
              <a:rPr lang="en-US" altLang="zh-CN" sz="3600" b="0" dirty="0" err="1"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evealability</a:t>
            </a:r>
            <a:r>
              <a:rPr lang="en-US" altLang="zh-CN" b="0" dirty="0">
                <a:solidFill>
                  <a:srgbClr val="FFFFFF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7" name="Oval 6"/>
          <p:cNvSpPr/>
          <p:nvPr/>
        </p:nvSpPr>
        <p:spPr>
          <a:xfrm>
            <a:off x="3605545" y="937696"/>
            <a:ext cx="1361404" cy="1083491"/>
          </a:xfrm>
          <a:prstGeom prst="ellipse">
            <a:avLst/>
          </a:prstGeom>
          <a:solidFill>
            <a:srgbClr val="FFFF00">
              <a:lumMod val="75000"/>
            </a:srgbClr>
          </a:solidFill>
          <a:ln w="38100" cap="flat" cmpd="sng" algn="ctr">
            <a:solidFill>
              <a:srgbClr val="FFFF00">
                <a:lumMod val="5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8" name="Oval 7"/>
          <p:cNvSpPr/>
          <p:nvPr/>
        </p:nvSpPr>
        <p:spPr>
          <a:xfrm>
            <a:off x="3508937" y="2540773"/>
            <a:ext cx="1554621" cy="1269154"/>
          </a:xfrm>
          <a:prstGeom prst="ellipse">
            <a:avLst/>
          </a:prstGeom>
          <a:solidFill>
            <a:srgbClr val="FFFF00">
              <a:lumMod val="75000"/>
            </a:srgbClr>
          </a:solidFill>
          <a:ln w="38100" cap="flat" cmpd="sng" algn="ctr">
            <a:solidFill>
              <a:srgbClr val="FFFF00">
                <a:lumMod val="5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Fault</a:t>
            </a:r>
          </a:p>
        </p:txBody>
      </p:sp>
      <p:sp>
        <p:nvSpPr>
          <p:cNvPr id="9" name="Oval 8"/>
          <p:cNvSpPr/>
          <p:nvPr/>
        </p:nvSpPr>
        <p:spPr>
          <a:xfrm>
            <a:off x="3213487" y="4329512"/>
            <a:ext cx="2145520" cy="1860910"/>
          </a:xfrm>
          <a:prstGeom prst="ellipse">
            <a:avLst/>
          </a:prstGeom>
          <a:solidFill>
            <a:srgbClr val="FFFF00">
              <a:lumMod val="75000"/>
            </a:srgbClr>
          </a:solidFill>
          <a:ln w="38100" cap="flat" cmpd="sng" algn="ctr">
            <a:solidFill>
              <a:srgbClr val="FFFF00">
                <a:lumMod val="5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Error program state</a:t>
            </a:r>
          </a:p>
        </p:txBody>
      </p:sp>
      <p:sp>
        <p:nvSpPr>
          <p:cNvPr id="10" name="Oval 9"/>
          <p:cNvSpPr/>
          <p:nvPr/>
        </p:nvSpPr>
        <p:spPr>
          <a:xfrm>
            <a:off x="5359007" y="898267"/>
            <a:ext cx="3639789" cy="3577582"/>
          </a:xfrm>
          <a:prstGeom prst="ellipse">
            <a:avLst/>
          </a:prstGeom>
          <a:solidFill>
            <a:srgbClr val="FFFF00">
              <a:lumMod val="75000"/>
            </a:srgbClr>
          </a:solidFill>
          <a:ln w="38100" cap="flat" cmpd="sng" algn="ctr">
            <a:solidFill>
              <a:srgbClr val="FFFF00">
                <a:lumMod val="5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244389" y="4876800"/>
            <a:ext cx="1949116" cy="1416051"/>
          </a:xfrm>
          <a:prstGeom prst="ellipse">
            <a:avLst/>
          </a:prstGeom>
          <a:solidFill>
            <a:srgbClr val="FFFF00">
              <a:lumMod val="75000"/>
            </a:srgbClr>
          </a:solidFill>
          <a:ln w="38100" cap="flat" cmpd="sng" algn="ctr">
            <a:solidFill>
              <a:srgbClr val="FFFF00">
                <a:lumMod val="5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Test oracles</a:t>
            </a:r>
          </a:p>
        </p:txBody>
      </p:sp>
      <p:sp>
        <p:nvSpPr>
          <p:cNvPr id="13" name="Oval 12"/>
          <p:cNvSpPr/>
          <p:nvPr/>
        </p:nvSpPr>
        <p:spPr>
          <a:xfrm>
            <a:off x="5791200" y="3048000"/>
            <a:ext cx="2819400" cy="1110036"/>
          </a:xfrm>
          <a:prstGeom prst="ellipse">
            <a:avLst/>
          </a:prstGeom>
          <a:solidFill>
            <a:srgbClr val="FFFF00">
              <a:lumMod val="60000"/>
              <a:lumOff val="40000"/>
            </a:srgbClr>
          </a:solidFill>
          <a:ln w="38100" cap="flat" cmpd="sng" algn="ctr">
            <a:solidFill>
              <a:srgbClr val="FFFF00">
                <a:lumMod val="7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Observed final </a:t>
            </a:r>
            <a:r>
              <a:rPr lang="en-US" sz="2400" b="0" kern="0" dirty="0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output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state</a:t>
            </a:r>
          </a:p>
        </p:txBody>
      </p:sp>
      <p:cxnSp>
        <p:nvCxnSpPr>
          <p:cNvPr id="14" name="Straight Arrow Connector 13"/>
          <p:cNvCxnSpPr>
            <a:endCxn id="8" idx="0"/>
          </p:cNvCxnSpPr>
          <p:nvPr/>
        </p:nvCxnSpPr>
        <p:spPr>
          <a:xfrm>
            <a:off x="4286247" y="2024847"/>
            <a:ext cx="1" cy="515926"/>
          </a:xfrm>
          <a:prstGeom prst="straightConnector1">
            <a:avLst/>
          </a:prstGeom>
          <a:noFill/>
          <a:ln w="38100" cap="flat" cmpd="sng" algn="ctr">
            <a:solidFill>
              <a:srgbClr val="FFFF00">
                <a:lumMod val="50000"/>
              </a:srgbClr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5" name="Straight Arrow Connector 14"/>
          <p:cNvCxnSpPr>
            <a:stCxn id="8" idx="4"/>
            <a:endCxn id="9" idx="0"/>
          </p:cNvCxnSpPr>
          <p:nvPr/>
        </p:nvCxnSpPr>
        <p:spPr>
          <a:xfrm flipH="1">
            <a:off x="4286247" y="3809927"/>
            <a:ext cx="1" cy="519585"/>
          </a:xfrm>
          <a:prstGeom prst="straightConnector1">
            <a:avLst/>
          </a:prstGeom>
          <a:noFill/>
          <a:ln w="38100" cap="flat" cmpd="sng" algn="ctr">
            <a:solidFill>
              <a:srgbClr val="FFFF00">
                <a:lumMod val="50000"/>
              </a:srgbClr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6" name="Straight Arrow Connector 15"/>
          <p:cNvCxnSpPr>
            <a:stCxn id="9" idx="7"/>
            <a:endCxn id="22" idx="3"/>
          </p:cNvCxnSpPr>
          <p:nvPr/>
        </p:nvCxnSpPr>
        <p:spPr>
          <a:xfrm flipV="1">
            <a:off x="5044803" y="2731232"/>
            <a:ext cx="874623" cy="1870804"/>
          </a:xfrm>
          <a:prstGeom prst="straightConnector1">
            <a:avLst/>
          </a:prstGeom>
          <a:noFill/>
          <a:ln w="38100" cap="flat" cmpd="sng" algn="ctr">
            <a:solidFill>
              <a:srgbClr val="FFFF00">
                <a:lumMod val="50000"/>
              </a:srgbClr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7" name="Straight Arrow Connector 16"/>
          <p:cNvCxnSpPr>
            <a:stCxn id="11" idx="0"/>
            <a:endCxn id="13" idx="4"/>
          </p:cNvCxnSpPr>
          <p:nvPr/>
        </p:nvCxnSpPr>
        <p:spPr>
          <a:xfrm flipH="1" flipV="1">
            <a:off x="7200900" y="4158036"/>
            <a:ext cx="18047" cy="718764"/>
          </a:xfrm>
          <a:prstGeom prst="straightConnector1">
            <a:avLst/>
          </a:prstGeom>
          <a:noFill/>
          <a:ln w="38100" cap="flat" cmpd="sng" algn="ctr">
            <a:solidFill>
              <a:srgbClr val="7F7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8" name="TextBox 17"/>
          <p:cNvSpPr txBox="1"/>
          <p:nvPr/>
        </p:nvSpPr>
        <p:spPr>
          <a:xfrm>
            <a:off x="2912836" y="2011379"/>
            <a:ext cx="1377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hangingPunct="0"/>
            <a:r>
              <a:rPr lang="en-US" sz="2400" b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Reaches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32101" y="3736343"/>
            <a:ext cx="1058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hangingPunct="0"/>
            <a:r>
              <a:rPr lang="en-US" sz="2400" b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Infects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97735" y="4494175"/>
            <a:ext cx="169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400" b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Propagates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67600" y="4503003"/>
            <a:ext cx="1589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hangingPunct="0"/>
            <a:r>
              <a:rPr lang="en-US" sz="2400" b="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 NOT reveal</a:t>
            </a:r>
            <a:endParaRPr lang="en-US" sz="2400" b="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580309" y="1883891"/>
            <a:ext cx="2315635" cy="992722"/>
          </a:xfrm>
          <a:prstGeom prst="ellipse">
            <a:avLst/>
          </a:prstGeom>
          <a:solidFill>
            <a:srgbClr val="FFFF00">
              <a:lumMod val="75000"/>
              <a:alpha val="28000"/>
            </a:srgbClr>
          </a:solidFill>
          <a:ln w="9525" cap="flat" cmpd="sng" algn="ctr">
            <a:solidFill>
              <a:srgbClr val="FF99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Incorrect final output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359007" y="1066800"/>
            <a:ext cx="3639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2400" b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Outputs</a:t>
            </a:r>
          </a:p>
          <a:p>
            <a:pPr algn="ctr" eaLnBrk="0" hangingPunct="0"/>
            <a:r>
              <a:rPr lang="en-US" sz="2400" b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 program state</a:t>
            </a:r>
          </a:p>
        </p:txBody>
      </p:sp>
      <p:sp>
        <p:nvSpPr>
          <p:cNvPr id="33" name="Rounded Rectangle 32"/>
          <p:cNvSpPr/>
          <p:nvPr/>
        </p:nvSpPr>
        <p:spPr bwMode="auto">
          <a:xfrm>
            <a:off x="2736850" y="6615110"/>
            <a:ext cx="1377950" cy="242889"/>
          </a:xfrm>
          <a:prstGeom prst="roundRect">
            <a:avLst/>
          </a:prstGeom>
          <a:solidFill>
            <a:srgbClr val="0070C0">
              <a:alpha val="50196"/>
            </a:srgb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30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A3AEE-6A49-4C5E-A9D1-CCD11C3F3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" y="0"/>
            <a:ext cx="8388350" cy="1600200"/>
          </a:xfrm>
        </p:spPr>
        <p:txBody>
          <a:bodyPr/>
          <a:lstStyle/>
          <a:p>
            <a:r>
              <a:rPr lang="en-US" dirty="0"/>
              <a:t>Why do we test?</a:t>
            </a:r>
            <a:br>
              <a:rPr lang="en-US" dirty="0"/>
            </a:br>
            <a:r>
              <a:rPr lang="en-US" dirty="0"/>
              <a:t>Test process maturity levels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2F6E4F-6C09-454B-B739-BB98A360E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86D03802-DECB-4E3C-8332-6289809E39D0}"/>
              </a:ext>
            </a:extLst>
          </p:cNvPr>
          <p:cNvSpPr/>
          <p:nvPr/>
        </p:nvSpPr>
        <p:spPr bwMode="auto">
          <a:xfrm>
            <a:off x="2590800" y="5791200"/>
            <a:ext cx="6400800" cy="838200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There’s no difference between </a:t>
            </a:r>
            <a:r>
              <a:rPr lang="en-US" sz="2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testing</a:t>
            </a:r>
            <a:r>
              <a:rPr 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en-US" sz="2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debugging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5BAFAB9C-0AE1-4485-80D6-7CF46C97EA4F}"/>
              </a:ext>
            </a:extLst>
          </p:cNvPr>
          <p:cNvSpPr/>
          <p:nvPr/>
        </p:nvSpPr>
        <p:spPr bwMode="auto">
          <a:xfrm>
            <a:off x="2590800" y="4705350"/>
            <a:ext cx="6400800" cy="838200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purpose of testing is to show </a:t>
            </a:r>
            <a:r>
              <a:rPr lang="en-US" sz="2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correctness</a:t>
            </a: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E73469FB-B875-49ED-AF58-BF057ABDA191}"/>
              </a:ext>
            </a:extLst>
          </p:cNvPr>
          <p:cNvSpPr/>
          <p:nvPr/>
        </p:nvSpPr>
        <p:spPr bwMode="auto">
          <a:xfrm>
            <a:off x="2590800" y="3619500"/>
            <a:ext cx="6400800" cy="838200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purpose of testing is to show that the software </a:t>
            </a:r>
            <a:r>
              <a:rPr lang="en-US" sz="2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doesn’t work</a:t>
            </a: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7648954D-8EE0-442D-921D-9C2B10B35519}"/>
              </a:ext>
            </a:extLst>
          </p:cNvPr>
          <p:cNvSpPr/>
          <p:nvPr/>
        </p:nvSpPr>
        <p:spPr bwMode="auto">
          <a:xfrm>
            <a:off x="2590800" y="2533650"/>
            <a:ext cx="6400800" cy="838200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purpose of testing is to </a:t>
            </a:r>
            <a:r>
              <a:rPr lang="en-US" sz="2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reduce the risk</a:t>
            </a:r>
            <a:r>
              <a:rPr 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using the software</a:t>
            </a:r>
            <a:endParaRPr kumimoji="0" lang="en-US" sz="2400" b="0" i="0" u="none" strike="noStrike" cap="none" normalizeH="0" baseline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D9446A95-3965-4675-AEB5-0C17F153B811}"/>
              </a:ext>
            </a:extLst>
          </p:cNvPr>
          <p:cNvSpPr/>
          <p:nvPr/>
        </p:nvSpPr>
        <p:spPr bwMode="auto">
          <a:xfrm>
            <a:off x="2590800" y="1447800"/>
            <a:ext cx="6400800" cy="838200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Testing is a </a:t>
            </a:r>
            <a:r>
              <a:rPr lang="en-US" sz="2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mental discipline </a:t>
            </a:r>
            <a:r>
              <a:rPr 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 helps us develop high quality software</a:t>
            </a:r>
            <a:endParaRPr kumimoji="0" lang="en-US" sz="2400" b="0" i="0" u="none" strike="noStrike" cap="none" normalizeH="0" baseline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223F4D98-97FB-42E9-ABDD-8B40CC5EA995}"/>
              </a:ext>
            </a:extLst>
          </p:cNvPr>
          <p:cNvSpPr/>
          <p:nvPr/>
        </p:nvSpPr>
        <p:spPr bwMode="auto">
          <a:xfrm>
            <a:off x="684202" y="6005513"/>
            <a:ext cx="1371600" cy="409575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Level </a:t>
            </a:r>
            <a:r>
              <a:rPr lang="en-US" sz="2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8A6972E7-F1AA-40EF-85CD-AE5C90C035A3}"/>
              </a:ext>
            </a:extLst>
          </p:cNvPr>
          <p:cNvSpPr/>
          <p:nvPr/>
        </p:nvSpPr>
        <p:spPr bwMode="auto">
          <a:xfrm>
            <a:off x="684202" y="4919663"/>
            <a:ext cx="1371600" cy="409575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Level </a:t>
            </a:r>
            <a:r>
              <a:rPr lang="en-US" sz="2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6DD41934-DCA0-4B06-86C5-2057533759C5}"/>
              </a:ext>
            </a:extLst>
          </p:cNvPr>
          <p:cNvSpPr/>
          <p:nvPr/>
        </p:nvSpPr>
        <p:spPr bwMode="auto">
          <a:xfrm>
            <a:off x="684202" y="3833813"/>
            <a:ext cx="1371600" cy="409575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Level </a:t>
            </a:r>
            <a:r>
              <a:rPr lang="en-US" sz="2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F3686E9B-1B29-49B1-82EA-0BDD2126AD80}"/>
              </a:ext>
            </a:extLst>
          </p:cNvPr>
          <p:cNvSpPr/>
          <p:nvPr/>
        </p:nvSpPr>
        <p:spPr bwMode="auto">
          <a:xfrm>
            <a:off x="684202" y="2747963"/>
            <a:ext cx="1371600" cy="409575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Level </a:t>
            </a:r>
            <a:r>
              <a:rPr lang="en-US" sz="2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D986546B-CC58-4139-9A4B-894469B69B98}"/>
              </a:ext>
            </a:extLst>
          </p:cNvPr>
          <p:cNvSpPr/>
          <p:nvPr/>
        </p:nvSpPr>
        <p:spPr bwMode="auto">
          <a:xfrm>
            <a:off x="684202" y="1662113"/>
            <a:ext cx="1371600" cy="409575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Level </a:t>
            </a:r>
            <a:r>
              <a:rPr lang="en-US" sz="2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BE613C89-5C77-4821-BB74-38FA1177CFDB}"/>
              </a:ext>
            </a:extLst>
          </p:cNvPr>
          <p:cNvSpPr/>
          <p:nvPr/>
        </p:nvSpPr>
        <p:spPr bwMode="auto">
          <a:xfrm rot="10800000">
            <a:off x="2208202" y="1828800"/>
            <a:ext cx="306398" cy="44196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Rounded Rectangle 9">
            <a:extLst>
              <a:ext uri="{FF2B5EF4-FFF2-40B4-BE49-F238E27FC236}">
                <a16:creationId xmlns:a16="http://schemas.microsoft.com/office/drawing/2014/main" id="{30B0CD7C-7F8D-4981-B628-D00BB85DCC5C}"/>
              </a:ext>
            </a:extLst>
          </p:cNvPr>
          <p:cNvSpPr/>
          <p:nvPr/>
        </p:nvSpPr>
        <p:spPr bwMode="auto">
          <a:xfrm>
            <a:off x="69850" y="6615110"/>
            <a:ext cx="858838" cy="242889"/>
          </a:xfrm>
          <a:prstGeom prst="roundRect">
            <a:avLst/>
          </a:prstGeom>
          <a:solidFill>
            <a:srgbClr val="0070C0">
              <a:alpha val="50196"/>
            </a:srgb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0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 bwMode="auto">
          <a:xfrm>
            <a:off x="6831685" y="5043490"/>
            <a:ext cx="2236115" cy="1585910"/>
          </a:xfrm>
          <a:prstGeom prst="rect">
            <a:avLst/>
          </a:prstGeom>
          <a:solidFill>
            <a:srgbClr val="3333FF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of TA activities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FB2CC-0026-474A-8143-56756D8BC8D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24200" y="914400"/>
            <a:ext cx="2889702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Test automation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582363" y="1642276"/>
            <a:ext cx="0" cy="1865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flipH="1">
            <a:off x="1582364" y="1642276"/>
            <a:ext cx="550160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4586036" y="1447800"/>
            <a:ext cx="0" cy="1772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4129612" y="1642276"/>
            <a:ext cx="0" cy="1865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7083972" y="1642276"/>
            <a:ext cx="0" cy="1865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91428" y="2590800"/>
            <a:ext cx="72686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04580" y="2590800"/>
            <a:ext cx="81336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0939" y="3847743"/>
            <a:ext cx="3564822" cy="240065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human scripts</a:t>
            </a:r>
          </a:p>
          <a:p>
            <a:pPr>
              <a:lnSpc>
                <a:spcPct val="15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C/R (GUIs)</a:t>
            </a:r>
          </a:p>
          <a:p>
            <a:pPr>
              <a:lnSpc>
                <a:spcPct val="15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script languages</a:t>
            </a:r>
          </a:p>
          <a:p>
            <a:pPr>
              <a:lnSpc>
                <a:spcPct val="15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frameworks (JUnit)</a:t>
            </a:r>
          </a:p>
          <a:p>
            <a:pPr>
              <a:lnSpc>
                <a:spcPct val="15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continuous integration (DevOps)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495298" y="3048000"/>
            <a:ext cx="0" cy="295793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95298" y="4177130"/>
            <a:ext cx="11430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495298" y="4634330"/>
            <a:ext cx="11430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495298" y="5091530"/>
            <a:ext cx="11430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95298" y="5548730"/>
            <a:ext cx="11430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495298" y="6005930"/>
            <a:ext cx="11430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1" name="Group 40"/>
          <p:cNvGrpSpPr/>
          <p:nvPr/>
        </p:nvGrpSpPr>
        <p:grpSpPr>
          <a:xfrm>
            <a:off x="2008498" y="3200400"/>
            <a:ext cx="887102" cy="775314"/>
            <a:chOff x="1981200" y="3357208"/>
            <a:chExt cx="887102" cy="775314"/>
          </a:xfrm>
        </p:grpSpPr>
        <p:sp>
          <p:nvSpPr>
            <p:cNvPr id="23" name="TextBox 22"/>
            <p:cNvSpPr txBox="1"/>
            <p:nvPr/>
          </p:nvSpPr>
          <p:spPr>
            <a:xfrm>
              <a:off x="1981200" y="3541591"/>
              <a:ext cx="887102" cy="59093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prefix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postfix</a:t>
              </a:r>
            </a:p>
          </p:txBody>
        </p:sp>
        <p:cxnSp>
          <p:nvCxnSpPr>
            <p:cNvPr id="25" name="Straight Connector 24"/>
            <p:cNvCxnSpPr/>
            <p:nvPr/>
          </p:nvCxnSpPr>
          <p:spPr bwMode="auto">
            <a:xfrm>
              <a:off x="2424751" y="3357208"/>
              <a:ext cx="0" cy="1865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6" name="TextBox 25"/>
          <p:cNvSpPr txBox="1"/>
          <p:nvPr/>
        </p:nvSpPr>
        <p:spPr>
          <a:xfrm>
            <a:off x="762000" y="1742986"/>
            <a:ext cx="1605055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Execution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1582363" y="2261175"/>
            <a:ext cx="0" cy="1772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447286" y="2438400"/>
            <a:ext cx="0" cy="1865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H="1">
            <a:off x="447288" y="2438400"/>
            <a:ext cx="196397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2411262" y="2438400"/>
            <a:ext cx="0" cy="1865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3218690" y="1742986"/>
            <a:ext cx="1821845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Generation</a:t>
            </a:r>
          </a:p>
        </p:txBody>
      </p:sp>
      <p:cxnSp>
        <p:nvCxnSpPr>
          <p:cNvPr id="33" name="Straight Connector 32"/>
          <p:cNvCxnSpPr/>
          <p:nvPr/>
        </p:nvCxnSpPr>
        <p:spPr bwMode="auto">
          <a:xfrm flipH="1">
            <a:off x="1524000" y="3204808"/>
            <a:ext cx="178350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2452049" y="3013876"/>
            <a:ext cx="0" cy="1865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0" name="Group 39"/>
          <p:cNvGrpSpPr/>
          <p:nvPr/>
        </p:nvGrpSpPr>
        <p:grpSpPr>
          <a:xfrm>
            <a:off x="1143000" y="3200400"/>
            <a:ext cx="842923" cy="530424"/>
            <a:chOff x="1143000" y="3352800"/>
            <a:chExt cx="842923" cy="530424"/>
          </a:xfrm>
        </p:grpSpPr>
        <p:sp>
          <p:nvSpPr>
            <p:cNvPr id="22" name="TextBox 21"/>
            <p:cNvSpPr txBox="1"/>
            <p:nvPr/>
          </p:nvSpPr>
          <p:spPr>
            <a:xfrm>
              <a:off x="1143000" y="3483114"/>
              <a:ext cx="842923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values</a:t>
              </a:r>
            </a:p>
          </p:txBody>
        </p:sp>
        <p:cxnSp>
          <p:nvCxnSpPr>
            <p:cNvPr id="35" name="Straight Connector 34"/>
            <p:cNvCxnSpPr/>
            <p:nvPr/>
          </p:nvCxnSpPr>
          <p:spPr bwMode="auto">
            <a:xfrm>
              <a:off x="1524000" y="3352800"/>
              <a:ext cx="0" cy="1865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2" name="Group 41"/>
          <p:cNvGrpSpPr/>
          <p:nvPr/>
        </p:nvGrpSpPr>
        <p:grpSpPr>
          <a:xfrm>
            <a:off x="2895600" y="3200400"/>
            <a:ext cx="823815" cy="765595"/>
            <a:chOff x="2895600" y="3366927"/>
            <a:chExt cx="823815" cy="765595"/>
          </a:xfrm>
        </p:grpSpPr>
        <p:sp>
          <p:nvSpPr>
            <p:cNvPr id="24" name="TextBox 23"/>
            <p:cNvSpPr txBox="1"/>
            <p:nvPr/>
          </p:nvSpPr>
          <p:spPr>
            <a:xfrm>
              <a:off x="2895600" y="3541591"/>
              <a:ext cx="823815" cy="59093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test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oracle</a:t>
              </a:r>
            </a:p>
          </p:txBody>
        </p:sp>
        <p:cxnSp>
          <p:nvCxnSpPr>
            <p:cNvPr id="37" name="Straight Connector 36"/>
            <p:cNvCxnSpPr/>
            <p:nvPr/>
          </p:nvCxnSpPr>
          <p:spPr bwMode="auto">
            <a:xfrm>
              <a:off x="3307508" y="3366927"/>
              <a:ext cx="0" cy="1865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3" name="TextBox 52"/>
          <p:cNvSpPr txBox="1"/>
          <p:nvPr/>
        </p:nvSpPr>
        <p:spPr>
          <a:xfrm>
            <a:off x="6014545" y="1742986"/>
            <a:ext cx="2138855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Management</a:t>
            </a:r>
          </a:p>
        </p:txBody>
      </p:sp>
      <p:cxnSp>
        <p:nvCxnSpPr>
          <p:cNvPr id="52" name="Straight Connector 51"/>
          <p:cNvCxnSpPr/>
          <p:nvPr/>
        </p:nvCxnSpPr>
        <p:spPr bwMode="auto">
          <a:xfrm>
            <a:off x="4129612" y="2272357"/>
            <a:ext cx="0" cy="344487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4231846" y="3581400"/>
            <a:ext cx="1515095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test values</a:t>
            </a:r>
          </a:p>
        </p:txBody>
      </p:sp>
      <p:cxnSp>
        <p:nvCxnSpPr>
          <p:cNvPr id="54" name="Straight Connector 53"/>
          <p:cNvCxnSpPr/>
          <p:nvPr/>
        </p:nvCxnSpPr>
        <p:spPr bwMode="auto">
          <a:xfrm>
            <a:off x="4129612" y="3783141"/>
            <a:ext cx="11430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1" name="Group 30"/>
          <p:cNvGrpSpPr/>
          <p:nvPr/>
        </p:nvGrpSpPr>
        <p:grpSpPr>
          <a:xfrm>
            <a:off x="4129612" y="4220918"/>
            <a:ext cx="2190691" cy="461665"/>
            <a:chOff x="4129612" y="4495800"/>
            <a:chExt cx="2190691" cy="461665"/>
          </a:xfrm>
        </p:grpSpPr>
        <p:sp>
          <p:nvSpPr>
            <p:cNvPr id="44" name="TextBox 43"/>
            <p:cNvSpPr txBox="1"/>
            <p:nvPr/>
          </p:nvSpPr>
          <p:spPr>
            <a:xfrm>
              <a:off x="4231846" y="4495800"/>
              <a:ext cx="2088457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2400" b="0" dirty="0">
                  <a:latin typeface="Calibri" panose="020F0502020204030204" pitchFamily="34" charset="0"/>
                  <a:cs typeface="Calibri" panose="020F0502020204030204" pitchFamily="34" charset="0"/>
                </a:rPr>
                <a:t>prefix &amp; postfix</a:t>
              </a:r>
            </a:p>
          </p:txBody>
        </p:sp>
        <p:cxnSp>
          <p:nvCxnSpPr>
            <p:cNvPr id="55" name="Straight Connector 54"/>
            <p:cNvCxnSpPr/>
            <p:nvPr/>
          </p:nvCxnSpPr>
          <p:spPr bwMode="auto">
            <a:xfrm>
              <a:off x="4129612" y="4726632"/>
              <a:ext cx="114302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4129612" y="4876800"/>
            <a:ext cx="2575988" cy="461665"/>
            <a:chOff x="4129612" y="4961209"/>
            <a:chExt cx="2575988" cy="461665"/>
          </a:xfrm>
        </p:grpSpPr>
        <p:sp>
          <p:nvSpPr>
            <p:cNvPr id="46" name="TextBox 45"/>
            <p:cNvSpPr txBox="1"/>
            <p:nvPr/>
          </p:nvSpPr>
          <p:spPr>
            <a:xfrm>
              <a:off x="4231846" y="4961209"/>
              <a:ext cx="2473754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2400" b="0" dirty="0">
                  <a:latin typeface="Calibri" panose="020F0502020204030204" pitchFamily="34" charset="0"/>
                  <a:cs typeface="Calibri" panose="020F0502020204030204" pitchFamily="34" charset="0"/>
                </a:rPr>
                <a:t>assembled pieces</a:t>
              </a:r>
            </a:p>
          </p:txBody>
        </p:sp>
        <p:cxnSp>
          <p:nvCxnSpPr>
            <p:cNvPr id="56" name="Straight Connector 55"/>
            <p:cNvCxnSpPr/>
            <p:nvPr/>
          </p:nvCxnSpPr>
          <p:spPr bwMode="auto">
            <a:xfrm>
              <a:off x="4129612" y="5192041"/>
              <a:ext cx="114302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8" name="Group 37"/>
          <p:cNvGrpSpPr/>
          <p:nvPr/>
        </p:nvGrpSpPr>
        <p:grpSpPr>
          <a:xfrm>
            <a:off x="4129612" y="5486400"/>
            <a:ext cx="1593091" cy="461665"/>
            <a:chOff x="4129612" y="5939135"/>
            <a:chExt cx="1593091" cy="461665"/>
          </a:xfrm>
        </p:grpSpPr>
        <p:sp>
          <p:nvSpPr>
            <p:cNvPr id="45" name="TextBox 44"/>
            <p:cNvSpPr txBox="1"/>
            <p:nvPr/>
          </p:nvSpPr>
          <p:spPr>
            <a:xfrm>
              <a:off x="4231846" y="5939135"/>
              <a:ext cx="1490857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2400" b="0" dirty="0">
                  <a:latin typeface="Calibri" panose="020F0502020204030204" pitchFamily="34" charset="0"/>
                  <a:cs typeface="Calibri" panose="020F0502020204030204" pitchFamily="34" charset="0"/>
                </a:rPr>
                <a:t>test oracle</a:t>
              </a:r>
            </a:p>
          </p:txBody>
        </p:sp>
        <p:cxnSp>
          <p:nvCxnSpPr>
            <p:cNvPr id="57" name="Straight Connector 56"/>
            <p:cNvCxnSpPr/>
            <p:nvPr/>
          </p:nvCxnSpPr>
          <p:spPr bwMode="auto">
            <a:xfrm>
              <a:off x="4129612" y="6169967"/>
              <a:ext cx="114302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5631759" y="2660979"/>
            <a:ext cx="718594" cy="69063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new</a:t>
            </a:r>
          </a:p>
          <a:p>
            <a:pPr algn="ctr">
              <a:lnSpc>
                <a:spcPct val="80000"/>
              </a:lnSpc>
            </a:pP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565905" y="2660979"/>
            <a:ext cx="1081386" cy="69063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change</a:t>
            </a:r>
          </a:p>
          <a:p>
            <a:pPr algn="ctr">
              <a:lnSpc>
                <a:spcPct val="80000"/>
              </a:lnSpc>
            </a:pP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862842" y="2660979"/>
            <a:ext cx="976358" cy="69063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delete</a:t>
            </a:r>
          </a:p>
          <a:p>
            <a:pPr algn="ctr">
              <a:lnSpc>
                <a:spcPct val="80000"/>
              </a:lnSpc>
            </a:pP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cxnSp>
        <p:nvCxnSpPr>
          <p:cNvPr id="61" name="Straight Connector 60"/>
          <p:cNvCxnSpPr/>
          <p:nvPr/>
        </p:nvCxnSpPr>
        <p:spPr bwMode="auto">
          <a:xfrm>
            <a:off x="7083972" y="2261175"/>
            <a:ext cx="0" cy="1772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6019800" y="2438400"/>
            <a:ext cx="0" cy="1865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 flipH="1">
            <a:off x="6013902" y="2438400"/>
            <a:ext cx="236809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>
            <a:off x="8382000" y="2438400"/>
            <a:ext cx="0" cy="1865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>
            <a:off x="7085055" y="2438400"/>
            <a:ext cx="0" cy="1865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6565905" y="3856244"/>
            <a:ext cx="1617751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human-based</a:t>
            </a:r>
          </a:p>
        </p:txBody>
      </p:sp>
      <p:cxnSp>
        <p:nvCxnSpPr>
          <p:cNvPr id="67" name="Straight Connector 66"/>
          <p:cNvCxnSpPr/>
          <p:nvPr/>
        </p:nvCxnSpPr>
        <p:spPr bwMode="auto">
          <a:xfrm>
            <a:off x="6412945" y="3794748"/>
            <a:ext cx="0" cy="65339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 flipH="1">
            <a:off x="5676901" y="3794748"/>
            <a:ext cx="73604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TextBox 70"/>
          <p:cNvSpPr txBox="1"/>
          <p:nvPr/>
        </p:nvSpPr>
        <p:spPr>
          <a:xfrm>
            <a:off x="6565905" y="4248090"/>
            <a:ext cx="1627818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criteria-based</a:t>
            </a:r>
          </a:p>
        </p:txBody>
      </p:sp>
      <p:cxnSp>
        <p:nvCxnSpPr>
          <p:cNvPr id="72" name="Straight Connector 71"/>
          <p:cNvCxnSpPr/>
          <p:nvPr/>
        </p:nvCxnSpPr>
        <p:spPr bwMode="auto">
          <a:xfrm>
            <a:off x="6412945" y="4056299"/>
            <a:ext cx="11430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>
            <a:off x="6400800" y="4448145"/>
            <a:ext cx="11430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609600" y="4024473"/>
            <a:ext cx="1524000" cy="318927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609600" y="4481673"/>
            <a:ext cx="1197368" cy="318927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597531" y="4953000"/>
            <a:ext cx="1769523" cy="318927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609600" y="5396073"/>
            <a:ext cx="2017866" cy="318927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590904" y="5853273"/>
            <a:ext cx="3447696" cy="318927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77756" y="5177135"/>
            <a:ext cx="2143972" cy="46166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used </a:t>
            </a:r>
            <a:r>
              <a:rPr lang="en-US" sz="24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 industry</a:t>
            </a:r>
            <a:endParaRPr lang="en-US" sz="2400" b="0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2057400" y="3447895"/>
            <a:ext cx="776359" cy="472568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1166502" y="3400746"/>
            <a:ext cx="739763" cy="318927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6621780" y="3920463"/>
            <a:ext cx="1524000" cy="318927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282168" y="5562600"/>
            <a:ext cx="1394733" cy="327514"/>
          </a:xfrm>
          <a:prstGeom prst="roundRect">
            <a:avLst/>
          </a:prstGeom>
          <a:solidFill>
            <a:srgbClr val="99FF99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5" name="Rounded Rectangle 84"/>
          <p:cNvSpPr/>
          <p:nvPr/>
        </p:nvSpPr>
        <p:spPr bwMode="auto">
          <a:xfrm>
            <a:off x="6886818" y="5735085"/>
            <a:ext cx="2125848" cy="327514"/>
          </a:xfrm>
          <a:prstGeom prst="roundRect">
            <a:avLst/>
          </a:prstGeom>
          <a:solidFill>
            <a:srgbClr val="99FF99">
              <a:alpha val="4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active research</a:t>
            </a:r>
          </a:p>
        </p:txBody>
      </p:sp>
      <p:sp>
        <p:nvSpPr>
          <p:cNvPr id="86" name="Rounded Rectangle 85"/>
          <p:cNvSpPr/>
          <p:nvPr/>
        </p:nvSpPr>
        <p:spPr bwMode="auto">
          <a:xfrm>
            <a:off x="7530642" y="6239976"/>
            <a:ext cx="838200" cy="327514"/>
          </a:xfrm>
          <a:prstGeom prst="roundRect">
            <a:avLst/>
          </a:prstGeom>
          <a:solidFill>
            <a:srgbClr val="99FF99">
              <a:alpha val="49804"/>
            </a:srgbClr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both</a:t>
            </a:r>
          </a:p>
        </p:txBody>
      </p:sp>
      <p:sp>
        <p:nvSpPr>
          <p:cNvPr id="88" name="Rounded Rectangle 87"/>
          <p:cNvSpPr/>
          <p:nvPr/>
        </p:nvSpPr>
        <p:spPr bwMode="auto">
          <a:xfrm>
            <a:off x="6622528" y="4349155"/>
            <a:ext cx="1523251" cy="222845"/>
          </a:xfrm>
          <a:prstGeom prst="roundRect">
            <a:avLst/>
          </a:prstGeom>
          <a:solidFill>
            <a:srgbClr val="99FF99">
              <a:alpha val="49804"/>
            </a:srgbClr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Rounded Rectangle 88"/>
          <p:cNvSpPr/>
          <p:nvPr/>
        </p:nvSpPr>
        <p:spPr bwMode="auto">
          <a:xfrm>
            <a:off x="5652200" y="2720486"/>
            <a:ext cx="672400" cy="564422"/>
          </a:xfrm>
          <a:prstGeom prst="roundRect">
            <a:avLst/>
          </a:prstGeom>
          <a:solidFill>
            <a:srgbClr val="99FF99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0" name="Rounded Rectangle 89"/>
          <p:cNvSpPr/>
          <p:nvPr/>
        </p:nvSpPr>
        <p:spPr bwMode="auto">
          <a:xfrm>
            <a:off x="6598001" y="2689142"/>
            <a:ext cx="1049290" cy="595765"/>
          </a:xfrm>
          <a:prstGeom prst="roundRect">
            <a:avLst/>
          </a:prstGeom>
          <a:solidFill>
            <a:srgbClr val="99FF99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1" name="Rounded Rectangle 90"/>
          <p:cNvSpPr/>
          <p:nvPr/>
        </p:nvSpPr>
        <p:spPr bwMode="auto">
          <a:xfrm>
            <a:off x="7938200" y="2712178"/>
            <a:ext cx="824800" cy="564422"/>
          </a:xfrm>
          <a:prstGeom prst="roundRect">
            <a:avLst/>
          </a:prstGeom>
          <a:solidFill>
            <a:srgbClr val="99FF99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2" name="Rounded Rectangle 91"/>
          <p:cNvSpPr/>
          <p:nvPr/>
        </p:nvSpPr>
        <p:spPr bwMode="auto">
          <a:xfrm>
            <a:off x="2934259" y="3447895"/>
            <a:ext cx="721604" cy="501877"/>
          </a:xfrm>
          <a:prstGeom prst="roundRect">
            <a:avLst/>
          </a:prstGeom>
          <a:solidFill>
            <a:srgbClr val="99FF99">
              <a:alpha val="49804"/>
            </a:srgbClr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Rounded Rectangle 92"/>
          <p:cNvSpPr/>
          <p:nvPr/>
        </p:nvSpPr>
        <p:spPr bwMode="auto">
          <a:xfrm>
            <a:off x="4282168" y="4296820"/>
            <a:ext cx="1965673" cy="327514"/>
          </a:xfrm>
          <a:prstGeom prst="roundRect">
            <a:avLst/>
          </a:prstGeom>
          <a:solidFill>
            <a:srgbClr val="99FF99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4" name="Rounded Rectangle 93"/>
          <p:cNvSpPr/>
          <p:nvPr/>
        </p:nvSpPr>
        <p:spPr bwMode="auto">
          <a:xfrm>
            <a:off x="4282168" y="4953000"/>
            <a:ext cx="2283737" cy="327514"/>
          </a:xfrm>
          <a:prstGeom prst="roundRect">
            <a:avLst/>
          </a:prstGeom>
          <a:solidFill>
            <a:srgbClr val="99FF99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5" name="Rounded Rectangle 94"/>
          <p:cNvSpPr/>
          <p:nvPr/>
        </p:nvSpPr>
        <p:spPr bwMode="auto">
          <a:xfrm>
            <a:off x="2736850" y="6615110"/>
            <a:ext cx="1377950" cy="242889"/>
          </a:xfrm>
          <a:prstGeom prst="roundRect">
            <a:avLst/>
          </a:prstGeom>
          <a:solidFill>
            <a:srgbClr val="0070C0">
              <a:alpha val="50196"/>
            </a:srgb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94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914400" y="1371600"/>
            <a:ext cx="7315200" cy="3962400"/>
          </a:xfrm>
          <a:prstGeom prst="roundRect">
            <a:avLst/>
          </a:prstGeom>
          <a:solidFill>
            <a:srgbClr val="009999"/>
          </a:solidFill>
          <a:ln w="571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5E44FE-9A1B-4119-9942-148DA56A862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 bwMode="auto">
          <a:xfrm>
            <a:off x="1371600" y="1828800"/>
            <a:ext cx="6407150" cy="3048000"/>
          </a:xfrm>
          <a:prstGeom prst="roundRect">
            <a:avLst/>
          </a:prstGeom>
          <a:solidFill>
            <a:schemeClr val="accent1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Four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challenges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problems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test automation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4343400" y="6615111"/>
            <a:ext cx="2667000" cy="242889"/>
          </a:xfrm>
          <a:prstGeom prst="roundRect">
            <a:avLst/>
          </a:prstGeom>
          <a:solidFill>
            <a:srgbClr val="0070C0">
              <a:alpha val="50196"/>
            </a:srgb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59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 challenges and problems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17234"/>
            <a:ext cx="8991600" cy="4935966"/>
          </a:xfrm>
        </p:spPr>
        <p:txBody>
          <a:bodyPr/>
          <a:lstStyle/>
          <a:p>
            <a:r>
              <a:rPr lang="en-US" dirty="0" smtClean="0"/>
              <a:t>Most software developers learned very little about testing in their education</a:t>
            </a:r>
          </a:p>
          <a:p>
            <a:pPr lvl="1"/>
            <a:r>
              <a:rPr lang="en-US" dirty="0" smtClean="0"/>
              <a:t>Testing courses are rare at universities</a:t>
            </a:r>
          </a:p>
          <a:p>
            <a:pPr lvl="1"/>
            <a:r>
              <a:rPr lang="en-US" dirty="0" smtClean="0"/>
              <a:t>A two-week overview in a general software engineering course is not enough</a:t>
            </a:r>
          </a:p>
          <a:p>
            <a:r>
              <a:rPr lang="en-US" dirty="0" smtClean="0"/>
              <a:t>Google sends new developers to a six-week “testing boot camp”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1416844" y="990600"/>
            <a:ext cx="6279356" cy="518447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Education and scalability</a:t>
            </a:r>
            <a:endParaRPr kumimoji="0" lang="en-US" sz="3200" b="0" i="0" u="none" strike="noStrike" cap="none" normalizeH="0" dirty="0">
              <a:ln>
                <a:noFill/>
              </a:ln>
              <a:solidFill>
                <a:srgbClr val="FFFF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133600" y="4876800"/>
            <a:ext cx="4953000" cy="1371600"/>
          </a:xfrm>
          <a:prstGeom prst="roundRect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Why do students major in Computer Science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become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Software Engineers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4343400" y="6615111"/>
            <a:ext cx="2667000" cy="242889"/>
          </a:xfrm>
          <a:prstGeom prst="roundRect">
            <a:avLst/>
          </a:prstGeom>
          <a:solidFill>
            <a:srgbClr val="0070C0">
              <a:alpha val="50196"/>
            </a:srgb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8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 challenges and problems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81200"/>
            <a:ext cx="8991600" cy="4572000"/>
          </a:xfrm>
        </p:spPr>
        <p:txBody>
          <a:bodyPr/>
          <a:lstStyle/>
          <a:p>
            <a:r>
              <a:rPr lang="en-US" dirty="0"/>
              <a:t>Test automation tools (execution) are very </a:t>
            </a:r>
            <a:r>
              <a:rPr lang="en-US" dirty="0">
                <a:solidFill>
                  <a:srgbClr val="FFFF00"/>
                </a:solidFill>
              </a:rPr>
              <a:t>slow</a:t>
            </a:r>
          </a:p>
          <a:p>
            <a:r>
              <a:rPr lang="en-US" dirty="0"/>
              <a:t>Most </a:t>
            </a:r>
            <a:r>
              <a:rPr lang="en-US" dirty="0">
                <a:solidFill>
                  <a:srgbClr val="FFFF00"/>
                </a:solidFill>
              </a:rPr>
              <a:t>inputs</a:t>
            </a:r>
            <a:r>
              <a:rPr lang="en-US" dirty="0"/>
              <a:t> are through the screen with funny gestures and auto-fills</a:t>
            </a:r>
          </a:p>
          <a:p>
            <a:pPr lvl="1"/>
            <a:r>
              <a:rPr lang="en-US" dirty="0"/>
              <a:t>Challenging to automate</a:t>
            </a:r>
          </a:p>
          <a:p>
            <a:r>
              <a:rPr lang="en-US" dirty="0"/>
              <a:t>Every mobile device has its own </a:t>
            </a:r>
            <a:r>
              <a:rPr lang="en-US" dirty="0">
                <a:solidFill>
                  <a:srgbClr val="FFFF00"/>
                </a:solidFill>
              </a:rPr>
              <a:t>ecosystem</a:t>
            </a:r>
          </a:p>
          <a:p>
            <a:pPr lvl="1"/>
            <a:r>
              <a:rPr lang="en-US" dirty="0"/>
              <a:t>How to model these ecological communities?</a:t>
            </a:r>
          </a:p>
          <a:p>
            <a:pPr lvl="1"/>
            <a:r>
              <a:rPr lang="en-US" dirty="0"/>
              <a:t>How to test entanglements with other apps?</a:t>
            </a:r>
          </a:p>
          <a:p>
            <a:r>
              <a:rPr lang="en-US" dirty="0"/>
              <a:t>What does  a </a:t>
            </a:r>
            <a:r>
              <a:rPr lang="en-US" dirty="0">
                <a:solidFill>
                  <a:srgbClr val="FFFF00"/>
                </a:solidFill>
              </a:rPr>
              <a:t>test oracle</a:t>
            </a:r>
            <a:r>
              <a:rPr lang="en-US" dirty="0"/>
              <a:t> look like in a mobile app?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1416844" y="990600"/>
            <a:ext cx="6279356" cy="882117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Testing mobile apps</a:t>
            </a:r>
            <a:endParaRPr kumimoji="0" lang="en-US" sz="3200" b="0" i="0" u="none" strike="noStrike" cap="none" normalizeH="0" dirty="0">
              <a:ln>
                <a:noFill/>
              </a:ln>
              <a:solidFill>
                <a:srgbClr val="FFFF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 details are very different</a:t>
            </a:r>
            <a:endParaRPr kumimoji="0" lang="en-US" sz="2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343400" y="6615111"/>
            <a:ext cx="2667000" cy="242889"/>
          </a:xfrm>
          <a:prstGeom prst="roundRect">
            <a:avLst/>
          </a:prstGeom>
          <a:solidFill>
            <a:srgbClr val="0070C0">
              <a:alpha val="50196"/>
            </a:srgb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19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 challenges and problems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81200"/>
            <a:ext cx="8991600" cy="4572000"/>
          </a:xfrm>
        </p:spPr>
        <p:txBody>
          <a:bodyPr/>
          <a:lstStyle/>
          <a:p>
            <a:r>
              <a:rPr lang="en-US" dirty="0"/>
              <a:t>TOs are still usually created </a:t>
            </a:r>
            <a:r>
              <a:rPr lang="en-US" dirty="0">
                <a:solidFill>
                  <a:srgbClr val="FFFF00"/>
                </a:solidFill>
              </a:rPr>
              <a:t>by hand</a:t>
            </a:r>
          </a:p>
          <a:p>
            <a:r>
              <a:rPr lang="en-US" dirty="0"/>
              <a:t>Old, current, and new approaches: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Formal specifications</a:t>
            </a:r>
            <a:r>
              <a:rPr lang="en-US" dirty="0"/>
              <a:t>—lots of research, but limited use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Aggregating</a:t>
            </a:r>
            <a:r>
              <a:rPr lang="en-US" dirty="0"/>
              <a:t> unit-level TOs into system-level TOs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Impact analysis</a:t>
            </a:r>
            <a:r>
              <a:rPr lang="en-US" dirty="0"/>
              <a:t> to identify which parts of output state to check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Screen capturing</a:t>
            </a:r>
            <a:r>
              <a:rPr lang="en-US" dirty="0"/>
              <a:t> approaches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Machine learning</a:t>
            </a:r>
            <a:r>
              <a:rPr lang="en-US" dirty="0"/>
              <a:t> to “guess” expected results?</a:t>
            </a:r>
          </a:p>
          <a:p>
            <a:pPr lvl="1"/>
            <a:r>
              <a:rPr lang="en-US" dirty="0"/>
              <a:t>Leverage </a:t>
            </a:r>
            <a:r>
              <a:rPr lang="en-US" dirty="0">
                <a:solidFill>
                  <a:srgbClr val="FFFF00"/>
                </a:solidFill>
              </a:rPr>
              <a:t>TDD tests</a:t>
            </a:r>
            <a:r>
              <a:rPr lang="en-US" dirty="0"/>
              <a:t> to create expected results for similar tests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1416844" y="990600"/>
            <a:ext cx="6279356" cy="882117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Test oracles</a:t>
            </a:r>
            <a:endParaRPr kumimoji="0" lang="en-US" sz="3200" b="0" i="0" u="none" strike="noStrike" cap="none" normalizeH="0" dirty="0">
              <a:ln>
                <a:noFill/>
              </a:ln>
              <a:solidFill>
                <a:srgbClr val="FFFF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need to automate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generation</a:t>
            </a:r>
            <a:endParaRPr kumimoji="0" lang="en-US" sz="2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343400" y="6615111"/>
            <a:ext cx="2667000" cy="242889"/>
          </a:xfrm>
          <a:prstGeom prst="roundRect">
            <a:avLst/>
          </a:prstGeom>
          <a:solidFill>
            <a:srgbClr val="0070C0">
              <a:alpha val="50196"/>
            </a:srgb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27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 challenges and problems </a:t>
            </a:r>
            <a:r>
              <a:rPr lang="en-US" dirty="0" smtClean="0"/>
              <a:t>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81200"/>
            <a:ext cx="8991600" cy="4572000"/>
          </a:xfrm>
        </p:spPr>
        <p:txBody>
          <a:bodyPr/>
          <a:lstStyle/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Games, </a:t>
            </a:r>
            <a:r>
              <a:rPr lang="en-US" dirty="0" smtClean="0"/>
              <a:t>loan </a:t>
            </a:r>
            <a:r>
              <a:rPr lang="en-US" dirty="0"/>
              <a:t>eligibility, scientific modeling,  non-deterministic, AI &amp; ML, …</a:t>
            </a:r>
          </a:p>
          <a:p>
            <a:r>
              <a:rPr lang="en-US" dirty="0"/>
              <a:t>How to </a:t>
            </a:r>
            <a:r>
              <a:rPr lang="en-US" dirty="0">
                <a:solidFill>
                  <a:srgbClr val="FFFF00"/>
                </a:solidFill>
              </a:rPr>
              <a:t>build</a:t>
            </a:r>
            <a:r>
              <a:rPr lang="en-US" dirty="0"/>
              <a:t> automated tests?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Inputs</a:t>
            </a:r>
            <a:r>
              <a:rPr lang="en-US" dirty="0"/>
              <a:t> are often very complicated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Test oracles</a:t>
            </a:r>
            <a:r>
              <a:rPr lang="en-US" dirty="0"/>
              <a:t>—JUnit assertions are not </a:t>
            </a:r>
            <a:r>
              <a:rPr lang="en-US" dirty="0" smtClean="0"/>
              <a:t>enough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1416844" y="990600"/>
            <a:ext cx="6279356" cy="882117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Non-determinant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software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cannot know the result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priori</a:t>
            </a:r>
            <a:endParaRPr kumimoji="0" lang="en-US" sz="2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133600" y="4876800"/>
            <a:ext cx="4953000" cy="1371600"/>
          </a:xfrm>
          <a:prstGeom prst="roundRect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Instead of “correct behavior,”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need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acceptable behavior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</p:txBody>
      </p:sp>
      <p:sp>
        <p:nvSpPr>
          <p:cNvPr id="9" name="8-Point Star 8"/>
          <p:cNvSpPr/>
          <p:nvPr/>
        </p:nvSpPr>
        <p:spPr>
          <a:xfrm rot="21156703">
            <a:off x="7094988" y="5336685"/>
            <a:ext cx="1528951" cy="1076400"/>
          </a:xfrm>
          <a:prstGeom prst="star8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 ethical</a:t>
            </a:r>
            <a:endParaRPr lang="en-US" sz="2400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4343400" y="6615111"/>
            <a:ext cx="2667000" cy="242889"/>
          </a:xfrm>
          <a:prstGeom prst="roundRect">
            <a:avLst/>
          </a:prstGeom>
          <a:solidFill>
            <a:srgbClr val="0070C0">
              <a:alpha val="50196"/>
            </a:srgb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58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F719F-E5FB-4868-B33E-8524142C3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CA090-3455-40AF-8458-CC0EE37D1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838200" y="990600"/>
            <a:ext cx="7452807" cy="976515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(1)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Test automation has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had enormous 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impact</a:t>
            </a:r>
            <a:endParaRPr kumimoji="0" lang="en-US" sz="2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6460" y="3657600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JUnit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2248992" y="4477684"/>
            <a:ext cx="24522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test suite management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5499868" y="4084554"/>
            <a:ext cx="13420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agile &amp;</a:t>
            </a:r>
          </a:p>
          <a:p>
            <a:pPr algn="ctr"/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TDD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3520223" y="2768025"/>
            <a:ext cx="20916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continuous</a:t>
            </a:r>
          </a:p>
          <a:p>
            <a:pPr algn="ctr"/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integration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392876" y="4242375"/>
            <a:ext cx="14612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capture</a:t>
            </a:r>
          </a:p>
          <a:p>
            <a:pPr algn="ctr"/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replay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830088" y="2369017"/>
            <a:ext cx="12963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test scripts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6629400" y="2661791"/>
            <a:ext cx="121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test oracle</a:t>
            </a:r>
          </a:p>
        </p:txBody>
      </p:sp>
      <p:sp>
        <p:nvSpPr>
          <p:cNvPr id="150" name="Rounded Rectangle 149"/>
          <p:cNvSpPr/>
          <p:nvPr/>
        </p:nvSpPr>
        <p:spPr bwMode="auto">
          <a:xfrm>
            <a:off x="7150142" y="6597358"/>
            <a:ext cx="850858" cy="242889"/>
          </a:xfrm>
          <a:prstGeom prst="roundRect">
            <a:avLst/>
          </a:prstGeom>
          <a:solidFill>
            <a:srgbClr val="0070C0">
              <a:alpha val="50196"/>
            </a:srgb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00107" y="4689645"/>
            <a:ext cx="16969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model-based </a:t>
            </a:r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testing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40653" y="5554902"/>
            <a:ext cx="1472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DevOps</a:t>
            </a:r>
            <a:endParaRPr lang="en-US" sz="32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38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F719F-E5FB-4868-B33E-8524142C3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CA090-3455-40AF-8458-CC0EE37D1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929193" y="990600"/>
            <a:ext cx="7083713" cy="976515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(2)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Good models empower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test automation</a:t>
            </a:r>
            <a:endParaRPr kumimoji="0" lang="en-US" sz="2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9850" y="2118360"/>
            <a:ext cx="4697411" cy="1661597"/>
            <a:chOff x="103188" y="2183090"/>
            <a:chExt cx="8747125" cy="2712165"/>
          </a:xfrm>
        </p:grpSpPr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103188" y="3597276"/>
              <a:ext cx="1382712" cy="551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000" b="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software artifact</a:t>
              </a: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703386" y="2263913"/>
              <a:ext cx="1436930" cy="653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000" b="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model / structure</a:t>
              </a:r>
            </a:p>
          </p:txBody>
        </p: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5638800" y="2183090"/>
              <a:ext cx="2019301" cy="551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000" b="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test requirements</a:t>
              </a: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7467600" y="3810000"/>
              <a:ext cx="1382713" cy="551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000" b="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input values</a:t>
              </a:r>
            </a:p>
          </p:txBody>
        </p: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6000749" y="4343401"/>
              <a:ext cx="1001712" cy="551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000" b="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test cases</a:t>
              </a: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4406901" y="4343401"/>
              <a:ext cx="1146176" cy="551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000" b="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test scripts</a:t>
              </a: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2813050" y="4343401"/>
              <a:ext cx="1146176" cy="551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000" b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test results</a:t>
              </a:r>
            </a:p>
          </p:txBody>
        </p:sp>
        <p:cxnSp>
          <p:nvCxnSpPr>
            <p:cNvPr id="15" name="Curved Connector 14"/>
            <p:cNvCxnSpPr>
              <a:stCxn id="8" idx="0"/>
              <a:endCxn id="9" idx="1"/>
            </p:cNvCxnSpPr>
            <p:nvPr/>
          </p:nvCxnSpPr>
          <p:spPr bwMode="auto">
            <a:xfrm rot="5400000" flipH="1" flipV="1">
              <a:off x="745555" y="2639446"/>
              <a:ext cx="1006820" cy="908841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6" name="Shape 24"/>
            <p:cNvCxnSpPr>
              <a:stCxn id="11" idx="2"/>
              <a:endCxn id="12" idx="3"/>
            </p:cNvCxnSpPr>
            <p:nvPr/>
          </p:nvCxnSpPr>
          <p:spPr bwMode="auto">
            <a:xfrm rot="5400000">
              <a:off x="7451973" y="3912344"/>
              <a:ext cx="257474" cy="1156495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1230314" y="4343401"/>
              <a:ext cx="1135062" cy="551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000" b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pass / fail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>
              <a:off x="3005138" y="2509976"/>
              <a:ext cx="286226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 rot="10800000">
              <a:off x="2300288" y="4695825"/>
              <a:ext cx="636587" cy="158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 rot="10800000">
              <a:off x="3848100" y="4695825"/>
              <a:ext cx="636588" cy="158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 rot="10800000">
              <a:off x="5448300" y="4695825"/>
              <a:ext cx="636588" cy="158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22" name="TextBox 21"/>
            <p:cNvSpPr txBox="1">
              <a:spLocks noChangeArrowheads="1"/>
            </p:cNvSpPr>
            <p:nvPr/>
          </p:nvSpPr>
          <p:spPr bwMode="auto">
            <a:xfrm>
              <a:off x="1941859" y="3541514"/>
              <a:ext cx="1990032" cy="339602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Concrete level</a:t>
              </a:r>
            </a:p>
          </p:txBody>
        </p:sp>
        <p:sp>
          <p:nvSpPr>
            <p:cNvPr id="23" name="TextBox 22"/>
            <p:cNvSpPr txBox="1">
              <a:spLocks noChangeArrowheads="1"/>
            </p:cNvSpPr>
            <p:nvPr/>
          </p:nvSpPr>
          <p:spPr bwMode="auto">
            <a:xfrm>
              <a:off x="5751352" y="3045013"/>
              <a:ext cx="2363091" cy="339602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Abstract level</a:t>
              </a:r>
            </a:p>
          </p:txBody>
        </p:sp>
        <p:cxnSp>
          <p:nvCxnSpPr>
            <p:cNvPr id="24" name="Shape 19"/>
            <p:cNvCxnSpPr>
              <a:stCxn id="10" idx="3"/>
              <a:endCxn id="11" idx="0"/>
            </p:cNvCxnSpPr>
            <p:nvPr/>
          </p:nvCxnSpPr>
          <p:spPr bwMode="auto">
            <a:xfrm>
              <a:off x="7658101" y="2459017"/>
              <a:ext cx="500856" cy="1350983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5" name="Straight Connector 24"/>
            <p:cNvCxnSpPr>
              <a:cxnSpLocks noChangeShapeType="1"/>
            </p:cNvCxnSpPr>
            <p:nvPr/>
          </p:nvCxnSpPr>
          <p:spPr bwMode="auto">
            <a:xfrm>
              <a:off x="685800" y="3479800"/>
              <a:ext cx="7620000" cy="0"/>
            </a:xfrm>
            <a:prstGeom prst="line">
              <a:avLst/>
            </a:prstGeom>
            <a:noFill/>
            <a:ln w="57150" algn="ctr">
              <a:solidFill>
                <a:srgbClr val="FF0066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5" name="Group 44"/>
          <p:cNvGrpSpPr/>
          <p:nvPr/>
        </p:nvGrpSpPr>
        <p:grpSpPr>
          <a:xfrm>
            <a:off x="5314845" y="2247706"/>
            <a:ext cx="3404023" cy="1996207"/>
            <a:chOff x="-29479" y="1447800"/>
            <a:chExt cx="8974717" cy="4648441"/>
          </a:xfrm>
        </p:grpSpPr>
        <p:cxnSp>
          <p:nvCxnSpPr>
            <p:cNvPr id="46" name="Straight Connector 45"/>
            <p:cNvCxnSpPr/>
            <p:nvPr/>
          </p:nvCxnSpPr>
          <p:spPr bwMode="auto">
            <a:xfrm>
              <a:off x="1582363" y="1642276"/>
              <a:ext cx="0" cy="1865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flipH="1">
              <a:off x="1582364" y="1642276"/>
              <a:ext cx="5501608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4586036" y="1447800"/>
              <a:ext cx="0" cy="17722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4129612" y="1642276"/>
              <a:ext cx="0" cy="1865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7083972" y="1642276"/>
              <a:ext cx="0" cy="1865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1" name="TextBox 50"/>
            <p:cNvSpPr txBox="1"/>
            <p:nvPr/>
          </p:nvSpPr>
          <p:spPr>
            <a:xfrm>
              <a:off x="-29479" y="2570783"/>
              <a:ext cx="968672" cy="50169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800" b="0" dirty="0">
                  <a:latin typeface="Calibri" panose="020F0502020204030204" pitchFamily="34" charset="0"/>
                  <a:cs typeface="Calibri" panose="020F0502020204030204" pitchFamily="34" charset="0"/>
                </a:rPr>
                <a:t>how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888885" y="2570783"/>
              <a:ext cx="1044746" cy="50169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800" b="0" dirty="0">
                  <a:latin typeface="Calibri" panose="020F0502020204030204" pitchFamily="34" charset="0"/>
                  <a:cs typeface="Calibri" panose="020F0502020204030204" pitchFamily="34" charset="0"/>
                </a:rPr>
                <a:t>what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40936" y="3999895"/>
              <a:ext cx="2684558" cy="209634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700" b="0" dirty="0">
                  <a:latin typeface="Calibri" panose="020F0502020204030204" pitchFamily="34" charset="0"/>
                  <a:cs typeface="Calibri" panose="020F0502020204030204" pitchFamily="34" charset="0"/>
                </a:rPr>
                <a:t>human scripts</a:t>
              </a:r>
            </a:p>
            <a:p>
              <a:pPr>
                <a:lnSpc>
                  <a:spcPct val="150000"/>
                </a:lnSpc>
              </a:pPr>
              <a:r>
                <a:rPr lang="en-US" sz="700" b="0" dirty="0">
                  <a:latin typeface="Calibri" panose="020F0502020204030204" pitchFamily="34" charset="0"/>
                  <a:cs typeface="Calibri" panose="020F0502020204030204" pitchFamily="34" charset="0"/>
                </a:rPr>
                <a:t>C/R (GUIs)</a:t>
              </a:r>
            </a:p>
            <a:p>
              <a:pPr>
                <a:lnSpc>
                  <a:spcPct val="150000"/>
                </a:lnSpc>
              </a:pPr>
              <a:r>
                <a:rPr lang="en-US" sz="700" b="0" dirty="0">
                  <a:latin typeface="Calibri" panose="020F0502020204030204" pitchFamily="34" charset="0"/>
                  <a:cs typeface="Calibri" panose="020F0502020204030204" pitchFamily="34" charset="0"/>
                </a:rPr>
                <a:t>script languages</a:t>
              </a:r>
            </a:p>
            <a:p>
              <a:pPr>
                <a:lnSpc>
                  <a:spcPct val="150000"/>
                </a:lnSpc>
              </a:pPr>
              <a:r>
                <a:rPr lang="en-US" sz="700" b="0" dirty="0">
                  <a:latin typeface="Calibri" panose="020F0502020204030204" pitchFamily="34" charset="0"/>
                  <a:cs typeface="Calibri" panose="020F0502020204030204" pitchFamily="34" charset="0"/>
                </a:rPr>
                <a:t>frameworks (JUnit)</a:t>
              </a:r>
            </a:p>
            <a:p>
              <a:pPr>
                <a:lnSpc>
                  <a:spcPct val="150000"/>
                </a:lnSpc>
              </a:pPr>
              <a:r>
                <a:rPr lang="en-US" sz="700" b="0" dirty="0">
                  <a:latin typeface="Calibri" panose="020F0502020204030204" pitchFamily="34" charset="0"/>
                  <a:cs typeface="Calibri" panose="020F0502020204030204" pitchFamily="34" charset="0"/>
                </a:rPr>
                <a:t>continuous integration</a:t>
              </a:r>
            </a:p>
          </p:txBody>
        </p:sp>
        <p:cxnSp>
          <p:nvCxnSpPr>
            <p:cNvPr id="54" name="Straight Connector 53"/>
            <p:cNvCxnSpPr/>
            <p:nvPr/>
          </p:nvCxnSpPr>
          <p:spPr bwMode="auto">
            <a:xfrm>
              <a:off x="495298" y="3048000"/>
              <a:ext cx="0" cy="295793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>
              <a:off x="495298" y="4177130"/>
              <a:ext cx="114302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495298" y="4634330"/>
              <a:ext cx="114302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495298" y="5091530"/>
              <a:ext cx="114302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495298" y="5548730"/>
              <a:ext cx="114302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495298" y="6005930"/>
              <a:ext cx="114302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60" name="Group 59"/>
            <p:cNvGrpSpPr/>
            <p:nvPr/>
          </p:nvGrpSpPr>
          <p:grpSpPr>
            <a:xfrm>
              <a:off x="1871896" y="3200400"/>
              <a:ext cx="1137724" cy="838193"/>
              <a:chOff x="1855885" y="3357208"/>
              <a:chExt cx="1137724" cy="838193"/>
            </a:xfrm>
          </p:grpSpPr>
          <p:sp>
            <p:nvSpPr>
              <p:cNvPr id="102" name="TextBox 101"/>
              <p:cNvSpPr txBox="1"/>
              <p:nvPr/>
            </p:nvSpPr>
            <p:spPr>
              <a:xfrm>
                <a:off x="1855885" y="3478700"/>
                <a:ext cx="1137724" cy="71670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7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prefix</a:t>
                </a:r>
              </a:p>
              <a:p>
                <a:pPr algn="ctr"/>
                <a:r>
                  <a:rPr lang="en-US" sz="7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postfix</a:t>
                </a:r>
              </a:p>
            </p:txBody>
          </p:sp>
          <p:cxnSp>
            <p:nvCxnSpPr>
              <p:cNvPr id="103" name="Straight Connector 102"/>
              <p:cNvCxnSpPr/>
              <p:nvPr/>
            </p:nvCxnSpPr>
            <p:spPr bwMode="auto">
              <a:xfrm>
                <a:off x="2424751" y="3357208"/>
                <a:ext cx="0" cy="186524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1" name="TextBox 60"/>
            <p:cNvSpPr txBox="1"/>
            <p:nvPr/>
          </p:nvSpPr>
          <p:spPr>
            <a:xfrm>
              <a:off x="714611" y="1735831"/>
              <a:ext cx="1699825" cy="53752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900" b="0" dirty="0">
                  <a:latin typeface="Calibri" panose="020F0502020204030204" pitchFamily="34" charset="0"/>
                  <a:cs typeface="Calibri" panose="020F0502020204030204" pitchFamily="34" charset="0"/>
                </a:rPr>
                <a:t>Execution</a:t>
              </a:r>
            </a:p>
          </p:txBody>
        </p:sp>
        <p:cxnSp>
          <p:nvCxnSpPr>
            <p:cNvPr id="62" name="Straight Connector 61"/>
            <p:cNvCxnSpPr/>
            <p:nvPr/>
          </p:nvCxnSpPr>
          <p:spPr bwMode="auto">
            <a:xfrm>
              <a:off x="1582363" y="2261175"/>
              <a:ext cx="0" cy="17722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>
              <a:off x="447286" y="2438400"/>
              <a:ext cx="0" cy="1865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 flipH="1">
              <a:off x="447288" y="2438400"/>
              <a:ext cx="1963974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2411262" y="2438400"/>
              <a:ext cx="0" cy="1865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6" name="TextBox 65"/>
            <p:cNvSpPr txBox="1"/>
            <p:nvPr/>
          </p:nvSpPr>
          <p:spPr>
            <a:xfrm>
              <a:off x="3186717" y="1735831"/>
              <a:ext cx="1885782" cy="53752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900" b="0" dirty="0">
                  <a:latin typeface="Calibri" panose="020F0502020204030204" pitchFamily="34" charset="0"/>
                  <a:cs typeface="Calibri" panose="020F0502020204030204" pitchFamily="34" charset="0"/>
                </a:rPr>
                <a:t>Generation</a:t>
              </a:r>
            </a:p>
          </p:txBody>
        </p:sp>
        <p:cxnSp>
          <p:nvCxnSpPr>
            <p:cNvPr id="67" name="Straight Connector 66"/>
            <p:cNvCxnSpPr/>
            <p:nvPr/>
          </p:nvCxnSpPr>
          <p:spPr bwMode="auto">
            <a:xfrm flipH="1">
              <a:off x="1524000" y="3204808"/>
              <a:ext cx="1783508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2411262" y="3013876"/>
              <a:ext cx="0" cy="1865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69" name="Group 68"/>
            <p:cNvGrpSpPr/>
            <p:nvPr/>
          </p:nvGrpSpPr>
          <p:grpSpPr>
            <a:xfrm>
              <a:off x="1016728" y="3200400"/>
              <a:ext cx="1095461" cy="563296"/>
              <a:chOff x="1016728" y="3352800"/>
              <a:chExt cx="1095461" cy="563296"/>
            </a:xfrm>
          </p:grpSpPr>
          <p:sp>
            <p:nvSpPr>
              <p:cNvPr id="100" name="TextBox 99"/>
              <p:cNvSpPr txBox="1"/>
              <p:nvPr/>
            </p:nvSpPr>
            <p:spPr>
              <a:xfrm>
                <a:off x="1016728" y="3450240"/>
                <a:ext cx="1095461" cy="465856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7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values</a:t>
                </a:r>
              </a:p>
            </p:txBody>
          </p:sp>
          <p:cxnSp>
            <p:nvCxnSpPr>
              <p:cNvPr id="101" name="Straight Connector 100"/>
              <p:cNvCxnSpPr/>
              <p:nvPr/>
            </p:nvCxnSpPr>
            <p:spPr bwMode="auto">
              <a:xfrm>
                <a:off x="1524000" y="3352800"/>
                <a:ext cx="0" cy="186524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70" name="Group 69"/>
            <p:cNvGrpSpPr/>
            <p:nvPr/>
          </p:nvGrpSpPr>
          <p:grpSpPr>
            <a:xfrm>
              <a:off x="2764003" y="3200400"/>
              <a:ext cx="1087008" cy="828474"/>
              <a:chOff x="2764003" y="3366927"/>
              <a:chExt cx="1087008" cy="828474"/>
            </a:xfrm>
          </p:grpSpPr>
          <p:sp>
            <p:nvSpPr>
              <p:cNvPr id="98" name="TextBox 97"/>
              <p:cNvSpPr txBox="1"/>
              <p:nvPr/>
            </p:nvSpPr>
            <p:spPr>
              <a:xfrm>
                <a:off x="2764003" y="3478701"/>
                <a:ext cx="1087008" cy="71670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7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test</a:t>
                </a:r>
              </a:p>
              <a:p>
                <a:pPr algn="ctr"/>
                <a:r>
                  <a:rPr lang="en-US" sz="7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oracle</a:t>
                </a:r>
              </a:p>
            </p:txBody>
          </p:sp>
          <p:cxnSp>
            <p:nvCxnSpPr>
              <p:cNvPr id="99" name="Straight Connector 98"/>
              <p:cNvCxnSpPr/>
              <p:nvPr/>
            </p:nvCxnSpPr>
            <p:spPr bwMode="auto">
              <a:xfrm>
                <a:off x="3307508" y="3366927"/>
                <a:ext cx="0" cy="186524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71" name="TextBox 70"/>
            <p:cNvSpPr txBox="1"/>
            <p:nvPr/>
          </p:nvSpPr>
          <p:spPr>
            <a:xfrm>
              <a:off x="6007944" y="1735831"/>
              <a:ext cx="2152043" cy="53752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900" b="0" dirty="0">
                  <a:latin typeface="Calibri" panose="020F0502020204030204" pitchFamily="34" charset="0"/>
                  <a:cs typeface="Calibri" panose="020F0502020204030204" pitchFamily="34" charset="0"/>
                </a:rPr>
                <a:t>Management</a:t>
              </a:r>
            </a:p>
          </p:txBody>
        </p:sp>
        <p:cxnSp>
          <p:nvCxnSpPr>
            <p:cNvPr id="72" name="Straight Connector 71"/>
            <p:cNvCxnSpPr/>
            <p:nvPr/>
          </p:nvCxnSpPr>
          <p:spPr bwMode="auto">
            <a:xfrm>
              <a:off x="4129612" y="2272357"/>
              <a:ext cx="0" cy="344487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3" name="TextBox 72"/>
            <p:cNvSpPr txBox="1"/>
            <p:nvPr/>
          </p:nvSpPr>
          <p:spPr>
            <a:xfrm>
              <a:off x="4231845" y="3561385"/>
              <a:ext cx="1666017" cy="50169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800" b="0" dirty="0">
                  <a:latin typeface="Calibri" panose="020F0502020204030204" pitchFamily="34" charset="0"/>
                  <a:cs typeface="Calibri" panose="020F0502020204030204" pitchFamily="34" charset="0"/>
                </a:rPr>
                <a:t>test values</a:t>
              </a:r>
            </a:p>
          </p:txBody>
        </p:sp>
        <p:cxnSp>
          <p:nvCxnSpPr>
            <p:cNvPr id="74" name="Straight Connector 73"/>
            <p:cNvCxnSpPr/>
            <p:nvPr/>
          </p:nvCxnSpPr>
          <p:spPr bwMode="auto">
            <a:xfrm>
              <a:off x="4129612" y="3783141"/>
              <a:ext cx="114302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75" name="Group 74"/>
            <p:cNvGrpSpPr/>
            <p:nvPr/>
          </p:nvGrpSpPr>
          <p:grpSpPr>
            <a:xfrm>
              <a:off x="4129612" y="4200900"/>
              <a:ext cx="2279633" cy="501692"/>
              <a:chOff x="4129612" y="4475782"/>
              <a:chExt cx="2279633" cy="501692"/>
            </a:xfrm>
          </p:grpSpPr>
          <p:sp>
            <p:nvSpPr>
              <p:cNvPr id="96" name="TextBox 95"/>
              <p:cNvSpPr txBox="1"/>
              <p:nvPr/>
            </p:nvSpPr>
            <p:spPr>
              <a:xfrm>
                <a:off x="4231845" y="4475782"/>
                <a:ext cx="2177400" cy="50169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US" sz="8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prefix &amp; postfix</a:t>
                </a:r>
              </a:p>
            </p:txBody>
          </p:sp>
          <p:cxnSp>
            <p:nvCxnSpPr>
              <p:cNvPr id="97" name="Straight Connector 96"/>
              <p:cNvCxnSpPr/>
              <p:nvPr/>
            </p:nvCxnSpPr>
            <p:spPr bwMode="auto">
              <a:xfrm>
                <a:off x="4129612" y="4726632"/>
                <a:ext cx="114302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76" name="Group 75"/>
            <p:cNvGrpSpPr/>
            <p:nvPr/>
          </p:nvGrpSpPr>
          <p:grpSpPr>
            <a:xfrm>
              <a:off x="4129612" y="4856782"/>
              <a:ext cx="2524760" cy="501692"/>
              <a:chOff x="4129612" y="4941191"/>
              <a:chExt cx="2524760" cy="501692"/>
            </a:xfrm>
          </p:grpSpPr>
          <p:sp>
            <p:nvSpPr>
              <p:cNvPr id="94" name="TextBox 93"/>
              <p:cNvSpPr txBox="1"/>
              <p:nvPr/>
            </p:nvSpPr>
            <p:spPr>
              <a:xfrm>
                <a:off x="4231845" y="4941191"/>
                <a:ext cx="2422527" cy="50169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US" sz="8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assembled pieces</a:t>
                </a:r>
              </a:p>
            </p:txBody>
          </p:sp>
          <p:cxnSp>
            <p:nvCxnSpPr>
              <p:cNvPr id="95" name="Straight Connector 94"/>
              <p:cNvCxnSpPr/>
              <p:nvPr/>
            </p:nvCxnSpPr>
            <p:spPr bwMode="auto">
              <a:xfrm>
                <a:off x="4129612" y="5192041"/>
                <a:ext cx="114302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77" name="Group 76"/>
            <p:cNvGrpSpPr/>
            <p:nvPr/>
          </p:nvGrpSpPr>
          <p:grpSpPr>
            <a:xfrm>
              <a:off x="4129612" y="5466382"/>
              <a:ext cx="1747117" cy="501692"/>
              <a:chOff x="4129612" y="5919117"/>
              <a:chExt cx="1747117" cy="501692"/>
            </a:xfrm>
          </p:grpSpPr>
          <p:sp>
            <p:nvSpPr>
              <p:cNvPr id="92" name="TextBox 91"/>
              <p:cNvSpPr txBox="1"/>
              <p:nvPr/>
            </p:nvSpPr>
            <p:spPr>
              <a:xfrm>
                <a:off x="4231845" y="5919117"/>
                <a:ext cx="1644884" cy="50169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US" sz="8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test oracle</a:t>
                </a:r>
              </a:p>
            </p:txBody>
          </p:sp>
          <p:cxnSp>
            <p:nvCxnSpPr>
              <p:cNvPr id="93" name="Straight Connector 92"/>
              <p:cNvCxnSpPr/>
              <p:nvPr/>
            </p:nvCxnSpPr>
            <p:spPr bwMode="auto">
              <a:xfrm>
                <a:off x="4129612" y="6169967"/>
                <a:ext cx="114302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78" name="TextBox 77"/>
            <p:cNvSpPr txBox="1"/>
            <p:nvPr/>
          </p:nvSpPr>
          <p:spPr>
            <a:xfrm>
              <a:off x="5510942" y="2612114"/>
              <a:ext cx="960220" cy="78836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800" b="0" dirty="0">
                  <a:latin typeface="Calibri" panose="020F0502020204030204" pitchFamily="34" charset="0"/>
                  <a:cs typeface="Calibri" panose="020F0502020204030204" pitchFamily="34" charset="0"/>
                </a:rPr>
                <a:t>new</a:t>
              </a:r>
            </a:p>
            <a:p>
              <a:pPr algn="ctr"/>
              <a:r>
                <a:rPr lang="en-US" sz="800" b="0" dirty="0">
                  <a:latin typeface="Calibri" panose="020F0502020204030204" pitchFamily="34" charset="0"/>
                  <a:cs typeface="Calibri" panose="020F0502020204030204" pitchFamily="34" charset="0"/>
                </a:rPr>
                <a:t>test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465883" y="2612114"/>
              <a:ext cx="1281419" cy="78836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800" b="0" dirty="0">
                  <a:latin typeface="Calibri" panose="020F0502020204030204" pitchFamily="34" charset="0"/>
                  <a:cs typeface="Calibri" panose="020F0502020204030204" pitchFamily="34" charset="0"/>
                </a:rPr>
                <a:t>change</a:t>
              </a:r>
            </a:p>
            <a:p>
              <a:pPr algn="ctr"/>
              <a:r>
                <a:rPr lang="en-US" sz="800" b="0" dirty="0">
                  <a:latin typeface="Calibri" panose="020F0502020204030204" pitchFamily="34" charset="0"/>
                  <a:cs typeface="Calibri" panose="020F0502020204030204" pitchFamily="34" charset="0"/>
                </a:rPr>
                <a:t>test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756797" y="2612114"/>
              <a:ext cx="1188441" cy="78836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800" b="0" dirty="0">
                  <a:latin typeface="Calibri" panose="020F0502020204030204" pitchFamily="34" charset="0"/>
                  <a:cs typeface="Calibri" panose="020F0502020204030204" pitchFamily="34" charset="0"/>
                </a:rPr>
                <a:t>delete</a:t>
              </a:r>
            </a:p>
            <a:p>
              <a:pPr algn="ctr"/>
              <a:r>
                <a:rPr lang="en-US" sz="800" b="0" dirty="0">
                  <a:latin typeface="Calibri" panose="020F0502020204030204" pitchFamily="34" charset="0"/>
                  <a:cs typeface="Calibri" panose="020F0502020204030204" pitchFamily="34" charset="0"/>
                </a:rPr>
                <a:t>test</a:t>
              </a:r>
            </a:p>
          </p:txBody>
        </p:sp>
        <p:cxnSp>
          <p:nvCxnSpPr>
            <p:cNvPr id="81" name="Straight Connector 80"/>
            <p:cNvCxnSpPr/>
            <p:nvPr/>
          </p:nvCxnSpPr>
          <p:spPr bwMode="auto">
            <a:xfrm>
              <a:off x="7083972" y="2261175"/>
              <a:ext cx="0" cy="17722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6019800" y="2438400"/>
              <a:ext cx="0" cy="1865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 flipH="1">
              <a:off x="6013902" y="2438400"/>
              <a:ext cx="2368098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>
              <a:off x="8382000" y="2438400"/>
              <a:ext cx="0" cy="1865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7085055" y="2438400"/>
              <a:ext cx="0" cy="1865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6" name="TextBox 85"/>
            <p:cNvSpPr txBox="1"/>
            <p:nvPr/>
          </p:nvSpPr>
          <p:spPr>
            <a:xfrm>
              <a:off x="6565905" y="3823368"/>
              <a:ext cx="1801259" cy="46585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700" b="0" dirty="0">
                  <a:latin typeface="Calibri" panose="020F0502020204030204" pitchFamily="34" charset="0"/>
                  <a:cs typeface="Calibri" panose="020F0502020204030204" pitchFamily="34" charset="0"/>
                </a:rPr>
                <a:t>human-based</a:t>
              </a:r>
            </a:p>
          </p:txBody>
        </p:sp>
        <p:cxnSp>
          <p:nvCxnSpPr>
            <p:cNvPr id="87" name="Straight Connector 86"/>
            <p:cNvCxnSpPr/>
            <p:nvPr/>
          </p:nvCxnSpPr>
          <p:spPr bwMode="auto">
            <a:xfrm>
              <a:off x="6412945" y="3794748"/>
              <a:ext cx="0" cy="65339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 flipH="1">
              <a:off x="5676901" y="3794748"/>
              <a:ext cx="736044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9" name="TextBox 88"/>
            <p:cNvSpPr txBox="1"/>
            <p:nvPr/>
          </p:nvSpPr>
          <p:spPr>
            <a:xfrm>
              <a:off x="6565905" y="4215217"/>
              <a:ext cx="1822390" cy="46585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700" b="0" dirty="0">
                  <a:latin typeface="Calibri" panose="020F0502020204030204" pitchFamily="34" charset="0"/>
                  <a:cs typeface="Calibri" panose="020F0502020204030204" pitchFamily="34" charset="0"/>
                </a:rPr>
                <a:t>criteria-based</a:t>
              </a:r>
            </a:p>
          </p:txBody>
        </p:sp>
        <p:cxnSp>
          <p:nvCxnSpPr>
            <p:cNvPr id="90" name="Straight Connector 89"/>
            <p:cNvCxnSpPr/>
            <p:nvPr/>
          </p:nvCxnSpPr>
          <p:spPr bwMode="auto">
            <a:xfrm>
              <a:off x="6412945" y="4056299"/>
              <a:ext cx="114302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>
              <a:off x="6400800" y="4448145"/>
              <a:ext cx="114302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4" name="Group 103"/>
          <p:cNvGrpSpPr/>
          <p:nvPr/>
        </p:nvGrpSpPr>
        <p:grpSpPr>
          <a:xfrm>
            <a:off x="567324" y="4355904"/>
            <a:ext cx="3207597" cy="1917023"/>
            <a:chOff x="2912836" y="898267"/>
            <a:chExt cx="6085961" cy="5743156"/>
          </a:xfrm>
        </p:grpSpPr>
        <p:sp>
          <p:nvSpPr>
            <p:cNvPr id="105" name="Oval 104"/>
            <p:cNvSpPr/>
            <p:nvPr/>
          </p:nvSpPr>
          <p:spPr>
            <a:xfrm>
              <a:off x="5359007" y="898267"/>
              <a:ext cx="3639789" cy="3577582"/>
            </a:xfrm>
            <a:prstGeom prst="ellipse">
              <a:avLst/>
            </a:prstGeom>
            <a:solidFill>
              <a:srgbClr val="FFFF00">
                <a:lumMod val="75000"/>
              </a:srgbClr>
            </a:solidFill>
            <a:ln w="38100" cap="flat" cmpd="sng" algn="ctr">
              <a:solidFill>
                <a:srgbClr val="FFFF00">
                  <a:lumMod val="5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2912836" y="937696"/>
              <a:ext cx="6085961" cy="5703727"/>
              <a:chOff x="2912836" y="937696"/>
              <a:chExt cx="6085961" cy="5703727"/>
            </a:xfrm>
          </p:grpSpPr>
          <p:sp>
            <p:nvSpPr>
              <p:cNvPr id="107" name="Oval 106"/>
              <p:cNvSpPr/>
              <p:nvPr/>
            </p:nvSpPr>
            <p:spPr>
              <a:xfrm>
                <a:off x="3605545" y="937696"/>
                <a:ext cx="1361404" cy="1083491"/>
              </a:xfrm>
              <a:prstGeom prst="ellipse">
                <a:avLst/>
              </a:prstGeom>
              <a:solidFill>
                <a:srgbClr val="FFFF00">
                  <a:lumMod val="75000"/>
                </a:srgbClr>
              </a:solidFill>
              <a:ln w="38100" cap="flat" cmpd="sng" algn="ctr">
                <a:solidFill>
                  <a:srgbClr val="FFFF00">
                    <a:lumMod val="50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Test</a:t>
                </a:r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3508937" y="2540773"/>
                <a:ext cx="1554621" cy="1269154"/>
              </a:xfrm>
              <a:prstGeom prst="ellipse">
                <a:avLst/>
              </a:prstGeom>
              <a:solidFill>
                <a:srgbClr val="FFFF00">
                  <a:lumMod val="75000"/>
                </a:srgbClr>
              </a:solidFill>
              <a:ln w="38100" cap="flat" cmpd="sng" algn="ctr">
                <a:solidFill>
                  <a:srgbClr val="FFFF00">
                    <a:lumMod val="50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Fault</a:t>
                </a:r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3213487" y="4329512"/>
                <a:ext cx="2145520" cy="1860910"/>
              </a:xfrm>
              <a:prstGeom prst="ellipse">
                <a:avLst/>
              </a:prstGeom>
              <a:solidFill>
                <a:srgbClr val="FFFF00">
                  <a:lumMod val="75000"/>
                </a:srgbClr>
              </a:solidFill>
              <a:ln w="38100" cap="flat" cmpd="sng" algn="ctr">
                <a:solidFill>
                  <a:srgbClr val="FFFF00">
                    <a:lumMod val="50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Error program state</a:t>
                </a:r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6244389" y="5225372"/>
                <a:ext cx="1949116" cy="1416051"/>
              </a:xfrm>
              <a:prstGeom prst="ellipse">
                <a:avLst/>
              </a:prstGeom>
              <a:solidFill>
                <a:srgbClr val="FFFF00">
                  <a:lumMod val="75000"/>
                </a:srgbClr>
              </a:solidFill>
              <a:ln w="38100" cap="flat" cmpd="sng" algn="ctr">
                <a:solidFill>
                  <a:srgbClr val="FFFF00">
                    <a:lumMod val="50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Test oracles</a:t>
                </a: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6096001" y="2276871"/>
                <a:ext cx="2902796" cy="1316425"/>
              </a:xfrm>
              <a:prstGeom prst="ellipse">
                <a:avLst/>
              </a:prstGeom>
              <a:solidFill>
                <a:srgbClr val="FFFF00">
                  <a:lumMod val="60000"/>
                  <a:lumOff val="40000"/>
                </a:srgbClr>
              </a:solidFill>
              <a:ln w="38100" cap="flat" cmpd="sng" algn="ctr">
                <a:solidFill>
                  <a:srgbClr val="FFFF00">
                    <a:lumMod val="7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F5F5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Observed final </a:t>
                </a:r>
                <a:r>
                  <a:rPr lang="en-US" sz="1050" b="0" kern="0" dirty="0">
                    <a:solidFill>
                      <a:srgbClr val="5F5F5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output </a:t>
                </a:r>
                <a:r>
                  <a: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F5F5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state</a:t>
                </a:r>
              </a:p>
            </p:txBody>
          </p:sp>
          <p:cxnSp>
            <p:nvCxnSpPr>
              <p:cNvPr id="112" name="Straight Arrow Connector 111"/>
              <p:cNvCxnSpPr>
                <a:endCxn id="108" idx="0"/>
              </p:cNvCxnSpPr>
              <p:nvPr/>
            </p:nvCxnSpPr>
            <p:spPr>
              <a:xfrm>
                <a:off x="4286247" y="2024847"/>
                <a:ext cx="1" cy="515926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FF00">
                    <a:lumMod val="50000"/>
                  </a:srgbClr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3" name="Straight Arrow Connector 112"/>
              <p:cNvCxnSpPr>
                <a:stCxn id="108" idx="4"/>
                <a:endCxn id="109" idx="0"/>
              </p:cNvCxnSpPr>
              <p:nvPr/>
            </p:nvCxnSpPr>
            <p:spPr>
              <a:xfrm flipH="1">
                <a:off x="4286247" y="3809927"/>
                <a:ext cx="1" cy="519585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FF00">
                    <a:lumMod val="50000"/>
                  </a:srgbClr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4" name="Straight Arrow Connector 113"/>
              <p:cNvCxnSpPr>
                <a:stCxn id="109" idx="7"/>
                <a:endCxn id="120" idx="2"/>
              </p:cNvCxnSpPr>
              <p:nvPr/>
            </p:nvCxnSpPr>
            <p:spPr>
              <a:xfrm flipV="1">
                <a:off x="5044803" y="3773258"/>
                <a:ext cx="833067" cy="828778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FF00">
                    <a:lumMod val="50000"/>
                  </a:srgbClr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5" name="Straight Arrow Connector 114"/>
              <p:cNvCxnSpPr>
                <a:stCxn id="110" idx="0"/>
              </p:cNvCxnSpPr>
              <p:nvPr/>
            </p:nvCxnSpPr>
            <p:spPr>
              <a:xfrm flipV="1">
                <a:off x="7218947" y="3593296"/>
                <a:ext cx="328452" cy="1632076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7F7F00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16" name="TextBox 115"/>
              <p:cNvSpPr txBox="1"/>
              <p:nvPr/>
            </p:nvSpPr>
            <p:spPr>
              <a:xfrm>
                <a:off x="2912836" y="2011378"/>
                <a:ext cx="1377862" cy="783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eaLnBrk="0" hangingPunct="0"/>
                <a:r>
                  <a:rPr lang="en-US" sz="1050" b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Reaches</a:t>
                </a: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3232101" y="3736344"/>
                <a:ext cx="1058597" cy="760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eaLnBrk="0" hangingPunct="0"/>
                <a:r>
                  <a:rPr lang="en-US" sz="1050" b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Infects</a:t>
                </a: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5297736" y="4494177"/>
                <a:ext cx="1692465" cy="783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hangingPunct="0"/>
                <a:r>
                  <a:rPr lang="en-US" sz="1050" b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Propagates</a:t>
                </a:r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7177659" y="4614536"/>
                <a:ext cx="1276913" cy="783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hangingPunct="0"/>
                <a:r>
                  <a:rPr lang="en-US" sz="1050" b="0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Reveals</a:t>
                </a:r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5877870" y="3276897"/>
                <a:ext cx="2046930" cy="992722"/>
              </a:xfrm>
              <a:prstGeom prst="ellipse">
                <a:avLst/>
              </a:prstGeom>
              <a:solidFill>
                <a:srgbClr val="FFFF00">
                  <a:lumMod val="75000"/>
                  <a:alpha val="28000"/>
                </a:srgbClr>
              </a:solidFill>
              <a:ln w="9525" cap="flat" cmpd="sng" algn="ctr">
                <a:solidFill>
                  <a:srgbClr val="FF99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Incorrect final state</a:t>
                </a: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5359007" y="1066800"/>
                <a:ext cx="3639790" cy="1290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eaLnBrk="0" hangingPunct="0"/>
                <a:r>
                  <a:rPr lang="en-US" sz="1050" b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Outputs</a:t>
                </a:r>
              </a:p>
              <a:p>
                <a:pPr algn="ctr" eaLnBrk="0" hangingPunct="0"/>
                <a:r>
                  <a:rPr lang="en-US" sz="1050" b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final program state</a:t>
                </a:r>
              </a:p>
            </p:txBody>
          </p:sp>
          <p:cxnSp>
            <p:nvCxnSpPr>
              <p:cNvPr id="122" name="Straight Connector 121"/>
              <p:cNvCxnSpPr/>
              <p:nvPr/>
            </p:nvCxnSpPr>
            <p:spPr bwMode="auto">
              <a:xfrm flipH="1">
                <a:off x="6633076" y="3276897"/>
                <a:ext cx="195735" cy="22830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3" name="Straight Connector 122"/>
              <p:cNvCxnSpPr/>
              <p:nvPr/>
            </p:nvCxnSpPr>
            <p:spPr bwMode="auto">
              <a:xfrm flipH="1">
                <a:off x="6808627" y="3290550"/>
                <a:ext cx="195735" cy="22830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4" name="Straight Connector 123"/>
              <p:cNvCxnSpPr/>
              <p:nvPr/>
            </p:nvCxnSpPr>
            <p:spPr bwMode="auto">
              <a:xfrm flipH="1">
                <a:off x="6544601" y="3312822"/>
                <a:ext cx="108659" cy="12674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5" name="Straight Connector 124"/>
              <p:cNvCxnSpPr/>
              <p:nvPr/>
            </p:nvCxnSpPr>
            <p:spPr bwMode="auto">
              <a:xfrm flipH="1">
                <a:off x="7487401" y="3435391"/>
                <a:ext cx="172008" cy="200629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6" name="Straight Connector 125"/>
              <p:cNvCxnSpPr/>
              <p:nvPr/>
            </p:nvCxnSpPr>
            <p:spPr bwMode="auto">
              <a:xfrm flipH="1">
                <a:off x="7335280" y="3367783"/>
                <a:ext cx="172307" cy="20097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7" name="Straight Connector 126"/>
              <p:cNvCxnSpPr/>
              <p:nvPr/>
            </p:nvCxnSpPr>
            <p:spPr bwMode="auto">
              <a:xfrm flipH="1">
                <a:off x="7159729" y="3331778"/>
                <a:ext cx="195735" cy="22830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8" name="Straight Connector 127"/>
              <p:cNvCxnSpPr/>
              <p:nvPr/>
            </p:nvCxnSpPr>
            <p:spPr bwMode="auto">
              <a:xfrm flipH="1">
                <a:off x="6984178" y="3311164"/>
                <a:ext cx="195735" cy="22830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26" name="Group 25"/>
          <p:cNvGrpSpPr/>
          <p:nvPr/>
        </p:nvGrpSpPr>
        <p:grpSpPr>
          <a:xfrm>
            <a:off x="6032645" y="4901043"/>
            <a:ext cx="1231236" cy="591944"/>
            <a:chOff x="5659501" y="4314635"/>
            <a:chExt cx="2502859" cy="1148903"/>
          </a:xfrm>
        </p:grpSpPr>
        <p:sp>
          <p:nvSpPr>
            <p:cNvPr id="141" name="Oval 140"/>
            <p:cNvSpPr/>
            <p:nvPr/>
          </p:nvSpPr>
          <p:spPr bwMode="auto">
            <a:xfrm>
              <a:off x="7628960" y="5006338"/>
              <a:ext cx="533400" cy="4572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38100" cap="flat" cmpd="sng" algn="ctr">
              <a:solidFill>
                <a:srgbClr val="00CC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142" name="Oval 141"/>
            <p:cNvSpPr/>
            <p:nvPr/>
          </p:nvSpPr>
          <p:spPr bwMode="auto">
            <a:xfrm>
              <a:off x="6268869" y="5006338"/>
              <a:ext cx="533400" cy="4572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38100" cap="flat" cmpd="sng" algn="ctr">
              <a:solidFill>
                <a:srgbClr val="00CC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143" name="Oval 142"/>
            <p:cNvSpPr/>
            <p:nvPr/>
          </p:nvSpPr>
          <p:spPr bwMode="auto">
            <a:xfrm>
              <a:off x="5659501" y="4314635"/>
              <a:ext cx="533400" cy="4572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38100" cap="flat" cmpd="sng" algn="ctr">
              <a:solidFill>
                <a:srgbClr val="00CC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144" name="Oval 143"/>
            <p:cNvSpPr/>
            <p:nvPr/>
          </p:nvSpPr>
          <p:spPr bwMode="auto">
            <a:xfrm>
              <a:off x="7098780" y="4374736"/>
              <a:ext cx="533400" cy="4572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38100" cap="flat" cmpd="sng" algn="ctr">
              <a:solidFill>
                <a:srgbClr val="00CC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0" dirty="0">
                  <a:latin typeface="Arial" charset="0"/>
                  <a:cs typeface="Arial" charset="0"/>
                </a:rPr>
                <a:t>3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45" name="Straight Arrow Connector 144"/>
            <p:cNvCxnSpPr>
              <a:stCxn id="143" idx="6"/>
              <a:endCxn id="144" idx="2"/>
            </p:cNvCxnSpPr>
            <p:nvPr/>
          </p:nvCxnSpPr>
          <p:spPr bwMode="auto">
            <a:xfrm>
              <a:off x="6192901" y="4543235"/>
              <a:ext cx="905879" cy="6010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CC99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6" name="Straight Arrow Connector 145"/>
            <p:cNvCxnSpPr>
              <a:stCxn id="143" idx="5"/>
              <a:endCxn id="142" idx="1"/>
            </p:cNvCxnSpPr>
            <p:nvPr/>
          </p:nvCxnSpPr>
          <p:spPr bwMode="auto">
            <a:xfrm>
              <a:off x="6114786" y="4704880"/>
              <a:ext cx="232198" cy="36841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CC99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7" name="Straight Arrow Connector 146"/>
            <p:cNvCxnSpPr>
              <a:stCxn id="142" idx="7"/>
              <a:endCxn id="144" idx="3"/>
            </p:cNvCxnSpPr>
            <p:nvPr/>
          </p:nvCxnSpPr>
          <p:spPr bwMode="auto">
            <a:xfrm flipV="1">
              <a:off x="6724154" y="4764981"/>
              <a:ext cx="452741" cy="30831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CC99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8" name="Straight Arrow Connector 147"/>
            <p:cNvCxnSpPr>
              <a:stCxn id="144" idx="5"/>
              <a:endCxn id="141" idx="1"/>
            </p:cNvCxnSpPr>
            <p:nvPr/>
          </p:nvCxnSpPr>
          <p:spPr bwMode="auto">
            <a:xfrm>
              <a:off x="7554065" y="4764981"/>
              <a:ext cx="153010" cy="30831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CC99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50" name="TextBox 149"/>
          <p:cNvSpPr txBox="1"/>
          <p:nvPr/>
        </p:nvSpPr>
        <p:spPr>
          <a:xfrm>
            <a:off x="6079812" y="5562600"/>
            <a:ext cx="1745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j-lt"/>
              </a:rPr>
              <a:t>(A &amp; B ) | (C &amp; D)</a:t>
            </a:r>
            <a:endParaRPr lang="en-US" sz="1600" b="0" dirty="0">
              <a:latin typeface="+mj-lt"/>
            </a:endParaRPr>
          </a:p>
        </p:txBody>
      </p:sp>
      <p:sp>
        <p:nvSpPr>
          <p:cNvPr id="151" name="Rounded Rectangle 150"/>
          <p:cNvSpPr/>
          <p:nvPr/>
        </p:nvSpPr>
        <p:spPr bwMode="auto">
          <a:xfrm>
            <a:off x="7150142" y="6597358"/>
            <a:ext cx="850858" cy="242889"/>
          </a:xfrm>
          <a:prstGeom prst="roundRect">
            <a:avLst/>
          </a:prstGeom>
          <a:solidFill>
            <a:srgbClr val="0070C0">
              <a:alpha val="50196"/>
            </a:srgb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23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F719F-E5FB-4868-B33E-8524142C3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CA090-3455-40AF-8458-CC0EE37D1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929193" y="990600"/>
            <a:ext cx="7083713" cy="976515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(3)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have barely started!</a:t>
            </a:r>
            <a:endParaRPr kumimoji="0" lang="en-US" sz="2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914400" y="2362200"/>
            <a:ext cx="7315200" cy="2667000"/>
          </a:xfrm>
          <a:prstGeom prst="roundRect">
            <a:avLst/>
          </a:prstGeom>
          <a:solidFill>
            <a:srgbClr val="009999"/>
          </a:solidFill>
          <a:ln w="571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1368425" y="2611316"/>
            <a:ext cx="6407150" cy="2168769"/>
          </a:xfrm>
          <a:prstGeom prst="roundRect">
            <a:avLst/>
          </a:prstGeom>
          <a:solidFill>
            <a:schemeClr val="accent1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Every </a:t>
            </a:r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advance </a:t>
            </a:r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reveals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two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more </a:t>
            </a:r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tasks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we can automate</a:t>
            </a:r>
            <a:endParaRPr kumimoji="0" 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69850" y="5449685"/>
            <a:ext cx="36576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Jeff Offutt</a:t>
            </a:r>
          </a:p>
          <a:p>
            <a:pPr algn="ctr">
              <a:defRPr/>
            </a:pPr>
            <a:r>
              <a:rPr lang="en-US" sz="2000" b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cs.gmu.edu/~offutt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3962400" y="5257800"/>
            <a:ext cx="5029200" cy="108108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“Computer science amuses and fascinates us, but automation changes the world.”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(paraphrasing Isaac Asimov)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7150142" y="6597358"/>
            <a:ext cx="850858" cy="242889"/>
          </a:xfrm>
          <a:prstGeom prst="roundRect">
            <a:avLst/>
          </a:prstGeom>
          <a:solidFill>
            <a:srgbClr val="0070C0">
              <a:alpha val="50196"/>
            </a:srgb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35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5E9C0-4539-40CE-82D6-0FCEF3060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 simply 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93B508-B073-4DD5-9E60-83D8C43EC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FB2CC-0026-474A-8143-56756D8BC8D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0DDCAF5-17B4-4018-8061-70F06FB15DC0}"/>
              </a:ext>
            </a:extLst>
          </p:cNvPr>
          <p:cNvSpPr/>
          <p:nvPr/>
        </p:nvSpPr>
        <p:spPr bwMode="auto">
          <a:xfrm>
            <a:off x="1828800" y="2514600"/>
            <a:ext cx="5486400" cy="2895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0" dirty="0">
                <a:latin typeface="Gill Sans MT" panose="020B0502020104020203" pitchFamily="34" charset="0"/>
                <a:cs typeface="Arial" charset="0"/>
              </a:rPr>
              <a:t>A software tester tries to spot software failures </a:t>
            </a:r>
            <a:r>
              <a:rPr lang="en-US" sz="3200" b="0" dirty="0">
                <a:solidFill>
                  <a:srgbClr val="FFFF00"/>
                </a:solidFill>
                <a:latin typeface="Gill Sans MT" panose="020B0502020104020203" pitchFamily="34" charset="0"/>
                <a:cs typeface="Arial" charset="0"/>
              </a:rPr>
              <a:t>before</a:t>
            </a:r>
            <a:r>
              <a:rPr lang="en-US" sz="3200" b="0" dirty="0">
                <a:latin typeface="Gill Sans MT" panose="020B0502020104020203" pitchFamily="34" charset="0"/>
                <a:cs typeface="Arial" charset="0"/>
              </a:rPr>
              <a:t> they are inflicted on users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B36F7E95-7B75-46FB-9C25-1FCD8DFDD7D4}"/>
              </a:ext>
            </a:extLst>
          </p:cNvPr>
          <p:cNvSpPr/>
          <p:nvPr/>
        </p:nvSpPr>
        <p:spPr bwMode="auto">
          <a:xfrm>
            <a:off x="69850" y="6615110"/>
            <a:ext cx="858838" cy="242889"/>
          </a:xfrm>
          <a:prstGeom prst="roundRect">
            <a:avLst/>
          </a:prstGeom>
          <a:solidFill>
            <a:srgbClr val="0070C0">
              <a:alpha val="50196"/>
            </a:srgb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59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1143000"/>
          </a:xfrm>
        </p:spPr>
        <p:txBody>
          <a:bodyPr/>
          <a:lstStyle/>
          <a:p>
            <a:r>
              <a:rPr lang="en-US" dirty="0"/>
              <a:t>Why automate testing?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371600" y="1014566"/>
            <a:ext cx="6400800" cy="1728634"/>
          </a:xfrm>
          <a:prstGeom prst="roundRect">
            <a:avLst/>
          </a:prstGeom>
          <a:solidFill>
            <a:schemeClr val="accent1"/>
          </a:solidFill>
          <a:ln w="571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usual reasons for automation </a:t>
            </a:r>
          </a:p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 </a:t>
            </a:r>
          </a:p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reduce cost and increase value</a:t>
            </a:r>
          </a:p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(increase </a:t>
            </a:r>
            <a:r>
              <a:rPr lang="en-US" sz="2800" b="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RoI)</a:t>
            </a:r>
            <a:endParaRPr kumimoji="0" lang="en-US" sz="2800" b="0" i="0" u="none" strike="noStrike" cap="none" normalizeH="0" baseline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24827C5F-DEE0-475A-88CC-19E1036C9386}"/>
              </a:ext>
            </a:extLst>
          </p:cNvPr>
          <p:cNvSpPr/>
          <p:nvPr/>
        </p:nvSpPr>
        <p:spPr bwMode="auto">
          <a:xfrm>
            <a:off x="2366495" y="3429000"/>
            <a:ext cx="4379050" cy="533400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Reduce repetitive</a:t>
            </a:r>
            <a:r>
              <a:rPr kumimoji="0" lang="en-US" sz="2800" b="0" i="0" u="none" strike="noStrike" cap="none" normalizeH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work</a:t>
            </a:r>
            <a:endParaRPr kumimoji="0" lang="en-US" sz="2800" b="0" i="0" u="none" strike="noStrike" cap="none" normalizeH="0" baseline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0A9C5D4D-2B82-4C34-B6B2-0AA7BCD2E9B7}"/>
              </a:ext>
            </a:extLst>
          </p:cNvPr>
          <p:cNvSpPr/>
          <p:nvPr/>
        </p:nvSpPr>
        <p:spPr bwMode="auto">
          <a:xfrm>
            <a:off x="2408672" y="4144911"/>
            <a:ext cx="4294697" cy="533400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Increase predictability</a:t>
            </a: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A5D50F87-DB66-4F52-B0A1-4F977FFBE08D}"/>
              </a:ext>
            </a:extLst>
          </p:cNvPr>
          <p:cNvSpPr/>
          <p:nvPr/>
        </p:nvSpPr>
        <p:spPr bwMode="auto">
          <a:xfrm>
            <a:off x="914400" y="5576734"/>
            <a:ext cx="7283241" cy="533399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Better software reduces support costs</a:t>
            </a: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82EF591B-7A2A-47BC-A0EA-2E33FBDBDC9C}"/>
              </a:ext>
            </a:extLst>
          </p:cNvPr>
          <p:cNvSpPr/>
          <p:nvPr/>
        </p:nvSpPr>
        <p:spPr bwMode="auto">
          <a:xfrm>
            <a:off x="2156836" y="4860822"/>
            <a:ext cx="4798369" cy="533400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Increase execution speed</a:t>
            </a:r>
          </a:p>
        </p:txBody>
      </p:sp>
      <p:sp>
        <p:nvSpPr>
          <p:cNvPr id="18" name="Rounded Rectangle 9">
            <a:extLst>
              <a:ext uri="{FF2B5EF4-FFF2-40B4-BE49-F238E27FC236}">
                <a16:creationId xmlns:a16="http://schemas.microsoft.com/office/drawing/2014/main" id="{F69ACA12-A54E-4522-9291-351646BDCEFD}"/>
              </a:ext>
            </a:extLst>
          </p:cNvPr>
          <p:cNvSpPr/>
          <p:nvPr/>
        </p:nvSpPr>
        <p:spPr bwMode="auto">
          <a:xfrm>
            <a:off x="69850" y="6615110"/>
            <a:ext cx="858838" cy="242889"/>
          </a:xfrm>
          <a:prstGeom prst="roundRect">
            <a:avLst/>
          </a:prstGeom>
          <a:solidFill>
            <a:srgbClr val="0070C0">
              <a:alpha val="50196"/>
            </a:srgb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9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C9E86-1E29-453C-8315-6CA463463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Pre-history: Manual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92D87-F5B9-46A7-B322-CD93EAB32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 automation, testers entered inputs by hand</a:t>
            </a:r>
          </a:p>
          <a:p>
            <a:pPr lvl="1"/>
            <a:r>
              <a:rPr lang="en-US" dirty="0"/>
              <a:t>Inputs often arbitrary</a:t>
            </a:r>
          </a:p>
          <a:p>
            <a:pPr lvl="1"/>
            <a:r>
              <a:rPr lang="en-US" dirty="0"/>
              <a:t>Entirely system testing</a:t>
            </a:r>
          </a:p>
          <a:p>
            <a:pPr lvl="1"/>
            <a:r>
              <a:rPr lang="en-US" dirty="0"/>
              <a:t>Slow</a:t>
            </a:r>
          </a:p>
          <a:p>
            <a:pPr lvl="1"/>
            <a:r>
              <a:rPr lang="en-US" dirty="0"/>
              <a:t>Repeatability problems</a:t>
            </a:r>
          </a:p>
          <a:p>
            <a:pPr lvl="1"/>
            <a:r>
              <a:rPr lang="en-US" dirty="0"/>
              <a:t>Testers made errors</a:t>
            </a:r>
          </a:p>
          <a:p>
            <a:pPr lvl="2"/>
            <a:r>
              <a:rPr lang="en-US" dirty="0"/>
              <a:t>Mis-entered values</a:t>
            </a:r>
          </a:p>
          <a:p>
            <a:pPr lvl="2"/>
            <a:r>
              <a:rPr lang="en-US" dirty="0"/>
              <a:t>Missed erroneous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F7E14E-750A-4239-9B08-7D677DFF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F5FE8CAB-2590-4D95-AAD0-80F22FA829D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1407652"/>
            <a:ext cx="1791201" cy="31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0316B9-1B2C-4043-8E96-D5DBEF6932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648199"/>
            <a:ext cx="2829833" cy="1900427"/>
          </a:xfrm>
          <a:prstGeom prst="rect">
            <a:avLst/>
          </a:prstGeom>
        </p:spPr>
      </p:pic>
      <p:sp>
        <p:nvSpPr>
          <p:cNvPr id="9" name="10-Point Star 8">
            <a:extLst>
              <a:ext uri="{FF2B5EF4-FFF2-40B4-BE49-F238E27FC236}">
                <a16:creationId xmlns:a16="http://schemas.microsoft.com/office/drawing/2014/main" id="{B1B306E6-48AF-4F6B-9B93-45847347E6D9}"/>
              </a:ext>
            </a:extLst>
          </p:cNvPr>
          <p:cNvSpPr/>
          <p:nvPr/>
        </p:nvSpPr>
        <p:spPr bwMode="auto">
          <a:xfrm>
            <a:off x="1219200" y="4648200"/>
            <a:ext cx="2133600" cy="1500783"/>
          </a:xfrm>
          <a:prstGeom prst="star10">
            <a:avLst/>
          </a:prstGeom>
          <a:solidFill>
            <a:schemeClr val="bg1">
              <a:lumMod val="20000"/>
              <a:lumOff val="80000"/>
            </a:schemeClr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Common among CS students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5CFA51A-C7C1-4F7E-81D8-CA9F47B45A08}"/>
              </a:ext>
            </a:extLst>
          </p:cNvPr>
          <p:cNvSpPr/>
          <p:nvPr/>
        </p:nvSpPr>
        <p:spPr bwMode="auto">
          <a:xfrm>
            <a:off x="1219200" y="6615110"/>
            <a:ext cx="1219200" cy="242889"/>
          </a:xfrm>
          <a:prstGeom prst="roundRect">
            <a:avLst/>
          </a:prstGeom>
          <a:solidFill>
            <a:srgbClr val="0070C0">
              <a:alpha val="50196"/>
            </a:srgb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77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DC463-0BA4-4AA0-A8F9-BCCAEFE06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(partial) automation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7FD3F-B241-496E-9D26-72DA4D75D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914400"/>
            <a:ext cx="7010400" cy="5638800"/>
          </a:xfrm>
        </p:spPr>
        <p:txBody>
          <a:bodyPr/>
          <a:lstStyle/>
          <a:p>
            <a:r>
              <a:rPr lang="en-US" dirty="0"/>
              <a:t>Tests designed by hand</a:t>
            </a:r>
          </a:p>
          <a:p>
            <a:r>
              <a:rPr lang="en-US" dirty="0"/>
              <a:t>Tests were sequences of actions and inputs</a:t>
            </a:r>
          </a:p>
          <a:p>
            <a:pPr lvl="1"/>
            <a:r>
              <a:rPr lang="en-US" dirty="0"/>
              <a:t>Sometimes executed all or partially by software</a:t>
            </a:r>
          </a:p>
          <a:p>
            <a:r>
              <a:rPr lang="en-US" dirty="0"/>
              <a:t>Results checked by human</a:t>
            </a:r>
          </a:p>
          <a:p>
            <a:r>
              <a:rPr lang="en-US" dirty="0"/>
              <a:t>Entirely system testing</a:t>
            </a:r>
          </a:p>
          <a:p>
            <a:r>
              <a:rPr lang="en-US" dirty="0"/>
              <a:t>Somewhat repeatable</a:t>
            </a:r>
          </a:p>
          <a:p>
            <a:r>
              <a:rPr lang="en-US" dirty="0"/>
              <a:t>Fewer errors</a:t>
            </a:r>
          </a:p>
          <a:p>
            <a:r>
              <a:rPr lang="en-US" dirty="0"/>
              <a:t>Slow &amp; expensive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7F51F0-5D93-450E-B277-4F652BCBC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323CE4-1304-4B28-8C44-73C4C6E8B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3891" y="1057118"/>
            <a:ext cx="2310109" cy="15336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9DF2F5-F0EB-4FED-AE44-C22C9C2CB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399" y="4794251"/>
            <a:ext cx="3226875" cy="17254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E59B0E-A3B3-41D1-BB31-D02DB37CE2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418" y="2743200"/>
            <a:ext cx="3447782" cy="1920908"/>
          </a:xfrm>
          <a:prstGeom prst="rect">
            <a:avLst/>
          </a:prstGeom>
        </p:spPr>
      </p:pic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378B57E3-70D0-40D6-BAA7-C6FFF79E81A3}"/>
              </a:ext>
            </a:extLst>
          </p:cNvPr>
          <p:cNvSpPr/>
          <p:nvPr/>
        </p:nvSpPr>
        <p:spPr bwMode="auto">
          <a:xfrm>
            <a:off x="1219200" y="6615110"/>
            <a:ext cx="1219200" cy="242889"/>
          </a:xfrm>
          <a:prstGeom prst="roundRect">
            <a:avLst/>
          </a:prstGeom>
          <a:solidFill>
            <a:srgbClr val="0070C0">
              <a:alpha val="50196"/>
            </a:srgb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0331F-1312-497B-8CF0-A008FE501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automation in the 1990s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E0665-ECD3-45BA-95C5-120655A3D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System testing </a:t>
            </a:r>
            <a:r>
              <a:rPr lang="en-US" dirty="0"/>
              <a:t>test automation tools</a:t>
            </a:r>
          </a:p>
          <a:p>
            <a:pPr lvl="1"/>
            <a:r>
              <a:rPr lang="en-US" dirty="0"/>
              <a:t>Often project- or company-specific</a:t>
            </a:r>
          </a:p>
          <a:p>
            <a:pPr lvl="1"/>
            <a:r>
              <a:rPr lang="en-US" dirty="0"/>
              <a:t>Test values usually designed by hand</a:t>
            </a:r>
          </a:p>
          <a:p>
            <a:pPr lvl="1"/>
            <a:r>
              <a:rPr lang="en-US" dirty="0"/>
              <a:t>Result checking usually by hand</a:t>
            </a:r>
          </a:p>
          <a:p>
            <a:r>
              <a:rPr lang="en-US" dirty="0">
                <a:solidFill>
                  <a:srgbClr val="FFFF00"/>
                </a:solidFill>
              </a:rPr>
              <a:t>Capture-replay</a:t>
            </a:r>
            <a:r>
              <a:rPr lang="en-US" dirty="0"/>
              <a:t> tools for GUIs</a:t>
            </a:r>
          </a:p>
          <a:p>
            <a:pPr lvl="1"/>
            <a:r>
              <a:rPr lang="en-US" dirty="0"/>
              <a:t>Captured inputs and result screens from manual tests</a:t>
            </a:r>
          </a:p>
          <a:p>
            <a:pPr lvl="1"/>
            <a:r>
              <a:rPr lang="en-US" dirty="0"/>
              <a:t>Replayed tests when software changed</a:t>
            </a:r>
          </a:p>
          <a:p>
            <a:r>
              <a:rPr lang="en-US" dirty="0"/>
              <a:t>Early </a:t>
            </a:r>
            <a:r>
              <a:rPr lang="en-US" dirty="0">
                <a:solidFill>
                  <a:srgbClr val="FFFF00"/>
                </a:solidFill>
              </a:rPr>
              <a:t>unit-level</a:t>
            </a:r>
            <a:r>
              <a:rPr lang="en-US" dirty="0"/>
              <a:t> test frameworks</a:t>
            </a:r>
          </a:p>
          <a:p>
            <a:pPr lvl="1"/>
            <a:r>
              <a:rPr lang="en-US" dirty="0"/>
              <a:t>Not accessible to non-programmers</a:t>
            </a:r>
          </a:p>
          <a:p>
            <a:pPr lvl="1"/>
            <a:r>
              <a:rPr lang="en-US" dirty="0"/>
              <a:t>Most were research demonstration tools</a:t>
            </a:r>
          </a:p>
          <a:p>
            <a:pPr lvl="1"/>
            <a:r>
              <a:rPr lang="en-US" dirty="0"/>
              <a:t>Automatic checking of outputs via assertions</a:t>
            </a:r>
          </a:p>
          <a:p>
            <a:pPr lvl="1"/>
            <a:r>
              <a:rPr lang="en-US" dirty="0"/>
              <a:t>JUnit integrated the best ideas and simplified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C4646A-FF3F-418D-A79E-51E6DA179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D2532E-4A2D-4AD4-A1F0-A5C9C7A8D4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538" y="1386446"/>
            <a:ext cx="2514600" cy="1676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6AE909-D8DC-42FD-8EA6-0C66D837F3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648200"/>
            <a:ext cx="1905000" cy="1905000"/>
          </a:xfrm>
          <a:prstGeom prst="rect">
            <a:avLst/>
          </a:prstGeom>
        </p:spPr>
      </p:pic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2554720F-8904-4788-8915-EB7C7B7BDFDD}"/>
              </a:ext>
            </a:extLst>
          </p:cNvPr>
          <p:cNvSpPr/>
          <p:nvPr/>
        </p:nvSpPr>
        <p:spPr bwMode="auto">
          <a:xfrm>
            <a:off x="1219200" y="6615110"/>
            <a:ext cx="1219200" cy="242889"/>
          </a:xfrm>
          <a:prstGeom prst="roundRect">
            <a:avLst/>
          </a:prstGeom>
          <a:solidFill>
            <a:srgbClr val="0070C0">
              <a:alpha val="50196"/>
            </a:srgb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97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/>
          <p:cNvSpPr/>
          <p:nvPr/>
        </p:nvSpPr>
        <p:spPr>
          <a:xfrm>
            <a:off x="80010" y="1165860"/>
            <a:ext cx="8995410" cy="494919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Then this happened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F80E7-B056-4C76-86F1-135BF336DD8E}" type="slidenum">
              <a:rPr lang="zh-CN" altLang="en-US" smtClean="0"/>
              <a:pPr>
                <a:defRPr/>
              </a:pPr>
              <a:t>9</a:t>
            </a:fld>
            <a:endParaRPr lang="en-US" altLang="zh-CN"/>
          </a:p>
        </p:txBody>
      </p:sp>
      <p:sp>
        <p:nvSpPr>
          <p:cNvPr id="13" name="TextBox 12"/>
          <p:cNvSpPr txBox="1"/>
          <p:nvPr/>
        </p:nvSpPr>
        <p:spPr>
          <a:xfrm>
            <a:off x="152400" y="1108710"/>
            <a:ext cx="525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60</a:t>
            </a:r>
          </a:p>
        </p:txBody>
      </p:sp>
      <p:grpSp>
        <p:nvGrpSpPr>
          <p:cNvPr id="16" name="Group 70"/>
          <p:cNvGrpSpPr/>
          <p:nvPr/>
        </p:nvGrpSpPr>
        <p:grpSpPr>
          <a:xfrm>
            <a:off x="152400" y="1336589"/>
            <a:ext cx="6749848" cy="2935076"/>
            <a:chOff x="186690" y="1588049"/>
            <a:chExt cx="6749848" cy="293507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712470" y="1592580"/>
              <a:ext cx="621678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12470" y="2049145"/>
              <a:ext cx="621678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12470" y="2505710"/>
              <a:ext cx="622272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12470" y="2962275"/>
              <a:ext cx="621678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12470" y="3418840"/>
              <a:ext cx="622272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12470" y="3875405"/>
              <a:ext cx="621678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86690" y="1810385"/>
              <a:ext cx="5257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50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6690" y="2260600"/>
              <a:ext cx="5257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40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6690" y="2710815"/>
              <a:ext cx="5257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30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6690" y="3161030"/>
              <a:ext cx="5257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20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6690" y="3611245"/>
              <a:ext cx="5257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10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86690" y="4061460"/>
              <a:ext cx="5257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0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 rot="5400000">
              <a:off x="6856034" y="4407944"/>
              <a:ext cx="1610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1834052" y="4407944"/>
              <a:ext cx="1610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2838449" y="4407944"/>
              <a:ext cx="1610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3842846" y="4407944"/>
              <a:ext cx="1610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847243" y="4407944"/>
              <a:ext cx="1610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5851640" y="4407944"/>
              <a:ext cx="1610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829655" y="4407944"/>
              <a:ext cx="1610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-454818" y="2953026"/>
              <a:ext cx="272995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12470" y="4327440"/>
              <a:ext cx="62227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5"/>
          <p:cNvSpPr/>
          <p:nvPr/>
        </p:nvSpPr>
        <p:spPr>
          <a:xfrm>
            <a:off x="5503428" y="3618103"/>
            <a:ext cx="204717" cy="4603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304821" y="3172831"/>
            <a:ext cx="204717" cy="90567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507461" y="3872545"/>
            <a:ext cx="204717" cy="2059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086069" y="1797255"/>
            <a:ext cx="204717" cy="2281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3288732" y="3172831"/>
            <a:ext cx="204717" cy="90567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3486974" y="4015669"/>
            <a:ext cx="204717" cy="6283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082151" y="2250479"/>
            <a:ext cx="204717" cy="18280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2291379" y="3482931"/>
            <a:ext cx="204717" cy="59557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498322" y="4031571"/>
            <a:ext cx="204717" cy="469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086184" y="3634006"/>
            <a:ext cx="204717" cy="4444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1286970" y="3800984"/>
            <a:ext cx="204717" cy="27751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487089" y="4015669"/>
            <a:ext cx="204717" cy="6283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515298" y="1805206"/>
            <a:ext cx="204717" cy="227329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 rot="19048443">
            <a:off x="-162372" y="4724094"/>
            <a:ext cx="216027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</p:txBody>
      </p:sp>
      <p:sp>
        <p:nvSpPr>
          <p:cNvPr id="82" name="TextBox 81"/>
          <p:cNvSpPr txBox="1"/>
          <p:nvPr/>
        </p:nvSpPr>
        <p:spPr>
          <a:xfrm rot="19048443">
            <a:off x="1388832" y="4886731"/>
            <a:ext cx="264149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Prog</a:t>
            </a: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 / unit testing</a:t>
            </a:r>
          </a:p>
        </p:txBody>
      </p:sp>
      <p:sp>
        <p:nvSpPr>
          <p:cNvPr id="83" name="TextBox 82"/>
          <p:cNvSpPr txBox="1"/>
          <p:nvPr/>
        </p:nvSpPr>
        <p:spPr>
          <a:xfrm rot="19048443">
            <a:off x="449537" y="4867825"/>
            <a:ext cx="258555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</p:txBody>
      </p:sp>
      <p:sp>
        <p:nvSpPr>
          <p:cNvPr id="84" name="TextBox 83"/>
          <p:cNvSpPr txBox="1"/>
          <p:nvPr/>
        </p:nvSpPr>
        <p:spPr>
          <a:xfrm rot="19048443">
            <a:off x="2201512" y="5069908"/>
            <a:ext cx="291293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Integration testing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005711" y="2254984"/>
            <a:ext cx="21523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Fault origin (%)</a:t>
            </a:r>
          </a:p>
          <a:p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Fault detection (%)</a:t>
            </a:r>
          </a:p>
          <a:p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Unit cost (X)</a:t>
            </a:r>
          </a:p>
        </p:txBody>
      </p:sp>
      <p:sp>
        <p:nvSpPr>
          <p:cNvPr id="88" name="Rectangle 87"/>
          <p:cNvSpPr/>
          <p:nvPr/>
        </p:nvSpPr>
        <p:spPr>
          <a:xfrm>
            <a:off x="6909971" y="2406571"/>
            <a:ext cx="160349" cy="1637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6909971" y="2960406"/>
            <a:ext cx="160349" cy="16379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6909971" y="3581400"/>
            <a:ext cx="160349" cy="1637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 Box 79"/>
          <p:cNvSpPr txBox="1">
            <a:spLocks noChangeArrowheads="1"/>
          </p:cNvSpPr>
          <p:nvPr/>
        </p:nvSpPr>
        <p:spPr bwMode="auto">
          <a:xfrm>
            <a:off x="74734" y="6173788"/>
            <a:ext cx="90062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0" dirty="0">
                <a:solidFill>
                  <a:schemeClr val="tx1"/>
                </a:solidFill>
                <a:latin typeface="Gill Sans MT" pitchFamily="34" charset="0"/>
              </a:rPr>
              <a:t>Software Engineering Institute; Carnegie Mellon University; Handbook CMU/SEI-96-HB-002</a:t>
            </a:r>
          </a:p>
        </p:txBody>
      </p:sp>
      <p:sp>
        <p:nvSpPr>
          <p:cNvPr id="76" name="Rectangle 75"/>
          <p:cNvSpPr/>
          <p:nvPr/>
        </p:nvSpPr>
        <p:spPr>
          <a:xfrm>
            <a:off x="6306460" y="3832530"/>
            <a:ext cx="204717" cy="2459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5301325" y="2440582"/>
            <a:ext cx="204717" cy="16379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 rot="19048443">
            <a:off x="3200330" y="5069908"/>
            <a:ext cx="291293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System testing</a:t>
            </a:r>
          </a:p>
        </p:txBody>
      </p:sp>
      <p:sp>
        <p:nvSpPr>
          <p:cNvPr id="86" name="TextBox 85"/>
          <p:cNvSpPr txBox="1"/>
          <p:nvPr/>
        </p:nvSpPr>
        <p:spPr>
          <a:xfrm rot="19048443">
            <a:off x="4233436" y="5069908"/>
            <a:ext cx="291293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Post-deployment</a:t>
            </a:r>
          </a:p>
        </p:txBody>
      </p:sp>
      <p:sp>
        <p:nvSpPr>
          <p:cNvPr id="60" name="Rounded Rectangle 9">
            <a:extLst>
              <a:ext uri="{FF2B5EF4-FFF2-40B4-BE49-F238E27FC236}">
                <a16:creationId xmlns:a16="http://schemas.microsoft.com/office/drawing/2014/main" id="{DE3B47E2-52B4-42E0-A020-BF2827B43192}"/>
              </a:ext>
            </a:extLst>
          </p:cNvPr>
          <p:cNvSpPr/>
          <p:nvPr/>
        </p:nvSpPr>
        <p:spPr bwMode="auto">
          <a:xfrm>
            <a:off x="1219200" y="6615110"/>
            <a:ext cx="1219200" cy="242889"/>
          </a:xfrm>
          <a:prstGeom prst="roundRect">
            <a:avLst/>
          </a:prstGeom>
          <a:solidFill>
            <a:srgbClr val="0070C0">
              <a:alpha val="50196"/>
            </a:srgb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39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400" b="0"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12682</TotalTime>
  <Words>1980</Words>
  <Application>Microsoft Office PowerPoint</Application>
  <PresentationFormat>On-screen Show (4:3)</PresentationFormat>
  <Paragraphs>605</Paragraphs>
  <Slides>38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 Unicode MS</vt:lpstr>
      <vt:lpstr>宋体</vt:lpstr>
      <vt:lpstr>Arial</vt:lpstr>
      <vt:lpstr>Calibri</vt:lpstr>
      <vt:lpstr>Courier New</vt:lpstr>
      <vt:lpstr>Gill Sans MT</vt:lpstr>
      <vt:lpstr>Helvetica Light</vt:lpstr>
      <vt:lpstr>Verdana</vt:lpstr>
      <vt:lpstr>Wingdings</vt:lpstr>
      <vt:lpstr>Beam</vt:lpstr>
      <vt:lpstr>Test Automation and Modern Testing Practices</vt:lpstr>
      <vt:lpstr>Software is a skin that surrounds our civilization</vt:lpstr>
      <vt:lpstr>Why do we test? Test process maturity levels</vt:lpstr>
      <vt:lpstr>Put simply …</vt:lpstr>
      <vt:lpstr>Why automate testing?</vt:lpstr>
      <vt:lpstr>Pre-history: Manual testing</vt:lpstr>
      <vt:lpstr>Early (partial) automation</vt:lpstr>
      <vt:lpstr>Test automation in the 1990s</vt:lpstr>
      <vt:lpstr>Then this happened</vt:lpstr>
      <vt:lpstr>Evidence of RoI for unit testing</vt:lpstr>
      <vt:lpstr>Unit testing and automation</vt:lpstr>
      <vt:lpstr>Example automated unit test</vt:lpstr>
      <vt:lpstr>Categories of TA activities</vt:lpstr>
      <vt:lpstr>PowerPoint Presentation</vt:lpstr>
      <vt:lpstr>Model-based testing (abstract test design)</vt:lpstr>
      <vt:lpstr>Software models</vt:lpstr>
      <vt:lpstr>Software to models</vt:lpstr>
      <vt:lpstr>Model-based testing process</vt:lpstr>
      <vt:lpstr>PowerPoint Presentation</vt:lpstr>
      <vt:lpstr>Mapping example—vending machine</vt:lpstr>
      <vt:lpstr>Assembling test components</vt:lpstr>
      <vt:lpstr>PowerPoint Presentation</vt:lpstr>
      <vt:lpstr>A test oracle knows correct behavior of the software</vt:lpstr>
      <vt:lpstr>RIPR model</vt:lpstr>
      <vt:lpstr>What makes a good test oracle?</vt:lpstr>
      <vt:lpstr>Good test oracles are consistent</vt:lpstr>
      <vt:lpstr>Good test oracles look</vt:lpstr>
      <vt:lpstr>Good test oracles can see</vt:lpstr>
      <vt:lpstr>Blind tests in the RIPR model</vt:lpstr>
      <vt:lpstr>Categories of TA activities</vt:lpstr>
      <vt:lpstr>PowerPoint Presentation</vt:lpstr>
      <vt:lpstr>TA challenges and problems (1)</vt:lpstr>
      <vt:lpstr>TA challenges and problems (2)</vt:lpstr>
      <vt:lpstr>TA challenges and problems (3)</vt:lpstr>
      <vt:lpstr>TA challenges and problems (4)</vt:lpstr>
      <vt:lpstr>Takeaways</vt:lpstr>
      <vt:lpstr>Takeaways</vt:lpstr>
      <vt:lpstr>Takeaways</vt:lpstr>
    </vt:vector>
  </TitlesOfParts>
  <Company>GMU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and Software</dc:title>
  <dc:creator>Jeff Offutt</dc:creator>
  <cp:lastModifiedBy>Jeff Offutt</cp:lastModifiedBy>
  <cp:revision>765</cp:revision>
  <cp:lastPrinted>2023-05-18T21:51:54Z</cp:lastPrinted>
  <dcterms:created xsi:type="dcterms:W3CDTF">2005-11-01T03:10:52Z</dcterms:created>
  <dcterms:modified xsi:type="dcterms:W3CDTF">2023-05-19T12:50:33Z</dcterms:modified>
</cp:coreProperties>
</file>