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3" r:id="rId2"/>
    <p:sldId id="414" r:id="rId3"/>
    <p:sldId id="415" r:id="rId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84" autoAdjust="0"/>
  </p:normalViewPr>
  <p:slideViewPr>
    <p:cSldViewPr>
      <p:cViewPr varScale="1">
        <p:scale>
          <a:sx n="78" d="100"/>
          <a:sy n="78" d="100"/>
        </p:scale>
        <p:origin x="16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fld id="{1D78B05E-06DB-45EF-BE9B-5A52D17D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6099"/>
            <a:ext cx="5047858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 smtClean="0"/>
            </a:lvl1pPr>
          </a:lstStyle>
          <a:p>
            <a:pPr>
              <a:defRPr/>
            </a:pPr>
            <a:fld id="{475BF5DC-5176-4A74-8EF4-694E6462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B10F-B965-4F2B-8800-DFF8A1917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A4C-33A2-4E4F-A61D-2E3F6A5B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0"/>
            <a:ext cx="22479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5913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E676-E60B-4308-9EE7-83117974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85038-4076-4CB9-9A72-D0B7097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9CDD-4D5B-4741-A67A-93DB9F26D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19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BE0-CAC5-4613-8BE9-8AACFAFC3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0794-4835-4A77-B6A7-DC8B05F0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E31CF-D27D-4543-9409-CCBC44EF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4A9D-A067-4675-91CD-4DF54CBA3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68D7-1543-403F-956E-DE89D6843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9F3E-DB4B-4CB0-BD9B-C0AE7BC3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7924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 smtClean="0">
                <a:latin typeface="Arial" charset="0"/>
              </a:defRPr>
            </a:lvl1pPr>
          </a:lstStyle>
          <a:p>
            <a:pPr>
              <a:defRPr/>
            </a:pPr>
            <a:fld id="{767C7B05-6F91-4FB8-BEB0-6860623F42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gmulogo-color15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" name="Group 8"/>
          <p:cNvGrpSpPr>
            <a:grpSpLocks/>
          </p:cNvGrpSpPr>
          <p:nvPr userDrawn="1"/>
        </p:nvGrpSpPr>
        <p:grpSpPr bwMode="auto">
          <a:xfrm>
            <a:off x="8077200" y="6237139"/>
            <a:ext cx="1043047" cy="620011"/>
            <a:chOff x="4939393" y="3248688"/>
            <a:chExt cx="1434190" cy="676376"/>
          </a:xfrm>
        </p:grpSpPr>
        <p:sp>
          <p:nvSpPr>
            <p:cNvPr id="11" name="Rectangle 10"/>
            <p:cNvSpPr/>
            <p:nvPr/>
          </p:nvSpPr>
          <p:spPr>
            <a:xfrm>
              <a:off x="4939393" y="3248688"/>
              <a:ext cx="1434190" cy="67637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>
              <a:prstTxWarp prst="textRingInsid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Software Engineering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18243" y="3248689"/>
              <a:ext cx="936314" cy="3606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1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@ GMU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38300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Early, Test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Often,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Small, Test Twice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66800" y="2133601"/>
            <a:ext cx="7010400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Jeff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Offutt, Software Engineering, VSE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565" y="6665485"/>
            <a:ext cx="601579" cy="19251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914400" y="4038600"/>
            <a:ext cx="7315200" cy="16764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600" kern="0" dirty="0">
                <a:solidFill>
                  <a:srgbClr val="FFFFFF"/>
                </a:solidFill>
                <a:latin typeface="Gill Sans MT" panose="020B0502020104020203" pitchFamily="34" charset="0"/>
              </a:rPr>
              <a:t>Students learn better when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rgbClr val="FFFFFF"/>
                </a:solidFill>
                <a:latin typeface="Gill Sans MT" panose="020B0502020104020203" pitchFamily="34" charset="0"/>
              </a:rPr>
              <a:t>tested frequently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rgbClr val="FFFFFF"/>
                </a:solidFill>
                <a:latin typeface="Gill Sans MT" panose="020B0502020104020203" pitchFamily="34" charset="0"/>
              </a:rPr>
              <a:t>given frequent detailed 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often, test small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0" y="990600"/>
            <a:ext cx="5486400" cy="29718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600" kern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Quizzes</a:t>
            </a:r>
            <a:endParaRPr lang="en-US" sz="3600" kern="0" dirty="0">
              <a:solidFill>
                <a:srgbClr val="FFFFFF"/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Gill Sans MT" panose="020B0502020104020203" pitchFamily="34" charset="0"/>
              </a:rPr>
              <a:t>weekly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Gill Sans MT" panose="020B0502020104020203" pitchFamily="34" charset="0"/>
              </a:rPr>
              <a:t>10-15 minutes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Gill Sans MT" panose="020B0502020104020203" pitchFamily="34" charset="0"/>
              </a:rPr>
              <a:t>answers shown immediately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Gill Sans MT" panose="020B0502020104020203" pitchFamily="34" charset="0"/>
              </a:rPr>
              <a:t>returned next class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Gill Sans MT" panose="020B0502020104020203" pitchFamily="34" charset="0"/>
              </a:rPr>
              <a:t>no midterm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28600" y="4343400"/>
            <a:ext cx="8610600" cy="2164976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600" kern="0" dirty="0">
                <a:solidFill>
                  <a:srgbClr val="FFFFFF"/>
                </a:solidFill>
                <a:latin typeface="Gill Sans MT" panose="020B0502020104020203" pitchFamily="34" charset="0"/>
              </a:rPr>
              <a:t>Benefits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Gill Sans MT" panose="020B0502020104020203" pitchFamily="34" charset="0"/>
              </a:rPr>
              <a:t>increased </a:t>
            </a:r>
            <a:r>
              <a:rPr lang="en-US" sz="3200" dirty="0">
                <a:latin typeface="Gill Sans MT" panose="020B0502020104020203" pitchFamily="34" charset="0"/>
              </a:rPr>
              <a:t>student engagement (and attendance)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Gill Sans MT" panose="020B0502020104020203" pitchFamily="34" charset="0"/>
              </a:rPr>
              <a:t>more </a:t>
            </a:r>
            <a:r>
              <a:rPr lang="en-US" sz="3200" dirty="0">
                <a:latin typeface="Gill Sans MT" panose="020B0502020104020203" pitchFamily="34" charset="0"/>
              </a:rPr>
              <a:t>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Gill Sans MT" panose="020B0502020104020203" pitchFamily="34" charset="0"/>
              </a:rPr>
              <a:t>more </a:t>
            </a:r>
            <a:r>
              <a:rPr lang="en-US" sz="3200" dirty="0">
                <a:latin typeface="Gill Sans MT" panose="020B0502020104020203" pitchFamily="34" charset="0"/>
              </a:rPr>
              <a:t>retention</a:t>
            </a:r>
          </a:p>
        </p:txBody>
      </p:sp>
    </p:spTree>
    <p:extLst>
      <p:ext uri="{BB962C8B-B14F-4D97-AF65-F5344CB8AC3E}">
        <p14:creationId xmlns:p14="http://schemas.microsoft.com/office/powerpoint/2010/main" val="90259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twice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Jeff Offutt, ITL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038-4076-4CB9-9A72-D0B7097970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62000" y="914400"/>
            <a:ext cx="7620000" cy="28956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600" kern="0" dirty="0" smtClean="0">
                <a:solidFill>
                  <a:srgbClr val="FFFFFF"/>
                </a:solidFill>
                <a:latin typeface="Gill Sans MT" panose="020B0502020104020203" pitchFamily="34" charset="0"/>
              </a:rPr>
              <a:t>Quiz retakes</a:t>
            </a:r>
            <a:endParaRPr lang="en-US" sz="3600" kern="0" dirty="0">
              <a:solidFill>
                <a:srgbClr val="FFFFFF"/>
              </a:solidFill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Gill Sans MT" panose="020B0502020104020203" pitchFamily="34" charset="0"/>
              </a:rPr>
              <a:t>a retake for a low score or </a:t>
            </a:r>
            <a:r>
              <a:rPr lang="en-US" sz="3200" dirty="0" smtClean="0">
                <a:latin typeface="Gill Sans MT" panose="020B0502020104020203" pitchFamily="34" charset="0"/>
              </a:rPr>
              <a:t>missed </a:t>
            </a:r>
            <a:r>
              <a:rPr lang="en-US" sz="3200" dirty="0" smtClean="0">
                <a:latin typeface="Gill Sans MT" panose="020B0502020104020203" pitchFamily="34" charset="0"/>
              </a:rPr>
              <a:t>class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Gill Sans MT" panose="020B0502020104020203" pitchFamily="34" charset="0"/>
              </a:rPr>
              <a:t>m</a:t>
            </a:r>
            <a:r>
              <a:rPr lang="en-US" sz="3200" dirty="0" smtClean="0">
                <a:latin typeface="Gill Sans MT" panose="020B0502020104020203" pitchFamily="34" charset="0"/>
              </a:rPr>
              <a:t>ax score 80%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Gill Sans MT" panose="020B0502020104020203" pitchFamily="34" charset="0"/>
              </a:rPr>
              <a:t>s</a:t>
            </a:r>
            <a:r>
              <a:rPr lang="en-US" sz="3200" dirty="0" smtClean="0">
                <a:latin typeface="Gill Sans MT" panose="020B0502020104020203" pitchFamily="34" charset="0"/>
              </a:rPr>
              <a:t>econd score recorded (</a:t>
            </a:r>
            <a:r>
              <a:rPr lang="en-US" sz="2800" dirty="0" smtClean="0">
                <a:latin typeface="Gill Sans MT" panose="020B0502020104020203" pitchFamily="34" charset="0"/>
              </a:rPr>
              <a:t>even if lower)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</a:rPr>
              <a:t>within 2 weeks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d</a:t>
            </a:r>
            <a:r>
              <a:rPr lang="en-US" sz="2800" dirty="0" smtClean="0">
                <a:latin typeface="Gill Sans MT" panose="020B0502020104020203" pitchFamily="34" charset="0"/>
              </a:rPr>
              <a:t>uring office hours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33400" y="3886200"/>
            <a:ext cx="8077200" cy="2286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600" kern="0" dirty="0">
                <a:solidFill>
                  <a:srgbClr val="FFFFFF"/>
                </a:solidFill>
                <a:latin typeface="Gill Sans MT" panose="020B0502020104020203" pitchFamily="34" charset="0"/>
              </a:rPr>
              <a:t>Benefits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Gill Sans MT" panose="020B0502020104020203" pitchFamily="34" charset="0"/>
              </a:rPr>
              <a:t>they discover what they don't </a:t>
            </a:r>
            <a:r>
              <a:rPr lang="en-US" sz="3200" dirty="0" smtClean="0">
                <a:latin typeface="Gill Sans MT" panose="020B0502020104020203" pitchFamily="34" charset="0"/>
              </a:rPr>
              <a:t>know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</a:rPr>
              <a:t>and </a:t>
            </a:r>
            <a:r>
              <a:rPr lang="en-US" sz="2800" dirty="0">
                <a:latin typeface="Gill Sans MT" panose="020B0502020104020203" pitchFamily="34" charset="0"/>
              </a:rPr>
              <a:t>are motivated to relearn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Gill Sans MT" panose="020B0502020104020203" pitchFamily="34" charset="0"/>
              </a:rPr>
              <a:t>helps students with low self-efficacy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Gill Sans MT" panose="020B0502020104020203" pitchFamily="34" charset="0"/>
              </a:rPr>
              <a:t>helps students with high self-efficacy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243935"/>
            <a:ext cx="7697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MT" panose="020B0502020104020203" pitchFamily="34" charset="0"/>
              </a:rPr>
              <a:t>https://cs.gmu.edu/~</a:t>
            </a:r>
            <a:r>
              <a:rPr lang="en-US" dirty="0" smtClean="0">
                <a:latin typeface="Gill Sans MT" panose="020B0502020104020203" pitchFamily="34" charset="0"/>
              </a:rPr>
              <a:t>offutt/classes/637/index.html#QUIZZES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33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Words>123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Gill Sans MT</vt:lpstr>
      <vt:lpstr>Times New Roman</vt:lpstr>
      <vt:lpstr>Verdana</vt:lpstr>
      <vt:lpstr>Default Design</vt:lpstr>
      <vt:lpstr>Test Early, Test Often, Test Small, Test Twice</vt:lpstr>
      <vt:lpstr>Test often, test small</vt:lpstr>
      <vt:lpstr>Test twice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-- Choosing an Advisor</dc:title>
  <dc:creator>Jeff Offutt</dc:creator>
  <cp:lastModifiedBy>Jeff Offutt</cp:lastModifiedBy>
  <cp:revision>130</cp:revision>
  <cp:lastPrinted>2015-08-25T18:06:56Z</cp:lastPrinted>
  <dcterms:created xsi:type="dcterms:W3CDTF">2001-09-18T20:16:12Z</dcterms:created>
  <dcterms:modified xsi:type="dcterms:W3CDTF">2018-09-07T12:49:07Z</dcterms:modified>
</cp:coreProperties>
</file>