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62" r:id="rId2"/>
    <p:sldId id="406" r:id="rId3"/>
    <p:sldId id="387" r:id="rId4"/>
    <p:sldId id="391" r:id="rId5"/>
    <p:sldId id="386" r:id="rId6"/>
    <p:sldId id="388" r:id="rId7"/>
    <p:sldId id="389" r:id="rId8"/>
    <p:sldId id="384" r:id="rId9"/>
    <p:sldId id="385" r:id="rId10"/>
    <p:sldId id="392" r:id="rId11"/>
    <p:sldId id="402" r:id="rId12"/>
    <p:sldId id="264" r:id="rId13"/>
    <p:sldId id="281" r:id="rId14"/>
    <p:sldId id="291" r:id="rId15"/>
    <p:sldId id="403" r:id="rId16"/>
    <p:sldId id="371" r:id="rId17"/>
    <p:sldId id="274" r:id="rId18"/>
    <p:sldId id="394" r:id="rId19"/>
    <p:sldId id="395" r:id="rId20"/>
    <p:sldId id="396" r:id="rId21"/>
    <p:sldId id="397" r:id="rId22"/>
    <p:sldId id="398" r:id="rId23"/>
    <p:sldId id="275" r:id="rId24"/>
    <p:sldId id="399" r:id="rId25"/>
    <p:sldId id="400" r:id="rId26"/>
    <p:sldId id="401" r:id="rId27"/>
    <p:sldId id="298" r:id="rId28"/>
    <p:sldId id="277" r:id="rId29"/>
    <p:sldId id="278" r:id="rId30"/>
    <p:sldId id="404" r:id="rId31"/>
    <p:sldId id="304" r:id="rId32"/>
    <p:sldId id="305" r:id="rId33"/>
    <p:sldId id="311" r:id="rId34"/>
    <p:sldId id="405" r:id="rId35"/>
    <p:sldId id="326" r:id="rId36"/>
    <p:sldId id="327" r:id="rId37"/>
    <p:sldId id="328" r:id="rId38"/>
    <p:sldId id="279" r:id="rId39"/>
    <p:sldId id="280" r:id="rId4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clrMru>
    <a:srgbClr val="282887"/>
    <a:srgbClr val="0000AF"/>
    <a:srgbClr val="000000"/>
    <a:srgbClr val="0000A0"/>
    <a:srgbClr val="000082"/>
    <a:srgbClr val="00008C"/>
    <a:srgbClr val="000096"/>
    <a:srgbClr val="00007D"/>
    <a:srgbClr val="0033CC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5505" autoAdjust="0"/>
    <p:restoredTop sz="94570" autoAdjust="0"/>
  </p:normalViewPr>
  <p:slideViewPr>
    <p:cSldViewPr snapToGrid="0">
      <p:cViewPr varScale="1">
        <p:scale>
          <a:sx n="131" d="100"/>
          <a:sy n="131" d="100"/>
        </p:scale>
        <p:origin x="-9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64"/>
    </p:cViewPr>
  </p:sorterViewPr>
  <p:notesViewPr>
    <p:cSldViewPr snapToGrid="0">
      <p:cViewPr varScale="1">
        <p:scale>
          <a:sx n="58" d="100"/>
          <a:sy n="58" d="100"/>
        </p:scale>
        <p:origin x="-504" y="-52"/>
      </p:cViewPr>
      <p:guideLst>
        <p:guide orient="horz" pos="3024"/>
        <p:guide pos="230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4" rIns="96648" bIns="48324" numCol="1" anchor="t" anchorCtr="0" compatLnSpc="1">
            <a:prstTxWarp prst="textNoShape">
              <a:avLst/>
            </a:prstTxWarp>
          </a:bodyPr>
          <a:lstStyle>
            <a:lvl1pPr defTabSz="966656">
              <a:defRPr sz="13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4" rIns="96648" bIns="48324" numCol="1" anchor="t" anchorCtr="0" compatLnSpc="1">
            <a:prstTxWarp prst="textNoShape">
              <a:avLst/>
            </a:prstTxWarp>
          </a:bodyPr>
          <a:lstStyle>
            <a:lvl1pPr algn="r" defTabSz="966656">
              <a:defRPr sz="13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4" rIns="96648" bIns="48324" numCol="1" anchor="b" anchorCtr="0" compatLnSpc="1">
            <a:prstTxWarp prst="textNoShape">
              <a:avLst/>
            </a:prstTxWarp>
          </a:bodyPr>
          <a:lstStyle>
            <a:lvl1pPr defTabSz="966656">
              <a:defRPr sz="13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21776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4" rIns="96648" bIns="48324" numCol="1" anchor="b" anchorCtr="0" compatLnSpc="1">
            <a:prstTxWarp prst="textNoShape">
              <a:avLst/>
            </a:prstTxWarp>
          </a:bodyPr>
          <a:lstStyle>
            <a:lvl1pPr algn="r" defTabSz="966656">
              <a:defRPr sz="1300"/>
            </a:lvl1pPr>
          </a:lstStyle>
          <a:p>
            <a:pPr>
              <a:defRPr/>
            </a:pPr>
            <a:fld id="{3DF8F328-6988-4659-91EF-4CB4EE2CD8D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4" rIns="96648" bIns="48324" numCol="1" anchor="t" anchorCtr="0" compatLnSpc="1">
            <a:prstTxWarp prst="textNoShape">
              <a:avLst/>
            </a:prstTxWarp>
          </a:bodyPr>
          <a:lstStyle>
            <a:lvl1pPr defTabSz="966656">
              <a:defRPr sz="13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4" rIns="96648" bIns="48324" numCol="1" anchor="t" anchorCtr="0" compatLnSpc="1">
            <a:prstTxWarp prst="textNoShape">
              <a:avLst/>
            </a:prstTxWarp>
          </a:bodyPr>
          <a:lstStyle>
            <a:lvl1pPr algn="r" defTabSz="966656">
              <a:defRPr sz="13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4" rIns="96648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6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4" rIns="96648" bIns="48324" numCol="1" anchor="b" anchorCtr="0" compatLnSpc="1">
            <a:prstTxWarp prst="textNoShape">
              <a:avLst/>
            </a:prstTxWarp>
          </a:bodyPr>
          <a:lstStyle>
            <a:lvl1pPr defTabSz="966656">
              <a:defRPr sz="13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1776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4" rIns="96648" bIns="48324" numCol="1" anchor="b" anchorCtr="0" compatLnSpc="1">
            <a:prstTxWarp prst="textNoShape">
              <a:avLst/>
            </a:prstTxWarp>
          </a:bodyPr>
          <a:lstStyle>
            <a:lvl1pPr algn="r" defTabSz="966656">
              <a:defRPr sz="1300"/>
            </a:lvl1pPr>
          </a:lstStyle>
          <a:p>
            <a:pPr>
              <a:defRPr/>
            </a:pPr>
            <a:fld id="{F6FB9554-397F-48F2-9E50-3D9FEE38E09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Conquest 2009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31D23-390E-405E-8AD4-F30314049B1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Conquest 2009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C8547-4423-4647-844E-1165F35A050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Conquest 2009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2111-9D23-486C-BACD-4C1CE154714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1219200"/>
            <a:ext cx="9144000" cy="5181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Conquest 2009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D5190-9DD7-4646-BDAF-E78333A90B1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143" y="0"/>
            <a:ext cx="7263714" cy="1219200"/>
          </a:xfrm>
        </p:spPr>
        <p:txBody>
          <a:bodyPr/>
          <a:lstStyle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8535"/>
            <a:ext cx="9144000" cy="579611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Conquest 2009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©  Jeff Offutt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9CB03-E83B-49A3-95A8-3CE1C35F1E70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Conquest 2009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5824A-164E-41E3-82AA-1FF6B066704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US" altLang="zh-CN" smtClean="0"/>
              <a:t>Conquest 2009</a:t>
            </a:r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Comic Sans MS" pitchFamily="66" charset="0"/>
              </a:defRPr>
            </a:lvl1pPr>
          </a:lstStyle>
          <a:p>
            <a:pPr>
              <a:defRPr/>
            </a:pPr>
            <a:fld id="{11B780DA-4779-4652-8E6B-DBD65B6C150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174874"/>
            <a:ext cx="4344988" cy="4225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346575" cy="4225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Conquest 2009</a:t>
            </a:r>
            <a:endParaRPr lang="en-US" altLang="zh-C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2451D-FA51-40C6-AFE5-E346C75C1B3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Conquest 2009</a:t>
            </a:r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F80E7-B056-4C76-86F1-135BF336DD8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Conquest 2009</a:t>
            </a:r>
            <a:endParaRPr lang="en-US" altLang="zh-C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0A2D9-3984-4BAF-B138-D6DB38AF6FA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Conquest 2009</a:t>
            </a:r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28F80-B56A-4D79-88BD-11153BC576B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Conquest 2009</a:t>
            </a:r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7C1DD-5102-4756-A1EF-11E13CC0E33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8"/>
          <p:cNvGrpSpPr>
            <a:grpSpLocks/>
          </p:cNvGrpSpPr>
          <p:nvPr/>
        </p:nvGrpSpPr>
        <p:grpSpPr bwMode="auto">
          <a:xfrm>
            <a:off x="0" y="0"/>
            <a:ext cx="1219200" cy="838200"/>
            <a:chOff x="4648200" y="2971800"/>
            <a:chExt cx="1676401" cy="914400"/>
          </a:xfrm>
        </p:grpSpPr>
        <p:sp>
          <p:nvSpPr>
            <p:cNvPr id="10" name="Rectangle 9"/>
            <p:cNvSpPr/>
            <p:nvPr/>
          </p:nvSpPr>
          <p:spPr>
            <a:xfrm>
              <a:off x="4648200" y="2971800"/>
              <a:ext cx="1676401" cy="91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>
              <a:prstTxWarp prst="textRingInsid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2000" b="1" spc="300" dirty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Software Engineering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18243" y="3248689"/>
              <a:ext cx="936314" cy="36062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8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@ GMU</a:t>
              </a: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4262" y="0"/>
            <a:ext cx="725547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744" y="825023"/>
            <a:ext cx="9027268" cy="578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743" y="6613930"/>
            <a:ext cx="2273502" cy="22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Comic Sans MS" pitchFamily="66" charset="0"/>
                <a:ea typeface="宋体" charset="-122"/>
              </a:defRPr>
            </a:lvl1pPr>
          </a:lstStyle>
          <a:p>
            <a:pPr>
              <a:defRPr/>
            </a:pPr>
            <a:r>
              <a:rPr lang="en-US" altLang="zh-CN" smtClean="0"/>
              <a:t>Conquest 2009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13930"/>
            <a:ext cx="2895600" cy="22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Comic Sans MS" pitchFamily="66" charset="0"/>
                <a:ea typeface="宋体" charset="-122"/>
              </a:defRPr>
            </a:lvl1pPr>
          </a:lstStyle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79012" y="6613930"/>
            <a:ext cx="1905000" cy="22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Comic Sans MS" pitchFamily="66" charset="0"/>
                <a:ea typeface="宋体" charset="-122"/>
              </a:defRPr>
            </a:lvl1pPr>
          </a:lstStyle>
          <a:p>
            <a:pPr>
              <a:defRPr/>
            </a:pPr>
            <a:fld id="{FCA47576-273B-4C08-83E9-0BA01A75FC5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1032" name="Picture 9" descr="gmulogo-color15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1000" y="0"/>
            <a:ext cx="11430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838200"/>
            <a:ext cx="8001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wmf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12" Type="http://schemas.openxmlformats.org/officeDocument/2006/relationships/image" Target="../media/image14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emf"/><Relationship Id="rId5" Type="http://schemas.openxmlformats.org/officeDocument/2006/relationships/image" Target="../media/image7.jpeg"/><Relationship Id="rId15" Type="http://schemas.openxmlformats.org/officeDocument/2006/relationships/image" Target="../media/image17.wmf"/><Relationship Id="rId10" Type="http://schemas.openxmlformats.org/officeDocument/2006/relationships/image" Target="../media/image12.emf"/><Relationship Id="rId4" Type="http://schemas.openxmlformats.org/officeDocument/2006/relationships/image" Target="../media/image6.png"/><Relationship Id="rId9" Type="http://schemas.openxmlformats.org/officeDocument/2006/relationships/image" Target="../media/image11.emf"/><Relationship Id="rId14" Type="http://schemas.openxmlformats.org/officeDocument/2006/relationships/image" Target="../media/image16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168669"/>
            <a:ext cx="8458200" cy="1333500"/>
          </a:xfrm>
        </p:spPr>
        <p:txBody>
          <a:bodyPr/>
          <a:lstStyle/>
          <a:p>
            <a:pPr eaLnBrk="1" hangingPunct="1"/>
            <a:r>
              <a:rPr lang="en-US" sz="4800" dirty="0" smtClean="0"/>
              <a:t>Model-Driven Test Design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798820" y="2990538"/>
            <a:ext cx="5471410" cy="3380282"/>
          </a:xfrm>
          <a:prstGeom prst="rect">
            <a:avLst/>
          </a:prstGeom>
          <a:solidFill>
            <a:srgbClr val="0000A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Jeff Offutt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Professor, Software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Engineering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George Mason University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Fairfax, VA   USA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www.cs.gmu.edu/~offutt/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offutt@gmu.edu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Testing in the 21st Century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88900" y="882650"/>
            <a:ext cx="8966200" cy="5494338"/>
          </a:xfrm>
        </p:spPr>
        <p:txBody>
          <a:bodyPr/>
          <a:lstStyle/>
          <a:p>
            <a:r>
              <a:rPr lang="en-US" sz="2800" dirty="0" smtClean="0"/>
              <a:t> More </a:t>
            </a:r>
            <a:r>
              <a:rPr lang="en-US" sz="2800" dirty="0" smtClean="0">
                <a:solidFill>
                  <a:srgbClr val="FFFF00"/>
                </a:solidFill>
              </a:rPr>
              <a:t>safety</a:t>
            </a:r>
            <a:r>
              <a:rPr lang="en-US" sz="2800" dirty="0" smtClean="0"/>
              <a:t> critical, </a:t>
            </a:r>
            <a:r>
              <a:rPr lang="en-US" sz="2800" dirty="0" smtClean="0">
                <a:solidFill>
                  <a:srgbClr val="FFFF00"/>
                </a:solidFill>
              </a:rPr>
              <a:t>real-time</a:t>
            </a:r>
            <a:r>
              <a:rPr lang="en-US" sz="2800" dirty="0" smtClean="0"/>
              <a:t> software</a:t>
            </a:r>
          </a:p>
          <a:p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Enterprise</a:t>
            </a:r>
            <a:r>
              <a:rPr lang="en-US" sz="2800" dirty="0" smtClean="0"/>
              <a:t> applications means bigger programs, more users</a:t>
            </a:r>
          </a:p>
          <a:p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Embedded</a:t>
            </a:r>
            <a:r>
              <a:rPr lang="en-US" sz="2800" dirty="0" smtClean="0"/>
              <a:t> software is ubiquitous … check your pockets</a:t>
            </a:r>
          </a:p>
          <a:p>
            <a:r>
              <a:rPr lang="en-US" sz="2800" dirty="0" smtClean="0"/>
              <a:t> Paradoxically, free software </a:t>
            </a:r>
            <a:r>
              <a:rPr lang="en-US" sz="2800" dirty="0" smtClean="0">
                <a:solidFill>
                  <a:schemeClr val="tx2"/>
                </a:solidFill>
              </a:rPr>
              <a:t>increases</a:t>
            </a:r>
            <a:r>
              <a:rPr lang="en-US" sz="2800" dirty="0" smtClean="0"/>
              <a:t> our expectations !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Security</a:t>
            </a:r>
            <a:r>
              <a:rPr lang="en-US" sz="2800" dirty="0" smtClean="0"/>
              <a:t> is now all about software faults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Secure</a:t>
            </a:r>
            <a:r>
              <a:rPr lang="en-US" sz="2400" dirty="0" smtClean="0"/>
              <a:t> software is </a:t>
            </a:r>
            <a:r>
              <a:rPr lang="en-US" sz="2400" dirty="0" smtClean="0">
                <a:solidFill>
                  <a:schemeClr val="tx2"/>
                </a:solidFill>
              </a:rPr>
              <a:t>reliable</a:t>
            </a:r>
            <a:r>
              <a:rPr lang="en-US" sz="2400" dirty="0" smtClean="0"/>
              <a:t> software</a:t>
            </a:r>
          </a:p>
          <a:p>
            <a:r>
              <a:rPr lang="en-US" sz="2800" dirty="0" smtClean="0"/>
              <a:t> The </a:t>
            </a:r>
            <a:r>
              <a:rPr lang="en-US" sz="2800" dirty="0" smtClean="0">
                <a:solidFill>
                  <a:schemeClr val="tx2"/>
                </a:solidFill>
              </a:rPr>
              <a:t>web</a:t>
            </a:r>
            <a:r>
              <a:rPr lang="en-US" sz="2800" dirty="0" smtClean="0"/>
              <a:t> offers a new deployment platform</a:t>
            </a:r>
          </a:p>
          <a:p>
            <a:pPr lvl="1"/>
            <a:r>
              <a:rPr lang="en-US" sz="2400" dirty="0" smtClean="0"/>
              <a:t>Very </a:t>
            </a:r>
            <a:r>
              <a:rPr lang="en-US" sz="2400" dirty="0" smtClean="0">
                <a:solidFill>
                  <a:schemeClr val="tx2"/>
                </a:solidFill>
              </a:rPr>
              <a:t>competitive</a:t>
            </a:r>
            <a:r>
              <a:rPr lang="en-US" sz="2400" dirty="0" smtClean="0"/>
              <a:t> and very </a:t>
            </a:r>
            <a:r>
              <a:rPr lang="en-US" sz="2400" dirty="0" smtClean="0">
                <a:solidFill>
                  <a:schemeClr val="tx2"/>
                </a:solidFill>
              </a:rPr>
              <a:t>available</a:t>
            </a:r>
            <a:r>
              <a:rPr lang="en-US" sz="2400" dirty="0" smtClean="0"/>
              <a:t> to more users</a:t>
            </a:r>
          </a:p>
          <a:p>
            <a:pPr lvl="1"/>
            <a:r>
              <a:rPr lang="en-US" sz="2400" dirty="0" smtClean="0"/>
              <a:t>Web apps are distributed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Web apps</a:t>
            </a:r>
            <a:r>
              <a:rPr lang="en-US" sz="2400" dirty="0" smtClean="0"/>
              <a:t> must be highly reliable</a:t>
            </a:r>
          </a:p>
          <a:p>
            <a:endParaRPr lang="en-US" sz="1800" dirty="0" smtClean="0"/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Conquest 2009</a:t>
            </a: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©  Jeff Offutt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4EC762-3C07-4628-8D95-354012D8D631}" type="slidenum">
              <a:rPr lang="zh-CN" altLang="en-US" smtClean="0">
                <a:ea typeface="宋体" charset="-122"/>
              </a:rPr>
              <a:pPr/>
              <a:t>10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2289" y="6069660"/>
            <a:ext cx="8521909" cy="52322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3000">
                <a:schemeClr val="bg1">
                  <a:lumMod val="60000"/>
                  <a:lumOff val="4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Industry desperately needs </a:t>
            </a:r>
            <a:r>
              <a:rPr lang="en-US" sz="2800" b="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researchers’ inventions </a:t>
            </a:r>
            <a:r>
              <a:rPr lang="en-US" sz="2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869431"/>
            <a:ext cx="9144000" cy="5786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75000"/>
                </a:schemeClr>
              </a:gs>
              <a:gs pos="71000">
                <a:schemeClr val="accent6">
                  <a:lumMod val="60000"/>
                  <a:lumOff val="40000"/>
                  <a:alpha val="77000"/>
                </a:schemeClr>
              </a:gs>
              <a:gs pos="100000">
                <a:srgbClr val="282887">
                  <a:alpha val="75686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Conquest 2009</a:t>
            </a:r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F80E7-B056-4C76-86F1-135BF336DD8E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897445"/>
            <a:ext cx="7304809" cy="363392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0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51435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Consequences of Poor Testing</a:t>
            </a:r>
          </a:p>
          <a:p>
            <a:pPr marL="51435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Why is Testing Done so Poorly</a:t>
            </a:r>
          </a:p>
          <a:p>
            <a:pPr marL="514350" lvl="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Model-Driven Test Design</a:t>
            </a:r>
          </a:p>
          <a:p>
            <a:pPr marL="51435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How to Improve Testing</a:t>
            </a:r>
          </a:p>
          <a:p>
            <a:pPr marL="51435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Software Testing is Changing</a:t>
            </a:r>
            <a:endParaRPr lang="en-US" kern="0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5013" y="2647613"/>
            <a:ext cx="4946101" cy="575271"/>
          </a:xfrm>
          <a:prstGeom prst="rect">
            <a:avLst/>
          </a:prstGeom>
          <a:solidFill>
            <a:srgbClr val="FFFF00">
              <a:alpha val="49020"/>
            </a:srgb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143" y="0"/>
            <a:ext cx="7263714" cy="1249448"/>
          </a:xfrm>
        </p:spPr>
        <p:txBody>
          <a:bodyPr/>
          <a:lstStyle/>
          <a:p>
            <a:r>
              <a:rPr lang="en-US" dirty="0" smtClean="0"/>
              <a:t>Software Testing—Academic</a:t>
            </a:r>
            <a:r>
              <a:rPr lang="en-US" sz="3200" dirty="0" smtClean="0"/>
              <a:t> View</a:t>
            </a:r>
            <a:r>
              <a:rPr lang="en-US" sz="2800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242"/>
            <a:ext cx="9144000" cy="5430558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1970s and 1980s </a:t>
            </a:r>
            <a:r>
              <a:rPr lang="en-US" dirty="0" smtClean="0"/>
              <a:t>: Academics looked almost exclusively at </a:t>
            </a:r>
            <a:r>
              <a:rPr lang="en-US" dirty="0" smtClean="0">
                <a:solidFill>
                  <a:schemeClr val="tx2"/>
                </a:solidFill>
              </a:rPr>
              <a:t>unit testing</a:t>
            </a:r>
          </a:p>
          <a:p>
            <a:pPr lvl="1"/>
            <a:r>
              <a:rPr lang="en-US" dirty="0" smtClean="0"/>
              <a:t>Meanwhile </a:t>
            </a:r>
            <a:r>
              <a:rPr lang="en-US" dirty="0" smtClean="0">
                <a:solidFill>
                  <a:schemeClr val="tx2"/>
                </a:solidFill>
              </a:rPr>
              <a:t>industry &amp; government</a:t>
            </a:r>
            <a:r>
              <a:rPr lang="en-US" dirty="0" smtClean="0"/>
              <a:t> focused almost exclusively on system testing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1990s</a:t>
            </a:r>
            <a:r>
              <a:rPr lang="en-US" dirty="0" smtClean="0"/>
              <a:t> : Some academics looked at </a:t>
            </a:r>
            <a:r>
              <a:rPr lang="en-US" dirty="0" smtClean="0">
                <a:solidFill>
                  <a:schemeClr val="tx2"/>
                </a:solidFill>
              </a:rPr>
              <a:t>system</a:t>
            </a:r>
            <a:r>
              <a:rPr lang="en-US" dirty="0" smtClean="0"/>
              <a:t> testing, some at </a:t>
            </a:r>
            <a:r>
              <a:rPr lang="en-US" dirty="0" smtClean="0">
                <a:solidFill>
                  <a:schemeClr val="tx2"/>
                </a:solidFill>
              </a:rPr>
              <a:t>integration</a:t>
            </a:r>
            <a:r>
              <a:rPr lang="en-US" dirty="0" smtClean="0"/>
              <a:t> testing</a:t>
            </a:r>
          </a:p>
          <a:p>
            <a:pPr lvl="1"/>
            <a:r>
              <a:rPr lang="en-US" dirty="0" smtClean="0"/>
              <a:t>Growth of </a:t>
            </a:r>
            <a:r>
              <a:rPr lang="en-US" dirty="0" smtClean="0">
                <a:solidFill>
                  <a:schemeClr val="tx2"/>
                </a:solidFill>
              </a:rPr>
              <a:t>OO</a:t>
            </a:r>
            <a:r>
              <a:rPr lang="en-US" dirty="0" smtClean="0"/>
              <a:t> put complexity in the interconnections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2000s</a:t>
            </a:r>
            <a:r>
              <a:rPr lang="en-US" dirty="0" smtClean="0"/>
              <a:t> : Academics trying to move our rich collection of ideas </a:t>
            </a:r>
            <a:r>
              <a:rPr lang="en-US" dirty="0" smtClean="0">
                <a:solidFill>
                  <a:schemeClr val="tx2"/>
                </a:solidFill>
              </a:rPr>
              <a:t>into practice</a:t>
            </a:r>
          </a:p>
          <a:p>
            <a:pPr lvl="1"/>
            <a:r>
              <a:rPr lang="en-US" dirty="0" smtClean="0"/>
              <a:t>Reliability requirements in industry &amp; government are </a:t>
            </a:r>
            <a:r>
              <a:rPr lang="en-US" dirty="0" smtClean="0">
                <a:solidFill>
                  <a:schemeClr val="tx2"/>
                </a:solidFill>
              </a:rPr>
              <a:t>increasing</a:t>
            </a:r>
            <a:r>
              <a:rPr lang="en-US" dirty="0" smtClean="0"/>
              <a:t> exponentially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Conquest 2009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CB03-E83B-49A3-95A8-3CE1C35F1E70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Academics and Practitioners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Academics</a:t>
            </a:r>
            <a:r>
              <a:rPr lang="en-US" dirty="0" smtClean="0"/>
              <a:t> focus on </a:t>
            </a:r>
            <a:r>
              <a:rPr lang="en-US" dirty="0" smtClean="0">
                <a:solidFill>
                  <a:schemeClr val="tx2"/>
                </a:solidFill>
              </a:rPr>
              <a:t>coverage criteria</a:t>
            </a:r>
            <a:r>
              <a:rPr lang="en-US" dirty="0" smtClean="0"/>
              <a:t> with strong bases in theory—</a:t>
            </a:r>
            <a:r>
              <a:rPr lang="en-US" dirty="0" smtClean="0">
                <a:solidFill>
                  <a:schemeClr val="tx2"/>
                </a:solidFill>
              </a:rPr>
              <a:t>quantitative</a:t>
            </a:r>
            <a:r>
              <a:rPr lang="en-US" dirty="0" smtClean="0"/>
              <a:t> techniques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Industry</a:t>
            </a:r>
            <a:r>
              <a:rPr lang="en-US" dirty="0" smtClean="0"/>
              <a:t> has focused on human-driven, domain-knowledge based, </a:t>
            </a:r>
            <a:r>
              <a:rPr lang="en-US" dirty="0" smtClean="0">
                <a:solidFill>
                  <a:schemeClr val="tx2"/>
                </a:solidFill>
              </a:rPr>
              <a:t>qualitative</a:t>
            </a:r>
            <a:r>
              <a:rPr lang="en-US" dirty="0" smtClean="0"/>
              <a:t> techniques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Practitioners </a:t>
            </a:r>
            <a:r>
              <a:rPr lang="en-US" dirty="0" smtClean="0"/>
              <a:t>said “</a:t>
            </a:r>
            <a:r>
              <a:rPr lang="en-US" i="1" dirty="0" smtClean="0"/>
              <a:t>criteria-based coverage is too expensive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Academics</a:t>
            </a:r>
            <a:r>
              <a:rPr lang="en-US" dirty="0" smtClean="0"/>
              <a:t> said “</a:t>
            </a:r>
            <a:r>
              <a:rPr lang="en-US" i="1" dirty="0" smtClean="0"/>
              <a:t>human-based testing is more expensive and ineffective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Conquest 2009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CB03-E83B-49A3-95A8-3CE1C35F1E70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97428" y="5215279"/>
            <a:ext cx="8728364" cy="954107"/>
          </a:xfrm>
          <a:prstGeom prst="rect">
            <a:avLst/>
          </a:prstGeom>
          <a:solidFill>
            <a:srgbClr val="000099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Practice is going through a revolution in what testing means to the success of software products</a:t>
            </a:r>
            <a:endParaRPr lang="en-US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Improve Testing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more and better </a:t>
            </a:r>
            <a:r>
              <a:rPr lang="en-US" dirty="0" smtClean="0">
                <a:solidFill>
                  <a:schemeClr val="tx2"/>
                </a:solidFill>
              </a:rPr>
              <a:t>software tools</a:t>
            </a:r>
          </a:p>
          <a:p>
            <a:pPr lvl="1"/>
            <a:r>
              <a:rPr lang="en-US" dirty="0" smtClean="0"/>
              <a:t>A stunning </a:t>
            </a:r>
            <a:r>
              <a:rPr lang="en-US" dirty="0" smtClean="0">
                <a:solidFill>
                  <a:schemeClr val="tx2"/>
                </a:solidFill>
              </a:rPr>
              <a:t>increase in available tools</a:t>
            </a:r>
            <a:r>
              <a:rPr lang="en-US" dirty="0" smtClean="0"/>
              <a:t> in the last 10 years!</a:t>
            </a:r>
          </a:p>
          <a:p>
            <a:r>
              <a:rPr lang="en-US" dirty="0" smtClean="0"/>
              <a:t>We need to adopt </a:t>
            </a:r>
            <a:r>
              <a:rPr lang="en-US" dirty="0" smtClean="0">
                <a:solidFill>
                  <a:schemeClr val="tx2"/>
                </a:solidFill>
              </a:rPr>
              <a:t>practices and techniques </a:t>
            </a:r>
            <a:r>
              <a:rPr lang="en-US" dirty="0" smtClean="0"/>
              <a:t>that lead to more </a:t>
            </a:r>
            <a:r>
              <a:rPr lang="en-US" dirty="0" smtClean="0">
                <a:solidFill>
                  <a:schemeClr val="tx2"/>
                </a:solidFill>
              </a:rPr>
              <a:t>efficient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tx2"/>
                </a:solidFill>
              </a:rPr>
              <a:t>effective</a:t>
            </a:r>
            <a:r>
              <a:rPr lang="en-US" dirty="0" smtClean="0"/>
              <a:t> testing</a:t>
            </a:r>
          </a:p>
          <a:p>
            <a:pPr lvl="1"/>
            <a:r>
              <a:rPr lang="en-US" dirty="0" smtClean="0"/>
              <a:t>More </a:t>
            </a:r>
            <a:r>
              <a:rPr lang="en-US" dirty="0" smtClean="0">
                <a:solidFill>
                  <a:schemeClr val="tx2"/>
                </a:solidFill>
              </a:rPr>
              <a:t>education</a:t>
            </a:r>
          </a:p>
          <a:p>
            <a:pPr lvl="1"/>
            <a:r>
              <a:rPr lang="en-US" dirty="0" smtClean="0"/>
              <a:t>Different </a:t>
            </a:r>
            <a:r>
              <a:rPr lang="en-US" dirty="0" smtClean="0">
                <a:solidFill>
                  <a:schemeClr val="tx2"/>
                </a:solidFill>
              </a:rPr>
              <a:t>management</a:t>
            </a:r>
            <a:r>
              <a:rPr lang="en-US" dirty="0" smtClean="0"/>
              <a:t> organizational strategies</a:t>
            </a:r>
          </a:p>
          <a:p>
            <a:r>
              <a:rPr lang="en-US" dirty="0" smtClean="0"/>
              <a:t>Testing / QA teams need to </a:t>
            </a:r>
            <a:r>
              <a:rPr lang="en-US" dirty="0" smtClean="0">
                <a:solidFill>
                  <a:schemeClr val="tx2"/>
                </a:solidFill>
              </a:rPr>
              <a:t>specialize </a:t>
            </a:r>
            <a:r>
              <a:rPr lang="en-US" dirty="0" smtClean="0"/>
              <a:t>more</a:t>
            </a:r>
          </a:p>
          <a:p>
            <a:pPr lvl="1"/>
            <a:r>
              <a:rPr lang="en-US" dirty="0" smtClean="0"/>
              <a:t>This same trend happened for </a:t>
            </a:r>
            <a:r>
              <a:rPr lang="en-US" dirty="0" smtClean="0">
                <a:solidFill>
                  <a:schemeClr val="tx2"/>
                </a:solidFill>
              </a:rPr>
              <a:t>development</a:t>
            </a:r>
            <a:r>
              <a:rPr lang="en-US" dirty="0" smtClean="0"/>
              <a:t> in the 1990s</a:t>
            </a:r>
          </a:p>
          <a:p>
            <a:r>
              <a:rPr lang="en-US" dirty="0" smtClean="0"/>
              <a:t>Testing / QA teams need more </a:t>
            </a:r>
            <a:r>
              <a:rPr lang="en-US" dirty="0" smtClean="0">
                <a:solidFill>
                  <a:schemeClr val="tx2"/>
                </a:solidFill>
              </a:rPr>
              <a:t>technical expertise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Developer</a:t>
            </a:r>
            <a:r>
              <a:rPr lang="en-US" dirty="0" smtClean="0"/>
              <a:t> expertise has been increasing dramatically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Conquest 2009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CB03-E83B-49A3-95A8-3CE1C35F1E70}" type="slidenum">
              <a:rPr lang="zh-CN" altLang="en-US" smtClean="0"/>
              <a:pPr>
                <a:defRPr/>
              </a:pPr>
              <a:t>14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869431"/>
            <a:ext cx="9144000" cy="5786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75000"/>
                </a:schemeClr>
              </a:gs>
              <a:gs pos="71000">
                <a:schemeClr val="accent6">
                  <a:lumMod val="60000"/>
                  <a:lumOff val="40000"/>
                  <a:alpha val="77000"/>
                </a:schemeClr>
              </a:gs>
              <a:gs pos="100000">
                <a:srgbClr val="282887">
                  <a:alpha val="75686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Conquest 2009</a:t>
            </a:r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F80E7-B056-4C76-86F1-135BF336DD8E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897445"/>
            <a:ext cx="7304809" cy="363392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0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51435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Consequences of Poor Testing</a:t>
            </a:r>
          </a:p>
          <a:p>
            <a:pPr marL="51435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Why is Testing Done so Poorly</a:t>
            </a:r>
          </a:p>
          <a:p>
            <a:pPr marL="514350" lvl="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Model-Driven Test Design</a:t>
            </a:r>
          </a:p>
          <a:p>
            <a:pPr marL="51435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How to Improve Testing</a:t>
            </a:r>
          </a:p>
          <a:p>
            <a:pPr marL="51435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Software Testing is Changing</a:t>
            </a:r>
            <a:endParaRPr lang="en-US" kern="0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5013" y="3329665"/>
            <a:ext cx="4301525" cy="575271"/>
          </a:xfrm>
          <a:prstGeom prst="rect">
            <a:avLst/>
          </a:prstGeom>
          <a:solidFill>
            <a:srgbClr val="FFFF00">
              <a:alpha val="49020"/>
            </a:srgb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Design in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8535"/>
            <a:ext cx="7097843" cy="5796117"/>
          </a:xfrm>
        </p:spPr>
        <p:txBody>
          <a:bodyPr/>
          <a:lstStyle/>
          <a:p>
            <a:r>
              <a:rPr lang="en-US" i="1" dirty="0" smtClean="0">
                <a:solidFill>
                  <a:schemeClr val="tx2"/>
                </a:solidFill>
              </a:rPr>
              <a:t>Test Design</a:t>
            </a:r>
            <a:r>
              <a:rPr lang="en-US" dirty="0" smtClean="0"/>
              <a:t> is the process of designing input values that will effectively test software</a:t>
            </a:r>
          </a:p>
          <a:p>
            <a:r>
              <a:rPr lang="en-US" dirty="0" smtClean="0"/>
              <a:t>Test design is one of </a:t>
            </a:r>
            <a:r>
              <a:rPr lang="en-US" dirty="0" smtClean="0">
                <a:solidFill>
                  <a:schemeClr val="tx2"/>
                </a:solidFill>
              </a:rPr>
              <a:t>several activities</a:t>
            </a:r>
            <a:r>
              <a:rPr lang="en-US" dirty="0" smtClean="0"/>
              <a:t> for testing software</a:t>
            </a:r>
          </a:p>
          <a:p>
            <a:pPr lvl="1"/>
            <a:r>
              <a:rPr lang="en-US" dirty="0" smtClean="0"/>
              <a:t>Most </a:t>
            </a:r>
            <a:r>
              <a:rPr lang="en-US" dirty="0" smtClean="0">
                <a:solidFill>
                  <a:schemeClr val="tx2"/>
                </a:solidFill>
              </a:rPr>
              <a:t>mathematical</a:t>
            </a:r>
          </a:p>
          <a:p>
            <a:pPr lvl="1"/>
            <a:r>
              <a:rPr lang="en-US" dirty="0" smtClean="0"/>
              <a:t>Most </a:t>
            </a:r>
            <a:r>
              <a:rPr lang="en-US" dirty="0" smtClean="0">
                <a:solidFill>
                  <a:schemeClr val="tx2"/>
                </a:solidFill>
              </a:rPr>
              <a:t>technically</a:t>
            </a:r>
            <a:r>
              <a:rPr lang="en-US" dirty="0" smtClean="0"/>
              <a:t> challenging</a:t>
            </a:r>
          </a:p>
          <a:p>
            <a:r>
              <a:rPr lang="en-US" dirty="0" smtClean="0"/>
              <a:t>This </a:t>
            </a:r>
            <a:r>
              <a:rPr lang="en-US" dirty="0" smtClean="0">
                <a:solidFill>
                  <a:schemeClr val="tx2"/>
                </a:solidFill>
              </a:rPr>
              <a:t>process</a:t>
            </a:r>
            <a:r>
              <a:rPr lang="en-US" dirty="0" smtClean="0"/>
              <a:t> is based on my text book with Ammann, </a:t>
            </a:r>
            <a:r>
              <a:rPr lang="en-US" b="1" i="1" dirty="0" smtClean="0">
                <a:solidFill>
                  <a:schemeClr val="tx2"/>
                </a:solidFill>
              </a:rPr>
              <a:t>Introduction to Software Testing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Conquest 2009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CB03-E83B-49A3-95A8-3CE1C35F1E70}" type="slidenum">
              <a:rPr lang="zh-CN" altLang="en-US" smtClean="0"/>
              <a:pPr>
                <a:defRPr/>
              </a:pPr>
              <a:t>16</a:t>
            </a:fld>
            <a:endParaRPr lang="en-US" altLang="zh-CN" dirty="0"/>
          </a:p>
        </p:txBody>
      </p:sp>
      <p:pic>
        <p:nvPicPr>
          <p:cNvPr id="7" name="Picture 6" descr="bookcover-webs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280" y="1510879"/>
            <a:ext cx="2286000" cy="35814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6041036"/>
            <a:ext cx="9144000" cy="58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http://www.cs.gmu.edu/~offutt/softwaretest/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Test Activities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8900" y="833438"/>
            <a:ext cx="8966200" cy="55086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/>
              <a:t>Testing can be broken up into </a:t>
            </a:r>
            <a:r>
              <a:rPr lang="en-US" sz="2800" dirty="0" smtClean="0">
                <a:solidFill>
                  <a:srgbClr val="FFFF00"/>
                </a:solidFill>
              </a:rPr>
              <a:t>four</a:t>
            </a:r>
            <a:r>
              <a:rPr lang="en-US" sz="2800" dirty="0" smtClean="0"/>
              <a:t> general types of activities</a:t>
            </a:r>
          </a:p>
          <a:p>
            <a:pPr marL="914400" lvl="1" indent="-457200">
              <a:spcBef>
                <a:spcPts val="0"/>
              </a:spcBef>
              <a:buFont typeface="Times New Roman" pitchFamily="18" charset="0"/>
              <a:buAutoNum type="arabicPeriod"/>
            </a:pPr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Test Design</a:t>
            </a:r>
          </a:p>
          <a:p>
            <a:pPr marL="914400" lvl="1" indent="-457200">
              <a:spcBef>
                <a:spcPts val="0"/>
              </a:spcBef>
              <a:buFont typeface="Times New Roman" pitchFamily="18" charset="0"/>
              <a:buAutoNum type="arabicPeriod"/>
            </a:pPr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Test Automation</a:t>
            </a:r>
          </a:p>
          <a:p>
            <a:pPr marL="914400" lvl="1" indent="-457200">
              <a:spcBef>
                <a:spcPts val="0"/>
              </a:spcBef>
              <a:buFont typeface="Times New Roman" pitchFamily="18" charset="0"/>
              <a:buAutoNum type="arabicPeriod"/>
            </a:pPr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Test Execution</a:t>
            </a:r>
          </a:p>
          <a:p>
            <a:pPr marL="914400" lvl="1" indent="-457200">
              <a:spcBef>
                <a:spcPts val="0"/>
              </a:spcBef>
              <a:buFont typeface="Times New Roman" pitchFamily="18" charset="0"/>
              <a:buAutoNum type="arabicPeriod"/>
            </a:pPr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Test Evaluation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Each type of activity requires different </a:t>
            </a:r>
            <a:r>
              <a:rPr lang="en-US" sz="2800" dirty="0" smtClean="0">
                <a:solidFill>
                  <a:schemeClr val="tx2"/>
                </a:solidFill>
              </a:rPr>
              <a:t>skills</a:t>
            </a:r>
            <a:r>
              <a:rPr lang="en-US" sz="2800" dirty="0" smtClean="0"/>
              <a:t>, background </a:t>
            </a:r>
            <a:r>
              <a:rPr lang="en-US" sz="2800" dirty="0" smtClean="0">
                <a:solidFill>
                  <a:schemeClr val="tx2"/>
                </a:solidFill>
              </a:rPr>
              <a:t>knowledge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chemeClr val="tx2"/>
                </a:solidFill>
              </a:rPr>
              <a:t>education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chemeClr val="tx2"/>
                </a:solidFill>
              </a:rPr>
              <a:t>training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No reasonable software development organization uses the same people  for requirements, design, implementation, integration and configuration control</a:t>
            </a:r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Conquest 2009</a:t>
            </a:r>
            <a:endParaRPr lang="en-US" u="sng" smtClean="0"/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 Jeff Offutt</a:t>
            </a:r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79C886-639F-4CB9-BA7E-15E5EE26541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50838" y="5102782"/>
            <a:ext cx="8442325" cy="954087"/>
          </a:xfrm>
          <a:prstGeom prst="rect">
            <a:avLst/>
          </a:prstGeom>
          <a:solidFill>
            <a:srgbClr val="0000CC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Why do test organizations still use the same people for all four test activities??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600200" y="6020357"/>
            <a:ext cx="5943600" cy="523875"/>
          </a:xfrm>
          <a:prstGeom prst="rect">
            <a:avLst/>
          </a:prstGeom>
          <a:solidFill>
            <a:srgbClr val="0000CC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This </a:t>
            </a:r>
            <a:r>
              <a:rPr lang="en-US" sz="2800" b="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clearly </a:t>
            </a:r>
            <a:r>
              <a:rPr lang="en-US" sz="2800" b="0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wastes</a:t>
            </a:r>
            <a:r>
              <a:rPr lang="en-US" sz="2800" b="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resources</a:t>
            </a:r>
            <a:endParaRPr lang="en-US" sz="2800" b="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11313" y="5945744"/>
            <a:ext cx="5943600" cy="103188"/>
          </a:xfrm>
          <a:prstGeom prst="rect">
            <a:avLst/>
          </a:prstGeom>
          <a:solidFill>
            <a:srgbClr val="0000CC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282754" y="1559630"/>
            <a:ext cx="4105910" cy="112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1371600" marR="0" lvl="2" indent="-4572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</a:rPr>
              <a:t>1.a) Criteria-based</a:t>
            </a:r>
          </a:p>
          <a:p>
            <a:pPr marL="1371600" marR="0" lvl="2" indent="-4572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</a:rPr>
              <a:t>1.b) Human-based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690934" y="1893361"/>
            <a:ext cx="157734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Test Design – (a) Criteria-Based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8900" y="1903751"/>
            <a:ext cx="8966200" cy="4473237"/>
          </a:xfrm>
        </p:spPr>
        <p:txBody>
          <a:bodyPr/>
          <a:lstStyle/>
          <a:p>
            <a:r>
              <a:rPr lang="en-US" sz="2800" dirty="0" smtClean="0"/>
              <a:t>This is the </a:t>
            </a:r>
            <a:r>
              <a:rPr lang="en-US" sz="2800" dirty="0" smtClean="0">
                <a:solidFill>
                  <a:schemeClr val="tx2"/>
                </a:solidFill>
              </a:rPr>
              <a:t>most technical</a:t>
            </a:r>
            <a:r>
              <a:rPr lang="en-US" sz="2800" dirty="0" smtClean="0"/>
              <a:t> job in software testing</a:t>
            </a:r>
          </a:p>
          <a:p>
            <a:r>
              <a:rPr lang="en-US" sz="2800" dirty="0" smtClean="0"/>
              <a:t>Requires </a:t>
            </a:r>
            <a:r>
              <a:rPr lang="en-US" sz="2800" dirty="0" smtClean="0">
                <a:solidFill>
                  <a:schemeClr val="tx2"/>
                </a:solidFill>
              </a:rPr>
              <a:t>knowledge</a:t>
            </a:r>
            <a:r>
              <a:rPr lang="en-US" sz="2800" dirty="0" smtClean="0"/>
              <a:t> of :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Discrete math, Programming, Testing</a:t>
            </a:r>
          </a:p>
          <a:p>
            <a:r>
              <a:rPr lang="en-US" sz="2800" dirty="0" smtClean="0"/>
              <a:t>Requires much of a </a:t>
            </a:r>
            <a:r>
              <a:rPr lang="en-US" sz="2800" dirty="0" smtClean="0">
                <a:solidFill>
                  <a:schemeClr val="tx2"/>
                </a:solidFill>
              </a:rPr>
              <a:t>traditional CS</a:t>
            </a:r>
            <a:r>
              <a:rPr lang="en-US" sz="2800" dirty="0" smtClean="0"/>
              <a:t> degree</a:t>
            </a:r>
          </a:p>
          <a:p>
            <a:r>
              <a:rPr lang="en-US" sz="2800" dirty="0" smtClean="0"/>
              <a:t>This is </a:t>
            </a:r>
            <a:r>
              <a:rPr lang="en-US" sz="2800" dirty="0" smtClean="0">
                <a:solidFill>
                  <a:schemeClr val="tx2"/>
                </a:solidFill>
              </a:rPr>
              <a:t>intellectually</a:t>
            </a:r>
            <a:r>
              <a:rPr lang="en-US" sz="2800" dirty="0" smtClean="0"/>
              <a:t> stimulating, rewarding, and challenging</a:t>
            </a:r>
          </a:p>
          <a:p>
            <a:r>
              <a:rPr lang="en-US" sz="2800" dirty="0" smtClean="0"/>
              <a:t>Test design is analogous to </a:t>
            </a:r>
            <a:r>
              <a:rPr lang="en-US" sz="2800" dirty="0" smtClean="0">
                <a:solidFill>
                  <a:schemeClr val="tx2"/>
                </a:solidFill>
              </a:rPr>
              <a:t>software architecture</a:t>
            </a:r>
            <a:r>
              <a:rPr lang="en-US" sz="2800" dirty="0" smtClean="0"/>
              <a:t> on the development side</a:t>
            </a:r>
          </a:p>
          <a:p>
            <a:r>
              <a:rPr lang="en-US" sz="2800" dirty="0" smtClean="0"/>
              <a:t>Using people who are not qualified to design tests is a sure way to get </a:t>
            </a:r>
            <a:r>
              <a:rPr lang="en-US" sz="2800" dirty="0" smtClean="0">
                <a:solidFill>
                  <a:schemeClr val="tx2"/>
                </a:solidFill>
              </a:rPr>
              <a:t>ineffective tests</a:t>
            </a:r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Conquest 2009</a:t>
            </a:r>
            <a:endParaRPr lang="en-US" u="sng" smtClean="0"/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 Jeff Offutt</a:t>
            </a: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C11915-7D9E-428E-84D9-8CAEA2943BE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46150" y="946150"/>
            <a:ext cx="7251700" cy="954088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Design test values to satisfy coverage criteria or other engineering goal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Test Design – (b) Human-Based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88900" y="1920875"/>
            <a:ext cx="8966200" cy="4456113"/>
          </a:xfrm>
        </p:spPr>
        <p:txBody>
          <a:bodyPr/>
          <a:lstStyle/>
          <a:p>
            <a:r>
              <a:rPr lang="en-US" sz="2800" dirty="0" smtClean="0"/>
              <a:t>This is much </a:t>
            </a:r>
            <a:r>
              <a:rPr lang="en-US" sz="2800" dirty="0" smtClean="0">
                <a:solidFill>
                  <a:schemeClr val="tx2"/>
                </a:solidFill>
              </a:rPr>
              <a:t>harder</a:t>
            </a:r>
            <a:r>
              <a:rPr lang="en-US" sz="2800" dirty="0" smtClean="0"/>
              <a:t> than it may seem to developers</a:t>
            </a:r>
          </a:p>
          <a:p>
            <a:r>
              <a:rPr lang="en-US" sz="2800" dirty="0" smtClean="0"/>
              <a:t>Criteria-based approaches can be blind to special situations</a:t>
            </a:r>
          </a:p>
          <a:p>
            <a:r>
              <a:rPr lang="en-US" sz="2800" dirty="0" smtClean="0"/>
              <a:t>Requires </a:t>
            </a:r>
            <a:r>
              <a:rPr lang="en-US" sz="2800" dirty="0" smtClean="0">
                <a:solidFill>
                  <a:schemeClr val="tx2"/>
                </a:solidFill>
              </a:rPr>
              <a:t>knowledge</a:t>
            </a:r>
            <a:r>
              <a:rPr lang="en-US" sz="2800" dirty="0" smtClean="0"/>
              <a:t> of :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Domain, testing, and user interfaces</a:t>
            </a:r>
          </a:p>
          <a:p>
            <a:r>
              <a:rPr lang="en-US" sz="2800" dirty="0" smtClean="0"/>
              <a:t>Requires almost </a:t>
            </a:r>
            <a:r>
              <a:rPr lang="en-US" sz="2800" dirty="0" smtClean="0">
                <a:solidFill>
                  <a:schemeClr val="tx2"/>
                </a:solidFill>
              </a:rPr>
              <a:t>no traditional CS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A background in the </a:t>
            </a:r>
            <a:r>
              <a:rPr lang="en-US" sz="2000" dirty="0" smtClean="0">
                <a:solidFill>
                  <a:schemeClr val="tx2"/>
                </a:solidFill>
              </a:rPr>
              <a:t>domain</a:t>
            </a:r>
            <a:r>
              <a:rPr lang="en-US" sz="2000" dirty="0" smtClean="0"/>
              <a:t> of the software is essential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An </a:t>
            </a:r>
            <a:r>
              <a:rPr lang="en-US" sz="2000" dirty="0" smtClean="0">
                <a:solidFill>
                  <a:schemeClr val="tx2"/>
                </a:solidFill>
              </a:rPr>
              <a:t>empirical background</a:t>
            </a:r>
            <a:r>
              <a:rPr lang="en-US" sz="2000" dirty="0" smtClean="0"/>
              <a:t> is very helpful (biology, psychology, …)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A </a:t>
            </a:r>
            <a:r>
              <a:rPr lang="en-US" sz="2000" dirty="0" smtClean="0">
                <a:solidFill>
                  <a:schemeClr val="tx2"/>
                </a:solidFill>
              </a:rPr>
              <a:t>logic background</a:t>
            </a:r>
            <a:r>
              <a:rPr lang="en-US" sz="2000" dirty="0" smtClean="0"/>
              <a:t> is very helpful (law, philosophy, math, …)</a:t>
            </a:r>
          </a:p>
          <a:p>
            <a:r>
              <a:rPr lang="en-US" sz="2800" dirty="0" smtClean="0"/>
              <a:t>This is </a:t>
            </a:r>
            <a:r>
              <a:rPr lang="en-US" sz="2800" dirty="0" smtClean="0">
                <a:solidFill>
                  <a:schemeClr val="tx2"/>
                </a:solidFill>
              </a:rPr>
              <a:t>intellectually</a:t>
            </a:r>
            <a:r>
              <a:rPr lang="en-US" sz="2800" dirty="0" smtClean="0"/>
              <a:t> stimulating, rewarding, and challenging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But not to typical CS majors – they want to solve problems and build things</a:t>
            </a: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Conquest 2009</a:t>
            </a:r>
            <a:endParaRPr lang="en-US" u="sng" smtClean="0"/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 Jeff Offutt</a:t>
            </a:r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A26AD4-4BE1-475A-97CB-94EE138900E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30250" y="946150"/>
            <a:ext cx="7683500" cy="954088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Design test values based on domain knowledge of the program and human knowledge of testing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869431"/>
            <a:ext cx="9144000" cy="5786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75000"/>
                </a:schemeClr>
              </a:gs>
              <a:gs pos="71000">
                <a:schemeClr val="accent6">
                  <a:lumMod val="60000"/>
                  <a:lumOff val="40000"/>
                  <a:alpha val="77000"/>
                </a:schemeClr>
              </a:gs>
              <a:gs pos="100000">
                <a:srgbClr val="282887">
                  <a:alpha val="75686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Conquest 2009</a:t>
            </a:r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F80E7-B056-4C76-86F1-135BF336DD8E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095471"/>
            <a:ext cx="7304809" cy="363392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0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51435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Consequences of Poor Testing</a:t>
            </a:r>
          </a:p>
          <a:p>
            <a:pPr marL="51435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Why is Testing Done so Poorly</a:t>
            </a: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Model-Driven Test Design</a:t>
            </a:r>
          </a:p>
          <a:p>
            <a:pPr marL="51435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How to Improve Testing</a:t>
            </a:r>
          </a:p>
          <a:p>
            <a:pPr marL="51435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Software Testing is Changing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5014" y="1126112"/>
            <a:ext cx="4706258" cy="575271"/>
          </a:xfrm>
          <a:prstGeom prst="rect">
            <a:avLst/>
          </a:prstGeom>
          <a:solidFill>
            <a:srgbClr val="FFFF00">
              <a:alpha val="49020"/>
            </a:srgb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9377" y="5032780"/>
            <a:ext cx="8350250" cy="1384300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SzPct val="75000"/>
              <a:buFont typeface="Monotype Sorts" charset="2"/>
              <a:buNone/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We are in the middle of a </a:t>
            </a:r>
            <a:r>
              <a:rPr lang="en-US" sz="2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revolution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in how software is tested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SzPct val="75000"/>
              <a:buFont typeface="Monotype Sorts" charset="2"/>
              <a:buNone/>
              <a:defRPr/>
            </a:pP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buSzPct val="75000"/>
              <a:buFont typeface="Monotype Sorts" charset="2"/>
              <a:buNone/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Research is 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finally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meeting practice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 Test Automation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88900" y="1543050"/>
            <a:ext cx="8966200" cy="4833938"/>
          </a:xfrm>
        </p:spPr>
        <p:txBody>
          <a:bodyPr/>
          <a:lstStyle/>
          <a:p>
            <a:r>
              <a:rPr lang="en-US" sz="2800" dirty="0" smtClean="0"/>
              <a:t>This is slightly </a:t>
            </a:r>
            <a:r>
              <a:rPr lang="en-US" sz="2800" dirty="0" smtClean="0">
                <a:solidFill>
                  <a:schemeClr val="tx2"/>
                </a:solidFill>
              </a:rPr>
              <a:t>less technical</a:t>
            </a:r>
          </a:p>
          <a:p>
            <a:r>
              <a:rPr lang="en-US" sz="2800" dirty="0" smtClean="0"/>
              <a:t>Requires knowledge of  </a:t>
            </a:r>
            <a:r>
              <a:rPr lang="en-US" sz="2800" dirty="0" smtClean="0">
                <a:solidFill>
                  <a:schemeClr val="tx2"/>
                </a:solidFill>
              </a:rPr>
              <a:t>programming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Fairly straightforward programming – small pieces and simple algorithms</a:t>
            </a:r>
          </a:p>
          <a:p>
            <a:r>
              <a:rPr lang="en-US" sz="2800" dirty="0" smtClean="0"/>
              <a:t>Requires very </a:t>
            </a:r>
            <a:r>
              <a:rPr lang="en-US" sz="2800" dirty="0" smtClean="0">
                <a:solidFill>
                  <a:schemeClr val="tx2"/>
                </a:solidFill>
              </a:rPr>
              <a:t>little theory</a:t>
            </a:r>
          </a:p>
          <a:p>
            <a:r>
              <a:rPr lang="en-US" sz="2800" dirty="0" smtClean="0"/>
              <a:t>Very </a:t>
            </a:r>
            <a:r>
              <a:rPr lang="en-US" sz="2800" dirty="0" smtClean="0">
                <a:solidFill>
                  <a:schemeClr val="tx2"/>
                </a:solidFill>
              </a:rPr>
              <a:t>boring</a:t>
            </a:r>
            <a:r>
              <a:rPr lang="en-US" sz="2800" dirty="0" smtClean="0"/>
              <a:t> for test designers</a:t>
            </a:r>
          </a:p>
          <a:p>
            <a:r>
              <a:rPr lang="en-US" sz="2800" dirty="0" smtClean="0"/>
              <a:t>Programming is out of reach for many </a:t>
            </a:r>
            <a:r>
              <a:rPr lang="en-US" sz="2800" dirty="0" smtClean="0">
                <a:solidFill>
                  <a:schemeClr val="tx2"/>
                </a:solidFill>
              </a:rPr>
              <a:t>domain experts</a:t>
            </a:r>
          </a:p>
          <a:p>
            <a:r>
              <a:rPr lang="en-US" sz="2800" dirty="0" smtClean="0"/>
              <a:t>Who is responsible for determining and embedding the </a:t>
            </a:r>
            <a:r>
              <a:rPr lang="en-US" sz="2800" dirty="0" smtClean="0">
                <a:solidFill>
                  <a:schemeClr val="tx2"/>
                </a:solidFill>
              </a:rPr>
              <a:t>expected outputs</a:t>
            </a:r>
            <a:r>
              <a:rPr lang="en-US" sz="2800" dirty="0" smtClean="0"/>
              <a:t> ?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Test designers</a:t>
            </a:r>
            <a:r>
              <a:rPr lang="en-US" sz="2400" dirty="0" smtClean="0"/>
              <a:t> may not always know the expected outputs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Test evaluators</a:t>
            </a:r>
            <a:r>
              <a:rPr lang="en-US" sz="2400" dirty="0" smtClean="0"/>
              <a:t> need to get involved early to help with this</a:t>
            </a:r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Conquest 2009</a:t>
            </a:r>
            <a:endParaRPr lang="en-US" u="sng" smtClean="0"/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 Jeff Offutt</a:t>
            </a: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A51A36-01C8-486A-A1EF-7BE3CE17099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46150" y="946150"/>
            <a:ext cx="7251700" cy="523875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Embed test values into executable scripts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 Test Execution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8900" y="1469037"/>
            <a:ext cx="8966200" cy="4907952"/>
          </a:xfrm>
        </p:spPr>
        <p:txBody>
          <a:bodyPr/>
          <a:lstStyle/>
          <a:p>
            <a:r>
              <a:rPr lang="en-US" sz="2800" dirty="0" smtClean="0"/>
              <a:t>This is </a:t>
            </a:r>
            <a:r>
              <a:rPr lang="en-US" sz="2800" dirty="0" smtClean="0">
                <a:solidFill>
                  <a:schemeClr val="tx2"/>
                </a:solidFill>
              </a:rPr>
              <a:t>easy</a:t>
            </a:r>
            <a:r>
              <a:rPr lang="en-US" sz="2800" dirty="0" smtClean="0"/>
              <a:t> –trivial if the tests are well automated</a:t>
            </a:r>
          </a:p>
          <a:p>
            <a:r>
              <a:rPr lang="en-US" sz="2800" dirty="0" smtClean="0"/>
              <a:t>Requires basic </a:t>
            </a:r>
            <a:r>
              <a:rPr lang="en-US" sz="2800" dirty="0" smtClean="0">
                <a:solidFill>
                  <a:schemeClr val="tx2"/>
                </a:solidFill>
              </a:rPr>
              <a:t>computer skills</a:t>
            </a:r>
          </a:p>
          <a:p>
            <a:pPr lvl="1"/>
            <a:r>
              <a:rPr lang="en-US" sz="2400" dirty="0" smtClean="0"/>
              <a:t>Interns</a:t>
            </a:r>
          </a:p>
          <a:p>
            <a:pPr lvl="1"/>
            <a:r>
              <a:rPr lang="en-US" sz="2400" dirty="0" smtClean="0"/>
              <a:t>Employees with no technical background</a:t>
            </a:r>
          </a:p>
          <a:p>
            <a:r>
              <a:rPr lang="en-US" sz="2800" dirty="0" smtClean="0"/>
              <a:t>Asking qualified test </a:t>
            </a:r>
            <a:r>
              <a:rPr lang="en-US" sz="2800" dirty="0" smtClean="0">
                <a:solidFill>
                  <a:schemeClr val="tx2"/>
                </a:solidFill>
              </a:rPr>
              <a:t>designers</a:t>
            </a:r>
            <a:r>
              <a:rPr lang="en-US" sz="2800" dirty="0" smtClean="0"/>
              <a:t> to execute tests is a sure way to convince them to look for a </a:t>
            </a:r>
            <a:r>
              <a:rPr lang="en-US" sz="2800" dirty="0" smtClean="0">
                <a:solidFill>
                  <a:schemeClr val="tx2"/>
                </a:solidFill>
              </a:rPr>
              <a:t>development job</a:t>
            </a:r>
          </a:p>
          <a:p>
            <a:r>
              <a:rPr lang="en-US" sz="2800" dirty="0" smtClean="0"/>
              <a:t>If, for example, GUI tests are not well automated, this requires a lot of </a:t>
            </a:r>
            <a:r>
              <a:rPr lang="en-US" sz="2800" dirty="0" smtClean="0">
                <a:solidFill>
                  <a:schemeClr val="tx2"/>
                </a:solidFill>
              </a:rPr>
              <a:t>manual labor</a:t>
            </a:r>
          </a:p>
          <a:p>
            <a:r>
              <a:rPr lang="en-US" sz="2800" dirty="0" smtClean="0"/>
              <a:t>Test executors have to be very </a:t>
            </a:r>
            <a:r>
              <a:rPr lang="en-US" sz="2800" dirty="0" smtClean="0">
                <a:solidFill>
                  <a:schemeClr val="tx2"/>
                </a:solidFill>
              </a:rPr>
              <a:t>careful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chemeClr val="tx2"/>
                </a:solidFill>
              </a:rPr>
              <a:t>meticulous</a:t>
            </a:r>
            <a:r>
              <a:rPr lang="en-US" sz="2800" dirty="0" smtClean="0"/>
              <a:t> with bookkeeping</a:t>
            </a:r>
          </a:p>
        </p:txBody>
      </p:sp>
      <p:sp>
        <p:nvSpPr>
          <p:cNvPr id="2867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Conquest 2009</a:t>
            </a:r>
            <a:endParaRPr lang="en-US" u="sng" smtClean="0"/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 Jeff Offutt</a:t>
            </a:r>
          </a:p>
        </p:txBody>
      </p:sp>
      <p:sp>
        <p:nvSpPr>
          <p:cNvPr id="286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294E25-BA9C-4264-9D5A-4338F2C34099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58825" y="946150"/>
            <a:ext cx="7626350" cy="523875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Run tests on the software and record the results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4. Test Evaluation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88900" y="1461541"/>
            <a:ext cx="8966200" cy="4915447"/>
          </a:xfrm>
        </p:spPr>
        <p:txBody>
          <a:bodyPr/>
          <a:lstStyle/>
          <a:p>
            <a:r>
              <a:rPr lang="en-US" sz="2800" dirty="0" smtClean="0"/>
              <a:t>This is much </a:t>
            </a:r>
            <a:r>
              <a:rPr lang="en-US" sz="2800" dirty="0" smtClean="0">
                <a:solidFill>
                  <a:schemeClr val="tx2"/>
                </a:solidFill>
              </a:rPr>
              <a:t>harder</a:t>
            </a:r>
            <a:r>
              <a:rPr lang="en-US" sz="2800" dirty="0" smtClean="0"/>
              <a:t> than it may seem</a:t>
            </a:r>
          </a:p>
          <a:p>
            <a:r>
              <a:rPr lang="en-US" sz="2800" dirty="0" smtClean="0"/>
              <a:t>Requires </a:t>
            </a:r>
            <a:r>
              <a:rPr lang="en-US" sz="2800" dirty="0" smtClean="0">
                <a:solidFill>
                  <a:schemeClr val="tx2"/>
                </a:solidFill>
              </a:rPr>
              <a:t>knowledge</a:t>
            </a:r>
            <a:r>
              <a:rPr lang="en-US" sz="2800" dirty="0" smtClean="0"/>
              <a:t> of :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Domain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Testing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User interfaces and psychology</a:t>
            </a:r>
          </a:p>
          <a:p>
            <a:r>
              <a:rPr lang="en-US" sz="2800" dirty="0" smtClean="0"/>
              <a:t>Usually requires almost </a:t>
            </a:r>
            <a:r>
              <a:rPr lang="en-US" sz="2800" dirty="0" smtClean="0">
                <a:solidFill>
                  <a:schemeClr val="tx2"/>
                </a:solidFill>
              </a:rPr>
              <a:t>no traditional CS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A background in the </a:t>
            </a:r>
            <a:r>
              <a:rPr lang="en-US" sz="2000" dirty="0" smtClean="0">
                <a:solidFill>
                  <a:schemeClr val="tx2"/>
                </a:solidFill>
              </a:rPr>
              <a:t>domain</a:t>
            </a:r>
            <a:r>
              <a:rPr lang="en-US" sz="2000" dirty="0" smtClean="0"/>
              <a:t> of the software is essential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An </a:t>
            </a:r>
            <a:r>
              <a:rPr lang="en-US" sz="2000" dirty="0" smtClean="0">
                <a:solidFill>
                  <a:schemeClr val="tx2"/>
                </a:solidFill>
              </a:rPr>
              <a:t>empirical background</a:t>
            </a:r>
            <a:r>
              <a:rPr lang="en-US" sz="2000" dirty="0" smtClean="0"/>
              <a:t> is very helpful (biology, psychology, …)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A </a:t>
            </a:r>
            <a:r>
              <a:rPr lang="en-US" sz="2000" dirty="0" smtClean="0">
                <a:solidFill>
                  <a:schemeClr val="tx2"/>
                </a:solidFill>
              </a:rPr>
              <a:t>logic background</a:t>
            </a:r>
            <a:r>
              <a:rPr lang="en-US" sz="2000" dirty="0" smtClean="0"/>
              <a:t> is very helpful (law, philosophy, math, …)</a:t>
            </a:r>
            <a:endParaRPr lang="en-US" sz="2400" dirty="0" smtClean="0"/>
          </a:p>
          <a:p>
            <a:r>
              <a:rPr lang="en-US" sz="2800" dirty="0" smtClean="0"/>
              <a:t>This is </a:t>
            </a:r>
            <a:r>
              <a:rPr lang="en-US" sz="2800" dirty="0" smtClean="0">
                <a:solidFill>
                  <a:schemeClr val="tx2"/>
                </a:solidFill>
              </a:rPr>
              <a:t>intellectually</a:t>
            </a:r>
            <a:r>
              <a:rPr lang="en-US" sz="2800" dirty="0" smtClean="0"/>
              <a:t> stimulating, rewarding, and challenging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But not to typical CS majors – they want to solve problems and build things</a:t>
            </a:r>
          </a:p>
        </p:txBody>
      </p:sp>
      <p:sp>
        <p:nvSpPr>
          <p:cNvPr id="2970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Conquest 2009</a:t>
            </a:r>
            <a:endParaRPr lang="en-US" u="sng" smtClean="0"/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 Jeff Offutt</a:t>
            </a:r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D9862B-D293-42A6-A21E-6616F501783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2300" y="946150"/>
            <a:ext cx="7899400" cy="523875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Evaluate results of testing, report to developers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Test Activities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4990955"/>
            <a:ext cx="9144000" cy="1184739"/>
          </a:xfrm>
        </p:spPr>
        <p:txBody>
          <a:bodyPr/>
          <a:lstStyle/>
          <a:p>
            <a:r>
              <a:rPr lang="en-US" sz="2800" dirty="0" smtClean="0"/>
              <a:t>These four general test activities are quite </a:t>
            </a:r>
            <a:r>
              <a:rPr lang="en-US" sz="2800" dirty="0" smtClean="0">
                <a:solidFill>
                  <a:schemeClr val="tx2"/>
                </a:solidFill>
              </a:rPr>
              <a:t>different</a:t>
            </a:r>
          </a:p>
          <a:p>
            <a:r>
              <a:rPr lang="en-US" sz="2800" dirty="0" smtClean="0"/>
              <a:t>It is a poor use of </a:t>
            </a:r>
            <a:r>
              <a:rPr lang="en-US" sz="2800" dirty="0" smtClean="0">
                <a:solidFill>
                  <a:schemeClr val="tx2"/>
                </a:solidFill>
              </a:rPr>
              <a:t>resources</a:t>
            </a:r>
            <a:r>
              <a:rPr lang="en-US" sz="2800" dirty="0" smtClean="0"/>
              <a:t> to use people inappropriately</a:t>
            </a:r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Conquest 2009</a:t>
            </a: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©  Jeff Offutt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50AE52-D4A6-4D6E-A1E7-37BC6695AED3}" type="slidenum">
              <a:rPr lang="zh-CN" altLang="en-US" smtClean="0">
                <a:ea typeface="宋体" charset="-122"/>
              </a:rPr>
              <a:pPr/>
              <a:t>23</a:t>
            </a:fld>
            <a:endParaRPr lang="en-US" altLang="zh-CN" smtClean="0">
              <a:ea typeface="宋体" charset="-122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04387" y="1012114"/>
          <a:ext cx="8712486" cy="3962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3710"/>
                <a:gridCol w="1397285"/>
                <a:gridCol w="68014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1a.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Design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Design test values to satisfy engineering goals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Criteria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Requires knowledge of discrete math, programming and testing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1b.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Design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Design test values from domain knowledge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</a:rPr>
                        <a:t> and intuition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Human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Requires knowledge of domain, UI, testing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2.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Automation</a:t>
                      </a:r>
                      <a:endParaRPr lang="en-US" sz="20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Embed test values into executable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</a:rPr>
                        <a:t> scripts</a:t>
                      </a:r>
                      <a:endParaRPr lang="en-US" sz="20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Requires knowledge of scripting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3.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Execution</a:t>
                      </a:r>
                      <a:endParaRPr lang="en-US" sz="20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Run tests on the software and record the results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Requires very little knowledge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4.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Evaluation</a:t>
                      </a:r>
                      <a:endParaRPr lang="en-US" sz="20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Evaluate results of testing,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</a:rPr>
                        <a:t> report to developers</a:t>
                      </a:r>
                      <a:endParaRPr lang="en-US" sz="20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Requires domain knowledge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44463" y="6120633"/>
            <a:ext cx="8875712" cy="460375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Most test teams use the same people for ALL FOUR activities 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smtClean="0"/>
              <a:t>Testing Activities</a:t>
            </a:r>
            <a:endParaRPr lang="en-US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</a:rPr>
              <a:t>Test management </a:t>
            </a:r>
            <a:r>
              <a:rPr lang="en-US" sz="2800" dirty="0" smtClean="0"/>
              <a:t>: Sets policy, organizes team, interfaces with development,  chooses criteria, decides how much automation is needed, …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Test maintenance </a:t>
            </a:r>
            <a:r>
              <a:rPr lang="en-US" sz="2800" dirty="0" smtClean="0"/>
              <a:t>: Tests must be </a:t>
            </a:r>
            <a:r>
              <a:rPr lang="en-US" sz="2800" dirty="0" smtClean="0">
                <a:solidFill>
                  <a:srgbClr val="FFFF00"/>
                </a:solidFill>
              </a:rPr>
              <a:t>saved for reuse </a:t>
            </a:r>
            <a:r>
              <a:rPr lang="en-US" sz="2800" dirty="0" smtClean="0"/>
              <a:t>as software evolves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Requires cooperation </a:t>
            </a:r>
            <a:r>
              <a:rPr lang="en-US" sz="2400" dirty="0" smtClean="0"/>
              <a:t>between test </a:t>
            </a:r>
            <a:r>
              <a:rPr lang="en-US" sz="2400" dirty="0" smtClean="0">
                <a:solidFill>
                  <a:srgbClr val="FFFF00"/>
                </a:solidFill>
              </a:rPr>
              <a:t>designers and </a:t>
            </a:r>
            <a:r>
              <a:rPr lang="en-US" sz="2400" dirty="0" err="1" smtClean="0">
                <a:solidFill>
                  <a:srgbClr val="FFFF00"/>
                </a:solidFill>
              </a:rPr>
              <a:t>automators</a:t>
            </a:r>
            <a:endParaRPr lang="en-US" sz="2400" dirty="0" smtClean="0">
              <a:solidFill>
                <a:srgbClr val="FFFF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400" dirty="0" smtClean="0"/>
              <a:t>Deciding when to trim the test suite is partly policy and partly technical – and in general, </a:t>
            </a:r>
            <a:r>
              <a:rPr lang="en-US" sz="2400" dirty="0" smtClean="0">
                <a:solidFill>
                  <a:srgbClr val="FFFF00"/>
                </a:solidFill>
              </a:rPr>
              <a:t>very hard </a:t>
            </a:r>
            <a:r>
              <a:rPr lang="en-US" sz="2400" dirty="0" smtClean="0"/>
              <a:t>!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Tests should be put in </a:t>
            </a:r>
            <a:r>
              <a:rPr lang="en-US" sz="2400" dirty="0" smtClean="0">
                <a:solidFill>
                  <a:srgbClr val="FFFF00"/>
                </a:solidFill>
              </a:rPr>
              <a:t>configuration control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Test documentation </a:t>
            </a:r>
            <a:r>
              <a:rPr lang="en-US" sz="2800" dirty="0" smtClean="0"/>
              <a:t>: All parties participate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Each test must document “</a:t>
            </a:r>
            <a:r>
              <a:rPr lang="en-US" sz="2400" dirty="0" smtClean="0">
                <a:solidFill>
                  <a:srgbClr val="FFFF00"/>
                </a:solidFill>
              </a:rPr>
              <a:t>why</a:t>
            </a:r>
            <a:r>
              <a:rPr lang="en-US" sz="2400" dirty="0" smtClean="0"/>
              <a:t>” – criterion and test requirement satisfied or a rationale for human-designed tests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</a:rPr>
              <a:t>Traceability</a:t>
            </a:r>
            <a:r>
              <a:rPr lang="en-US" sz="2400" dirty="0" smtClean="0"/>
              <a:t> throughout the process must be ensured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</a:rPr>
              <a:t>Documentation</a:t>
            </a:r>
            <a:r>
              <a:rPr lang="en-US" sz="2400" dirty="0" smtClean="0"/>
              <a:t> must be kept in the automated tests</a:t>
            </a:r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Conquest 2009</a:t>
            </a:r>
            <a:endParaRPr lang="en-US" u="sng" smtClean="0"/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 Jeff Offutt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8F33F7-25F9-4DB5-BAE0-D435A7107C9B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Personnel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4970" y="818535"/>
            <a:ext cx="9046564" cy="5796117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A mature test organization </a:t>
            </a:r>
            <a:r>
              <a:rPr lang="en-US" sz="2800" dirty="0" smtClean="0">
                <a:solidFill>
                  <a:schemeClr val="tx2"/>
                </a:solidFill>
              </a:rPr>
              <a:t>only needs </a:t>
            </a:r>
            <a:r>
              <a:rPr lang="en-US" sz="2800" dirty="0" smtClean="0">
                <a:solidFill>
                  <a:schemeClr val="tx2"/>
                </a:solidFill>
              </a:rPr>
              <a:t>one test designer 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to work with several test 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</a:rPr>
              <a:t>automators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, executors and evaluators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Improved automation</a:t>
            </a:r>
            <a:r>
              <a:rPr lang="en-US" sz="2800" dirty="0" smtClean="0"/>
              <a:t> will reduce the number of test executors</a:t>
            </a:r>
          </a:p>
          <a:p>
            <a:pPr lvl="1">
              <a:defRPr/>
            </a:pPr>
            <a:r>
              <a:rPr lang="en-US" sz="2000" dirty="0" smtClean="0"/>
              <a:t>Theoretically to zero … but not in practice</a:t>
            </a:r>
          </a:p>
          <a:p>
            <a:pPr>
              <a:defRPr/>
            </a:pPr>
            <a:r>
              <a:rPr lang="en-US" sz="2800" dirty="0" smtClean="0"/>
              <a:t>Putting the </a:t>
            </a:r>
            <a:r>
              <a:rPr lang="en-US" sz="2800" dirty="0" smtClean="0">
                <a:solidFill>
                  <a:schemeClr val="tx2"/>
                </a:solidFill>
              </a:rPr>
              <a:t>wrong</a:t>
            </a:r>
            <a:r>
              <a:rPr lang="en-US" sz="2800" dirty="0" smtClean="0"/>
              <a:t> people on the </a:t>
            </a:r>
            <a:r>
              <a:rPr lang="en-US" sz="2800" dirty="0" smtClean="0">
                <a:solidFill>
                  <a:schemeClr val="tx2"/>
                </a:solidFill>
              </a:rPr>
              <a:t>wrong</a:t>
            </a:r>
            <a:r>
              <a:rPr lang="en-US" sz="2800" dirty="0" smtClean="0"/>
              <a:t> tasks leads to </a:t>
            </a:r>
            <a:r>
              <a:rPr lang="en-US" sz="2800" dirty="0" smtClean="0">
                <a:solidFill>
                  <a:schemeClr val="tx2"/>
                </a:solidFill>
              </a:rPr>
              <a:t>inefficiency</a:t>
            </a:r>
            <a:r>
              <a:rPr lang="en-US" sz="2800" dirty="0" smtClean="0"/>
              <a:t>, low </a:t>
            </a:r>
            <a:r>
              <a:rPr lang="en-US" sz="2800" dirty="0" smtClean="0">
                <a:solidFill>
                  <a:schemeClr val="tx2"/>
                </a:solidFill>
              </a:rPr>
              <a:t>job satisfaction</a:t>
            </a:r>
            <a:r>
              <a:rPr lang="en-US" sz="2800" dirty="0" smtClean="0"/>
              <a:t> and low </a:t>
            </a:r>
            <a:r>
              <a:rPr lang="en-US" sz="2800" dirty="0" smtClean="0">
                <a:solidFill>
                  <a:schemeClr val="tx2"/>
                </a:solidFill>
              </a:rPr>
              <a:t>job performance</a:t>
            </a:r>
          </a:p>
          <a:p>
            <a:pPr lvl="1">
              <a:defRPr/>
            </a:pPr>
            <a:r>
              <a:rPr lang="en-US" sz="2000" dirty="0" smtClean="0"/>
              <a:t>A qualified test designer will be </a:t>
            </a:r>
            <a:r>
              <a:rPr lang="en-US" sz="2000" dirty="0" smtClean="0">
                <a:solidFill>
                  <a:schemeClr val="tx2"/>
                </a:solidFill>
              </a:rPr>
              <a:t>bored </a:t>
            </a:r>
            <a:r>
              <a:rPr lang="en-US" sz="2000" dirty="0" smtClean="0"/>
              <a:t>with other tasks and look for a job in development</a:t>
            </a:r>
          </a:p>
          <a:p>
            <a:pPr lvl="1">
              <a:defRPr/>
            </a:pPr>
            <a:r>
              <a:rPr lang="en-US" sz="2000" dirty="0" smtClean="0"/>
              <a:t>A qualified test evaluator will </a:t>
            </a:r>
            <a:r>
              <a:rPr lang="en-US" sz="2000" dirty="0" smtClean="0">
                <a:solidFill>
                  <a:schemeClr val="tx2"/>
                </a:solidFill>
              </a:rPr>
              <a:t>not understand</a:t>
            </a:r>
            <a:r>
              <a:rPr lang="en-US" sz="2000" dirty="0" smtClean="0"/>
              <a:t> the benefits of test criteria</a:t>
            </a:r>
          </a:p>
          <a:p>
            <a:pPr>
              <a:defRPr/>
            </a:pPr>
            <a:r>
              <a:rPr lang="en-US" sz="2800" dirty="0" smtClean="0"/>
              <a:t>Test evaluators have the </a:t>
            </a:r>
            <a:r>
              <a:rPr lang="en-US" sz="2800" dirty="0" smtClean="0">
                <a:solidFill>
                  <a:schemeClr val="tx2"/>
                </a:solidFill>
              </a:rPr>
              <a:t>domain knowledge</a:t>
            </a:r>
            <a:r>
              <a:rPr lang="en-US" sz="2800" dirty="0" smtClean="0"/>
              <a:t>, so they </a:t>
            </a:r>
            <a:r>
              <a:rPr lang="en-US" sz="2800" dirty="0" smtClean="0">
                <a:solidFill>
                  <a:schemeClr val="tx2"/>
                </a:solidFill>
              </a:rPr>
              <a:t>must</a:t>
            </a:r>
            <a:r>
              <a:rPr lang="en-US" sz="2800" dirty="0" smtClean="0"/>
              <a:t> be free to add tests that “blind” engineering processes will not think of</a:t>
            </a:r>
          </a:p>
        </p:txBody>
      </p:sp>
      <p:sp>
        <p:nvSpPr>
          <p:cNvPr id="3174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Conquest 2009</a:t>
            </a:r>
            <a:endParaRPr lang="en-US" u="sng" smtClean="0"/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 Jeff Offutt</a:t>
            </a: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3B0FFE-636B-4D77-AAD3-E5701F806AAA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Applying Test Activities</a:t>
            </a:r>
          </a:p>
        </p:txBody>
      </p:sp>
      <p:sp>
        <p:nvSpPr>
          <p:cNvPr id="3379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Conquest 2009</a:t>
            </a:r>
            <a:endParaRPr lang="en-US" u="sng" smtClean="0"/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 Jeff Offutt</a:t>
            </a:r>
          </a:p>
        </p:txBody>
      </p:sp>
      <p:sp>
        <p:nvSpPr>
          <p:cNvPr id="337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F8AD91-07CB-41E3-80BB-9912AC1CD6A6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85800" y="1885950"/>
            <a:ext cx="7772400" cy="1816100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To use our people effectively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and to test efficiently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we need a process that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85800" y="4348163"/>
            <a:ext cx="7772400" cy="1168400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lets test designers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raise their level of abstraction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Model-Driven Test Design – Steps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Conquest 2009</a:t>
            </a:r>
            <a:endParaRPr lang="en-US" u="s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2874A-A4CA-483A-B588-7D8BE14DD19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2870" y="3596640"/>
            <a:ext cx="1383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s</a:t>
            </a:r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oftware artifacts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  <a:cs typeface="Shruti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8545" y="1083874"/>
            <a:ext cx="1383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model / structure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  <a:cs typeface="Shruti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0195" y="1083874"/>
            <a:ext cx="1802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test requirements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  <a:cs typeface="Shruti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2345" y="929986"/>
            <a:ext cx="2019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refined requirements / test specs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  <a:cs typeface="Shruti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9040" y="3877194"/>
            <a:ext cx="1383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input values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  <a:cs typeface="Shruti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0750" y="5443800"/>
            <a:ext cx="1002030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test cases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  <a:cs typeface="Shruti" pitchFamily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06900" y="5443800"/>
            <a:ext cx="1146810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test scripts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  <a:cs typeface="Shruti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3050" y="5443800"/>
            <a:ext cx="1146810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test results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  <a:cs typeface="Shruti" pitchFamily="2"/>
            </a:endParaRPr>
          </a:p>
        </p:txBody>
      </p:sp>
      <p:cxnSp>
        <p:nvCxnSpPr>
          <p:cNvPr id="16" name="Curved Connector 15"/>
          <p:cNvCxnSpPr>
            <a:stCxn id="7" idx="0"/>
            <a:endCxn id="8" idx="1"/>
          </p:cNvCxnSpPr>
          <p:nvPr/>
        </p:nvCxnSpPr>
        <p:spPr bwMode="auto">
          <a:xfrm rot="5400000" flipH="1" flipV="1">
            <a:off x="242054" y="1990149"/>
            <a:ext cx="2158823" cy="1054160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5" name="Shape 24"/>
          <p:cNvCxnSpPr>
            <a:endCxn id="12" idx="3"/>
          </p:cNvCxnSpPr>
          <p:nvPr/>
        </p:nvCxnSpPr>
        <p:spPr bwMode="auto">
          <a:xfrm rot="5400000">
            <a:off x="7035925" y="4583112"/>
            <a:ext cx="1181487" cy="1247775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230630" y="5443800"/>
            <a:ext cx="1135380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pass / fail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  <a:cs typeface="Shruti" pitchFamily="2"/>
            </a:endParaRPr>
          </a:p>
        </p:txBody>
      </p:sp>
      <p:cxnSp>
        <p:nvCxnSpPr>
          <p:cNvPr id="50" name="Straight Arrow Connector 49"/>
          <p:cNvCxnSpPr/>
          <p:nvPr/>
        </p:nvCxnSpPr>
        <p:spPr bwMode="auto">
          <a:xfrm flipV="1">
            <a:off x="3093454" y="1421476"/>
            <a:ext cx="663901" cy="168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flipV="1">
            <a:off x="5136566" y="1437337"/>
            <a:ext cx="519113" cy="9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rot="10800000">
            <a:off x="2300285" y="5796612"/>
            <a:ext cx="636587" cy="22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 rot="10800000">
            <a:off x="3848088" y="5796611"/>
            <a:ext cx="636587" cy="22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rot="10800000">
            <a:off x="5448284" y="5796611"/>
            <a:ext cx="636587" cy="22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1565910" y="3444590"/>
            <a:ext cx="2412840" cy="1015663"/>
          </a:xfrm>
          <a:prstGeom prst="rect">
            <a:avLst/>
          </a:prstGeom>
          <a:solidFill>
            <a:srgbClr val="0000C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Bradley Hand ITC" pitchFamily="66" charset="0"/>
              </a:rPr>
              <a:t>IMPLEMENTATION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Bradley Hand ITC" pitchFamily="66" charset="0"/>
              </a:rPr>
              <a:t>ABSTRACTION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Bradley Hand ITC" pitchFamily="66" charset="0"/>
              </a:rPr>
              <a:t>LEVEL</a:t>
            </a:r>
            <a:endParaRPr lang="en-US" sz="2000" b="1" dirty="0">
              <a:solidFill>
                <a:schemeClr val="tx2"/>
              </a:solidFill>
              <a:latin typeface="Bradley Hand ITC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084570" y="2534000"/>
            <a:ext cx="1989647" cy="1015663"/>
          </a:xfrm>
          <a:prstGeom prst="rect">
            <a:avLst/>
          </a:prstGeom>
          <a:solidFill>
            <a:srgbClr val="0000C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Bradley Hand ITC" pitchFamily="66" charset="0"/>
              </a:rPr>
              <a:t>DESIGN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Bradley Hand ITC" pitchFamily="66" charset="0"/>
              </a:rPr>
              <a:t>ABSTRACTION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Bradley Hand ITC" pitchFamily="66" charset="0"/>
              </a:rPr>
              <a:t>LEVEL</a:t>
            </a:r>
            <a:endParaRPr lang="en-US" sz="2000" b="1" dirty="0">
              <a:solidFill>
                <a:schemeClr val="tx2"/>
              </a:solidFill>
              <a:latin typeface="Bradley Hand ITC" pitchFamily="66" charset="0"/>
            </a:endParaRPr>
          </a:p>
        </p:txBody>
      </p:sp>
      <p:cxnSp>
        <p:nvCxnSpPr>
          <p:cNvPr id="20" name="Shape 19"/>
          <p:cNvCxnSpPr>
            <a:stCxn id="10" idx="3"/>
            <a:endCxn id="11" idx="0"/>
          </p:cNvCxnSpPr>
          <p:nvPr/>
        </p:nvCxnSpPr>
        <p:spPr bwMode="auto">
          <a:xfrm>
            <a:off x="7601645" y="1437818"/>
            <a:ext cx="648910" cy="2439376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148590" y="3490310"/>
            <a:ext cx="884682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66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130923" y="1537852"/>
            <a:ext cx="1718660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mathematical analysis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52505" y="918556"/>
            <a:ext cx="1136850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criterion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53695" y="918556"/>
            <a:ext cx="819648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refine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23810" y="1588770"/>
            <a:ext cx="1124027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generate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83780" y="5032320"/>
            <a:ext cx="1138453" cy="1015663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prefix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postfix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expected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70170" y="5109395"/>
            <a:ext cx="1208985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automate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33800" y="5067485"/>
            <a:ext cx="995785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execute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17420" y="5094155"/>
            <a:ext cx="1095173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evaluate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34" name="Curved Connector 15"/>
          <p:cNvCxnSpPr>
            <a:endCxn id="38" idx="1"/>
          </p:cNvCxnSpPr>
          <p:nvPr/>
        </p:nvCxnSpPr>
        <p:spPr bwMode="auto">
          <a:xfrm flipV="1">
            <a:off x="1122218" y="2431881"/>
            <a:ext cx="2099656" cy="1142593"/>
          </a:xfrm>
          <a:prstGeom prst="curvedConnector3">
            <a:avLst>
              <a:gd name="adj1" fmla="val 17338"/>
            </a:avLst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3221874" y="2077938"/>
            <a:ext cx="1802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test requirements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  <a:cs typeface="Shruti" pitchFamily="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82186" y="2428006"/>
            <a:ext cx="1285705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domain analysis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57" name="Curved Connector 15"/>
          <p:cNvCxnSpPr>
            <a:stCxn id="38" idx="3"/>
            <a:endCxn id="10" idx="1"/>
          </p:cNvCxnSpPr>
          <p:nvPr/>
        </p:nvCxnSpPr>
        <p:spPr bwMode="auto">
          <a:xfrm flipV="1">
            <a:off x="5024004" y="1437818"/>
            <a:ext cx="558341" cy="99406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91" name="Group 90"/>
          <p:cNvGrpSpPr/>
          <p:nvPr/>
        </p:nvGrpSpPr>
        <p:grpSpPr>
          <a:xfrm>
            <a:off x="3041822" y="2562130"/>
            <a:ext cx="4600955" cy="2069438"/>
            <a:chOff x="3041822" y="2562130"/>
            <a:chExt cx="4600955" cy="2069438"/>
          </a:xfrm>
        </p:grpSpPr>
        <p:sp>
          <p:nvSpPr>
            <p:cNvPr id="40" name="Left Brace 39"/>
            <p:cNvSpPr/>
            <p:nvPr/>
          </p:nvSpPr>
          <p:spPr>
            <a:xfrm rot="4719087">
              <a:off x="4974917" y="1963707"/>
              <a:ext cx="734766" cy="4600955"/>
            </a:xfrm>
            <a:prstGeom prst="leftBrace">
              <a:avLst>
                <a:gd name="adj1" fmla="val 8333"/>
                <a:gd name="adj2" fmla="val 49690"/>
              </a:avLst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 rot="20922310">
              <a:off x="4562954" y="2562130"/>
              <a:ext cx="999582" cy="1367073"/>
              <a:chOff x="4698749" y="2544024"/>
              <a:chExt cx="999582" cy="1367073"/>
            </a:xfrm>
          </p:grpSpPr>
          <p:sp>
            <p:nvSpPr>
              <p:cNvPr id="86" name="Freeform 85"/>
              <p:cNvSpPr/>
              <p:nvPr/>
            </p:nvSpPr>
            <p:spPr>
              <a:xfrm>
                <a:off x="5287223" y="2659088"/>
                <a:ext cx="411108" cy="1252009"/>
              </a:xfrm>
              <a:custGeom>
                <a:avLst/>
                <a:gdLst>
                  <a:gd name="connsiteX0" fmla="*/ 0 w 411108"/>
                  <a:gd name="connsiteY0" fmla="*/ 1252009 h 1252009"/>
                  <a:gd name="connsiteX1" fmla="*/ 9054 w 411108"/>
                  <a:gd name="connsiteY1" fmla="*/ 790282 h 1252009"/>
                  <a:gd name="connsiteX2" fmla="*/ 18107 w 411108"/>
                  <a:gd name="connsiteY2" fmla="*/ 672587 h 1252009"/>
                  <a:gd name="connsiteX3" fmla="*/ 45268 w 411108"/>
                  <a:gd name="connsiteY3" fmla="*/ 582053 h 1252009"/>
                  <a:gd name="connsiteX4" fmla="*/ 63375 w 411108"/>
                  <a:gd name="connsiteY4" fmla="*/ 518678 h 1252009"/>
                  <a:gd name="connsiteX5" fmla="*/ 99588 w 411108"/>
                  <a:gd name="connsiteY5" fmla="*/ 455304 h 1252009"/>
                  <a:gd name="connsiteX6" fmla="*/ 108642 w 411108"/>
                  <a:gd name="connsiteY6" fmla="*/ 428144 h 1252009"/>
                  <a:gd name="connsiteX7" fmla="*/ 135802 w 411108"/>
                  <a:gd name="connsiteY7" fmla="*/ 391930 h 1252009"/>
                  <a:gd name="connsiteX8" fmla="*/ 181070 w 411108"/>
                  <a:gd name="connsiteY8" fmla="*/ 328556 h 1252009"/>
                  <a:gd name="connsiteX9" fmla="*/ 244444 w 411108"/>
                  <a:gd name="connsiteY9" fmla="*/ 228967 h 1252009"/>
                  <a:gd name="connsiteX10" fmla="*/ 325925 w 411108"/>
                  <a:gd name="connsiteY10" fmla="*/ 111272 h 1252009"/>
                  <a:gd name="connsiteX11" fmla="*/ 353085 w 411108"/>
                  <a:gd name="connsiteY11" fmla="*/ 75059 h 1252009"/>
                  <a:gd name="connsiteX12" fmla="*/ 371192 w 411108"/>
                  <a:gd name="connsiteY12" fmla="*/ 47898 h 1252009"/>
                  <a:gd name="connsiteX13" fmla="*/ 407406 w 411108"/>
                  <a:gd name="connsiteY13" fmla="*/ 2631 h 1252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1108" h="1252009">
                    <a:moveTo>
                      <a:pt x="0" y="1252009"/>
                    </a:moveTo>
                    <a:cubicBezTo>
                      <a:pt x="3018" y="1098100"/>
                      <a:pt x="4246" y="944145"/>
                      <a:pt x="9054" y="790282"/>
                    </a:cubicBezTo>
                    <a:cubicBezTo>
                      <a:pt x="10283" y="750954"/>
                      <a:pt x="13510" y="711665"/>
                      <a:pt x="18107" y="672587"/>
                    </a:cubicBezTo>
                    <a:cubicBezTo>
                      <a:pt x="21300" y="645447"/>
                      <a:pt x="39317" y="605857"/>
                      <a:pt x="45268" y="582053"/>
                    </a:cubicBezTo>
                    <a:cubicBezTo>
                      <a:pt x="48170" y="570445"/>
                      <a:pt x="56879" y="531670"/>
                      <a:pt x="63375" y="518678"/>
                    </a:cubicBezTo>
                    <a:cubicBezTo>
                      <a:pt x="74256" y="496916"/>
                      <a:pt x="88707" y="477066"/>
                      <a:pt x="99588" y="455304"/>
                    </a:cubicBezTo>
                    <a:cubicBezTo>
                      <a:pt x="103856" y="446768"/>
                      <a:pt x="103907" y="436430"/>
                      <a:pt x="108642" y="428144"/>
                    </a:cubicBezTo>
                    <a:cubicBezTo>
                      <a:pt x="116128" y="415043"/>
                      <a:pt x="127805" y="404726"/>
                      <a:pt x="135802" y="391930"/>
                    </a:cubicBezTo>
                    <a:cubicBezTo>
                      <a:pt x="175521" y="328378"/>
                      <a:pt x="129294" y="380330"/>
                      <a:pt x="181070" y="328556"/>
                    </a:cubicBezTo>
                    <a:cubicBezTo>
                      <a:pt x="204412" y="258524"/>
                      <a:pt x="169387" y="354063"/>
                      <a:pt x="244444" y="228967"/>
                    </a:cubicBezTo>
                    <a:cubicBezTo>
                      <a:pt x="287130" y="157823"/>
                      <a:pt x="261047" y="197776"/>
                      <a:pt x="325925" y="111272"/>
                    </a:cubicBezTo>
                    <a:cubicBezTo>
                      <a:pt x="334978" y="99201"/>
                      <a:pt x="344715" y="87614"/>
                      <a:pt x="353085" y="75059"/>
                    </a:cubicBezTo>
                    <a:cubicBezTo>
                      <a:pt x="359121" y="66005"/>
                      <a:pt x="364226" y="56257"/>
                      <a:pt x="371192" y="47898"/>
                    </a:cubicBezTo>
                    <a:cubicBezTo>
                      <a:pt x="411108" y="0"/>
                      <a:pt x="388420" y="40605"/>
                      <a:pt x="407406" y="2631"/>
                    </a:cubicBezTo>
                  </a:path>
                </a:pathLst>
              </a:custGeom>
              <a:ln w="38100">
                <a:solidFill>
                  <a:schemeClr val="accent1">
                    <a:lumMod val="40000"/>
                    <a:lumOff val="60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>
              <a:xfrm flipH="1">
                <a:off x="4698749" y="2743200"/>
                <a:ext cx="590673" cy="1130174"/>
              </a:xfrm>
              <a:custGeom>
                <a:avLst/>
                <a:gdLst>
                  <a:gd name="connsiteX0" fmla="*/ 0 w 411108"/>
                  <a:gd name="connsiteY0" fmla="*/ 1252009 h 1252009"/>
                  <a:gd name="connsiteX1" fmla="*/ 9054 w 411108"/>
                  <a:gd name="connsiteY1" fmla="*/ 790282 h 1252009"/>
                  <a:gd name="connsiteX2" fmla="*/ 18107 w 411108"/>
                  <a:gd name="connsiteY2" fmla="*/ 672587 h 1252009"/>
                  <a:gd name="connsiteX3" fmla="*/ 45268 w 411108"/>
                  <a:gd name="connsiteY3" fmla="*/ 582053 h 1252009"/>
                  <a:gd name="connsiteX4" fmla="*/ 63375 w 411108"/>
                  <a:gd name="connsiteY4" fmla="*/ 518678 h 1252009"/>
                  <a:gd name="connsiteX5" fmla="*/ 99588 w 411108"/>
                  <a:gd name="connsiteY5" fmla="*/ 455304 h 1252009"/>
                  <a:gd name="connsiteX6" fmla="*/ 108642 w 411108"/>
                  <a:gd name="connsiteY6" fmla="*/ 428144 h 1252009"/>
                  <a:gd name="connsiteX7" fmla="*/ 135802 w 411108"/>
                  <a:gd name="connsiteY7" fmla="*/ 391930 h 1252009"/>
                  <a:gd name="connsiteX8" fmla="*/ 181070 w 411108"/>
                  <a:gd name="connsiteY8" fmla="*/ 328556 h 1252009"/>
                  <a:gd name="connsiteX9" fmla="*/ 244444 w 411108"/>
                  <a:gd name="connsiteY9" fmla="*/ 228967 h 1252009"/>
                  <a:gd name="connsiteX10" fmla="*/ 325925 w 411108"/>
                  <a:gd name="connsiteY10" fmla="*/ 111272 h 1252009"/>
                  <a:gd name="connsiteX11" fmla="*/ 353085 w 411108"/>
                  <a:gd name="connsiteY11" fmla="*/ 75059 h 1252009"/>
                  <a:gd name="connsiteX12" fmla="*/ 371192 w 411108"/>
                  <a:gd name="connsiteY12" fmla="*/ 47898 h 1252009"/>
                  <a:gd name="connsiteX13" fmla="*/ 407406 w 411108"/>
                  <a:gd name="connsiteY13" fmla="*/ 2631 h 1252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1108" h="1252009">
                    <a:moveTo>
                      <a:pt x="0" y="1252009"/>
                    </a:moveTo>
                    <a:cubicBezTo>
                      <a:pt x="3018" y="1098100"/>
                      <a:pt x="4246" y="944145"/>
                      <a:pt x="9054" y="790282"/>
                    </a:cubicBezTo>
                    <a:cubicBezTo>
                      <a:pt x="10283" y="750954"/>
                      <a:pt x="13510" y="711665"/>
                      <a:pt x="18107" y="672587"/>
                    </a:cubicBezTo>
                    <a:cubicBezTo>
                      <a:pt x="21300" y="645447"/>
                      <a:pt x="39317" y="605857"/>
                      <a:pt x="45268" y="582053"/>
                    </a:cubicBezTo>
                    <a:cubicBezTo>
                      <a:pt x="48170" y="570445"/>
                      <a:pt x="56879" y="531670"/>
                      <a:pt x="63375" y="518678"/>
                    </a:cubicBezTo>
                    <a:cubicBezTo>
                      <a:pt x="74256" y="496916"/>
                      <a:pt x="88707" y="477066"/>
                      <a:pt x="99588" y="455304"/>
                    </a:cubicBezTo>
                    <a:cubicBezTo>
                      <a:pt x="103856" y="446768"/>
                      <a:pt x="103907" y="436430"/>
                      <a:pt x="108642" y="428144"/>
                    </a:cubicBezTo>
                    <a:cubicBezTo>
                      <a:pt x="116128" y="415043"/>
                      <a:pt x="127805" y="404726"/>
                      <a:pt x="135802" y="391930"/>
                    </a:cubicBezTo>
                    <a:cubicBezTo>
                      <a:pt x="175521" y="328378"/>
                      <a:pt x="129294" y="380330"/>
                      <a:pt x="181070" y="328556"/>
                    </a:cubicBezTo>
                    <a:cubicBezTo>
                      <a:pt x="204412" y="258524"/>
                      <a:pt x="169387" y="354063"/>
                      <a:pt x="244444" y="228967"/>
                    </a:cubicBezTo>
                    <a:cubicBezTo>
                      <a:pt x="287130" y="157823"/>
                      <a:pt x="261047" y="197776"/>
                      <a:pt x="325925" y="111272"/>
                    </a:cubicBezTo>
                    <a:cubicBezTo>
                      <a:pt x="334978" y="99201"/>
                      <a:pt x="344715" y="87614"/>
                      <a:pt x="353085" y="75059"/>
                    </a:cubicBezTo>
                    <a:cubicBezTo>
                      <a:pt x="359121" y="66005"/>
                      <a:pt x="364226" y="56257"/>
                      <a:pt x="371192" y="47898"/>
                    </a:cubicBezTo>
                    <a:cubicBezTo>
                      <a:pt x="411108" y="0"/>
                      <a:pt x="388420" y="40605"/>
                      <a:pt x="407406" y="2631"/>
                    </a:cubicBezTo>
                  </a:path>
                </a:pathLst>
              </a:custGeom>
              <a:ln w="38100">
                <a:solidFill>
                  <a:schemeClr val="accent1">
                    <a:lumMod val="40000"/>
                    <a:lumOff val="60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9" name="Straight Arrow Connector 88"/>
              <p:cNvCxnSpPr>
                <a:stCxn id="86" idx="0"/>
              </p:cNvCxnSpPr>
              <p:nvPr/>
            </p:nvCxnSpPr>
            <p:spPr>
              <a:xfrm flipH="1" flipV="1">
                <a:off x="5241956" y="2544024"/>
                <a:ext cx="45267" cy="1367073"/>
              </a:xfrm>
              <a:prstGeom prst="straightConnector1">
                <a:avLst/>
              </a:prstGeom>
              <a:ln w="38100">
                <a:solidFill>
                  <a:schemeClr val="accent1">
                    <a:lumMod val="40000"/>
                    <a:lumOff val="6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2" name="TextBox 91"/>
          <p:cNvSpPr txBox="1"/>
          <p:nvPr/>
        </p:nvSpPr>
        <p:spPr>
          <a:xfrm rot="21030169">
            <a:off x="4832361" y="4314048"/>
            <a:ext cx="1167307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feedback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2" grpId="0" animBg="1"/>
      <p:bldP spid="9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MDTD – Activities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Conquest 2009</a:t>
            </a:r>
            <a:endParaRPr lang="en-US" u="s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2874A-A4CA-483A-B588-7D8BE14DD19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2870" y="3596640"/>
            <a:ext cx="1383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s</a:t>
            </a:r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oftware artifact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  <a:cs typeface="Shruti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3070" y="1125438"/>
            <a:ext cx="1383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model / structure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  <a:cs typeface="Shruti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3270" y="1125438"/>
            <a:ext cx="1802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test requirements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  <a:cs typeface="Shruti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2570" y="971550"/>
            <a:ext cx="2019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refined requirements / test specs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  <a:cs typeface="Shruti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9040" y="3596640"/>
            <a:ext cx="1383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input values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  <a:cs typeface="Shruti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0750" y="5132070"/>
            <a:ext cx="1002030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test cases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  <a:cs typeface="Shruti" pitchFamily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06900" y="5132070"/>
            <a:ext cx="1146810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test scripts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  <a:cs typeface="Shruti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3050" y="5132070"/>
            <a:ext cx="1146810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test results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  <a:cs typeface="Shruti" pitchFamily="2"/>
            </a:endParaRPr>
          </a:p>
        </p:txBody>
      </p:sp>
      <p:cxnSp>
        <p:nvCxnSpPr>
          <p:cNvPr id="16" name="Curved Connector 15"/>
          <p:cNvCxnSpPr>
            <a:stCxn id="7" idx="0"/>
            <a:endCxn id="8" idx="1"/>
          </p:cNvCxnSpPr>
          <p:nvPr/>
        </p:nvCxnSpPr>
        <p:spPr bwMode="auto">
          <a:xfrm rot="5400000" flipH="1" flipV="1">
            <a:off x="190098" y="2083669"/>
            <a:ext cx="2117259" cy="908685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5" name="Shape 24"/>
          <p:cNvCxnSpPr>
            <a:stCxn id="11" idx="2"/>
            <a:endCxn id="12" idx="3"/>
          </p:cNvCxnSpPr>
          <p:nvPr/>
        </p:nvCxnSpPr>
        <p:spPr bwMode="auto">
          <a:xfrm rot="5400000">
            <a:off x="7035925" y="4271382"/>
            <a:ext cx="1181487" cy="1247775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230630" y="5132070"/>
            <a:ext cx="1135380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pass / fail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  <a:cs typeface="Shruti" pitchFamily="2"/>
            </a:endParaRPr>
          </a:p>
        </p:txBody>
      </p:sp>
      <p:cxnSp>
        <p:nvCxnSpPr>
          <p:cNvPr id="50" name="Straight Arrow Connector 49"/>
          <p:cNvCxnSpPr/>
          <p:nvPr/>
        </p:nvCxnSpPr>
        <p:spPr bwMode="auto">
          <a:xfrm flipV="1">
            <a:off x="3005129" y="1478901"/>
            <a:ext cx="519113" cy="9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flipV="1">
            <a:off x="4876791" y="1478901"/>
            <a:ext cx="519113" cy="9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rot="10800000">
            <a:off x="2300285" y="5484882"/>
            <a:ext cx="636587" cy="22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 rot="10800000">
            <a:off x="3848088" y="5484881"/>
            <a:ext cx="636587" cy="22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rot="10800000">
            <a:off x="5448284" y="5484881"/>
            <a:ext cx="636587" cy="22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1565910" y="3028950"/>
            <a:ext cx="2417649" cy="1015663"/>
          </a:xfrm>
          <a:prstGeom prst="rect">
            <a:avLst/>
          </a:prstGeom>
          <a:solidFill>
            <a:srgbClr val="0000C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Bradley Hand ITC" pitchFamily="66" charset="0"/>
              </a:rPr>
              <a:t>IMPLEMENTATION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Bradley Hand ITC" pitchFamily="66" charset="0"/>
              </a:rPr>
              <a:t>ABSTRACTION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Bradley Hand ITC" pitchFamily="66" charset="0"/>
              </a:rPr>
              <a:t>LEVEL</a:t>
            </a:r>
            <a:endParaRPr lang="en-US" sz="2000" b="1" dirty="0">
              <a:solidFill>
                <a:schemeClr val="tx2"/>
              </a:solidFill>
              <a:latin typeface="Bradley Hand ITC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084570" y="2118360"/>
            <a:ext cx="1991251" cy="1015663"/>
          </a:xfrm>
          <a:prstGeom prst="rect">
            <a:avLst/>
          </a:prstGeom>
          <a:solidFill>
            <a:srgbClr val="0000C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Bradley Hand ITC" pitchFamily="66" charset="0"/>
              </a:rPr>
              <a:t>DESIGN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Bradley Hand ITC" pitchFamily="66" charset="0"/>
              </a:rPr>
              <a:t>ABSTRACTION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Bradley Hand ITC" pitchFamily="66" charset="0"/>
              </a:rPr>
              <a:t>LEVEL</a:t>
            </a:r>
            <a:endParaRPr lang="en-US" sz="2000" b="1" dirty="0">
              <a:solidFill>
                <a:schemeClr val="tx2"/>
              </a:solidFill>
              <a:latin typeface="Bradley Hand ITC" pitchFamily="66" charset="0"/>
            </a:endParaRPr>
          </a:p>
        </p:txBody>
      </p:sp>
      <p:cxnSp>
        <p:nvCxnSpPr>
          <p:cNvPr id="20" name="Shape 19"/>
          <p:cNvCxnSpPr>
            <a:stCxn id="10" idx="3"/>
            <a:endCxn id="11" idx="0"/>
          </p:cNvCxnSpPr>
          <p:nvPr/>
        </p:nvCxnSpPr>
        <p:spPr bwMode="auto">
          <a:xfrm>
            <a:off x="7341870" y="1479382"/>
            <a:ext cx="908685" cy="2117258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148590" y="3074670"/>
            <a:ext cx="884682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66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grpSp>
        <p:nvGrpSpPr>
          <p:cNvPr id="3" name="Group 38"/>
          <p:cNvGrpSpPr/>
          <p:nvPr/>
        </p:nvGrpSpPr>
        <p:grpSpPr>
          <a:xfrm>
            <a:off x="1325880" y="1040130"/>
            <a:ext cx="5966460" cy="1353205"/>
            <a:chOff x="1325880" y="1040130"/>
            <a:chExt cx="5966460" cy="1353205"/>
          </a:xfrm>
        </p:grpSpPr>
        <p:sp>
          <p:nvSpPr>
            <p:cNvPr id="27" name="Rounded Rectangle 26"/>
            <p:cNvSpPr/>
            <p:nvPr/>
          </p:nvSpPr>
          <p:spPr bwMode="auto">
            <a:xfrm>
              <a:off x="1325880" y="1040130"/>
              <a:ext cx="5966460" cy="1337310"/>
            </a:xfrm>
            <a:prstGeom prst="roundRect">
              <a:avLst/>
            </a:prstGeom>
            <a:solidFill>
              <a:srgbClr val="66CCFF">
                <a:alpha val="3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65482" y="1931670"/>
              <a:ext cx="16872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Test Design</a:t>
              </a:r>
              <a:endPara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37"/>
          <p:cNvGrpSpPr/>
          <p:nvPr/>
        </p:nvGrpSpPr>
        <p:grpSpPr>
          <a:xfrm>
            <a:off x="4396740" y="4080510"/>
            <a:ext cx="4712970" cy="1657350"/>
            <a:chOff x="4396740" y="4080510"/>
            <a:chExt cx="4712970" cy="1657350"/>
          </a:xfrm>
        </p:grpSpPr>
        <p:sp>
          <p:nvSpPr>
            <p:cNvPr id="30" name="Rounded Rectangle 29"/>
            <p:cNvSpPr/>
            <p:nvPr/>
          </p:nvSpPr>
          <p:spPr bwMode="auto">
            <a:xfrm>
              <a:off x="4396740" y="4137660"/>
              <a:ext cx="4712970" cy="1600200"/>
            </a:xfrm>
            <a:prstGeom prst="roundRect">
              <a:avLst/>
            </a:prstGeom>
            <a:solidFill>
              <a:srgbClr val="66CCFF">
                <a:alpha val="3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>
                <a:rot lat="0" lon="0" rev="18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45322" y="4080510"/>
              <a:ext cx="2752808" cy="523220"/>
            </a:xfrm>
            <a:prstGeom prst="rect">
              <a:avLst/>
            </a:prstGeom>
            <a:noFill/>
            <a:scene3d>
              <a:camera prst="orthographicFront">
                <a:rot lat="0" lon="0" rev="18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Test Automation</a:t>
              </a:r>
              <a:endPara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Group 36"/>
          <p:cNvGrpSpPr/>
          <p:nvPr/>
        </p:nvGrpSpPr>
        <p:grpSpPr>
          <a:xfrm>
            <a:off x="2872740" y="5101590"/>
            <a:ext cx="1527810" cy="1425357"/>
            <a:chOff x="2872740" y="5101590"/>
            <a:chExt cx="1527810" cy="1425357"/>
          </a:xfrm>
        </p:grpSpPr>
        <p:sp>
          <p:nvSpPr>
            <p:cNvPr id="32" name="Rounded Rectangle 31"/>
            <p:cNvSpPr/>
            <p:nvPr/>
          </p:nvSpPr>
          <p:spPr bwMode="auto">
            <a:xfrm>
              <a:off x="2907030" y="5101590"/>
              <a:ext cx="1459230" cy="1424940"/>
            </a:xfrm>
            <a:prstGeom prst="roundRect">
              <a:avLst/>
            </a:prstGeom>
            <a:solidFill>
              <a:srgbClr val="66CCFF">
                <a:alpha val="3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872740" y="5695950"/>
              <a:ext cx="15278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Test Execution</a:t>
              </a:r>
              <a:endPara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Group 35"/>
          <p:cNvGrpSpPr/>
          <p:nvPr/>
        </p:nvGrpSpPr>
        <p:grpSpPr>
          <a:xfrm>
            <a:off x="937260" y="5116830"/>
            <a:ext cx="1623060" cy="1448217"/>
            <a:chOff x="1188720" y="5025390"/>
            <a:chExt cx="1623060" cy="1448217"/>
          </a:xfrm>
        </p:grpSpPr>
        <p:sp>
          <p:nvSpPr>
            <p:cNvPr id="34" name="Rounded Rectangle 33"/>
            <p:cNvSpPr/>
            <p:nvPr/>
          </p:nvSpPr>
          <p:spPr bwMode="auto">
            <a:xfrm>
              <a:off x="1196340" y="5025390"/>
              <a:ext cx="1615440" cy="1424940"/>
            </a:xfrm>
            <a:prstGeom prst="roundRect">
              <a:avLst/>
            </a:prstGeom>
            <a:solidFill>
              <a:srgbClr val="66CCFF">
                <a:alpha val="3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88720" y="5642610"/>
              <a:ext cx="16230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Test Evaluation</a:t>
              </a:r>
              <a:endPara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0" name="AutoShape 15"/>
          <p:cNvSpPr>
            <a:spLocks noChangeArrowheads="1"/>
          </p:cNvSpPr>
          <p:nvPr/>
        </p:nvSpPr>
        <p:spPr bwMode="auto">
          <a:xfrm>
            <a:off x="1123950" y="2429510"/>
            <a:ext cx="6088380" cy="215392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Papyrus" pitchFamily="66" charset="0"/>
              </a:rPr>
              <a:t>Raising our abstraction level makes</a:t>
            </a:r>
          </a:p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Papyrus" pitchFamily="66" charset="0"/>
              </a:rPr>
              <a:t>test design MUCH easier</a:t>
            </a:r>
            <a:endParaRPr lang="en-US" sz="2400" b="1" dirty="0">
              <a:solidFill>
                <a:schemeClr val="tx2"/>
              </a:solidFill>
              <a:latin typeface="Papyrus" pitchFamily="66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23290" y="997898"/>
            <a:ext cx="7212458" cy="1458926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  <a:alpha val="39000"/>
                </a:srgbClr>
              </a:gs>
              <a:gs pos="100000">
                <a:srgbClr val="FF5050">
                  <a:tint val="23500"/>
                  <a:satMod val="160000"/>
                  <a:alpha val="30000"/>
                </a:srgbClr>
              </a:gs>
            </a:gsLst>
            <a:lin ang="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Here</a:t>
            </a:r>
          </a:p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be</a:t>
            </a:r>
          </a:p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math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grpSp>
        <p:nvGrpSpPr>
          <p:cNvPr id="19" name="Group 43"/>
          <p:cNvGrpSpPr/>
          <p:nvPr/>
        </p:nvGrpSpPr>
        <p:grpSpPr>
          <a:xfrm>
            <a:off x="810227" y="1539433"/>
            <a:ext cx="4398388" cy="843630"/>
            <a:chOff x="810227" y="1539433"/>
            <a:chExt cx="4398388" cy="843630"/>
          </a:xfrm>
        </p:grpSpPr>
        <p:sp>
          <p:nvSpPr>
            <p:cNvPr id="42" name="TextBox 41"/>
            <p:cNvSpPr txBox="1"/>
            <p:nvPr/>
          </p:nvSpPr>
          <p:spPr>
            <a:xfrm>
              <a:off x="3460837" y="1921398"/>
              <a:ext cx="1747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Test Design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Right Arrow 42"/>
            <p:cNvSpPr/>
            <p:nvPr/>
          </p:nvSpPr>
          <p:spPr>
            <a:xfrm>
              <a:off x="810227" y="1539433"/>
              <a:ext cx="868102" cy="28936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MDTD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approach lets </a:t>
            </a:r>
            <a:r>
              <a:rPr lang="en-US" dirty="0" smtClean="0">
                <a:solidFill>
                  <a:schemeClr val="tx2"/>
                </a:solidFill>
              </a:rPr>
              <a:t>one test designer </a:t>
            </a:r>
            <a:r>
              <a:rPr lang="en-US" dirty="0" smtClean="0"/>
              <a:t>do the math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Then traditional </a:t>
            </a:r>
            <a:r>
              <a:rPr lang="en-US" dirty="0" smtClean="0">
                <a:solidFill>
                  <a:schemeClr val="tx2"/>
                </a:solidFill>
              </a:rPr>
              <a:t>testers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tx2"/>
                </a:solidFill>
              </a:rPr>
              <a:t>programmers</a:t>
            </a:r>
            <a:r>
              <a:rPr lang="en-US" dirty="0" smtClean="0"/>
              <a:t> can do their parts</a:t>
            </a:r>
          </a:p>
          <a:p>
            <a:pPr lvl="1"/>
            <a:r>
              <a:rPr lang="en-US" dirty="0" smtClean="0"/>
              <a:t>Find values</a:t>
            </a:r>
          </a:p>
          <a:p>
            <a:pPr lvl="1"/>
            <a:r>
              <a:rPr lang="en-US" dirty="0" smtClean="0"/>
              <a:t>Automate the tests</a:t>
            </a:r>
          </a:p>
          <a:p>
            <a:pPr lvl="1"/>
            <a:r>
              <a:rPr lang="en-US" dirty="0" smtClean="0"/>
              <a:t>Run the tests</a:t>
            </a:r>
          </a:p>
          <a:p>
            <a:pPr lvl="1"/>
            <a:r>
              <a:rPr lang="en-US" dirty="0" smtClean="0"/>
              <a:t>Evaluate the tests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Conquest 2009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CB03-E83B-49A3-95A8-3CE1C35F1E70}" type="slidenum">
              <a:rPr lang="zh-CN" altLang="en-US" smtClean="0"/>
              <a:pPr>
                <a:defRPr/>
              </a:pPr>
              <a:t>29</a:t>
            </a:fld>
            <a:endParaRPr lang="en-US" altLang="zh-CN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69817" y="5450741"/>
            <a:ext cx="5404367" cy="584775"/>
          </a:xfrm>
          <a:prstGeom prst="rect">
            <a:avLst/>
          </a:prstGeom>
          <a:gradFill flip="none" rotWithShape="1">
            <a:gsLst>
              <a:gs pos="15000">
                <a:schemeClr val="bg1">
                  <a:lumMod val="75000"/>
                </a:schemeClr>
              </a:gs>
              <a:gs pos="47000">
                <a:schemeClr val="bg1">
                  <a:lumMod val="60000"/>
                  <a:lumOff val="40000"/>
                </a:schemeClr>
              </a:gs>
              <a:gs pos="96000">
                <a:schemeClr val="bg1">
                  <a:lumMod val="75000"/>
                </a:schemeClr>
              </a:gs>
            </a:gsLst>
            <a:lin ang="5400000" scaled="0"/>
            <a:tileRect/>
          </a:gradFill>
          <a:ln w="1905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Testers </a:t>
            </a:r>
            <a:r>
              <a:rPr lang="en-US" altLang="zh-CN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ain’t</a:t>
            </a:r>
            <a:r>
              <a:rPr lang="en-US" altLang="zh-CN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 mathematicians !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8900" y="96837"/>
            <a:ext cx="8966200" cy="1432160"/>
          </a:xfrm>
        </p:spPr>
        <p:txBody>
          <a:bodyPr/>
          <a:lstStyle/>
          <a:p>
            <a:r>
              <a:rPr lang="en-US" dirty="0" smtClean="0"/>
              <a:t>Software is a Skin that</a:t>
            </a:r>
            <a:br>
              <a:rPr lang="en-US" dirty="0" smtClean="0"/>
            </a:br>
            <a:r>
              <a:rPr lang="en-US" dirty="0" smtClean="0"/>
              <a:t>Surrounds Our Civilization</a:t>
            </a:r>
          </a:p>
        </p:txBody>
      </p:sp>
      <p:sp>
        <p:nvSpPr>
          <p:cNvPr id="1024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Conquest 2009</a:t>
            </a:r>
            <a:endParaRPr lang="en-US" u="sng" smtClean="0"/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 Jeff Offutt</a:t>
            </a: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BF308E-17A8-470C-9E59-AEC0687E3677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514600"/>
            <a:ext cx="12192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0413" y="3314673"/>
            <a:ext cx="16192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3913" y="1755775"/>
            <a:ext cx="14287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C:\Documents and Settings\rpanesar\My Documents\My Pictures\Microsoft Clip Organizer\j04100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025" y="200342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C:\Documents and Settings\rpanesar\My Documents\My Pictures\Microsoft Clip Organizer\j04330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5600" y="37417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94388" y="1666875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713" y="4772623"/>
            <a:ext cx="16430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59175" y="5132388"/>
            <a:ext cx="165735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28688" y="3286125"/>
            <a:ext cx="9144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04100" y="1598613"/>
            <a:ext cx="98583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MCj04157480000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03375" y="1338910"/>
            <a:ext cx="16668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MCj02903870000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3513" y="4527550"/>
            <a:ext cx="15811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j021508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62600" y="4038600"/>
            <a:ext cx="1214438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8" descr="C:\Documents and Settings\rpanesar\Local Settings\Temporary Internet Files\Content.IE5\P2WWCY0O\MCj02811390000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18338" y="2590800"/>
            <a:ext cx="2125662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6394450" y="6477000"/>
            <a:ext cx="1835150" cy="2154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800" dirty="0" smtClean="0">
                <a:latin typeface="Comic Sans MS" pitchFamily="66" charset="0"/>
              </a:rPr>
              <a:t>Quote due to Dr</a:t>
            </a:r>
            <a:r>
              <a:rPr lang="en-US" sz="800" dirty="0">
                <a:latin typeface="Comic Sans MS" pitchFamily="66" charset="0"/>
              </a:rPr>
              <a:t>. </a:t>
            </a:r>
            <a:r>
              <a:rPr lang="en-US" sz="800" dirty="0" smtClean="0">
                <a:latin typeface="Comic Sans MS" pitchFamily="66" charset="0"/>
              </a:rPr>
              <a:t>Mark Harman</a:t>
            </a:r>
            <a:endParaRPr lang="en-US" sz="8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869431"/>
            <a:ext cx="9144000" cy="5786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75000"/>
                </a:schemeClr>
              </a:gs>
              <a:gs pos="71000">
                <a:schemeClr val="accent6">
                  <a:lumMod val="60000"/>
                  <a:lumOff val="40000"/>
                  <a:alpha val="77000"/>
                </a:schemeClr>
              </a:gs>
              <a:gs pos="100000">
                <a:srgbClr val="282887">
                  <a:alpha val="75686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Conquest 2009</a:t>
            </a:r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F80E7-B056-4C76-86F1-135BF336DD8E}" type="slidenum">
              <a:rPr lang="zh-CN" altLang="en-US" smtClean="0"/>
              <a:pPr>
                <a:defRPr/>
              </a:pPr>
              <a:t>30</a:t>
            </a:fld>
            <a:endParaRPr lang="en-US" altLang="zh-CN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897445"/>
            <a:ext cx="7304809" cy="363392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0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51435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Consequences of Poor Testing</a:t>
            </a:r>
          </a:p>
          <a:p>
            <a:pPr marL="51435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Why is Testing Done so Poorly</a:t>
            </a:r>
          </a:p>
          <a:p>
            <a:pPr marL="514350" lvl="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Model-Driven Test Design</a:t>
            </a:r>
          </a:p>
          <a:p>
            <a:pPr marL="51435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How to Improve Testing</a:t>
            </a:r>
          </a:p>
          <a:p>
            <a:pPr marL="51435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Software Testing is Changing</a:t>
            </a:r>
            <a:endParaRPr lang="en-US" kern="0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5013" y="4064183"/>
            <a:ext cx="4001721" cy="575271"/>
          </a:xfrm>
          <a:prstGeom prst="rect">
            <a:avLst/>
          </a:prstGeom>
          <a:solidFill>
            <a:srgbClr val="FFFF00">
              <a:alpha val="49020"/>
            </a:srgb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Mismatch in Needs and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Industry &amp; contractors</a:t>
            </a:r>
            <a:r>
              <a:rPr lang="en-US" dirty="0" smtClean="0"/>
              <a:t> want </a:t>
            </a:r>
            <a:r>
              <a:rPr lang="en-US" dirty="0" smtClean="0">
                <a:solidFill>
                  <a:schemeClr val="tx2"/>
                </a:solidFill>
              </a:rPr>
              <a:t>simple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tx2"/>
                </a:solidFill>
              </a:rPr>
              <a:t>easy</a:t>
            </a:r>
            <a:r>
              <a:rPr lang="en-US" dirty="0" smtClean="0"/>
              <a:t> testing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 smtClean="0"/>
              <a:t>Testers with no background in </a:t>
            </a:r>
            <a:r>
              <a:rPr lang="en-US" dirty="0" smtClean="0">
                <a:solidFill>
                  <a:schemeClr val="tx2"/>
                </a:solidFill>
              </a:rPr>
              <a:t>computing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tx2"/>
                </a:solidFill>
              </a:rPr>
              <a:t>math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Universities</a:t>
            </a:r>
            <a:r>
              <a:rPr lang="en-US" dirty="0" smtClean="0"/>
              <a:t> are graduating </a:t>
            </a:r>
            <a:r>
              <a:rPr lang="en-US" dirty="0" smtClean="0">
                <a:solidFill>
                  <a:schemeClr val="tx2"/>
                </a:solidFill>
              </a:rPr>
              <a:t>scientists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Industry</a:t>
            </a:r>
            <a:r>
              <a:rPr lang="en-US" dirty="0" smtClean="0"/>
              <a:t> needs </a:t>
            </a:r>
            <a:r>
              <a:rPr lang="en-US" dirty="0" smtClean="0">
                <a:solidFill>
                  <a:schemeClr val="tx2"/>
                </a:solidFill>
              </a:rPr>
              <a:t>engineers</a:t>
            </a:r>
          </a:p>
          <a:p>
            <a:r>
              <a:rPr lang="en-US" dirty="0" smtClean="0"/>
              <a:t>Testing needs to be done more </a:t>
            </a:r>
            <a:r>
              <a:rPr lang="en-US" dirty="0" smtClean="0">
                <a:solidFill>
                  <a:schemeClr val="tx2"/>
                </a:solidFill>
              </a:rPr>
              <a:t>rigorously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Agile</a:t>
            </a:r>
            <a:r>
              <a:rPr lang="en-US" dirty="0" smtClean="0"/>
              <a:t> processes put lots of demands on testing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Programmers</a:t>
            </a:r>
            <a:r>
              <a:rPr lang="en-US" dirty="0" smtClean="0"/>
              <a:t> have to do </a:t>
            </a:r>
            <a:r>
              <a:rPr lang="en-US" dirty="0" smtClean="0">
                <a:solidFill>
                  <a:schemeClr val="tx2"/>
                </a:solidFill>
              </a:rPr>
              <a:t>unit</a:t>
            </a:r>
            <a:r>
              <a:rPr lang="en-US" dirty="0" smtClean="0"/>
              <a:t> testing – with no training, education or tools !</a:t>
            </a:r>
          </a:p>
          <a:p>
            <a:pPr lvl="1"/>
            <a:r>
              <a:rPr lang="en-US" dirty="0" smtClean="0"/>
              <a:t>Tests are key components of </a:t>
            </a:r>
            <a:r>
              <a:rPr lang="en-US" dirty="0" smtClean="0">
                <a:solidFill>
                  <a:schemeClr val="tx2"/>
                </a:solidFill>
              </a:rPr>
              <a:t>functional requirements</a:t>
            </a:r>
            <a:r>
              <a:rPr lang="en-US" dirty="0" smtClean="0"/>
              <a:t> – but who builds those tests 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Conquest 2009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CB03-E83B-49A3-95A8-3CE1C35F1E70}" type="slidenum">
              <a:rPr lang="zh-CN" altLang="en-US" smtClean="0"/>
              <a:pPr>
                <a:defRPr/>
              </a:pPr>
              <a:t>31</a:t>
            </a:fld>
            <a:endParaRPr lang="en-US" altLang="zh-CN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6246" y="6060323"/>
            <a:ext cx="7911508" cy="523220"/>
          </a:xfrm>
          <a:prstGeom prst="rect">
            <a:avLst/>
          </a:prstGeom>
          <a:solidFill>
            <a:srgbClr val="000099"/>
          </a:solidFill>
          <a:ln w="1905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Bottom line result—lots of poor software</a:t>
            </a:r>
            <a:endParaRPr lang="en-US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Improve Testing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9667"/>
            <a:ext cx="9144000" cy="5654985"/>
          </a:xfrm>
        </p:spPr>
        <p:txBody>
          <a:bodyPr/>
          <a:lstStyle/>
          <a:p>
            <a:r>
              <a:rPr lang="en-US" dirty="0" smtClean="0"/>
              <a:t>Testers need more and better </a:t>
            </a:r>
            <a:r>
              <a:rPr lang="en-US" dirty="0" smtClean="0">
                <a:solidFill>
                  <a:schemeClr val="tx2"/>
                </a:solidFill>
              </a:rPr>
              <a:t>software tools</a:t>
            </a:r>
          </a:p>
          <a:p>
            <a:r>
              <a:rPr lang="en-US" dirty="0" smtClean="0"/>
              <a:t>Testers need to adopt </a:t>
            </a:r>
            <a:r>
              <a:rPr lang="en-US" dirty="0" smtClean="0">
                <a:solidFill>
                  <a:schemeClr val="tx2"/>
                </a:solidFill>
              </a:rPr>
              <a:t>practices and techniques </a:t>
            </a:r>
            <a:r>
              <a:rPr lang="en-US" dirty="0" smtClean="0"/>
              <a:t>that lead to more </a:t>
            </a:r>
            <a:r>
              <a:rPr lang="en-US" dirty="0" smtClean="0">
                <a:solidFill>
                  <a:schemeClr val="tx2"/>
                </a:solidFill>
              </a:rPr>
              <a:t>efficient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tx2"/>
                </a:solidFill>
              </a:rPr>
              <a:t>effective</a:t>
            </a:r>
            <a:r>
              <a:rPr lang="en-US" dirty="0" smtClean="0"/>
              <a:t> testing</a:t>
            </a:r>
          </a:p>
          <a:p>
            <a:pPr lvl="1"/>
            <a:r>
              <a:rPr lang="en-US" dirty="0" smtClean="0"/>
              <a:t>More </a:t>
            </a:r>
            <a:r>
              <a:rPr lang="en-US" dirty="0" smtClean="0">
                <a:solidFill>
                  <a:schemeClr val="tx2"/>
                </a:solidFill>
              </a:rPr>
              <a:t>education</a:t>
            </a:r>
          </a:p>
          <a:p>
            <a:pPr lvl="1"/>
            <a:r>
              <a:rPr lang="en-US" dirty="0" smtClean="0"/>
              <a:t>Different </a:t>
            </a:r>
            <a:r>
              <a:rPr lang="en-US" dirty="0" smtClean="0">
                <a:solidFill>
                  <a:schemeClr val="tx2"/>
                </a:solidFill>
              </a:rPr>
              <a:t>management</a:t>
            </a:r>
            <a:r>
              <a:rPr lang="en-US" dirty="0" smtClean="0"/>
              <a:t> organizational strategies</a:t>
            </a:r>
          </a:p>
          <a:p>
            <a:r>
              <a:rPr lang="en-US" dirty="0" smtClean="0"/>
              <a:t>Testing / QA teams need more </a:t>
            </a:r>
            <a:r>
              <a:rPr lang="en-US" dirty="0" smtClean="0">
                <a:solidFill>
                  <a:schemeClr val="tx2"/>
                </a:solidFill>
              </a:rPr>
              <a:t>technical expertise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Developer</a:t>
            </a:r>
            <a:r>
              <a:rPr lang="en-US" dirty="0" smtClean="0"/>
              <a:t> expertise has been increasing dramatically</a:t>
            </a:r>
          </a:p>
          <a:p>
            <a:r>
              <a:rPr lang="en-US" dirty="0" smtClean="0"/>
              <a:t>Testing / QA teams need to </a:t>
            </a:r>
            <a:r>
              <a:rPr lang="en-US" dirty="0" smtClean="0">
                <a:solidFill>
                  <a:schemeClr val="tx2"/>
                </a:solidFill>
              </a:rPr>
              <a:t>specialize </a:t>
            </a:r>
            <a:r>
              <a:rPr lang="en-US" dirty="0" smtClean="0"/>
              <a:t>more</a:t>
            </a:r>
          </a:p>
          <a:p>
            <a:pPr lvl="1"/>
            <a:r>
              <a:rPr lang="en-US" dirty="0" smtClean="0"/>
              <a:t>This same trend happened for </a:t>
            </a:r>
            <a:r>
              <a:rPr lang="en-US" dirty="0" smtClean="0">
                <a:solidFill>
                  <a:schemeClr val="tx2"/>
                </a:solidFill>
              </a:rPr>
              <a:t>development</a:t>
            </a:r>
            <a:r>
              <a:rPr lang="en-US" dirty="0" smtClean="0"/>
              <a:t> in the 1990s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Conquest 2009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CB03-E83B-49A3-95A8-3CE1C35F1E70}" type="slidenum">
              <a:rPr lang="zh-CN" altLang="en-US" smtClean="0"/>
              <a:pPr>
                <a:defRPr/>
              </a:pPr>
              <a:t>32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Roadblocks to Adoption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Lack of test education</a:t>
            </a:r>
          </a:p>
          <a:p>
            <a:pPr marL="1314450" lvl="2" indent="-514350">
              <a:buFont typeface="+mj-lt"/>
              <a:buAutoNum type="arabicPeriod"/>
            </a:pPr>
            <a:endParaRPr lang="en-US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1314450" lvl="2" indent="-514350">
              <a:buFont typeface="+mj-lt"/>
              <a:buAutoNum type="arabicPeriod"/>
            </a:pPr>
            <a:endParaRPr lang="en-US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914400" lvl="1" indent="-514350">
              <a:buNone/>
            </a:pPr>
            <a:endParaRPr lang="en-US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Necessity to change process</a:t>
            </a:r>
            <a:endParaRPr lang="en-US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914400" lvl="1" indent="-514350">
              <a:buFont typeface="+mj-lt"/>
              <a:buAutoNum type="arabicPeriod"/>
            </a:pPr>
            <a:endParaRPr lang="en-US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Usability of tools</a:t>
            </a:r>
          </a:p>
          <a:p>
            <a:pPr marL="914400" lvl="1" indent="-514350">
              <a:buFont typeface="+mj-lt"/>
              <a:buAutoNum type="arabicPeriod"/>
            </a:pPr>
            <a:endParaRPr lang="en-US" sz="24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914400" lvl="1" indent="-514350">
              <a:buFont typeface="+mj-lt"/>
              <a:buAutoNum type="arabicPeriod"/>
            </a:pPr>
            <a:endParaRPr lang="en-US" sz="24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Weak and ineffective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Conquest 2009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CB03-E83B-49A3-95A8-3CE1C35F1E70}" type="slidenum">
              <a:rPr lang="zh-CN" altLang="en-US" smtClean="0"/>
              <a:pPr>
                <a:defRPr/>
              </a:pPr>
              <a:t>33</a:t>
            </a:fld>
            <a:endParaRPr lang="en-US" altLang="zh-CN" dirty="0"/>
          </a:p>
        </p:txBody>
      </p:sp>
      <p:sp>
        <p:nvSpPr>
          <p:cNvPr id="7" name="TextBox 6"/>
          <p:cNvSpPr txBox="1"/>
          <p:nvPr/>
        </p:nvSpPr>
        <p:spPr>
          <a:xfrm>
            <a:off x="569624" y="1214204"/>
            <a:ext cx="853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Bill Gates says </a:t>
            </a:r>
            <a:r>
              <a:rPr lang="en-US" sz="1800" dirty="0" smtClean="0">
                <a:solidFill>
                  <a:schemeClr val="tx2"/>
                </a:solidFill>
              </a:rPr>
              <a:t>half</a:t>
            </a:r>
            <a:r>
              <a:rPr lang="en-US" sz="1800" dirty="0" smtClean="0"/>
              <a:t> of MS engineers are </a:t>
            </a:r>
            <a:r>
              <a:rPr lang="en-US" sz="1800" dirty="0" smtClean="0">
                <a:solidFill>
                  <a:schemeClr val="tx2"/>
                </a:solidFill>
              </a:rPr>
              <a:t>testers</a:t>
            </a:r>
            <a:r>
              <a:rPr lang="en-US" sz="1800" dirty="0" smtClean="0"/>
              <a:t>, programmers spend </a:t>
            </a:r>
            <a:r>
              <a:rPr lang="en-US" sz="1800" dirty="0" smtClean="0">
                <a:solidFill>
                  <a:schemeClr val="tx2"/>
                </a:solidFill>
              </a:rPr>
              <a:t>half</a:t>
            </a:r>
            <a:r>
              <a:rPr lang="en-US" sz="1800" dirty="0" smtClean="0"/>
              <a:t> their time testing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569624" y="1610610"/>
            <a:ext cx="5385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Number of </a:t>
            </a:r>
            <a:r>
              <a:rPr lang="en-US" sz="1800" dirty="0" smtClean="0">
                <a:solidFill>
                  <a:schemeClr val="tx2"/>
                </a:solidFill>
              </a:rPr>
              <a:t>UG CS</a:t>
            </a:r>
            <a:r>
              <a:rPr lang="en-US" sz="1800" dirty="0" smtClean="0"/>
              <a:t> programs in US that require testing ?</a:t>
            </a:r>
            <a:endParaRPr lang="en-US" sz="1800" dirty="0"/>
          </a:p>
        </p:txBody>
      </p:sp>
      <p:sp>
        <p:nvSpPr>
          <p:cNvPr id="9" name="Rounded Rectangle 8"/>
          <p:cNvSpPr/>
          <p:nvPr/>
        </p:nvSpPr>
        <p:spPr>
          <a:xfrm>
            <a:off x="5878768" y="1566472"/>
            <a:ext cx="509666" cy="382249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624" y="2007016"/>
            <a:ext cx="536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Number of </a:t>
            </a:r>
            <a:r>
              <a:rPr lang="en-US" sz="1800" dirty="0" smtClean="0">
                <a:solidFill>
                  <a:schemeClr val="tx2"/>
                </a:solidFill>
              </a:rPr>
              <a:t>MS CS </a:t>
            </a:r>
            <a:r>
              <a:rPr lang="en-US" sz="1800" dirty="0" smtClean="0"/>
              <a:t>programs in US that require testing ?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569624" y="2403422"/>
            <a:ext cx="4759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Number of </a:t>
            </a:r>
            <a:r>
              <a:rPr lang="en-US" sz="1800" dirty="0" smtClean="0">
                <a:solidFill>
                  <a:schemeClr val="tx2"/>
                </a:solidFill>
              </a:rPr>
              <a:t>UG testing classes</a:t>
            </a:r>
            <a:r>
              <a:rPr lang="en-US" sz="1800" dirty="0" smtClean="0"/>
              <a:t> in the US ?</a:t>
            </a:r>
            <a:endParaRPr lang="en-US" sz="1800" dirty="0"/>
          </a:p>
        </p:txBody>
      </p:sp>
      <p:sp>
        <p:nvSpPr>
          <p:cNvPr id="12" name="Rounded Rectangle 11"/>
          <p:cNvSpPr/>
          <p:nvPr/>
        </p:nvSpPr>
        <p:spPr>
          <a:xfrm>
            <a:off x="5926237" y="2033665"/>
            <a:ext cx="509666" cy="382249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93423" y="2351261"/>
            <a:ext cx="784486" cy="382249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~20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9624" y="5581088"/>
            <a:ext cx="794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Most test tools </a:t>
            </a:r>
            <a:r>
              <a:rPr lang="en-US" sz="1800" dirty="0" smtClean="0">
                <a:solidFill>
                  <a:schemeClr val="tx2"/>
                </a:solidFill>
              </a:rPr>
              <a:t>don’t do much</a:t>
            </a:r>
            <a:r>
              <a:rPr lang="en-US" sz="1800" dirty="0" smtClean="0"/>
              <a:t> – but most users do not realize they could be better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569624" y="3151807"/>
            <a:ext cx="794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Adoption</a:t>
            </a:r>
            <a:r>
              <a:rPr lang="en-US" sz="1800" dirty="0" smtClean="0"/>
              <a:t> of many test techniques and tools require changes in development process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624" y="4183566"/>
            <a:ext cx="7372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Many testing tools require the user to know the </a:t>
            </a:r>
            <a:r>
              <a:rPr lang="en-US" sz="1800" dirty="0" smtClean="0">
                <a:solidFill>
                  <a:schemeClr val="tx2"/>
                </a:solidFill>
              </a:rPr>
              <a:t>underlying theory</a:t>
            </a:r>
            <a:r>
              <a:rPr lang="en-US" sz="1800" dirty="0" smtClean="0"/>
              <a:t> to use them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9624" y="3431622"/>
            <a:ext cx="498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This is very </a:t>
            </a:r>
            <a:r>
              <a:rPr lang="en-US" sz="1800" dirty="0" smtClean="0">
                <a:solidFill>
                  <a:schemeClr val="tx2"/>
                </a:solidFill>
              </a:rPr>
              <a:t>expensive</a:t>
            </a:r>
            <a:r>
              <a:rPr lang="en-US" sz="1800" dirty="0" smtClean="0"/>
              <a:t> for most software companies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569624" y="4513882"/>
            <a:ext cx="6372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Do we need to understand an </a:t>
            </a:r>
            <a:r>
              <a:rPr lang="en-US" sz="1800" dirty="0" smtClean="0">
                <a:solidFill>
                  <a:schemeClr val="tx2"/>
                </a:solidFill>
              </a:rPr>
              <a:t>internal combustion </a:t>
            </a:r>
            <a:r>
              <a:rPr lang="en-US" sz="1800" dirty="0" smtClean="0"/>
              <a:t>engine to drive 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9624" y="4844198"/>
            <a:ext cx="7051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Do we need to understand </a:t>
            </a:r>
            <a:r>
              <a:rPr lang="en-US" sz="1800" dirty="0" smtClean="0">
                <a:solidFill>
                  <a:schemeClr val="tx2"/>
                </a:solidFill>
              </a:rPr>
              <a:t>parsing and code generation</a:t>
            </a:r>
            <a:r>
              <a:rPr lang="en-US" sz="1800" dirty="0" smtClean="0"/>
              <a:t> to use a compiler ?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569624" y="5870648"/>
            <a:ext cx="8590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Few tools solve the </a:t>
            </a:r>
            <a:r>
              <a:rPr lang="en-US" sz="1800" dirty="0" smtClean="0">
                <a:solidFill>
                  <a:srgbClr val="FFFF00"/>
                </a:solidFill>
              </a:rPr>
              <a:t>key technical problem</a:t>
            </a:r>
            <a:r>
              <a:rPr lang="en-US" sz="1800" dirty="0" smtClean="0"/>
              <a:t> – </a:t>
            </a:r>
            <a:r>
              <a:rPr lang="en-US" sz="1800" b="1" dirty="0" smtClean="0">
                <a:solidFill>
                  <a:srgbClr val="FFFF00"/>
                </a:solidFill>
                <a:latin typeface="Comic Sans MS" pitchFamily="66" charset="0"/>
              </a:rPr>
              <a:t>generating test values automatically</a:t>
            </a:r>
            <a:endParaRPr lang="en-US" sz="1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/>
      <p:bldP spid="12" grpId="0" animBg="1"/>
      <p:bldP spid="13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869431"/>
            <a:ext cx="9144000" cy="5786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75000"/>
                </a:schemeClr>
              </a:gs>
              <a:gs pos="71000">
                <a:schemeClr val="accent6">
                  <a:lumMod val="60000"/>
                  <a:lumOff val="40000"/>
                  <a:alpha val="77000"/>
                </a:schemeClr>
              </a:gs>
              <a:gs pos="100000">
                <a:srgbClr val="282887">
                  <a:alpha val="75686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Conquest 2009</a:t>
            </a:r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F80E7-B056-4C76-86F1-135BF336DD8E}" type="slidenum">
              <a:rPr lang="zh-CN" altLang="en-US" smtClean="0"/>
              <a:pPr>
                <a:defRPr/>
              </a:pPr>
              <a:t>34</a:t>
            </a:fld>
            <a:endParaRPr lang="en-US" altLang="zh-CN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897445"/>
            <a:ext cx="7304809" cy="363392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0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51435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Consequences of Poor Testing</a:t>
            </a:r>
          </a:p>
          <a:p>
            <a:pPr marL="51435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Why is Testing Done so Poorly</a:t>
            </a:r>
          </a:p>
          <a:p>
            <a:pPr marL="514350" lvl="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Model-Driven Test Design</a:t>
            </a:r>
          </a:p>
          <a:p>
            <a:pPr marL="51435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How to Improve Testing</a:t>
            </a:r>
          </a:p>
          <a:p>
            <a:pPr marL="514350" indent="-514350" eaLnBrk="0" hangingPunct="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kern="0" dirty="0" smtClean="0">
                <a:latin typeface="Comic Sans MS" pitchFamily="66" charset="0"/>
              </a:rPr>
              <a:t>Software Testing is Changing</a:t>
            </a:r>
            <a:endParaRPr lang="en-US" kern="0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5013" y="4716255"/>
            <a:ext cx="4803695" cy="575271"/>
          </a:xfrm>
          <a:prstGeom prst="rect">
            <a:avLst/>
          </a:prstGeom>
          <a:solidFill>
            <a:srgbClr val="FFFF00">
              <a:alpha val="49020"/>
            </a:srgb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 From Researchers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Isolate</a:t>
            </a:r>
            <a:r>
              <a:rPr lang="en-US" dirty="0" smtClean="0"/>
              <a:t> : </a:t>
            </a:r>
            <a:r>
              <a:rPr lang="en-US" dirty="0" smtClean="0">
                <a:solidFill>
                  <a:schemeClr val="tx2"/>
                </a:solidFill>
              </a:rPr>
              <a:t>Invent</a:t>
            </a:r>
            <a:r>
              <a:rPr lang="en-US" dirty="0" smtClean="0"/>
              <a:t> processes and techniques that isolate the theory from most test practitioners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Disguise</a:t>
            </a:r>
            <a:r>
              <a:rPr lang="en-US" dirty="0" smtClean="0"/>
              <a:t> : </a:t>
            </a:r>
            <a:r>
              <a:rPr lang="en-US" dirty="0" smtClean="0">
                <a:solidFill>
                  <a:schemeClr val="tx2"/>
                </a:solidFill>
              </a:rPr>
              <a:t>Discover</a:t>
            </a:r>
            <a:r>
              <a:rPr lang="en-US" dirty="0" smtClean="0"/>
              <a:t> engineering techniques, standards and frameworks that disguise the theory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Embed</a:t>
            </a:r>
            <a:r>
              <a:rPr lang="en-US" dirty="0" smtClean="0"/>
              <a:t> : theoretical ideas in </a:t>
            </a:r>
            <a:r>
              <a:rPr lang="en-US" dirty="0" smtClean="0">
                <a:solidFill>
                  <a:schemeClr val="tx2"/>
                </a:solidFill>
              </a:rPr>
              <a:t>tools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Experiment</a:t>
            </a:r>
            <a:r>
              <a:rPr lang="en-US" dirty="0" smtClean="0"/>
              <a:t> : Demonstrate </a:t>
            </a:r>
            <a:r>
              <a:rPr lang="en-US" dirty="0" smtClean="0">
                <a:solidFill>
                  <a:schemeClr val="tx2"/>
                </a:solidFill>
              </a:rPr>
              <a:t>economic value</a:t>
            </a:r>
            <a:r>
              <a:rPr lang="en-US" dirty="0" smtClean="0"/>
              <a:t> of criteria-based testing and ATDG</a:t>
            </a:r>
          </a:p>
          <a:p>
            <a:pPr marL="914400" lvl="1" indent="-514350"/>
            <a:r>
              <a:rPr lang="en-US" dirty="0" smtClean="0">
                <a:solidFill>
                  <a:schemeClr val="tx2"/>
                </a:solidFill>
              </a:rPr>
              <a:t>Which</a:t>
            </a:r>
            <a:r>
              <a:rPr lang="en-US" dirty="0" smtClean="0"/>
              <a:t> criteria should be used and </a:t>
            </a:r>
            <a:r>
              <a:rPr lang="en-US" dirty="0" smtClean="0">
                <a:solidFill>
                  <a:schemeClr val="tx2"/>
                </a:solidFill>
              </a:rPr>
              <a:t>when</a:t>
            </a:r>
            <a:r>
              <a:rPr lang="en-US" dirty="0" smtClean="0"/>
              <a:t> ?</a:t>
            </a:r>
          </a:p>
          <a:p>
            <a:pPr marL="914400" lvl="1" indent="-514350"/>
            <a:r>
              <a:rPr lang="en-US" dirty="0" smtClean="0">
                <a:solidFill>
                  <a:schemeClr val="tx2"/>
                </a:solidFill>
              </a:rPr>
              <a:t>When</a:t>
            </a:r>
            <a:r>
              <a:rPr lang="en-US" dirty="0" smtClean="0"/>
              <a:t> does the extra effort pay off 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Integrate</a:t>
            </a:r>
            <a:r>
              <a:rPr lang="en-US" dirty="0" smtClean="0"/>
              <a:t> high-end testing with </a:t>
            </a:r>
            <a:r>
              <a:rPr lang="en-US" dirty="0" smtClean="0">
                <a:solidFill>
                  <a:schemeClr val="tx2"/>
                </a:solidFill>
              </a:rPr>
              <a:t>development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Conquest 2009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CB03-E83B-49A3-95A8-3CE1C35F1E70}" type="slidenum">
              <a:rPr lang="zh-CN" altLang="en-US" smtClean="0"/>
              <a:pPr>
                <a:defRPr/>
              </a:pPr>
              <a:t>35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 From Educators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Disguise</a:t>
            </a:r>
            <a:r>
              <a:rPr lang="en-US" dirty="0" smtClean="0"/>
              <a:t> theory from engineers in classes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Omit</a:t>
            </a:r>
            <a:r>
              <a:rPr lang="en-US" dirty="0" smtClean="0"/>
              <a:t> theory when it is not needed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Restructure</a:t>
            </a:r>
            <a:r>
              <a:rPr lang="en-US" dirty="0" smtClean="0"/>
              <a:t> curriculum to teach more than test design and theory</a:t>
            </a:r>
          </a:p>
          <a:p>
            <a:pPr lvl="1"/>
            <a:r>
              <a:rPr lang="en-US" dirty="0" smtClean="0"/>
              <a:t>Test </a:t>
            </a:r>
            <a:r>
              <a:rPr lang="en-US" dirty="0" smtClean="0">
                <a:solidFill>
                  <a:schemeClr val="tx2"/>
                </a:solidFill>
              </a:rPr>
              <a:t>automation</a:t>
            </a:r>
          </a:p>
          <a:p>
            <a:pPr lvl="1"/>
            <a:r>
              <a:rPr lang="en-US" dirty="0" smtClean="0"/>
              <a:t>Test </a:t>
            </a:r>
            <a:r>
              <a:rPr lang="en-US" dirty="0" smtClean="0">
                <a:solidFill>
                  <a:schemeClr val="tx2"/>
                </a:solidFill>
              </a:rPr>
              <a:t>evaluation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Human-based</a:t>
            </a:r>
            <a:r>
              <a:rPr lang="en-US" dirty="0" smtClean="0"/>
              <a:t> testing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Test-driven</a:t>
            </a:r>
            <a:r>
              <a:rPr lang="en-US" dirty="0" smtClean="0"/>
              <a:t> development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Conquest 2009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CB03-E83B-49A3-95A8-3CE1C35F1E70}" type="slidenum">
              <a:rPr lang="zh-CN" altLang="en-US" smtClean="0"/>
              <a:pPr>
                <a:defRPr/>
              </a:pPr>
              <a:t>36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Reorganize</a:t>
            </a:r>
            <a:r>
              <a:rPr lang="en-US" dirty="0" smtClean="0"/>
              <a:t> test and QA teams to make effective use of individual abilities</a:t>
            </a:r>
          </a:p>
          <a:p>
            <a:pPr marL="914400" lvl="1" indent="-514350"/>
            <a:r>
              <a:rPr lang="en-US" dirty="0" smtClean="0"/>
              <a:t>One math-head can support many testers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Retrain</a:t>
            </a:r>
            <a:r>
              <a:rPr lang="en-US" dirty="0" smtClean="0"/>
              <a:t> test and QA teams</a:t>
            </a:r>
          </a:p>
          <a:p>
            <a:pPr marL="914400" lvl="1" indent="-514350"/>
            <a:r>
              <a:rPr lang="en-US" dirty="0" smtClean="0"/>
              <a:t>Use a process like MDTD</a:t>
            </a:r>
          </a:p>
          <a:p>
            <a:pPr marL="914400" lvl="1" indent="-514350"/>
            <a:r>
              <a:rPr lang="en-US" dirty="0" smtClean="0"/>
              <a:t>Learn more of the concepts in testing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Encourage</a:t>
            </a:r>
            <a:r>
              <a:rPr lang="en-US" dirty="0" smtClean="0"/>
              <a:t> researchers to embed and isolate</a:t>
            </a:r>
          </a:p>
          <a:p>
            <a:pPr marL="914400" lvl="1" indent="-514350"/>
            <a:r>
              <a:rPr lang="en-US" dirty="0" smtClean="0"/>
              <a:t>We are very responsive to research grants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Get involved</a:t>
            </a:r>
            <a:r>
              <a:rPr lang="en-US" dirty="0" smtClean="0"/>
              <a:t> in curricular design efforts through industrial advisory boards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Conquest 2009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CB03-E83B-49A3-95A8-3CE1C35F1E70}" type="slidenum">
              <a:rPr lang="zh-CN" altLang="en-US" smtClean="0"/>
              <a:pPr>
                <a:defRPr/>
              </a:pPr>
              <a:t>37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Software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Increased </a:t>
            </a:r>
            <a:r>
              <a:rPr lang="en-US" dirty="0" smtClean="0">
                <a:solidFill>
                  <a:schemeClr val="tx2"/>
                </a:solidFill>
              </a:rPr>
              <a:t>specialization</a:t>
            </a:r>
            <a:r>
              <a:rPr lang="en-US" dirty="0" smtClean="0"/>
              <a:t> in testing teams will lead to more </a:t>
            </a:r>
            <a:r>
              <a:rPr lang="en-US" dirty="0" smtClean="0">
                <a:solidFill>
                  <a:schemeClr val="tx2"/>
                </a:solidFill>
              </a:rPr>
              <a:t>efficient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tx2"/>
                </a:solidFill>
              </a:rPr>
              <a:t>effective</a:t>
            </a:r>
            <a:r>
              <a:rPr lang="en-US" dirty="0" smtClean="0"/>
              <a:t> testing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Testing and QA teams will have more </a:t>
            </a:r>
            <a:r>
              <a:rPr lang="en-US" dirty="0" smtClean="0">
                <a:solidFill>
                  <a:schemeClr val="tx2"/>
                </a:solidFill>
              </a:rPr>
              <a:t>technical expertise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Developers will have more </a:t>
            </a:r>
            <a:r>
              <a:rPr lang="en-US" dirty="0" smtClean="0">
                <a:solidFill>
                  <a:schemeClr val="tx2"/>
                </a:solidFill>
              </a:rPr>
              <a:t>knowledge</a:t>
            </a:r>
            <a:r>
              <a:rPr lang="en-US" dirty="0" smtClean="0"/>
              <a:t> about testing and </a:t>
            </a:r>
            <a:r>
              <a:rPr lang="en-US" dirty="0" smtClean="0">
                <a:solidFill>
                  <a:schemeClr val="tx2"/>
                </a:solidFill>
              </a:rPr>
              <a:t>motivation</a:t>
            </a:r>
            <a:r>
              <a:rPr lang="en-US" dirty="0" smtClean="0"/>
              <a:t> to test better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Agile processes</a:t>
            </a:r>
            <a:r>
              <a:rPr lang="en-US" dirty="0" smtClean="0"/>
              <a:t> puts testing first—putting </a:t>
            </a:r>
            <a:r>
              <a:rPr lang="en-US" dirty="0" smtClean="0">
                <a:solidFill>
                  <a:schemeClr val="tx2"/>
                </a:solidFill>
              </a:rPr>
              <a:t>pressure</a:t>
            </a:r>
            <a:r>
              <a:rPr lang="en-US" dirty="0" smtClean="0"/>
              <a:t> on both testers and developers to test better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Testing and </a:t>
            </a:r>
            <a:r>
              <a:rPr lang="en-US" dirty="0" smtClean="0">
                <a:solidFill>
                  <a:schemeClr val="tx2"/>
                </a:solidFill>
              </a:rPr>
              <a:t>security</a:t>
            </a:r>
            <a:r>
              <a:rPr lang="en-US" dirty="0" smtClean="0"/>
              <a:t> are starting to merge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will develop new ways to </a:t>
            </a:r>
            <a:r>
              <a:rPr lang="en-US" dirty="0" smtClean="0">
                <a:solidFill>
                  <a:schemeClr val="tx2"/>
                </a:solidFill>
              </a:rPr>
              <a:t>test connections </a:t>
            </a:r>
            <a:r>
              <a:rPr lang="en-US" dirty="0" smtClean="0"/>
              <a:t>within software-based systems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Conquest 2009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 Jeff Offutt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CB03-E83B-49A3-95A8-3CE1C35F1E70}" type="slidenum">
              <a:rPr lang="zh-CN" altLang="en-US" smtClean="0"/>
              <a:pPr>
                <a:defRPr/>
              </a:pPr>
              <a:t>38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/>
                <a:cs typeface="宋体"/>
              </a:rPr>
              <a:t>©  Jeff Offutt</a:t>
            </a: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F1FA58-CEDF-44A8-8127-F035743BE5B6}" type="slidenum">
              <a:rPr lang="zh-CN" altLang="en-US" smtClean="0">
                <a:ea typeface="宋体"/>
                <a:cs typeface="宋体"/>
              </a:rPr>
              <a:pPr/>
              <a:t>39</a:t>
            </a:fld>
            <a:endParaRPr lang="en-US" altLang="zh-CN" smtClean="0">
              <a:ea typeface="宋体"/>
              <a:cs typeface="宋体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/>
                <a:cs typeface="宋体"/>
              </a:rPr>
              <a:t>Contact</a:t>
            </a: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2171700" y="2209800"/>
            <a:ext cx="4800600" cy="20621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  <a:ea typeface="宋体" charset="-122"/>
              </a:rPr>
              <a:t>Jeff Offutt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  <a:ea typeface="宋体" charset="-122"/>
              </a:rPr>
              <a:t>offutt@gmu.edu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  <a:ea typeface="宋体" charset="-122"/>
              </a:rPr>
              <a:t>http://cs.gmu.edu/~offutt/</a:t>
            </a:r>
          </a:p>
        </p:txBody>
      </p:sp>
      <p:sp>
        <p:nvSpPr>
          <p:cNvPr id="51206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/>
                <a:cs typeface="宋体"/>
              </a:rPr>
              <a:t>Conquest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Testing in the 21st Century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8900" y="852488"/>
            <a:ext cx="8966200" cy="55245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 smtClean="0"/>
              <a:t>We are going through a </a:t>
            </a:r>
            <a:r>
              <a:rPr lang="en-US" sz="2800" dirty="0" smtClean="0">
                <a:solidFill>
                  <a:srgbClr val="FFFF00"/>
                </a:solidFill>
              </a:rPr>
              <a:t>time of change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Software defines </a:t>
            </a:r>
            <a:r>
              <a:rPr lang="en-US" sz="2800" dirty="0" smtClean="0">
                <a:solidFill>
                  <a:srgbClr val="FFFF00"/>
                </a:solidFill>
              </a:rPr>
              <a:t>behavior</a:t>
            </a:r>
            <a:endParaRPr lang="en-US" sz="2400" dirty="0" smtClean="0">
              <a:solidFill>
                <a:srgbClr val="FFFF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000" dirty="0" smtClean="0"/>
              <a:t>network routers, finance, switching networks, other infrastructure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Today’s software </a:t>
            </a:r>
            <a:r>
              <a:rPr lang="en-US" sz="2800" dirty="0" smtClean="0">
                <a:solidFill>
                  <a:schemeClr val="tx2"/>
                </a:solidFill>
              </a:rPr>
              <a:t>market</a:t>
            </a:r>
            <a:r>
              <a:rPr lang="en-US" sz="2800" dirty="0" smtClean="0"/>
              <a:t> :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is much </a:t>
            </a:r>
            <a:r>
              <a:rPr lang="en-US" sz="2400" dirty="0" smtClean="0">
                <a:solidFill>
                  <a:schemeClr val="tx2"/>
                </a:solidFill>
              </a:rPr>
              <a:t>bigger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is more </a:t>
            </a:r>
            <a:r>
              <a:rPr lang="en-US" sz="2400" dirty="0" smtClean="0">
                <a:solidFill>
                  <a:schemeClr val="tx2"/>
                </a:solidFill>
              </a:rPr>
              <a:t>competitive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has more </a:t>
            </a:r>
            <a:r>
              <a:rPr lang="en-US" sz="2400" dirty="0" smtClean="0">
                <a:solidFill>
                  <a:schemeClr val="tx2"/>
                </a:solidFill>
              </a:rPr>
              <a:t>users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Embedded Control</a:t>
            </a:r>
            <a:r>
              <a:rPr lang="en-US" sz="2800" dirty="0" smtClean="0"/>
              <a:t> Applications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airplanes, air traffic control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spaceships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watches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ovens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remote controllers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2"/>
                </a:solidFill>
              </a:rPr>
              <a:t>Agile</a:t>
            </a:r>
            <a:r>
              <a:rPr lang="en-US" sz="2800" dirty="0" smtClean="0"/>
              <a:t> processes put increased pressure on testers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Conquest 2009</a:t>
            </a:r>
            <a:endParaRPr lang="en-US" u="sng" smtClean="0"/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 Jeff Offutt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F356BD-D0DC-48E2-AC73-F60C133FCEE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4343" name="Text Box 4"/>
          <p:cNvSpPr txBox="1">
            <a:spLocks noChangeArrowheads="1"/>
          </p:cNvSpPr>
          <p:nvPr/>
        </p:nvSpPr>
        <p:spPr bwMode="auto">
          <a:xfrm>
            <a:off x="3901477" y="4247734"/>
            <a:ext cx="3402012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spcBef>
                <a:spcPts val="0"/>
              </a:spcBef>
              <a:buSzPct val="100000"/>
              <a:buFontTx/>
              <a:buChar char="–"/>
            </a:pPr>
            <a:r>
              <a:rPr lang="en-US" dirty="0">
                <a:solidFill>
                  <a:srgbClr val="F8F8F8"/>
                </a:solidFill>
                <a:cs typeface="Arial" pitchFamily="34" charset="0"/>
              </a:rPr>
              <a:t> PDAs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SzPct val="100000"/>
              <a:buFontTx/>
              <a:buChar char="–"/>
            </a:pPr>
            <a:r>
              <a:rPr lang="en-US" dirty="0">
                <a:solidFill>
                  <a:srgbClr val="F8F8F8"/>
                </a:solidFill>
                <a:cs typeface="Arial" pitchFamily="34" charset="0"/>
              </a:rPr>
              <a:t> memory seats 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SzPct val="100000"/>
              <a:buFontTx/>
              <a:buChar char="–"/>
            </a:pPr>
            <a:r>
              <a:rPr lang="en-US" dirty="0">
                <a:solidFill>
                  <a:srgbClr val="F8F8F8"/>
                </a:solidFill>
                <a:cs typeface="Arial" pitchFamily="34" charset="0"/>
              </a:rPr>
              <a:t> DVD players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SzPct val="100000"/>
              <a:buFontTx/>
              <a:buChar char="–"/>
            </a:pPr>
            <a:r>
              <a:rPr lang="en-US" dirty="0">
                <a:solidFill>
                  <a:srgbClr val="F8F8F8"/>
                </a:solidFill>
                <a:cs typeface="Arial" pitchFamily="34" charset="0"/>
              </a:rPr>
              <a:t> garage door openers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SzPct val="100000"/>
              <a:buFontTx/>
              <a:buChar char="–"/>
            </a:pPr>
            <a:r>
              <a:rPr lang="en-US" dirty="0">
                <a:solidFill>
                  <a:srgbClr val="F8F8F8"/>
                </a:solidFill>
                <a:cs typeface="Arial" pitchFamily="34" charset="0"/>
              </a:rPr>
              <a:t> cell phones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135380" y="2123085"/>
            <a:ext cx="3863975" cy="1938338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69000">
                <a:schemeClr val="bg1">
                  <a:lumMod val="60000"/>
                  <a:lumOff val="40000"/>
                </a:schemeClr>
              </a:gs>
              <a:gs pos="88000">
                <a:schemeClr val="bg1">
                  <a:lumMod val="75000"/>
                </a:schemeClr>
              </a:gs>
            </a:gsLst>
            <a:lin ang="5400000" scaled="0"/>
          </a:gra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  <a:defRPr/>
            </a:pPr>
            <a:r>
              <a:rPr lang="en-US" sz="2400" dirty="0">
                <a:solidFill>
                  <a:schemeClr val="tx2"/>
                </a:solidFill>
                <a:latin typeface="Comic Sans MS" pitchFamily="66" charset="0"/>
              </a:rPr>
              <a:t>Industry is going through a revolution in what testing means to the success of software products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43663" y="981075"/>
            <a:ext cx="2381250" cy="3600450"/>
          </a:xfrm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Does Testing Matter?</a:t>
            </a:r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Conquest 2009</a:t>
            </a:r>
            <a:endParaRPr lang="en-US" u="sng" smtClean="0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 Jeff Offutt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E931AC-43A1-40A4-B711-1BA2D24A725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34938" y="914400"/>
            <a:ext cx="6453187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85750" indent="-285750">
              <a:lnSpc>
                <a:spcPct val="83000"/>
              </a:lnSpc>
              <a:spcBef>
                <a:spcPct val="30000"/>
              </a:spcBef>
              <a:buSzPct val="75000"/>
              <a:buFont typeface="Monotype Sorts" charset="2"/>
              <a:buChar char="n"/>
              <a:defRPr/>
            </a:pPr>
            <a:r>
              <a:rPr lang="en-US" sz="2400" b="0" kern="0" dirty="0">
                <a:solidFill>
                  <a:schemeClr val="tx1"/>
                </a:solidFill>
                <a:latin typeface="+mn-lt"/>
              </a:rPr>
              <a:t>NIST report, “The Economic Impacts of Inadequate Infrastructure for Software Testing” (2002)</a:t>
            </a:r>
          </a:p>
          <a:p>
            <a:pPr marL="685800" lvl="1" indent="-228600">
              <a:lnSpc>
                <a:spcPct val="83000"/>
              </a:lnSpc>
              <a:spcBef>
                <a:spcPct val="30000"/>
              </a:spcBef>
              <a:buSzPct val="100000"/>
              <a:buFontTx/>
              <a:buChar char="–"/>
              <a:defRPr/>
            </a:pPr>
            <a:r>
              <a:rPr lang="en-US" b="0" kern="0" dirty="0">
                <a:solidFill>
                  <a:schemeClr val="tx1"/>
                </a:solidFill>
                <a:latin typeface="+mn-lt"/>
              </a:rPr>
              <a:t>Inadequate software testing costs the US alone between $22 and $59 billion annually</a:t>
            </a:r>
          </a:p>
          <a:p>
            <a:pPr marL="685800" lvl="1" indent="-228600">
              <a:lnSpc>
                <a:spcPct val="83000"/>
              </a:lnSpc>
              <a:spcBef>
                <a:spcPct val="30000"/>
              </a:spcBef>
              <a:buSzPct val="100000"/>
              <a:buFontTx/>
              <a:buChar char="–"/>
              <a:defRPr/>
            </a:pPr>
            <a:r>
              <a:rPr lang="en-US" b="0" kern="0" dirty="0">
                <a:solidFill>
                  <a:schemeClr val="tx1"/>
                </a:solidFill>
                <a:latin typeface="+mn-lt"/>
              </a:rPr>
              <a:t>Better approaches could cut this amount in half</a:t>
            </a:r>
          </a:p>
          <a:p>
            <a:pPr marL="285750" indent="-285750">
              <a:lnSpc>
                <a:spcPct val="83000"/>
              </a:lnSpc>
              <a:spcBef>
                <a:spcPct val="30000"/>
              </a:spcBef>
              <a:buSzPct val="75000"/>
              <a:buFont typeface="Monotype Sorts" charset="2"/>
              <a:buChar char="n"/>
              <a:defRPr/>
            </a:pPr>
            <a:r>
              <a:rPr lang="en-US" sz="2400" b="0" kern="0" dirty="0">
                <a:solidFill>
                  <a:schemeClr val="tx1"/>
                </a:solidFill>
                <a:latin typeface="+mn-lt"/>
              </a:rPr>
              <a:t>Major failures:  </a:t>
            </a:r>
            <a:r>
              <a:rPr lang="en-US" sz="2400" b="0" kern="0" dirty="0" err="1">
                <a:solidFill>
                  <a:schemeClr val="tx1"/>
                </a:solidFill>
                <a:latin typeface="+mn-lt"/>
              </a:rPr>
              <a:t>Ariane</a:t>
            </a:r>
            <a:r>
              <a:rPr lang="en-US" sz="2400" b="0" kern="0" dirty="0">
                <a:solidFill>
                  <a:schemeClr val="tx1"/>
                </a:solidFill>
                <a:latin typeface="+mn-lt"/>
              </a:rPr>
              <a:t> 5 explosion, Mars Polar Lander, Intel’s Pentium FDIV bug</a:t>
            </a:r>
          </a:p>
          <a:p>
            <a:pPr marL="285750" indent="-285750">
              <a:lnSpc>
                <a:spcPct val="83000"/>
              </a:lnSpc>
              <a:spcBef>
                <a:spcPct val="30000"/>
              </a:spcBef>
              <a:buSzPct val="75000"/>
              <a:buFont typeface="Monotype Sorts" charset="2"/>
              <a:buChar char="n"/>
              <a:defRPr/>
            </a:pPr>
            <a:r>
              <a:rPr lang="en-US" sz="2400" b="0" kern="0" dirty="0">
                <a:solidFill>
                  <a:schemeClr val="tx1"/>
                </a:solidFill>
                <a:latin typeface="+mn-lt"/>
              </a:rPr>
              <a:t>Insufficient testing of safety-critical software can cost </a:t>
            </a:r>
            <a:r>
              <a:rPr lang="en-US" sz="2400" b="0" i="1" kern="0" dirty="0">
                <a:solidFill>
                  <a:schemeClr val="tx1"/>
                </a:solidFill>
                <a:latin typeface="+mn-lt"/>
              </a:rPr>
              <a:t>lives</a:t>
            </a:r>
            <a:r>
              <a:rPr lang="en-US" sz="2400" b="0" kern="0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742950" lvl="1" indent="-285750">
              <a:lnSpc>
                <a:spcPct val="83000"/>
              </a:lnSpc>
              <a:spcBef>
                <a:spcPct val="30000"/>
              </a:spcBef>
              <a:buSzPct val="75000"/>
              <a:buFont typeface="Monotype Sorts" charset="2"/>
              <a:buChar char="n"/>
              <a:defRPr/>
            </a:pPr>
            <a:r>
              <a:rPr lang="en-US" sz="2400" b="0" kern="0" dirty="0">
                <a:solidFill>
                  <a:schemeClr val="tx1"/>
                </a:solidFill>
                <a:latin typeface="+mn-lt"/>
              </a:rPr>
              <a:t>THERAC-25 radiation machine:  3 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</a:rPr>
              <a:t>dead</a:t>
            </a:r>
            <a:endParaRPr lang="en-US" sz="2400" b="0" kern="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ct val="83000"/>
              </a:lnSpc>
              <a:spcBef>
                <a:spcPct val="30000"/>
              </a:spcBef>
              <a:buSzPct val="75000"/>
              <a:buFont typeface="Monotype Sorts" charset="2"/>
              <a:buChar char="n"/>
              <a:defRPr/>
            </a:pPr>
            <a:r>
              <a:rPr lang="en-US" sz="2400" b="0" kern="0" dirty="0">
                <a:solidFill>
                  <a:schemeClr val="tx1"/>
                </a:solidFill>
                <a:latin typeface="+mn-lt"/>
              </a:rPr>
              <a:t>We 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</a:rPr>
              <a:t>need </a:t>
            </a:r>
            <a:r>
              <a:rPr lang="en-US" sz="2400" kern="0" dirty="0" smtClean="0">
                <a:solidFill>
                  <a:schemeClr val="tx1"/>
                </a:solidFill>
                <a:latin typeface="+mn-lt"/>
              </a:rPr>
              <a:t>software 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</a:rPr>
              <a:t>to </a:t>
            </a:r>
            <a:r>
              <a:rPr lang="en-US" sz="2400" b="0" kern="0" dirty="0">
                <a:solidFill>
                  <a:schemeClr val="tx1"/>
                </a:solidFill>
                <a:latin typeface="+mn-lt"/>
              </a:rPr>
              <a:t>be </a:t>
            </a:r>
            <a:r>
              <a:rPr lang="en-US" sz="2400" kern="0" dirty="0">
                <a:solidFill>
                  <a:schemeClr val="tx1"/>
                </a:solidFill>
                <a:latin typeface="+mn-lt"/>
              </a:rPr>
              <a:t>reliable</a:t>
            </a:r>
          </a:p>
          <a:p>
            <a:pPr marL="685800" lvl="1" indent="-228600">
              <a:lnSpc>
                <a:spcPct val="83000"/>
              </a:lnSpc>
              <a:spcBef>
                <a:spcPct val="30000"/>
              </a:spcBef>
              <a:buSzPct val="100000"/>
              <a:buFontTx/>
              <a:buChar char="–"/>
              <a:defRPr/>
            </a:pPr>
            <a:r>
              <a:rPr lang="en-US" sz="2400" b="0" kern="0" dirty="0">
                <a:solidFill>
                  <a:schemeClr val="tx1"/>
                </a:solidFill>
                <a:latin typeface="+mn-lt"/>
              </a:rPr>
              <a:t>Testing is 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</a:rPr>
              <a:t>usually how we ascertain reliability</a:t>
            </a:r>
            <a:endParaRPr lang="en-US" sz="2400" b="0" kern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Picture 2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64300" y="4829175"/>
            <a:ext cx="2462213" cy="1865313"/>
          </a:xfrm>
        </p:spPr>
      </p:pic>
      <p:pic>
        <p:nvPicPr>
          <p:cNvPr id="9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4638" y="3683299"/>
            <a:ext cx="10668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7293513" y="3644900"/>
            <a:ext cx="1681162" cy="101600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Mars Polar</a:t>
            </a:r>
            <a:br>
              <a:rPr lang="en-US" sz="2000" dirty="0"/>
            </a:br>
            <a:r>
              <a:rPr lang="en-US" sz="2000" dirty="0"/>
              <a:t>Lander crash</a:t>
            </a:r>
            <a:br>
              <a:rPr lang="en-US" sz="2000" dirty="0"/>
            </a:br>
            <a:r>
              <a:rPr lang="en-US" sz="2000" dirty="0"/>
              <a:t>site?</a:t>
            </a: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3774478" y="6103938"/>
            <a:ext cx="2699347" cy="46166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dirty="0"/>
              <a:t>THERAC-25 design</a:t>
            </a: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6378575" y="909638"/>
            <a:ext cx="2536825" cy="2247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Ariane</a:t>
            </a:r>
            <a:r>
              <a:rPr lang="en-US" dirty="0">
                <a:solidFill>
                  <a:srgbClr val="000000"/>
                </a:solidFill>
              </a:rPr>
              <a:t> 5: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exception-handling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bug :  forced self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destruct on maiden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flight (64-bit to 16-bit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conversion:  about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370 million $ lost)</a:t>
            </a:r>
          </a:p>
        </p:txBody>
      </p:sp>
      <p:pic>
        <p:nvPicPr>
          <p:cNvPr id="13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0146" y="3696957"/>
            <a:ext cx="635441" cy="4900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animBg="1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Airbus 319 Software Malfunction</a:t>
            </a:r>
          </a:p>
        </p:txBody>
      </p:sp>
      <p:sp>
        <p:nvSpPr>
          <p:cNvPr id="1126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Conquest 2009</a:t>
            </a:r>
            <a:endParaRPr lang="en-US" u="sng" smtClean="0"/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 Jeff Offutt</a:t>
            </a:r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CDEC60-DD56-470C-A9C3-D86633EA02FB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25" y="992188"/>
            <a:ext cx="675322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211138" y="4852988"/>
            <a:ext cx="2063750" cy="428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nb-NO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Loss of autopilot</a:t>
            </a:r>
            <a:endParaRPr lang="en-GB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11138" y="5853113"/>
            <a:ext cx="5427662" cy="6429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GB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Loss of both the commander’s and the co‑pilot’s primary flight and navigation displays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11138" y="5353050"/>
            <a:ext cx="5222875" cy="428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GB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Loss of most flight deck lighting and intercom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NorthAm</a:t>
            </a:r>
            <a:r>
              <a:rPr lang="en-US" dirty="0" smtClean="0"/>
              <a:t> </a:t>
            </a:r>
            <a:r>
              <a:rPr lang="en-US" sz="3200" dirty="0" smtClean="0"/>
              <a:t>2003 </a:t>
            </a:r>
            <a:r>
              <a:rPr lang="en-US" dirty="0" smtClean="0"/>
              <a:t>Northeast Blackout</a:t>
            </a:r>
          </a:p>
        </p:txBody>
      </p:sp>
      <p:sp>
        <p:nvSpPr>
          <p:cNvPr id="1229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Conquest 2009</a:t>
            </a:r>
            <a:endParaRPr lang="en-US" u="sng" smtClean="0"/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 Jeff Offutt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07B6D6-52F3-49BE-A3AE-71B6C30C69FC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25" y="958198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 bwMode="auto">
          <a:xfrm>
            <a:off x="285750" y="2543175"/>
            <a:ext cx="2357438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nb-NO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Affected 10 million people in Ontario, Canada</a:t>
            </a:r>
            <a:endParaRPr lang="en-GB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85750" y="3543300"/>
            <a:ext cx="2357438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nb-NO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Affected 40 million people in 8 US states</a:t>
            </a:r>
            <a:endParaRPr lang="en-GB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85750" y="4543425"/>
            <a:ext cx="2357438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nb-NO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Financial losses of</a:t>
            </a:r>
          </a:p>
          <a:p>
            <a:pPr algn="ctr">
              <a:spcBef>
                <a:spcPct val="20000"/>
              </a:spcBef>
              <a:defRPr/>
            </a:pPr>
            <a:r>
              <a:rPr lang="nb-NO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$6 Billion USD</a:t>
            </a:r>
            <a:endParaRPr lang="en-GB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85750" y="1246188"/>
            <a:ext cx="2357438" cy="121126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nb-NO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508 generating units and 256 power plants shut down</a:t>
            </a:r>
            <a:endParaRPr lang="en-GB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85750" y="5543550"/>
            <a:ext cx="6929438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nb-NO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alarm system in the energy management system failed due to a software error and operators were not informed of the power overload in the system</a:t>
            </a:r>
            <a:endParaRPr lang="en-GB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Failures in Production Software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88900" y="825500"/>
            <a:ext cx="8966200" cy="5291138"/>
          </a:xfrm>
        </p:spPr>
        <p:txBody>
          <a:bodyPr/>
          <a:lstStyle/>
          <a:p>
            <a:r>
              <a:rPr lang="en-US" sz="2800" b="0" smtClean="0">
                <a:solidFill>
                  <a:schemeClr val="tx2"/>
                </a:solidFill>
              </a:rPr>
              <a:t>NASA’s Mars lander</a:t>
            </a:r>
            <a:r>
              <a:rPr lang="en-US" sz="2800" b="0" smtClean="0"/>
              <a:t>, September 1999, crashed due to a units integration fault—over </a:t>
            </a:r>
            <a:r>
              <a:rPr lang="en-US" b="0" smtClean="0"/>
              <a:t>$50 million US !</a:t>
            </a:r>
          </a:p>
          <a:p>
            <a:r>
              <a:rPr lang="en-US" sz="2800" b="0" smtClean="0">
                <a:solidFill>
                  <a:schemeClr val="tx2"/>
                </a:solidFill>
              </a:rPr>
              <a:t>Huge losses </a:t>
            </a:r>
            <a:r>
              <a:rPr lang="en-US" sz="2800" b="0" smtClean="0"/>
              <a:t>due to web application failures</a:t>
            </a:r>
            <a:endParaRPr lang="en-US" sz="1400" b="0" baseline="80000" smtClean="0"/>
          </a:p>
          <a:p>
            <a:pPr lvl="1"/>
            <a:r>
              <a:rPr lang="en-US" sz="2400" b="0" smtClean="0">
                <a:solidFill>
                  <a:schemeClr val="tx2"/>
                </a:solidFill>
              </a:rPr>
              <a:t>Financial</a:t>
            </a:r>
            <a:r>
              <a:rPr lang="en-US" sz="2400" b="0" smtClean="0"/>
              <a:t> services : $6.5 million per hour</a:t>
            </a:r>
          </a:p>
          <a:p>
            <a:pPr lvl="1"/>
            <a:r>
              <a:rPr lang="en-US" sz="2400" b="0" smtClean="0">
                <a:solidFill>
                  <a:schemeClr val="tx2"/>
                </a:solidFill>
              </a:rPr>
              <a:t>Credit card sales</a:t>
            </a:r>
            <a:r>
              <a:rPr lang="en-US" sz="2400" b="0" smtClean="0"/>
              <a:t> applications : $2.4 million per hour</a:t>
            </a:r>
          </a:p>
          <a:p>
            <a:r>
              <a:rPr lang="en-US" sz="2800" b="0" smtClean="0"/>
              <a:t>In Dec 2006, </a:t>
            </a:r>
            <a:r>
              <a:rPr lang="en-US" sz="2800" b="0" i="1" smtClean="0"/>
              <a:t>amazon.com’s</a:t>
            </a:r>
            <a:r>
              <a:rPr lang="en-US" sz="2800" b="0" smtClean="0"/>
              <a:t> </a:t>
            </a:r>
            <a:r>
              <a:rPr lang="en-US" sz="2800" b="0" smtClean="0">
                <a:solidFill>
                  <a:schemeClr val="tx2"/>
                </a:solidFill>
              </a:rPr>
              <a:t>BOGO</a:t>
            </a:r>
            <a:r>
              <a:rPr lang="en-US" sz="2800" b="0" smtClean="0"/>
              <a:t> offer turned into a </a:t>
            </a:r>
            <a:r>
              <a:rPr lang="en-US" sz="2800" b="0" smtClean="0">
                <a:solidFill>
                  <a:schemeClr val="tx2"/>
                </a:solidFill>
              </a:rPr>
              <a:t>double discount</a:t>
            </a:r>
          </a:p>
          <a:p>
            <a:r>
              <a:rPr lang="en-US" sz="2800" b="0" smtClean="0"/>
              <a:t>2007 : Symantec says that most </a:t>
            </a:r>
            <a:r>
              <a:rPr lang="en-US" sz="2800" b="0" smtClean="0">
                <a:solidFill>
                  <a:srgbClr val="FFFF00"/>
                </a:solidFill>
              </a:rPr>
              <a:t>security vulnerabilities </a:t>
            </a:r>
            <a:r>
              <a:rPr lang="en-US" sz="2800" b="0" smtClean="0"/>
              <a:t>are due to faulty software</a:t>
            </a:r>
          </a:p>
          <a:p>
            <a:r>
              <a:rPr lang="en-US" sz="2800" b="0" smtClean="0">
                <a:solidFill>
                  <a:srgbClr val="FFFF00"/>
                </a:solidFill>
              </a:rPr>
              <a:t>Stronger testing </a:t>
            </a:r>
            <a:r>
              <a:rPr lang="en-US" sz="2800" b="0" smtClean="0"/>
              <a:t>could solve most of these problems</a:t>
            </a:r>
          </a:p>
        </p:txBody>
      </p:sp>
      <p:sp>
        <p:nvSpPr>
          <p:cNvPr id="717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Conquest 2009</a:t>
            </a:r>
          </a:p>
        </p:txBody>
      </p:sp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©  Jeff Offutt</a:t>
            </a:r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F0E246-F3F3-42A9-90F2-4CE5E6EF68A6}" type="slidenum">
              <a:rPr lang="zh-CN" altLang="en-US" smtClean="0">
                <a:ea typeface="宋体" charset="-122"/>
              </a:rPr>
              <a:pPr/>
              <a:t>8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4925" y="5818188"/>
            <a:ext cx="9061450" cy="523875"/>
          </a:xfrm>
          <a:prstGeom prst="rect">
            <a:avLst/>
          </a:prstGeom>
          <a:gradFill flip="none" rotWithShape="1">
            <a:gsLst>
              <a:gs pos="15000">
                <a:schemeClr val="bg1">
                  <a:lumMod val="75000"/>
                </a:schemeClr>
              </a:gs>
              <a:gs pos="47000">
                <a:schemeClr val="bg1">
                  <a:lumMod val="60000"/>
                  <a:lumOff val="40000"/>
                </a:schemeClr>
              </a:gs>
              <a:gs pos="96000">
                <a:schemeClr val="bg1">
                  <a:lumMod val="75000"/>
                </a:schemeClr>
              </a:gs>
            </a:gsLst>
            <a:lin ang="5400000" scaled="0"/>
            <a:tileRect/>
          </a:gradFill>
          <a:ln w="1905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World-wide monetary loss due </a:t>
            </a:r>
            <a:r>
              <a:rPr lang="en-US" altLang="zh-CN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to</a:t>
            </a:r>
            <a:r>
              <a:rPr lang="en-US" altLang="zh-CN" sz="2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 poor software </a:t>
            </a:r>
            <a:r>
              <a:rPr lang="en-US" altLang="zh-CN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is </a:t>
            </a:r>
            <a:r>
              <a:rPr lang="en-US" altLang="zh-CN" sz="2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risten ITC" pitchFamily="66" charset="0"/>
                <a:ea typeface="宋体" charset="-122"/>
              </a:rPr>
              <a:t>staggering</a:t>
            </a:r>
            <a:endParaRPr lang="en-US" sz="2800" b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risten ITC" pitchFamily="66" charset="0"/>
              <a:ea typeface="宋体" charset="-122"/>
            </a:endParaRPr>
          </a:p>
        </p:txBody>
      </p:sp>
      <p:pic>
        <p:nvPicPr>
          <p:cNvPr id="7176" name="Picture 7" descr="marsLande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2065" y="1753172"/>
            <a:ext cx="2159323" cy="109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394450" y="6477000"/>
            <a:ext cx="1835150" cy="2143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800" dirty="0">
                <a:latin typeface="Comic Sans MS" pitchFamily="66" charset="0"/>
              </a:rPr>
              <a:t>Thanks to Dr. </a:t>
            </a:r>
            <a:r>
              <a:rPr lang="en-US" sz="800" dirty="0" err="1">
                <a:latin typeface="Comic Sans MS" pitchFamily="66" charset="0"/>
              </a:rPr>
              <a:t>Sreedevi</a:t>
            </a:r>
            <a:r>
              <a:rPr lang="en-US" sz="800" dirty="0">
                <a:latin typeface="Comic Sans MS" pitchFamily="66" charset="0"/>
              </a:rPr>
              <a:t> Sampath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8900" y="0"/>
            <a:ext cx="7920038" cy="1230313"/>
          </a:xfrm>
        </p:spPr>
        <p:txBody>
          <a:bodyPr/>
          <a:lstStyle/>
          <a:p>
            <a:r>
              <a:rPr lang="en-US" dirty="0" smtClean="0"/>
              <a:t>Web Application Problems</a:t>
            </a:r>
          </a:p>
        </p:txBody>
      </p:sp>
      <p:sp>
        <p:nvSpPr>
          <p:cNvPr id="819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Conquest 2009</a:t>
            </a:r>
          </a:p>
        </p:txBody>
      </p:sp>
      <p:sp>
        <p:nvSpPr>
          <p:cNvPr id="81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©  Jeff Offutt</a:t>
            </a:r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7BC82D-9874-4BD7-AE19-9614A4599EF4}" type="slidenum">
              <a:rPr lang="zh-CN" altLang="en-US" smtClean="0">
                <a:ea typeface="宋体" charset="-122"/>
              </a:rPr>
              <a:pPr/>
              <a:t>9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0" y="992188"/>
            <a:ext cx="9144000" cy="502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pic>
        <p:nvPicPr>
          <p:cNvPr id="819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179513"/>
            <a:ext cx="58674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7" descr="inv-ValidResponces_FORpres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068388"/>
            <a:ext cx="31607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92138" y="6186488"/>
            <a:ext cx="7931150" cy="3079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0" dirty="0"/>
              <a:t>— </a:t>
            </a:r>
            <a:r>
              <a:rPr lang="en-US" sz="1400" b="0" dirty="0" err="1"/>
              <a:t>Vasileios</a:t>
            </a:r>
            <a:r>
              <a:rPr lang="en-US" sz="1400" b="0" dirty="0"/>
              <a:t> Papadimitriou. Masters thesis, </a:t>
            </a:r>
            <a:r>
              <a:rPr lang="en-US" sz="1400" b="0" i="1" dirty="0"/>
              <a:t>Automating Bypass Testing for Web Applications</a:t>
            </a:r>
            <a:r>
              <a:rPr lang="en-US" sz="1400" b="0" dirty="0"/>
              <a:t>, GMU 2006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808080"/>
      </a:dk1>
      <a:lt1>
        <a:srgbClr val="FFFFFF"/>
      </a:lt1>
      <a:dk2>
        <a:srgbClr val="000099"/>
      </a:dk2>
      <a:lt2>
        <a:srgbClr val="FFFF00"/>
      </a:lt2>
      <a:accent1>
        <a:srgbClr val="00CC99"/>
      </a:accent1>
      <a:accent2>
        <a:srgbClr val="3333CC"/>
      </a:accent2>
      <a:accent3>
        <a:srgbClr val="AAAACA"/>
      </a:accent3>
      <a:accent4>
        <a:srgbClr val="DADADA"/>
      </a:accent4>
      <a:accent5>
        <a:srgbClr val="AAE2CA"/>
      </a:accent5>
      <a:accent6>
        <a:srgbClr val="2D2DB9"/>
      </a:accent6>
      <a:hlink>
        <a:srgbClr val="FFFF00"/>
      </a:hlink>
      <a:folHlink>
        <a:srgbClr val="FFFF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5981</TotalTime>
  <Words>2729</Words>
  <Application>Microsoft Office PowerPoint</Application>
  <PresentationFormat>On-screen Show (4:3)</PresentationFormat>
  <Paragraphs>515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Default Design</vt:lpstr>
      <vt:lpstr>Model-Driven Test Design</vt:lpstr>
      <vt:lpstr>OUTLINE</vt:lpstr>
      <vt:lpstr>Software is a Skin that Surrounds Our Civilization</vt:lpstr>
      <vt:lpstr>Testing in the 21st Century</vt:lpstr>
      <vt:lpstr>Why Does Testing Matter?</vt:lpstr>
      <vt:lpstr>Airbus 319 Software Malfunction</vt:lpstr>
      <vt:lpstr>NorthAm 2003 Northeast Blackout</vt:lpstr>
      <vt:lpstr>Failures in Production Software</vt:lpstr>
      <vt:lpstr>Web Application Problems</vt:lpstr>
      <vt:lpstr>Testing in the 21st Century</vt:lpstr>
      <vt:lpstr>OUTLINE</vt:lpstr>
      <vt:lpstr>Software Testing—Academic View </vt:lpstr>
      <vt:lpstr>Academics and Practitioners</vt:lpstr>
      <vt:lpstr>How to Improve Testing ?</vt:lpstr>
      <vt:lpstr>OUTLINE</vt:lpstr>
      <vt:lpstr>Test Design in Context</vt:lpstr>
      <vt:lpstr>Types of Test Activities</vt:lpstr>
      <vt:lpstr>1. Test Design – (a) Criteria-Based</vt:lpstr>
      <vt:lpstr>1. Test Design – (b) Human-Based</vt:lpstr>
      <vt:lpstr>2. Test Automation</vt:lpstr>
      <vt:lpstr>3. Test Execution</vt:lpstr>
      <vt:lpstr>4. Test Evaluation</vt:lpstr>
      <vt:lpstr>Summary of Test Activities</vt:lpstr>
      <vt:lpstr>Other Testing Activities</vt:lpstr>
      <vt:lpstr>Number of Personnel</vt:lpstr>
      <vt:lpstr>Applying Test Activities</vt:lpstr>
      <vt:lpstr>Model-Driven Test Design – Steps</vt:lpstr>
      <vt:lpstr>MDTD – Activities</vt:lpstr>
      <vt:lpstr>Using MDTD in Practice</vt:lpstr>
      <vt:lpstr>OUTLINE</vt:lpstr>
      <vt:lpstr>Mismatch in Needs and Goals</vt:lpstr>
      <vt:lpstr>How to Improve Testing ?</vt:lpstr>
      <vt:lpstr>Four Roadblocks to Adoption</vt:lpstr>
      <vt:lpstr>OUTLINE</vt:lpstr>
      <vt:lpstr>Needs From Researchers</vt:lpstr>
      <vt:lpstr>Needs From Educators</vt:lpstr>
      <vt:lpstr>Changes in Practice</vt:lpstr>
      <vt:lpstr>Future of Software Testing</vt:lpstr>
      <vt:lpstr>Contact</vt:lpstr>
    </vt:vector>
  </TitlesOfParts>
  <Company>GMU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XML-based Testing of Web Services</dc:title>
  <dc:creator>Jeff Offutt</dc:creator>
  <cp:lastModifiedBy>Jeff Offutt</cp:lastModifiedBy>
  <cp:revision>398</cp:revision>
  <dcterms:created xsi:type="dcterms:W3CDTF">2001-09-18T20:16:12Z</dcterms:created>
  <dcterms:modified xsi:type="dcterms:W3CDTF">2009-08-25T14:53:33Z</dcterms:modified>
</cp:coreProperties>
</file>