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6" r:id="rId2"/>
    <p:sldId id="542" r:id="rId3"/>
    <p:sldId id="548" r:id="rId4"/>
    <p:sldId id="549" r:id="rId5"/>
    <p:sldId id="550" r:id="rId6"/>
    <p:sldId id="551" r:id="rId7"/>
    <p:sldId id="552" r:id="rId8"/>
    <p:sldId id="553" r:id="rId9"/>
    <p:sldId id="554" r:id="rId10"/>
    <p:sldId id="555" r:id="rId11"/>
    <p:sldId id="556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64" r:id="rId20"/>
    <p:sldId id="546" r:id="rId21"/>
    <p:sldId id="565" r:id="rId22"/>
    <p:sldId id="505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FF00"/>
    <a:srgbClr val="0000CC"/>
    <a:srgbClr val="000000"/>
    <a:srgbClr val="CCFFFF"/>
    <a:srgbClr val="99FF99"/>
    <a:srgbClr val="66FFCC"/>
    <a:srgbClr val="00145A"/>
    <a:srgbClr val="001E5A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5" autoAdjust="0"/>
    <p:restoredTop sz="94576" autoAdjust="0"/>
  </p:normalViewPr>
  <p:slideViewPr>
    <p:cSldViewPr snapToGrid="0">
      <p:cViewPr varScale="1">
        <p:scale>
          <a:sx n="95" d="100"/>
          <a:sy n="95" d="100"/>
        </p:scale>
        <p:origin x="-726" y="-108"/>
      </p:cViewPr>
      <p:guideLst>
        <p:guide orient="horz" pos="2280"/>
        <p:guide pos="27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48"/>
    </p:cViewPr>
  </p:sorterViewPr>
  <p:notesViewPr>
    <p:cSldViewPr snapToGrid="0">
      <p:cViewPr varScale="1">
        <p:scale>
          <a:sx n="60" d="100"/>
          <a:sy n="60" d="100"/>
        </p:scale>
        <p:origin x="-2400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2" tIns="0" rIns="20132" bIns="0" numCol="1" anchor="t" anchorCtr="0" compatLnSpc="1">
            <a:prstTxWarp prst="textNoShape">
              <a:avLst/>
            </a:prstTxWarp>
          </a:bodyPr>
          <a:lstStyle>
            <a:lvl1pPr defTabSz="966646">
              <a:defRPr sz="11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2" tIns="0" rIns="20132" bIns="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1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2" tIns="0" rIns="20132" bIns="0" numCol="1" anchor="b" anchorCtr="0" compatLnSpc="1">
            <a:prstTxWarp prst="textNoShape">
              <a:avLst/>
            </a:prstTxWarp>
          </a:bodyPr>
          <a:lstStyle>
            <a:lvl1pPr defTabSz="966646">
              <a:defRPr sz="11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2" tIns="0" rIns="20132" bIns="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100" b="0" i="1"/>
            </a:lvl1pPr>
          </a:lstStyle>
          <a:p>
            <a:pPr>
              <a:defRPr/>
            </a:pPr>
            <a:fld id="{48BBA39B-AE14-4570-B3A9-31D9F1EA8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2" tIns="0" rIns="20132" bIns="0" numCol="1" anchor="t" anchorCtr="0" compatLnSpc="1">
            <a:prstTxWarp prst="textNoShape">
              <a:avLst/>
            </a:prstTxWarp>
          </a:bodyPr>
          <a:lstStyle>
            <a:lvl1pPr defTabSz="966646">
              <a:defRPr sz="11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2" tIns="0" rIns="20132" bIns="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1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2" tIns="0" rIns="20132" bIns="0" numCol="1" anchor="b" anchorCtr="0" compatLnSpc="1">
            <a:prstTxWarp prst="textNoShape">
              <a:avLst/>
            </a:prstTxWarp>
          </a:bodyPr>
          <a:lstStyle>
            <a:lvl1pPr defTabSz="966646">
              <a:defRPr sz="11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2" tIns="0" rIns="20132" bIns="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1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829278-A2CB-4B9A-9F71-A6E9E2CD2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0"/>
            <a:ext cx="53657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05" tIns="48654" rIns="97305" bIns="48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4250" cy="3595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270355" y="9144000"/>
            <a:ext cx="772904" cy="28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274" tIns="46976" rIns="92274" bIns="46976">
            <a:spAutoFit/>
          </a:bodyPr>
          <a:lstStyle/>
          <a:p>
            <a:pPr algn="ctr" defTabSz="917441">
              <a:lnSpc>
                <a:spcPct val="90000"/>
              </a:lnSpc>
              <a:defRPr/>
            </a:pPr>
            <a:r>
              <a:rPr lang="en-US" sz="1300" b="0" dirty="0">
                <a:solidFill>
                  <a:schemeClr val="tx1"/>
                </a:solidFill>
              </a:rPr>
              <a:t>Page </a:t>
            </a:r>
            <a:fld id="{3FBEDAFD-D98C-4D05-88D0-2D348FF8E47E}" type="slidenum">
              <a:rPr lang="en-US" sz="1300" b="0">
                <a:solidFill>
                  <a:schemeClr val="tx1"/>
                </a:solidFill>
              </a:rPr>
              <a:pPr algn="ctr" defTabSz="917441">
                <a:lnSpc>
                  <a:spcPct val="90000"/>
                </a:lnSpc>
                <a:defRPr/>
              </a:pPr>
              <a:t>‹#›</a:t>
            </a:fld>
            <a:endParaRPr lang="en-US" sz="13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B0613-1642-4725-8793-2604CF037F0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AD382-E992-4A01-A0A2-05BDE81508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1E5FA-6BCB-408C-B584-C8625D9C7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9738" y="96838"/>
            <a:ext cx="2216150" cy="6280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113" y="96838"/>
            <a:ext cx="6499225" cy="6280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03113-EEF4-48C2-A017-E687F3D94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NoVa TAIG, August 2011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BBDE8A8A-8C88-46EB-A4F9-387E7AC2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D1B8-2781-440F-936E-A6C808BD2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113" y="1085850"/>
            <a:ext cx="4357687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357688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57C2-E6E8-4EC3-8537-A4CCD3538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3127-3EAE-4912-BEDC-70159AC6E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E8E54-11B3-46D3-8DA9-56519484B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91122-F5DD-4163-9321-EA03BC4B8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2E7BB-8B7A-482E-8E7D-8574AE85F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AC4E9-B8E2-4287-935F-10AD442B3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596172"/>
            <a:ext cx="26574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9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NoVa TAIG, August 2011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9650" y="6605588"/>
            <a:ext cx="2895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9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Jeff Offutt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4550" y="6599238"/>
            <a:ext cx="19050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BAF88E-513A-49C4-B9AD-0320B07E7C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39825" y="96838"/>
            <a:ext cx="6931025" cy="103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" y="862445"/>
            <a:ext cx="8966200" cy="574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 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350" y="6350"/>
            <a:ext cx="9118600" cy="683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2" name="Picture 9" descr="gmulogo-color15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85125" y="15875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47298" y="47298"/>
            <a:ext cx="1219200" cy="838200"/>
          </a:xfrm>
          <a:prstGeom prst="rect">
            <a:avLst/>
          </a:prstGeom>
          <a:solidFill>
            <a:schemeClr val="bg1"/>
          </a:solidFill>
        </p:spPr>
        <p:txBody>
          <a:bodyPr wrap="none">
            <a:prstTxWarp prst="textRingInsid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CCFFFF"/>
              </a:extrusionClr>
            </a:sp3d>
          </a:bodyPr>
          <a:lstStyle/>
          <a:p>
            <a:pPr algn="ctr">
              <a:defRPr/>
            </a:pPr>
            <a:r>
              <a:rPr lang="en-US" spc="300" dirty="0">
                <a:ln w="11430" cmpd="sng">
                  <a:solidFill>
                    <a:srgbClr val="CCFFFF"/>
                  </a:solidFill>
                  <a:prstDash val="solid"/>
                  <a:miter lim="800000"/>
                </a:ln>
                <a:solidFill>
                  <a:srgbClr val="CC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dist="50800" sx="1000" sy="1000" algn="ctr" rotWithShape="0">
                    <a:schemeClr val="tx1"/>
                  </a:outerShdw>
                </a:effectLst>
              </a:rPr>
              <a:t>Software Engineering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46181" y="301113"/>
            <a:ext cx="1021433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CCFFFF"/>
              </a:contourClr>
            </a:sp3d>
          </a:bodyPr>
          <a:lstStyle/>
          <a:p>
            <a:pPr algn="ctr">
              <a:defRPr/>
            </a:pPr>
            <a:r>
              <a:rPr lang="en-US" sz="1800" cap="all" dirty="0">
                <a:ln w="0"/>
                <a:solidFill>
                  <a:srgbClr val="66FFCC"/>
                </a:solidFill>
                <a:effectLst>
                  <a:reflection blurRad="12700" stA="50000" endPos="50000" dist="5000" dir="5400000" sy="-100000" rotWithShape="0"/>
                </a:effectLst>
              </a:rPr>
              <a:t>@ GMU</a:t>
            </a:r>
          </a:p>
        </p:txBody>
      </p:sp>
      <p:sp>
        <p:nvSpPr>
          <p:cNvPr id="11" name="Line 10"/>
          <p:cNvSpPr>
            <a:spLocks noChangeShapeType="1"/>
          </p:cNvSpPr>
          <p:nvPr userDrawn="1"/>
        </p:nvSpPr>
        <p:spPr bwMode="auto">
          <a:xfrm>
            <a:off x="0" y="838200"/>
            <a:ext cx="8001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6" r:id="rId1"/>
    <p:sldLayoutId id="214748393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/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Monotype Sorts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w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emf"/><Relationship Id="rId5" Type="http://schemas.openxmlformats.org/officeDocument/2006/relationships/image" Target="../media/image5.jpeg"/><Relationship Id="rId15" Type="http://schemas.openxmlformats.org/officeDocument/2006/relationships/image" Target="../media/image15.wmf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63" y="1151038"/>
            <a:ext cx="8876872" cy="1292086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Cost / Benefits Arguments for Automation and Coverage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830388" y="3027848"/>
            <a:ext cx="5472112" cy="2917825"/>
          </a:xfrm>
          <a:prstGeom prst="rect">
            <a:avLst/>
          </a:prstGeom>
          <a:solidFill>
            <a:srgbClr val="0000A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Jeff Offutt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Professor, Software Engineering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George Mason University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Fairfax, VA   USA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www.cs.gmu.edu/~offutt/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offutt@gmu.edu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430" y="96838"/>
            <a:ext cx="6847840" cy="1446212"/>
          </a:xfrm>
        </p:spPr>
        <p:txBody>
          <a:bodyPr/>
          <a:lstStyle/>
          <a:p>
            <a:r>
              <a:rPr lang="en-US" dirty="0" smtClean="0"/>
              <a:t>Advantages of Criteria-Based Test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325880"/>
            <a:ext cx="8966200" cy="5279708"/>
          </a:xfrm>
        </p:spPr>
        <p:txBody>
          <a:bodyPr/>
          <a:lstStyle/>
          <a:p>
            <a:r>
              <a:rPr lang="en-US" dirty="0" smtClean="0"/>
              <a:t>Criteria maximize the “</a:t>
            </a:r>
            <a:r>
              <a:rPr lang="en-US" dirty="0" smtClean="0">
                <a:solidFill>
                  <a:schemeClr val="tx2"/>
                </a:solidFill>
              </a:rPr>
              <a:t>bang for the buck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Fewer</a:t>
            </a:r>
            <a:r>
              <a:rPr lang="en-US" dirty="0" smtClean="0"/>
              <a:t> tests that are </a:t>
            </a:r>
            <a:r>
              <a:rPr lang="en-US" dirty="0" smtClean="0">
                <a:solidFill>
                  <a:schemeClr val="tx2"/>
                </a:solidFill>
              </a:rPr>
              <a:t>more effective</a:t>
            </a:r>
            <a:r>
              <a:rPr lang="en-US" dirty="0" smtClean="0"/>
              <a:t> at finding faults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Comprehensive</a:t>
            </a:r>
            <a:r>
              <a:rPr lang="en-US" dirty="0" smtClean="0"/>
              <a:t> test set with minimal overlap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Traceability</a:t>
            </a:r>
            <a:r>
              <a:rPr lang="en-US" dirty="0" smtClean="0"/>
              <a:t> from software artifacts to tests</a:t>
            </a:r>
          </a:p>
          <a:p>
            <a:pPr lvl="1"/>
            <a:r>
              <a:rPr lang="en-US" dirty="0" smtClean="0"/>
              <a:t>The “</a:t>
            </a:r>
            <a:r>
              <a:rPr lang="en-US" dirty="0" smtClean="0">
                <a:solidFill>
                  <a:schemeClr val="tx2"/>
                </a:solidFill>
              </a:rPr>
              <a:t>why</a:t>
            </a:r>
            <a:r>
              <a:rPr lang="en-US" dirty="0" smtClean="0"/>
              <a:t>” for each test is answered</a:t>
            </a:r>
          </a:p>
          <a:p>
            <a:pPr lvl="1"/>
            <a:r>
              <a:rPr lang="en-US" dirty="0" smtClean="0"/>
              <a:t>Built-in support for </a:t>
            </a:r>
            <a:r>
              <a:rPr lang="en-US" dirty="0" smtClean="0">
                <a:solidFill>
                  <a:schemeClr val="tx2"/>
                </a:solidFill>
              </a:rPr>
              <a:t>regression testing</a:t>
            </a:r>
          </a:p>
          <a:p>
            <a:r>
              <a:rPr lang="en-US" dirty="0" smtClean="0"/>
              <a:t>A “</a:t>
            </a:r>
            <a:r>
              <a:rPr lang="en-US" dirty="0" smtClean="0">
                <a:solidFill>
                  <a:schemeClr val="tx2"/>
                </a:solidFill>
              </a:rPr>
              <a:t>stopping rule</a:t>
            </a:r>
            <a:r>
              <a:rPr lang="en-US" dirty="0" smtClean="0"/>
              <a:t>” for testing—advance knowledge of </a:t>
            </a:r>
            <a:r>
              <a:rPr lang="en-US" dirty="0" smtClean="0">
                <a:solidFill>
                  <a:schemeClr val="tx2"/>
                </a:solidFill>
              </a:rPr>
              <a:t>how many tests</a:t>
            </a:r>
            <a:r>
              <a:rPr lang="en-US" dirty="0" smtClean="0"/>
              <a:t> are needed</a:t>
            </a:r>
          </a:p>
          <a:p>
            <a:r>
              <a:rPr lang="en-US" dirty="0" smtClean="0"/>
              <a:t>Natural to </a:t>
            </a:r>
            <a:r>
              <a:rPr lang="en-US" dirty="0" smtClean="0">
                <a:solidFill>
                  <a:schemeClr val="tx2"/>
                </a:solidFill>
              </a:rPr>
              <a:t>automate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TAIG, August 2011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E8A8A-8C88-46EB-A4F9-387E7AC298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slides introduce some </a:t>
            </a:r>
            <a:r>
              <a:rPr lang="en-US" dirty="0" smtClean="0">
                <a:solidFill>
                  <a:schemeClr val="tx2"/>
                </a:solidFill>
              </a:rPr>
              <a:t>specific examples</a:t>
            </a:r>
            <a:r>
              <a:rPr lang="en-US" dirty="0" smtClean="0"/>
              <a:t> of how some of these ideas are being used in </a:t>
            </a:r>
            <a:r>
              <a:rPr lang="en-US" dirty="0" smtClean="0">
                <a:solidFill>
                  <a:schemeClr val="tx2"/>
                </a:solidFill>
              </a:rPr>
              <a:t>companies</a:t>
            </a:r>
          </a:p>
          <a:p>
            <a:r>
              <a:rPr lang="en-US" dirty="0" smtClean="0"/>
              <a:t>Some companies are mentioned </a:t>
            </a:r>
            <a:r>
              <a:rPr lang="en-US" dirty="0" smtClean="0">
                <a:solidFill>
                  <a:schemeClr val="tx2"/>
                </a:solidFill>
              </a:rPr>
              <a:t>by name</a:t>
            </a:r>
          </a:p>
          <a:p>
            <a:pPr lvl="1"/>
            <a:r>
              <a:rPr lang="en-US" dirty="0" smtClean="0"/>
              <a:t>Some names </a:t>
            </a:r>
            <a:r>
              <a:rPr lang="en-US" dirty="0" smtClean="0">
                <a:solidFill>
                  <a:schemeClr val="tx2"/>
                </a:solidFill>
              </a:rPr>
              <a:t>cannot</a:t>
            </a:r>
            <a:r>
              <a:rPr lang="en-US" dirty="0" smtClean="0"/>
              <a:t> be mentioned</a:t>
            </a:r>
          </a:p>
          <a:p>
            <a:r>
              <a:rPr lang="en-US" dirty="0" smtClean="0"/>
              <a:t>I discuss some </a:t>
            </a:r>
            <a:r>
              <a:rPr lang="en-US" dirty="0" smtClean="0">
                <a:solidFill>
                  <a:schemeClr val="tx2"/>
                </a:solidFill>
              </a:rPr>
              <a:t>general process</a:t>
            </a:r>
            <a:r>
              <a:rPr lang="en-US" dirty="0" smtClean="0"/>
              <a:t> notes</a:t>
            </a:r>
          </a:p>
          <a:p>
            <a:r>
              <a:rPr lang="en-US" dirty="0" smtClean="0"/>
              <a:t>Then discuss examples of some of the </a:t>
            </a:r>
            <a:r>
              <a:rPr lang="en-US" dirty="0" smtClean="0">
                <a:solidFill>
                  <a:schemeClr val="tx2"/>
                </a:solidFill>
              </a:rPr>
              <a:t>specific criteria</a:t>
            </a:r>
            <a:r>
              <a:rPr lang="en-US" dirty="0" smtClean="0"/>
              <a:t> being used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DC264-9BD9-4EB5-9DF1-00E94373E4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845574"/>
            <a:ext cx="8867775" cy="5760178"/>
          </a:xfrm>
        </p:spPr>
        <p:txBody>
          <a:bodyPr/>
          <a:lstStyle/>
          <a:p>
            <a:r>
              <a:rPr lang="en-US" sz="2400" dirty="0" smtClean="0"/>
              <a:t>Programmers spend </a:t>
            </a:r>
            <a:r>
              <a:rPr lang="en-US" sz="2400" dirty="0" smtClean="0">
                <a:solidFill>
                  <a:schemeClr val="tx2"/>
                </a:solidFill>
              </a:rPr>
              <a:t>up to half</a:t>
            </a:r>
            <a:r>
              <a:rPr lang="en-US" sz="2400" dirty="0" smtClean="0"/>
              <a:t> of their time testing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Unit testing</a:t>
            </a:r>
            <a:r>
              <a:rPr lang="en-US" sz="2000" dirty="0" smtClean="0"/>
              <a:t> is measured as part of programmer productivity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Programmers must solve</a:t>
            </a:r>
            <a:r>
              <a:rPr lang="en-US" sz="2000" dirty="0" smtClean="0"/>
              <a:t> all problems found in system testing, immediately</a:t>
            </a:r>
          </a:p>
          <a:p>
            <a:pPr lvl="1"/>
            <a:r>
              <a:rPr lang="en-US" sz="2000" dirty="0" smtClean="0"/>
              <a:t>If quality is bad, </a:t>
            </a:r>
            <a:r>
              <a:rPr lang="en-US" sz="2000" dirty="0" smtClean="0">
                <a:solidFill>
                  <a:schemeClr val="tx2"/>
                </a:solidFill>
              </a:rPr>
              <a:t>system testers refuse</a:t>
            </a:r>
            <a:r>
              <a:rPr lang="en-US" sz="2000" dirty="0" smtClean="0"/>
              <a:t> to help</a:t>
            </a:r>
          </a:p>
          <a:p>
            <a:r>
              <a:rPr lang="en-US" sz="2400" dirty="0" smtClean="0"/>
              <a:t>Products are </a:t>
            </a:r>
            <a:r>
              <a:rPr lang="en-US" sz="2400" dirty="0" smtClean="0">
                <a:solidFill>
                  <a:schemeClr val="tx2"/>
                </a:solidFill>
              </a:rPr>
              <a:t>shipped daily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Release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tx2"/>
                </a:solidFill>
              </a:rPr>
              <a:t>iterate</a:t>
            </a:r>
            <a:r>
              <a:rPr lang="en-US" sz="2000" dirty="0" smtClean="0"/>
              <a:t> cycle</a:t>
            </a:r>
          </a:p>
          <a:p>
            <a:pPr lvl="1"/>
            <a:r>
              <a:rPr lang="en-US" sz="2000" dirty="0" smtClean="0"/>
              <a:t>Focus on </a:t>
            </a:r>
            <a:r>
              <a:rPr lang="en-US" sz="2000" dirty="0" smtClean="0">
                <a:solidFill>
                  <a:schemeClr val="tx2"/>
                </a:solidFill>
              </a:rPr>
              <a:t>fast fixing</a:t>
            </a:r>
            <a:r>
              <a:rPr lang="en-US" sz="2000" dirty="0" smtClean="0"/>
              <a:t> instead of prevention</a:t>
            </a:r>
          </a:p>
          <a:p>
            <a:r>
              <a:rPr lang="en-US" sz="2400" dirty="0" smtClean="0"/>
              <a:t>All tests are </a:t>
            </a:r>
            <a:r>
              <a:rPr lang="en-US" sz="2400" dirty="0" smtClean="0">
                <a:solidFill>
                  <a:schemeClr val="tx2"/>
                </a:solidFill>
              </a:rPr>
              <a:t>fully automated</a:t>
            </a:r>
          </a:p>
          <a:p>
            <a:r>
              <a:rPr lang="en-US" sz="2400" dirty="0" smtClean="0"/>
              <a:t>Teams choose their own test </a:t>
            </a:r>
            <a:r>
              <a:rPr lang="en-US" sz="2400" dirty="0" smtClean="0">
                <a:solidFill>
                  <a:schemeClr val="tx2"/>
                </a:solidFill>
              </a:rPr>
              <a:t>criteria</a:t>
            </a:r>
            <a:r>
              <a:rPr lang="en-US" sz="2400" dirty="0" smtClean="0"/>
              <a:t>, but teams must use criteria</a:t>
            </a:r>
          </a:p>
          <a:p>
            <a:r>
              <a:rPr lang="en-US" sz="2400" dirty="0" smtClean="0"/>
              <a:t>They have saved </a:t>
            </a:r>
            <a:r>
              <a:rPr lang="en-US" sz="2400" dirty="0" smtClean="0">
                <a:solidFill>
                  <a:schemeClr val="tx2"/>
                </a:solidFill>
              </a:rPr>
              <a:t>tens of millions</a:t>
            </a:r>
            <a:r>
              <a:rPr lang="en-US" sz="2400" dirty="0" smtClean="0"/>
              <a:t> of dollars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Automation</a:t>
            </a:r>
          </a:p>
          <a:p>
            <a:pPr lvl="1"/>
            <a:r>
              <a:rPr lang="en-US" sz="2000" dirty="0" smtClean="0"/>
              <a:t>Developer </a:t>
            </a:r>
            <a:r>
              <a:rPr lang="en-US" sz="2000" dirty="0" smtClean="0">
                <a:solidFill>
                  <a:schemeClr val="tx2"/>
                </a:solidFill>
              </a:rPr>
              <a:t>responsibility</a:t>
            </a:r>
          </a:p>
          <a:p>
            <a:pPr lvl="1"/>
            <a:r>
              <a:rPr lang="en-US" sz="2000" dirty="0" smtClean="0"/>
              <a:t>Immediate </a:t>
            </a:r>
            <a:r>
              <a:rPr lang="en-US" sz="2000" dirty="0" smtClean="0">
                <a:solidFill>
                  <a:schemeClr val="tx2"/>
                </a:solidFill>
              </a:rPr>
              <a:t>feedback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DC264-9BD9-4EB5-9DF1-00E94373E4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4807974" y="6086274"/>
            <a:ext cx="4208207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mic Sans MS" pitchFamily="66" charset="0"/>
              </a:rPr>
              <a:t>Source – </a:t>
            </a:r>
            <a:r>
              <a:rPr lang="en-US" sz="1100" dirty="0" smtClean="0">
                <a:solidFill>
                  <a:schemeClr val="tx1"/>
                </a:solidFill>
                <a:latin typeface="Comic Sans MS" pitchFamily="66" charset="0"/>
              </a:rPr>
              <a:t>Patrick Copeland, Keynote Address, Intl Conf on Software Testing, Verification and Validation (ICST 2010)</a:t>
            </a:r>
            <a:endParaRPr lang="en-US" sz="11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tests are </a:t>
            </a:r>
            <a:r>
              <a:rPr lang="en-US" dirty="0" smtClean="0">
                <a:solidFill>
                  <a:schemeClr val="tx2"/>
                </a:solidFill>
              </a:rPr>
              <a:t>automated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documented</a:t>
            </a:r>
          </a:p>
          <a:p>
            <a:r>
              <a:rPr lang="en-US" dirty="0" smtClean="0"/>
              <a:t>Developers are </a:t>
            </a:r>
            <a:r>
              <a:rPr lang="en-US" dirty="0" smtClean="0">
                <a:solidFill>
                  <a:schemeClr val="tx2"/>
                </a:solidFill>
              </a:rPr>
              <a:t>educated</a:t>
            </a:r>
            <a:r>
              <a:rPr lang="en-US" dirty="0" smtClean="0"/>
              <a:t> in testing</a:t>
            </a:r>
          </a:p>
          <a:p>
            <a:r>
              <a:rPr lang="en-US" dirty="0" smtClean="0"/>
              <a:t>Developers are </a:t>
            </a:r>
            <a:r>
              <a:rPr lang="en-US" dirty="0" smtClean="0">
                <a:solidFill>
                  <a:schemeClr val="tx2"/>
                </a:solidFill>
              </a:rPr>
              <a:t>measured</a:t>
            </a:r>
            <a:r>
              <a:rPr lang="en-US" dirty="0" smtClean="0"/>
              <a:t> by their unit tests’ </a:t>
            </a:r>
            <a:r>
              <a:rPr lang="en-US" dirty="0" smtClean="0">
                <a:solidFill>
                  <a:schemeClr val="tx2"/>
                </a:solidFill>
              </a:rPr>
              <a:t>quality</a:t>
            </a:r>
          </a:p>
          <a:p>
            <a:pPr lvl="1"/>
            <a:r>
              <a:rPr lang="en-US" dirty="0" smtClean="0"/>
              <a:t>Developers are </a:t>
            </a:r>
            <a:r>
              <a:rPr lang="en-US" dirty="0" smtClean="0">
                <a:solidFill>
                  <a:schemeClr val="tx2"/>
                </a:solidFill>
              </a:rPr>
              <a:t>rewarded</a:t>
            </a:r>
            <a:r>
              <a:rPr lang="en-US" dirty="0" smtClean="0"/>
              <a:t> for finding unit faults</a:t>
            </a:r>
          </a:p>
          <a:p>
            <a:pPr lvl="1"/>
            <a:r>
              <a:rPr lang="en-US" dirty="0" smtClean="0"/>
              <a:t>Developers are </a:t>
            </a:r>
            <a:r>
              <a:rPr lang="en-US" dirty="0" smtClean="0">
                <a:solidFill>
                  <a:schemeClr val="tx2"/>
                </a:solidFill>
              </a:rPr>
              <a:t>measured</a:t>
            </a:r>
            <a:r>
              <a:rPr lang="en-US" dirty="0" smtClean="0"/>
              <a:t> by the number of faults found during system testing that trace back to them</a:t>
            </a:r>
          </a:p>
          <a:p>
            <a:r>
              <a:rPr lang="en-US" dirty="0" smtClean="0"/>
              <a:t>They have lots of </a:t>
            </a:r>
            <a:r>
              <a:rPr lang="en-US" dirty="0" smtClean="0">
                <a:solidFill>
                  <a:schemeClr val="tx2"/>
                </a:solidFill>
              </a:rPr>
              <a:t>internal-use tools</a:t>
            </a:r>
            <a:r>
              <a:rPr lang="en-US" dirty="0" smtClean="0"/>
              <a:t> for automation and measuring criteria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DC264-9BD9-4EB5-9DF1-00E94373E4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 Box 79"/>
          <p:cNvSpPr txBox="1">
            <a:spLocks noChangeArrowheads="1"/>
          </p:cNvSpPr>
          <p:nvPr/>
        </p:nvSpPr>
        <p:spPr bwMode="auto">
          <a:xfrm>
            <a:off x="6646606" y="6170912"/>
            <a:ext cx="2369575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mic Sans MS" pitchFamily="66" charset="0"/>
              </a:rPr>
              <a:t>Source </a:t>
            </a:r>
            <a:r>
              <a:rPr lang="en-US" sz="1100" dirty="0" smtClean="0">
                <a:solidFill>
                  <a:schemeClr val="tx1"/>
                </a:solidFill>
                <a:latin typeface="Comic Sans MS" pitchFamily="66" charset="0"/>
              </a:rPr>
              <a:t>– visit to the company</a:t>
            </a:r>
            <a:endParaRPr lang="en-US" sz="11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Development Engineer in Test (</a:t>
            </a:r>
            <a:r>
              <a:rPr lang="en-US" dirty="0" smtClean="0">
                <a:solidFill>
                  <a:schemeClr val="tx2"/>
                </a:solidFill>
              </a:rPr>
              <a:t>SDET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Developers</a:t>
            </a:r>
            <a:r>
              <a:rPr lang="en-US" dirty="0" smtClean="0"/>
              <a:t> who specialize in testing (not SMEs)</a:t>
            </a:r>
          </a:p>
          <a:p>
            <a:r>
              <a:rPr lang="en-US" dirty="0" smtClean="0"/>
              <a:t>Goal is to </a:t>
            </a:r>
            <a:r>
              <a:rPr lang="en-US" dirty="0" smtClean="0">
                <a:solidFill>
                  <a:schemeClr val="tx2"/>
                </a:solidFill>
              </a:rPr>
              <a:t>automate</a:t>
            </a:r>
            <a:r>
              <a:rPr lang="en-US" dirty="0" smtClean="0"/>
              <a:t> all tests</a:t>
            </a:r>
          </a:p>
          <a:p>
            <a:r>
              <a:rPr lang="en-US" dirty="0" smtClean="0"/>
              <a:t>They use </a:t>
            </a:r>
            <a:r>
              <a:rPr lang="en-US" dirty="0" smtClean="0">
                <a:solidFill>
                  <a:schemeClr val="tx2"/>
                </a:solidFill>
              </a:rPr>
              <a:t>Input Space Partitioning</a:t>
            </a:r>
            <a:r>
              <a:rPr lang="en-US" dirty="0" smtClean="0"/>
              <a:t> </a:t>
            </a:r>
            <a:r>
              <a:rPr lang="en-US" dirty="0" smtClean="0"/>
              <a:t>for many of their tests</a:t>
            </a:r>
          </a:p>
          <a:p>
            <a:r>
              <a:rPr lang="en-US" dirty="0" smtClean="0"/>
              <a:t>Many groups use </a:t>
            </a:r>
            <a:r>
              <a:rPr lang="en-US" dirty="0" smtClean="0">
                <a:solidFill>
                  <a:schemeClr val="tx2"/>
                </a:solidFill>
              </a:rPr>
              <a:t>graph-based</a:t>
            </a:r>
            <a:r>
              <a:rPr lang="en-US" dirty="0" smtClean="0"/>
              <a:t> criteria (branch or node coverage)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DC264-9BD9-4EB5-9DF1-00E94373E4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5388077" y="6086274"/>
            <a:ext cx="3628103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mic Sans MS" pitchFamily="66" charset="0"/>
              </a:rPr>
              <a:t>Source – </a:t>
            </a:r>
            <a:r>
              <a:rPr lang="en-US" sz="1100" dirty="0" smtClean="0">
                <a:solidFill>
                  <a:schemeClr val="tx1"/>
                </a:solidFill>
                <a:latin typeface="Comic Sans MS" pitchFamily="66" charset="0"/>
              </a:rPr>
              <a:t>How We Test Software at Microsoft, by Page, Johnston, and </a:t>
            </a:r>
            <a:r>
              <a:rPr lang="en-US" sz="1100" dirty="0" err="1" smtClean="0">
                <a:solidFill>
                  <a:schemeClr val="tx1"/>
                </a:solidFill>
                <a:latin typeface="Comic Sans MS" pitchFamily="66" charset="0"/>
              </a:rPr>
              <a:t>Rollison</a:t>
            </a:r>
            <a:endParaRPr lang="en-US" sz="11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6" y="96838"/>
            <a:ext cx="7091537" cy="1038626"/>
          </a:xfrm>
        </p:spPr>
        <p:txBody>
          <a:bodyPr/>
          <a:lstStyle/>
          <a:p>
            <a:r>
              <a:rPr lang="en-US" dirty="0" smtClean="0"/>
              <a:t>Major US Government Contractor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809604"/>
            <a:ext cx="8867775" cy="5494707"/>
          </a:xfrm>
        </p:spPr>
        <p:txBody>
          <a:bodyPr/>
          <a:lstStyle/>
          <a:p>
            <a:r>
              <a:rPr lang="en-US" sz="2800" dirty="0" smtClean="0"/>
              <a:t>Last year a </a:t>
            </a:r>
            <a:r>
              <a:rPr lang="en-US" sz="2800" dirty="0" smtClean="0">
                <a:solidFill>
                  <a:schemeClr val="tx2"/>
                </a:solidFill>
              </a:rPr>
              <a:t>manager started applying</a:t>
            </a:r>
            <a:r>
              <a:rPr lang="en-US" sz="2800" dirty="0" smtClean="0"/>
              <a:t> these ideas in her project</a:t>
            </a:r>
          </a:p>
          <a:p>
            <a:pPr lvl="1"/>
            <a:r>
              <a:rPr lang="en-US" sz="2400" dirty="0" smtClean="0"/>
              <a:t>Focused on </a:t>
            </a:r>
            <a:r>
              <a:rPr lang="en-US" sz="2400" dirty="0" smtClean="0">
                <a:solidFill>
                  <a:schemeClr val="tx2"/>
                </a:solidFill>
              </a:rPr>
              <a:t>unit</a:t>
            </a:r>
            <a:r>
              <a:rPr lang="en-US" sz="2400" dirty="0" smtClean="0"/>
              <a:t> / developer testing</a:t>
            </a:r>
          </a:p>
          <a:p>
            <a:pPr lvl="1"/>
            <a:r>
              <a:rPr lang="en-US" sz="2400" dirty="0" smtClean="0"/>
              <a:t>Held </a:t>
            </a:r>
            <a:r>
              <a:rPr lang="en-US" sz="2400" dirty="0" smtClean="0">
                <a:solidFill>
                  <a:schemeClr val="tx2"/>
                </a:solidFill>
              </a:rPr>
              <a:t>monthly reviews</a:t>
            </a:r>
            <a:r>
              <a:rPr lang="en-US" sz="2400" dirty="0" smtClean="0"/>
              <a:t> of documentation quality, code structure, and unit tests</a:t>
            </a:r>
          </a:p>
          <a:p>
            <a:pPr lvl="1"/>
            <a:r>
              <a:rPr lang="en-US" sz="2400" dirty="0" smtClean="0"/>
              <a:t>Required use of test automation tools</a:t>
            </a:r>
          </a:p>
          <a:p>
            <a:pPr lvl="1"/>
            <a:r>
              <a:rPr lang="en-US" sz="2400" dirty="0" smtClean="0"/>
              <a:t>Required use of a simple graph criterion (all branches)</a:t>
            </a:r>
          </a:p>
          <a:p>
            <a:r>
              <a:rPr lang="en-US" sz="2800" dirty="0" smtClean="0"/>
              <a:t>Established a </a:t>
            </a:r>
            <a:r>
              <a:rPr lang="en-US" sz="2800" dirty="0" smtClean="0">
                <a:solidFill>
                  <a:schemeClr val="tx2"/>
                </a:solidFill>
              </a:rPr>
              <a:t>test design expert</a:t>
            </a:r>
            <a:r>
              <a:rPr lang="en-US" sz="2800" dirty="0" smtClean="0"/>
              <a:t> and a </a:t>
            </a:r>
            <a:r>
              <a:rPr lang="en-US" sz="2800" dirty="0" smtClean="0">
                <a:solidFill>
                  <a:schemeClr val="tx2"/>
                </a:solidFill>
              </a:rPr>
              <a:t>test automation expert</a:t>
            </a:r>
          </a:p>
          <a:p>
            <a:r>
              <a:rPr lang="en-US" sz="2800" dirty="0" smtClean="0"/>
              <a:t>She received a </a:t>
            </a:r>
            <a:r>
              <a:rPr lang="en-US" sz="2800" dirty="0" smtClean="0">
                <a:solidFill>
                  <a:schemeClr val="tx2"/>
                </a:solidFill>
              </a:rPr>
              <a:t>commendation</a:t>
            </a:r>
            <a:r>
              <a:rPr lang="en-US" sz="2800" dirty="0" smtClean="0"/>
              <a:t> for saving tens of thousands of dollars in a few months</a:t>
            </a:r>
          </a:p>
          <a:p>
            <a:pPr lvl="1"/>
            <a:r>
              <a:rPr lang="en-US" sz="2400" dirty="0" smtClean="0"/>
              <a:t>Is now </a:t>
            </a:r>
            <a:r>
              <a:rPr lang="en-US" sz="2400" dirty="0" smtClean="0">
                <a:solidFill>
                  <a:schemeClr val="tx2"/>
                </a:solidFill>
              </a:rPr>
              <a:t>teaching her approach</a:t>
            </a:r>
            <a:r>
              <a:rPr lang="en-US" sz="2400" dirty="0" smtClean="0"/>
              <a:t> to other managers on the project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DC264-9BD9-4EB5-9DF1-00E94373E4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6676103" y="6446215"/>
            <a:ext cx="2182761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mic Sans MS" pitchFamily="66" charset="0"/>
              </a:rPr>
              <a:t>Source </a:t>
            </a:r>
            <a:r>
              <a:rPr lang="en-US" sz="1100" dirty="0" smtClean="0">
                <a:solidFill>
                  <a:schemeClr val="tx1"/>
                </a:solidFill>
                <a:latin typeface="Comic Sans MS" pitchFamily="66" charset="0"/>
              </a:rPr>
              <a:t>– personal contact</a:t>
            </a:r>
            <a:endParaRPr lang="en-US" sz="11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Web software</a:t>
            </a:r>
            <a:r>
              <a:rPr lang="en-US" sz="2800" dirty="0" smtClean="0"/>
              <a:t> company </a:t>
            </a:r>
            <a:r>
              <a:rPr lang="en-US" sz="2800" dirty="0" smtClean="0"/>
              <a:t>(in Northern VA)</a:t>
            </a:r>
            <a:endParaRPr lang="en-US" sz="2800" dirty="0" smtClean="0"/>
          </a:p>
          <a:p>
            <a:pPr lvl="1"/>
            <a:r>
              <a:rPr lang="en-US" sz="2400" dirty="0" smtClean="0"/>
              <a:t>Applying </a:t>
            </a:r>
            <a:r>
              <a:rPr lang="en-US" sz="2400" dirty="0" smtClean="0">
                <a:solidFill>
                  <a:schemeClr val="tx2"/>
                </a:solidFill>
              </a:rPr>
              <a:t>graph criteria</a:t>
            </a:r>
            <a:r>
              <a:rPr lang="en-US" sz="2400" dirty="0" smtClean="0"/>
              <a:t> to develop tests for new web applications</a:t>
            </a:r>
          </a:p>
          <a:p>
            <a:pPr lvl="1"/>
            <a:r>
              <a:rPr lang="en-US" sz="2400" dirty="0" smtClean="0"/>
              <a:t>Automation with </a:t>
            </a:r>
            <a:r>
              <a:rPr lang="en-US" sz="2400" dirty="0" err="1" smtClean="0">
                <a:solidFill>
                  <a:schemeClr val="tx2"/>
                </a:solidFill>
              </a:rPr>
              <a:t>httpunit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/>
              <a:t>Reduced </a:t>
            </a:r>
            <a:r>
              <a:rPr lang="en-US" sz="2400" dirty="0" smtClean="0">
                <a:solidFill>
                  <a:schemeClr val="tx2"/>
                </a:solidFill>
              </a:rPr>
              <a:t>deployment errors by 50%</a:t>
            </a:r>
            <a:r>
              <a:rPr lang="en-US" sz="2400" dirty="0" smtClean="0"/>
              <a:t>, reduced </a:t>
            </a:r>
            <a:r>
              <a:rPr lang="en-US" sz="2400" dirty="0" smtClean="0">
                <a:solidFill>
                  <a:schemeClr val="tx2"/>
                </a:solidFill>
              </a:rPr>
              <a:t>cost by 25%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Updating automated tests</a:t>
            </a:r>
            <a:r>
              <a:rPr lang="en-US" sz="2400" dirty="0" smtClean="0"/>
              <a:t> is a lot of </a:t>
            </a:r>
            <a:r>
              <a:rPr lang="en-US" sz="2400" dirty="0" smtClean="0"/>
              <a:t>work</a:t>
            </a:r>
            <a:endParaRPr lang="en-US" sz="2400" dirty="0" smtClean="0"/>
          </a:p>
          <a:p>
            <a:r>
              <a:rPr lang="en-US" sz="2800" dirty="0" smtClean="0"/>
              <a:t>Government contractor of </a:t>
            </a:r>
            <a:r>
              <a:rPr lang="en-US" sz="2800" dirty="0" smtClean="0">
                <a:solidFill>
                  <a:schemeClr val="tx2"/>
                </a:solidFill>
              </a:rPr>
              <a:t>security assessment</a:t>
            </a:r>
            <a:r>
              <a:rPr lang="en-US" sz="2800" dirty="0" smtClean="0"/>
              <a:t> tools</a:t>
            </a:r>
          </a:p>
          <a:p>
            <a:pPr lvl="1"/>
            <a:r>
              <a:rPr lang="en-US" sz="2400" dirty="0" smtClean="0"/>
              <a:t>Applying </a:t>
            </a:r>
            <a:r>
              <a:rPr lang="en-US" sz="2400" dirty="0" smtClean="0">
                <a:solidFill>
                  <a:schemeClr val="tx2"/>
                </a:solidFill>
              </a:rPr>
              <a:t>graph criteria</a:t>
            </a:r>
            <a:r>
              <a:rPr lang="en-US" sz="2400" dirty="0" smtClean="0"/>
              <a:t> to test their threat assessment engines</a:t>
            </a:r>
          </a:p>
          <a:p>
            <a:pPr lvl="1"/>
            <a:r>
              <a:rPr lang="en-US" sz="2400" dirty="0" smtClean="0"/>
              <a:t>Automation with </a:t>
            </a:r>
            <a:r>
              <a:rPr lang="en-US" sz="2400" dirty="0" err="1" smtClean="0">
                <a:solidFill>
                  <a:schemeClr val="tx2"/>
                </a:solidFill>
              </a:rPr>
              <a:t>JUnit</a:t>
            </a:r>
            <a:r>
              <a:rPr lang="en-US" sz="2400" dirty="0" smtClean="0"/>
              <a:t> and internal automation framework</a:t>
            </a:r>
          </a:p>
          <a:p>
            <a:pPr lvl="1"/>
            <a:r>
              <a:rPr lang="en-US" sz="2400" dirty="0" smtClean="0"/>
              <a:t>Cut </a:t>
            </a:r>
            <a:r>
              <a:rPr lang="en-US" sz="2400" dirty="0" smtClean="0">
                <a:solidFill>
                  <a:schemeClr val="tx2"/>
                </a:solidFill>
              </a:rPr>
              <a:t>time to deploy</a:t>
            </a:r>
            <a:r>
              <a:rPr lang="en-US" sz="2400" dirty="0" smtClean="0"/>
              <a:t> new products by 20%, reduced </a:t>
            </a:r>
            <a:r>
              <a:rPr lang="en-US" sz="2400" dirty="0" smtClean="0">
                <a:solidFill>
                  <a:schemeClr val="tx2"/>
                </a:solidFill>
              </a:rPr>
              <a:t>development cost</a:t>
            </a:r>
            <a:r>
              <a:rPr lang="en-US" sz="2400" dirty="0" smtClean="0"/>
              <a:t> by 15%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DC264-9BD9-4EB5-9DF1-00E94373E4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5289755" y="6296649"/>
            <a:ext cx="3795245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omic Sans MS" pitchFamily="66" charset="0"/>
              </a:rPr>
              <a:t>Sources – consulting / part-time student employee</a:t>
            </a:r>
            <a:endParaRPr lang="en-US" sz="11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Company that builds </a:t>
            </a:r>
            <a:r>
              <a:rPr lang="en-US" sz="2800" dirty="0" smtClean="0">
                <a:solidFill>
                  <a:schemeClr val="tx2"/>
                </a:solidFill>
              </a:rPr>
              <a:t>embedded, safety-critical, real-time</a:t>
            </a:r>
            <a:r>
              <a:rPr lang="en-US" sz="2800" dirty="0" smtClean="0"/>
              <a:t>, software for trains</a:t>
            </a:r>
          </a:p>
          <a:p>
            <a:pPr lvl="1"/>
            <a:r>
              <a:rPr lang="en-US" sz="2400" dirty="0" smtClean="0"/>
              <a:t>Applied </a:t>
            </a:r>
            <a:r>
              <a:rPr lang="en-US" sz="2400" dirty="0" smtClean="0">
                <a:solidFill>
                  <a:schemeClr val="tx2"/>
                </a:solidFill>
              </a:rPr>
              <a:t>CACC</a:t>
            </a:r>
            <a:r>
              <a:rPr lang="en-US" sz="2400" dirty="0" smtClean="0"/>
              <a:t> to post-deployment communication software</a:t>
            </a:r>
          </a:p>
          <a:p>
            <a:pPr lvl="1"/>
            <a:r>
              <a:rPr lang="en-US" sz="2400" dirty="0" smtClean="0"/>
              <a:t>Found over a </a:t>
            </a:r>
            <a:r>
              <a:rPr lang="en-US" sz="2400" dirty="0" smtClean="0">
                <a:solidFill>
                  <a:schemeClr val="tx2"/>
                </a:solidFill>
              </a:rPr>
              <a:t>dozen faults</a:t>
            </a:r>
            <a:r>
              <a:rPr lang="en-US" sz="2400" dirty="0" smtClean="0"/>
              <a:t>, 3 safety-critical, 2 real-time</a:t>
            </a:r>
          </a:p>
          <a:p>
            <a:pPr lvl="1"/>
            <a:r>
              <a:rPr lang="en-US" sz="2400" dirty="0" smtClean="0"/>
              <a:t>Fixed all problems before the software failed in the system</a:t>
            </a:r>
          </a:p>
          <a:p>
            <a:pPr lvl="1"/>
            <a:r>
              <a:rPr lang="en-US" sz="2400" dirty="0" smtClean="0"/>
              <a:t>Logic testing is </a:t>
            </a:r>
            <a:r>
              <a:rPr lang="en-US" sz="2400" dirty="0" smtClean="0">
                <a:solidFill>
                  <a:schemeClr val="tx2"/>
                </a:solidFill>
              </a:rPr>
              <a:t>now mandated</a:t>
            </a:r>
            <a:r>
              <a:rPr lang="en-US" sz="2400" dirty="0" smtClean="0"/>
              <a:t> on all safety-critical </a:t>
            </a:r>
            <a:r>
              <a:rPr lang="en-US" sz="2400" dirty="0" smtClean="0"/>
              <a:t>software</a:t>
            </a:r>
            <a:endParaRPr lang="en-US" sz="2400" dirty="0" smtClean="0"/>
          </a:p>
          <a:p>
            <a:r>
              <a:rPr lang="en-US" sz="2800" dirty="0" smtClean="0">
                <a:solidFill>
                  <a:schemeClr val="tx2"/>
                </a:solidFill>
              </a:rPr>
              <a:t>Aerospace company</a:t>
            </a:r>
            <a:r>
              <a:rPr lang="en-US" sz="2800" dirty="0" smtClean="0"/>
              <a:t> that manufactures planes</a:t>
            </a:r>
          </a:p>
          <a:p>
            <a:pPr lvl="1"/>
            <a:r>
              <a:rPr lang="en-US" sz="2400" dirty="0" smtClean="0"/>
              <a:t>Applied </a:t>
            </a:r>
            <a:r>
              <a:rPr lang="en-US" sz="2400" dirty="0" smtClean="0">
                <a:solidFill>
                  <a:schemeClr val="tx2"/>
                </a:solidFill>
              </a:rPr>
              <a:t>CACC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chemeClr val="tx2"/>
                </a:solidFill>
              </a:rPr>
              <a:t>flight guidance</a:t>
            </a:r>
            <a:r>
              <a:rPr lang="en-US" sz="2400" dirty="0" smtClean="0"/>
              <a:t> software (embedded, real-time, safety critical)</a:t>
            </a:r>
          </a:p>
          <a:p>
            <a:pPr lvl="1"/>
            <a:r>
              <a:rPr lang="en-US" sz="2400" dirty="0" smtClean="0"/>
              <a:t>Found </a:t>
            </a:r>
            <a:r>
              <a:rPr lang="en-US" sz="2400" dirty="0" smtClean="0">
                <a:solidFill>
                  <a:schemeClr val="tx2"/>
                </a:solidFill>
              </a:rPr>
              <a:t>numerous problems</a:t>
            </a:r>
          </a:p>
          <a:p>
            <a:pPr lvl="1"/>
            <a:r>
              <a:rPr lang="en-US" sz="2400" dirty="0" smtClean="0"/>
              <a:t>Automation estimated to have saved </a:t>
            </a:r>
            <a:r>
              <a:rPr lang="en-US" sz="2400" dirty="0" smtClean="0">
                <a:solidFill>
                  <a:schemeClr val="tx2"/>
                </a:solidFill>
              </a:rPr>
              <a:t>30%</a:t>
            </a:r>
            <a:r>
              <a:rPr lang="en-US" sz="2400" dirty="0" smtClean="0"/>
              <a:t> of testing cost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DC264-9BD9-4EB5-9DF1-00E94373E4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5653548" y="6330939"/>
            <a:ext cx="3431452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omic Sans MS" pitchFamily="66" charset="0"/>
              </a:rPr>
              <a:t>Sources – Student industry project / consulting</a:t>
            </a:r>
            <a:endParaRPr lang="en-US" sz="11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Space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904568"/>
            <a:ext cx="8867775" cy="5701184"/>
          </a:xfrm>
        </p:spPr>
        <p:txBody>
          <a:bodyPr/>
          <a:lstStyle/>
          <a:p>
            <a:r>
              <a:rPr lang="en-US" sz="2800" dirty="0" smtClean="0"/>
              <a:t>Freddie Mac (</a:t>
            </a:r>
            <a:r>
              <a:rPr lang="en-US" sz="2800" dirty="0" smtClean="0">
                <a:solidFill>
                  <a:schemeClr val="tx2"/>
                </a:solidFill>
              </a:rPr>
              <a:t>major financial service</a:t>
            </a:r>
            <a:r>
              <a:rPr lang="en-US" sz="2800" dirty="0" smtClean="0"/>
              <a:t> company)</a:t>
            </a:r>
          </a:p>
          <a:p>
            <a:pPr lvl="1"/>
            <a:r>
              <a:rPr lang="en-US" sz="2400" dirty="0" smtClean="0"/>
              <a:t>System testing on </a:t>
            </a:r>
            <a:r>
              <a:rPr lang="en-US" sz="2400" dirty="0" smtClean="0">
                <a:solidFill>
                  <a:schemeClr val="tx2"/>
                </a:solidFill>
              </a:rPr>
              <a:t>calculation engines</a:t>
            </a:r>
          </a:p>
          <a:p>
            <a:pPr lvl="2"/>
            <a:r>
              <a:rPr lang="en-US" sz="2000" dirty="0" smtClean="0"/>
              <a:t>Faults can cause millions of dollars loss</a:t>
            </a:r>
          </a:p>
          <a:p>
            <a:pPr lvl="1"/>
            <a:r>
              <a:rPr lang="en-US" sz="2400" dirty="0" smtClean="0"/>
              <a:t>Test manager tested </a:t>
            </a:r>
            <a:r>
              <a:rPr lang="en-US" sz="2400" dirty="0" smtClean="0">
                <a:solidFill>
                  <a:schemeClr val="tx2"/>
                </a:solidFill>
              </a:rPr>
              <a:t>two similar products</a:t>
            </a:r>
            <a:r>
              <a:rPr lang="en-US" sz="2400" dirty="0" smtClean="0"/>
              <a:t>, one with their traditional method and one using </a:t>
            </a:r>
            <a:r>
              <a:rPr lang="en-US" sz="2400" dirty="0" smtClean="0">
                <a:solidFill>
                  <a:schemeClr val="tx2"/>
                </a:solidFill>
              </a:rPr>
              <a:t>ISP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Special purpose tools</a:t>
            </a:r>
            <a:r>
              <a:rPr lang="en-US" sz="2400" dirty="0" smtClean="0"/>
              <a:t> to support ISP</a:t>
            </a:r>
          </a:p>
          <a:p>
            <a:pPr lvl="1"/>
            <a:r>
              <a:rPr lang="en-US" sz="2400" dirty="0" smtClean="0"/>
              <a:t>ISP tests found </a:t>
            </a:r>
            <a:r>
              <a:rPr lang="en-US" sz="2400" dirty="0" smtClean="0">
                <a:solidFill>
                  <a:schemeClr val="tx2"/>
                </a:solidFill>
              </a:rPr>
              <a:t>3.5 times as many faults</a:t>
            </a:r>
            <a:r>
              <a:rPr lang="en-US" sz="2400" dirty="0" smtClean="0"/>
              <a:t>, with </a:t>
            </a:r>
            <a:r>
              <a:rPr lang="en-US" sz="2400" dirty="0" smtClean="0">
                <a:solidFill>
                  <a:schemeClr val="tx2"/>
                </a:solidFill>
              </a:rPr>
              <a:t>half the effort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ZERO defects</a:t>
            </a:r>
            <a:r>
              <a:rPr lang="en-US" sz="2000" dirty="0" smtClean="0"/>
              <a:t> reported in deployment (after 2 years)</a:t>
            </a:r>
          </a:p>
          <a:p>
            <a:pPr lvl="1"/>
            <a:r>
              <a:rPr lang="en-US" sz="2400" dirty="0" smtClean="0"/>
              <a:t>ISP is now being </a:t>
            </a:r>
            <a:r>
              <a:rPr lang="en-US" sz="2400" dirty="0" smtClean="0">
                <a:solidFill>
                  <a:schemeClr val="tx2"/>
                </a:solidFill>
              </a:rPr>
              <a:t>disseminated</a:t>
            </a:r>
            <a:r>
              <a:rPr lang="en-US" sz="2400" dirty="0" smtClean="0"/>
              <a:t> throughout the company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Dozens of companies</a:t>
            </a:r>
            <a:r>
              <a:rPr lang="en-US" sz="2800" dirty="0" smtClean="0"/>
              <a:t> in Northern Virginia have used ISP over the past 15 years</a:t>
            </a:r>
          </a:p>
          <a:p>
            <a:pPr lvl="1"/>
            <a:r>
              <a:rPr lang="en-US" sz="2400" dirty="0" smtClean="0"/>
              <a:t>All saved </a:t>
            </a:r>
            <a:r>
              <a:rPr lang="en-US" sz="2400" dirty="0" smtClean="0">
                <a:solidFill>
                  <a:schemeClr val="tx2"/>
                </a:solidFill>
              </a:rPr>
              <a:t>money</a:t>
            </a:r>
            <a:r>
              <a:rPr lang="en-US" sz="2400" dirty="0" smtClean="0"/>
              <a:t> and found </a:t>
            </a:r>
            <a:r>
              <a:rPr lang="en-US" sz="2400" dirty="0" smtClean="0">
                <a:solidFill>
                  <a:schemeClr val="tx2"/>
                </a:solidFill>
              </a:rPr>
              <a:t>more faults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DC264-9BD9-4EB5-9DF1-00E94373E4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4630994" y="6365229"/>
            <a:ext cx="4454007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omic Sans MS" pitchFamily="66" charset="0"/>
              </a:rPr>
              <a:t>Sources – MS Thesis at GMU / part-time student employees</a:t>
            </a:r>
            <a:endParaRPr lang="en-US" sz="11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835742"/>
            <a:ext cx="8867775" cy="5770010"/>
          </a:xfrm>
        </p:spPr>
        <p:txBody>
          <a:bodyPr/>
          <a:lstStyle/>
          <a:p>
            <a:r>
              <a:rPr lang="en-US" sz="2800" dirty="0" smtClean="0"/>
              <a:t>A major </a:t>
            </a:r>
            <a:r>
              <a:rPr lang="en-US" sz="2800" dirty="0" smtClean="0">
                <a:solidFill>
                  <a:schemeClr val="tx2"/>
                </a:solidFill>
              </a:rPr>
              <a:t>router</a:t>
            </a:r>
            <a:r>
              <a:rPr lang="en-US" sz="2800" dirty="0" smtClean="0"/>
              <a:t> manufacturer</a:t>
            </a:r>
          </a:p>
          <a:p>
            <a:pPr lvl="1"/>
            <a:r>
              <a:rPr lang="en-US" sz="2400" dirty="0" smtClean="0"/>
              <a:t>One of my students applied mutation to an essential engine in a router – </a:t>
            </a:r>
            <a:r>
              <a:rPr lang="en-US" sz="2400" dirty="0" smtClean="0">
                <a:solidFill>
                  <a:schemeClr val="tx2"/>
                </a:solidFill>
              </a:rPr>
              <a:t>embedded, real-time software</a:t>
            </a:r>
          </a:p>
          <a:p>
            <a:pPr lvl="2"/>
            <a:r>
              <a:rPr lang="en-US" sz="2000" dirty="0" smtClean="0"/>
              <a:t>Already been </a:t>
            </a:r>
            <a:r>
              <a:rPr lang="en-US" sz="2000" dirty="0" smtClean="0">
                <a:solidFill>
                  <a:schemeClr val="tx2"/>
                </a:solidFill>
              </a:rPr>
              <a:t>in deployment</a:t>
            </a:r>
            <a:r>
              <a:rPr lang="en-US" sz="2000" dirty="0" smtClean="0"/>
              <a:t> for years</a:t>
            </a:r>
          </a:p>
          <a:p>
            <a:pPr lvl="1"/>
            <a:r>
              <a:rPr lang="en-US" sz="2400" dirty="0" smtClean="0"/>
              <a:t>Found </a:t>
            </a:r>
            <a:r>
              <a:rPr lang="en-US" sz="2400" dirty="0" smtClean="0">
                <a:solidFill>
                  <a:schemeClr val="tx2"/>
                </a:solidFill>
              </a:rPr>
              <a:t>3 major problems</a:t>
            </a:r>
            <a:r>
              <a:rPr lang="en-US" sz="2400" dirty="0" smtClean="0"/>
              <a:t>, one of which had cost the company over </a:t>
            </a:r>
            <a:r>
              <a:rPr lang="en-US" sz="2400" dirty="0" smtClean="0">
                <a:solidFill>
                  <a:schemeClr val="tx2"/>
                </a:solidFill>
              </a:rPr>
              <a:t>$70 million</a:t>
            </a:r>
            <a:r>
              <a:rPr lang="en-US" sz="2400" dirty="0" smtClean="0"/>
              <a:t> in downtime and lost revenue</a:t>
            </a:r>
          </a:p>
          <a:p>
            <a:pPr lvl="1"/>
            <a:r>
              <a:rPr lang="en-US" sz="2400" dirty="0" smtClean="0"/>
              <a:t>My student got a </a:t>
            </a:r>
            <a:r>
              <a:rPr lang="en-US" sz="2400" dirty="0" smtClean="0">
                <a:solidFill>
                  <a:schemeClr val="tx2"/>
                </a:solidFill>
              </a:rPr>
              <a:t>bonus</a:t>
            </a:r>
            <a:r>
              <a:rPr lang="en-US" sz="2400" dirty="0" smtClean="0"/>
              <a:t> of $800,000 (1999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800" dirty="0" smtClean="0">
                <a:solidFill>
                  <a:schemeClr val="tx2"/>
                </a:solidFill>
              </a:rPr>
              <a:t>Telecommunications</a:t>
            </a:r>
            <a:r>
              <a:rPr lang="en-US" sz="2800" dirty="0" smtClean="0"/>
              <a:t> company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Real-time, embedded</a:t>
            </a:r>
            <a:r>
              <a:rPr lang="en-US" sz="2400" dirty="0" smtClean="0"/>
              <a:t> software, plus </a:t>
            </a:r>
            <a:r>
              <a:rPr lang="en-US" sz="2400" dirty="0" smtClean="0">
                <a:solidFill>
                  <a:schemeClr val="tx2"/>
                </a:solidFill>
              </a:rPr>
              <a:t>web applications</a:t>
            </a:r>
          </a:p>
          <a:p>
            <a:pPr lvl="1"/>
            <a:r>
              <a:rPr lang="en-US" sz="2400" dirty="0" smtClean="0"/>
              <a:t>I helped apply </a:t>
            </a:r>
            <a:r>
              <a:rPr lang="en-US" sz="2400" dirty="0" smtClean="0">
                <a:solidFill>
                  <a:schemeClr val="tx2"/>
                </a:solidFill>
              </a:rPr>
              <a:t>mutation</a:t>
            </a:r>
            <a:r>
              <a:rPr lang="en-US" sz="2400" dirty="0" smtClean="0"/>
              <a:t> testing and </a:t>
            </a:r>
            <a:r>
              <a:rPr lang="en-US" sz="2400" dirty="0" smtClean="0">
                <a:solidFill>
                  <a:schemeClr val="tx2"/>
                </a:solidFill>
              </a:rPr>
              <a:t>graph criteria</a:t>
            </a:r>
            <a:r>
              <a:rPr lang="en-US" sz="2400" dirty="0" smtClean="0"/>
              <a:t> to 3 software components – past testing, ready for deployment</a:t>
            </a:r>
          </a:p>
          <a:p>
            <a:pPr lvl="1"/>
            <a:r>
              <a:rPr lang="en-US" sz="2400" dirty="0" smtClean="0"/>
              <a:t>About </a:t>
            </a:r>
            <a:r>
              <a:rPr lang="en-US" sz="2400" dirty="0" smtClean="0">
                <a:solidFill>
                  <a:schemeClr val="tx2"/>
                </a:solidFill>
              </a:rPr>
              <a:t>150 tests</a:t>
            </a:r>
            <a:r>
              <a:rPr lang="en-US" sz="2400" dirty="0" smtClean="0"/>
              <a:t> found over </a:t>
            </a:r>
            <a:r>
              <a:rPr lang="en-US" sz="2400" dirty="0" smtClean="0">
                <a:solidFill>
                  <a:schemeClr val="tx2"/>
                </a:solidFill>
              </a:rPr>
              <a:t>50 separate issues</a:t>
            </a:r>
            <a:r>
              <a:rPr lang="en-US" sz="2400" dirty="0" smtClean="0"/>
              <a:t> – at </a:t>
            </a:r>
            <a:r>
              <a:rPr lang="en-US" sz="2400" dirty="0" smtClean="0">
                <a:solidFill>
                  <a:schemeClr val="tx2"/>
                </a:solidFill>
              </a:rPr>
              <a:t>25% the cost</a:t>
            </a:r>
            <a:r>
              <a:rPr lang="en-US" sz="2400" dirty="0" smtClean="0"/>
              <a:t> of their usual system testing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DC264-9BD9-4EB5-9DF1-00E94373E4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6813755" y="6353799"/>
            <a:ext cx="2271244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omic Sans MS" pitchFamily="66" charset="0"/>
              </a:rPr>
              <a:t>Sources – student / consulting</a:t>
            </a:r>
            <a:endParaRPr lang="en-US" sz="11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PhD </a:t>
            </a:r>
            <a:r>
              <a:rPr lang="en-US" sz="2800" dirty="0" smtClean="0">
                <a:solidFill>
                  <a:schemeClr val="tx2"/>
                </a:solidFill>
              </a:rPr>
              <a:t>Georgia Institute of Technology</a:t>
            </a:r>
            <a:r>
              <a:rPr lang="en-US" sz="2800" dirty="0" smtClean="0"/>
              <a:t>, 1988</a:t>
            </a:r>
          </a:p>
          <a:p>
            <a:r>
              <a:rPr lang="en-US" sz="2800" dirty="0" smtClean="0"/>
              <a:t>Professor at </a:t>
            </a:r>
            <a:r>
              <a:rPr lang="en-US" sz="2800" dirty="0" smtClean="0">
                <a:solidFill>
                  <a:schemeClr val="tx2"/>
                </a:solidFill>
              </a:rPr>
              <a:t>George Mason University</a:t>
            </a:r>
            <a:r>
              <a:rPr lang="en-US" sz="2800" dirty="0" smtClean="0"/>
              <a:t> since 1992</a:t>
            </a:r>
          </a:p>
          <a:p>
            <a:pPr lvl="1"/>
            <a:r>
              <a:rPr lang="en-US" sz="2400" dirty="0" smtClean="0"/>
              <a:t>BS</a:t>
            </a:r>
            <a:r>
              <a:rPr lang="en-US" sz="2400" dirty="0" smtClean="0"/>
              <a:t>, MS, PhD in </a:t>
            </a:r>
            <a:r>
              <a:rPr lang="en-US" sz="2400" dirty="0" smtClean="0">
                <a:solidFill>
                  <a:schemeClr val="tx2"/>
                </a:solidFill>
              </a:rPr>
              <a:t>Software Engineering</a:t>
            </a:r>
            <a:r>
              <a:rPr lang="en-US" sz="2400" dirty="0" smtClean="0"/>
              <a:t> (also CS)</a:t>
            </a:r>
          </a:p>
          <a:p>
            <a:r>
              <a:rPr lang="en-US" sz="2800" dirty="0" smtClean="0"/>
              <a:t>Lead the </a:t>
            </a:r>
            <a:r>
              <a:rPr lang="en-US" sz="2800" dirty="0" smtClean="0">
                <a:solidFill>
                  <a:schemeClr val="tx2"/>
                </a:solidFill>
              </a:rPr>
              <a:t>Software Engineering MS</a:t>
            </a:r>
            <a:r>
              <a:rPr lang="en-US" sz="2800" dirty="0" smtClean="0"/>
              <a:t> program</a:t>
            </a:r>
          </a:p>
          <a:p>
            <a:pPr lvl="1"/>
            <a:r>
              <a:rPr lang="en-US" sz="2400" dirty="0" smtClean="0"/>
              <a:t>Oldest and largest in USA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Editor-in-Chief</a:t>
            </a:r>
            <a:r>
              <a:rPr lang="en-US" sz="2800" dirty="0" smtClean="0"/>
              <a:t> of Wiley’s journal of Software Testing, Verification and Reliability (</a:t>
            </a:r>
            <a:r>
              <a:rPr lang="en-US" sz="2800" dirty="0" smtClean="0">
                <a:solidFill>
                  <a:schemeClr val="tx2"/>
                </a:solidFill>
              </a:rPr>
              <a:t>STVR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Co-Founder</a:t>
            </a:r>
            <a:r>
              <a:rPr lang="en-US" sz="2800" dirty="0" smtClean="0"/>
              <a:t> of IEEE International Conference on Software Testing, Verification and Validation (</a:t>
            </a:r>
            <a:r>
              <a:rPr lang="en-US" sz="2800" dirty="0" smtClean="0">
                <a:solidFill>
                  <a:schemeClr val="tx2"/>
                </a:solidFill>
              </a:rPr>
              <a:t>ICST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Co-Author</a:t>
            </a:r>
            <a:r>
              <a:rPr lang="en-US" sz="2800" dirty="0" smtClean="0"/>
              <a:t> of </a:t>
            </a:r>
            <a:r>
              <a:rPr lang="en-US" sz="2800" dirty="0" smtClean="0">
                <a:solidFill>
                  <a:schemeClr val="tx2"/>
                </a:solidFill>
              </a:rPr>
              <a:t>Introduction to Software Testing</a:t>
            </a:r>
            <a:r>
              <a:rPr lang="en-US" sz="2800" dirty="0" smtClean="0"/>
              <a:t> (Cambridge University Press)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TAIG, August 2011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E8A8A-8C88-46EB-A4F9-387E7AC298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430" y="96838"/>
            <a:ext cx="6847840" cy="1446212"/>
          </a:xfrm>
        </p:spPr>
        <p:txBody>
          <a:bodyPr/>
          <a:lstStyle/>
          <a:p>
            <a:r>
              <a:rPr lang="en-US" dirty="0" smtClean="0"/>
              <a:t>Advantages of Criteria-Based Test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325880"/>
            <a:ext cx="8966200" cy="5279708"/>
          </a:xfrm>
        </p:spPr>
        <p:txBody>
          <a:bodyPr/>
          <a:lstStyle/>
          <a:p>
            <a:r>
              <a:rPr lang="en-US" dirty="0" smtClean="0"/>
              <a:t>Criteria maximize the “</a:t>
            </a:r>
            <a:r>
              <a:rPr lang="en-US" dirty="0" smtClean="0">
                <a:solidFill>
                  <a:schemeClr val="tx2"/>
                </a:solidFill>
              </a:rPr>
              <a:t>bang for the buck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Fewer</a:t>
            </a:r>
            <a:r>
              <a:rPr lang="en-US" dirty="0" smtClean="0"/>
              <a:t> tests that are </a:t>
            </a:r>
            <a:r>
              <a:rPr lang="en-US" dirty="0" smtClean="0">
                <a:solidFill>
                  <a:schemeClr val="tx2"/>
                </a:solidFill>
              </a:rPr>
              <a:t>more effective</a:t>
            </a:r>
            <a:r>
              <a:rPr lang="en-US" dirty="0" smtClean="0"/>
              <a:t> at finding faults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Comprehensive</a:t>
            </a:r>
            <a:r>
              <a:rPr lang="en-US" dirty="0" smtClean="0"/>
              <a:t> test set with minimal overlap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Traceability</a:t>
            </a:r>
            <a:r>
              <a:rPr lang="en-US" dirty="0" smtClean="0"/>
              <a:t> from software artifacts to tests</a:t>
            </a:r>
          </a:p>
          <a:p>
            <a:pPr lvl="1"/>
            <a:r>
              <a:rPr lang="en-US" dirty="0" smtClean="0"/>
              <a:t>The “</a:t>
            </a:r>
            <a:r>
              <a:rPr lang="en-US" dirty="0" smtClean="0">
                <a:solidFill>
                  <a:schemeClr val="tx2"/>
                </a:solidFill>
              </a:rPr>
              <a:t>why</a:t>
            </a:r>
            <a:r>
              <a:rPr lang="en-US" dirty="0" smtClean="0"/>
              <a:t>” for each test is answered</a:t>
            </a:r>
          </a:p>
          <a:p>
            <a:pPr lvl="1"/>
            <a:r>
              <a:rPr lang="en-US" dirty="0" smtClean="0"/>
              <a:t>Built-in support for </a:t>
            </a:r>
            <a:r>
              <a:rPr lang="en-US" dirty="0" smtClean="0">
                <a:solidFill>
                  <a:schemeClr val="tx2"/>
                </a:solidFill>
              </a:rPr>
              <a:t>regression testing</a:t>
            </a:r>
          </a:p>
          <a:p>
            <a:r>
              <a:rPr lang="en-US" dirty="0" smtClean="0"/>
              <a:t>A “</a:t>
            </a:r>
            <a:r>
              <a:rPr lang="en-US" dirty="0" smtClean="0">
                <a:solidFill>
                  <a:schemeClr val="tx2"/>
                </a:solidFill>
              </a:rPr>
              <a:t>stopping rule</a:t>
            </a:r>
            <a:r>
              <a:rPr lang="en-US" dirty="0" smtClean="0"/>
              <a:t>” for testing—advance knowledge of </a:t>
            </a:r>
            <a:r>
              <a:rPr lang="en-US" dirty="0" smtClean="0">
                <a:solidFill>
                  <a:schemeClr val="tx2"/>
                </a:solidFill>
              </a:rPr>
              <a:t>how many tests</a:t>
            </a:r>
            <a:r>
              <a:rPr lang="en-US" dirty="0" smtClean="0"/>
              <a:t> are needed</a:t>
            </a:r>
          </a:p>
          <a:p>
            <a:r>
              <a:rPr lang="en-US" dirty="0" smtClean="0"/>
              <a:t>Natural to </a:t>
            </a:r>
            <a:r>
              <a:rPr lang="en-US" dirty="0" smtClean="0">
                <a:solidFill>
                  <a:schemeClr val="tx2"/>
                </a:solidFill>
              </a:rPr>
              <a:t>automate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TAIG, August 2011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E8A8A-8C88-46EB-A4F9-387E7AC2981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70" y="96838"/>
            <a:ext cx="7326630" cy="915987"/>
          </a:xfrm>
        </p:spPr>
        <p:txBody>
          <a:bodyPr/>
          <a:lstStyle/>
          <a:p>
            <a:r>
              <a:rPr lang="en-US" dirty="0" smtClean="0"/>
              <a:t>Criteria-Based Testing 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9BD83-01CB-4CB6-A5B9-EB889AE20AD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866870"/>
            <a:ext cx="7304809" cy="575499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74320" indent="-274320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Many companies still use “</a:t>
            </a:r>
            <a:r>
              <a:rPr lang="en-US" sz="2400" b="0" kern="0" dirty="0" smtClean="0">
                <a:solidFill>
                  <a:schemeClr val="tx2"/>
                </a:solidFill>
                <a:latin typeface="Comic Sans MS" pitchFamily="66" charset="0"/>
              </a:rPr>
              <a:t>monkey testing</a:t>
            </a: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”</a:t>
            </a:r>
          </a:p>
          <a:p>
            <a:pPr marL="731520" lvl="1" indent="-27432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A human sits at the keyboard, </a:t>
            </a:r>
            <a:r>
              <a:rPr lang="en-US" b="0" kern="0" dirty="0" smtClean="0">
                <a:solidFill>
                  <a:schemeClr val="tx2"/>
                </a:solidFill>
                <a:latin typeface="Comic Sans MS" pitchFamily="66" charset="0"/>
              </a:rPr>
              <a:t>wiggles</a:t>
            </a: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the mouse and </a:t>
            </a:r>
            <a:r>
              <a:rPr lang="en-US" b="0" kern="0" dirty="0" smtClean="0">
                <a:solidFill>
                  <a:schemeClr val="tx2"/>
                </a:solidFill>
                <a:latin typeface="Comic Sans MS" pitchFamily="66" charset="0"/>
              </a:rPr>
              <a:t>bangs</a:t>
            </a: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the keyboard</a:t>
            </a:r>
          </a:p>
          <a:p>
            <a:pPr marL="731520" lvl="1" indent="-27432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No </a:t>
            </a:r>
            <a:r>
              <a:rPr lang="en-US" b="0" kern="0" dirty="0" smtClean="0">
                <a:solidFill>
                  <a:schemeClr val="tx2"/>
                </a:solidFill>
                <a:latin typeface="Comic Sans MS" pitchFamily="66" charset="0"/>
              </a:rPr>
              <a:t>automation</a:t>
            </a:r>
          </a:p>
          <a:p>
            <a:pPr marL="731520" lvl="1" indent="-27432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Minimal training required</a:t>
            </a:r>
          </a:p>
          <a:p>
            <a:pPr marL="274320" indent="-27432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Some companies automate human-designed </a:t>
            </a: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tests</a:t>
            </a:r>
          </a:p>
          <a:p>
            <a:pPr marL="731520" lvl="1" indent="-27432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Reduces execution cost</a:t>
            </a:r>
          </a:p>
          <a:p>
            <a:pPr marL="731520" lvl="1" indent="-27432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Eases repeat testing</a:t>
            </a:r>
            <a:endParaRPr lang="en-US" b="0" kern="0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274320" indent="-27432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But companies that use automation and criteria-based testing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2020" y="4554375"/>
            <a:ext cx="4119630" cy="52322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Save money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3215" y="5220511"/>
            <a:ext cx="4097241" cy="52322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Find more faults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1620" y="5886646"/>
            <a:ext cx="4080430" cy="52322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Build better software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/>
                <a:cs typeface="宋体"/>
              </a:rPr>
              <a:t>© Jeff Offutt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1FA58-CEDF-44A8-8127-F035743BE5B6}" type="slidenum">
              <a:rPr lang="zh-CN" altLang="en-US" smtClean="0">
                <a:ea typeface="宋体"/>
                <a:cs typeface="宋体"/>
              </a:rPr>
              <a:pPr/>
              <a:t>22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/>
                <a:cs typeface="宋体"/>
              </a:rPr>
              <a:t>Contact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692169" y="4091151"/>
            <a:ext cx="5749159" cy="206210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mic Sans MS" pitchFamily="66" charset="0"/>
                <a:ea typeface="宋体" charset="-122"/>
              </a:rPr>
              <a:t>Jeff Offutt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mic Sans MS" pitchFamily="66" charset="0"/>
                <a:ea typeface="宋体" charset="-122"/>
              </a:rPr>
              <a:t>offutt@gmu.edu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mic Sans MS" pitchFamily="66" charset="0"/>
                <a:ea typeface="宋体" charset="-122"/>
              </a:rPr>
              <a:t>http://cs.gmu.edu/~offutt/</a:t>
            </a:r>
          </a:p>
        </p:txBody>
      </p:sp>
      <p:sp>
        <p:nvSpPr>
          <p:cNvPr id="5120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/>
                <a:cs typeface="宋体"/>
              </a:rPr>
              <a:t>NoVa TAIG, August 2011</a:t>
            </a:r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7484" y="1680328"/>
            <a:ext cx="8829368" cy="1975926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We are in the middle of a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revolution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in how software is tested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Research is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finally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meeting practice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96963" y="96838"/>
            <a:ext cx="7064375" cy="1500734"/>
          </a:xfrm>
        </p:spPr>
        <p:txBody>
          <a:bodyPr/>
          <a:lstStyle/>
          <a:p>
            <a:r>
              <a:rPr lang="en-US" dirty="0" smtClean="0"/>
              <a:t>Software is a Skin that Surrounds Our Civilization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NoVa TAIG, August 2011</a:t>
            </a:r>
            <a:endParaRPr lang="en-US" u="sng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E9FA3C-6624-4089-9F72-F832047C049E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14600"/>
            <a:ext cx="12192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0413" y="3179763"/>
            <a:ext cx="1619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3913" y="1755775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C:\Documents and Settings\rpanesar\My Documents\My Pictures\Microsoft Clip Organizer\j0410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865" y="207699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C:\Documents and Settings\rpanesar\My Documents\My Pictures\Microsoft Clip Organizer\j0433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7417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4388" y="166687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713" y="4675188"/>
            <a:ext cx="16430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9175" y="5132388"/>
            <a:ext cx="165735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88" y="3286125"/>
            <a:ext cx="914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04100" y="1598613"/>
            <a:ext cx="9858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MCj0415748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4705" y="1054100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MCj0290387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3513" y="4527550"/>
            <a:ext cx="15811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j021508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2600" y="4038600"/>
            <a:ext cx="12144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C:\Documents and Settings\rpanesar\Local Settings\Temporary Internet Files\Content.IE5\P2WWCY0O\MCj02811390000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8338" y="2590800"/>
            <a:ext cx="2125662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125497" y="6152974"/>
            <a:ext cx="2629603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050" dirty="0" smtClean="0">
                <a:latin typeface="Comic Sans MS" pitchFamily="66" charset="0"/>
              </a:rPr>
              <a:t>Quote due to Dr</a:t>
            </a:r>
            <a:r>
              <a:rPr lang="en-US" sz="1050" dirty="0">
                <a:latin typeface="Comic Sans MS" pitchFamily="66" charset="0"/>
              </a:rPr>
              <a:t>. </a:t>
            </a:r>
            <a:r>
              <a:rPr lang="en-US" sz="1050" dirty="0" smtClean="0">
                <a:latin typeface="Comic Sans MS" pitchFamily="66" charset="0"/>
              </a:rPr>
              <a:t>Mark Harman</a:t>
            </a:r>
            <a:endParaRPr lang="en-US" sz="105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Costly Software Failures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NoVa TAIG, August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E8E54-11B3-46D3-8DA9-56519484B6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" y="861848"/>
            <a:ext cx="8966200" cy="5254790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800" b="0" kern="0" dirty="0" smtClean="0">
                <a:solidFill>
                  <a:schemeClr val="tx1"/>
                </a:solidFill>
              </a:rPr>
              <a:t>NIST report, “The </a:t>
            </a:r>
            <a:r>
              <a:rPr lang="en-US" sz="2800" b="0" kern="0" dirty="0" smtClean="0">
                <a:solidFill>
                  <a:schemeClr val="tx2"/>
                </a:solidFill>
              </a:rPr>
              <a:t>Economic Impacts</a:t>
            </a:r>
            <a:r>
              <a:rPr lang="en-US" sz="2800" b="0" kern="0" dirty="0" smtClean="0">
                <a:solidFill>
                  <a:schemeClr val="tx1"/>
                </a:solidFill>
              </a:rPr>
              <a:t> of Inadequate Infrastructure for Software Testing” (2002)</a:t>
            </a:r>
          </a:p>
          <a:p>
            <a:pPr marL="685800" lvl="1" indent="-228600">
              <a:lnSpc>
                <a:spcPct val="83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r>
              <a:rPr lang="en-US" sz="2400" b="0" kern="0" dirty="0" smtClean="0">
                <a:solidFill>
                  <a:schemeClr val="tx1"/>
                </a:solidFill>
              </a:rPr>
              <a:t>Inadequate software testing costs the US alone between $22 and $59 billion annually</a:t>
            </a:r>
          </a:p>
          <a:p>
            <a:pPr marL="685800" lvl="1" indent="-228600">
              <a:lnSpc>
                <a:spcPct val="83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r>
              <a:rPr lang="en-US" sz="2400" b="0" kern="0" dirty="0" smtClean="0">
                <a:solidFill>
                  <a:schemeClr val="tx1"/>
                </a:solidFill>
              </a:rPr>
              <a:t>Better approaches could cut this amount in half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75000"/>
              <a:buFont typeface="Monotype Sorts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Huge losses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to web application failures</a:t>
            </a:r>
            <a:endParaRPr kumimoji="0" lang="en-US" sz="1400" b="0" i="0" u="none" strike="noStrike" kern="0" cap="none" spc="0" normalizeH="0" baseline="8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Financial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services : $6.5 million per hour (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just in USA!)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Credit card sales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applications : $2.4 million per hour (in USA)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75000"/>
              <a:buFont typeface="Monotype Sorts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Dec 2006,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amazon.com’s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BOGO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offer turned into a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double discount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75000"/>
              <a:buFont typeface="Monotype Sorts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 : Symantec says that most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 vulnerabilities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due to faulty software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925" y="5933789"/>
            <a:ext cx="9061450" cy="523875"/>
          </a:xfrm>
          <a:prstGeom prst="rect">
            <a:avLst/>
          </a:prstGeom>
          <a:gradFill flip="none" rotWithShape="1">
            <a:gsLst>
              <a:gs pos="15000">
                <a:schemeClr val="bg1">
                  <a:lumMod val="75000"/>
                </a:schemeClr>
              </a:gs>
              <a:gs pos="47000">
                <a:schemeClr val="bg1">
                  <a:lumMod val="60000"/>
                  <a:lumOff val="40000"/>
                </a:schemeClr>
              </a:gs>
              <a:gs pos="96000">
                <a:schemeClr val="bg1">
                  <a:lumMod val="75000"/>
                </a:schemeClr>
              </a:gs>
            </a:gsLst>
            <a:lin ang="5400000" scaled="0"/>
            <a:tileRect/>
          </a:gradFill>
          <a:ln w="1905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World-wide monetary loss due </a:t>
            </a:r>
            <a:r>
              <a:rPr lang="en-US" altLang="zh-CN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to</a:t>
            </a:r>
            <a:r>
              <a:rPr lang="en-US" altLang="zh-CN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 poor software </a:t>
            </a:r>
            <a:r>
              <a:rPr lang="en-US" altLang="zh-CN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is </a:t>
            </a:r>
            <a:r>
              <a:rPr lang="en-US" altLang="zh-CN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ea typeface="宋体" charset="-122"/>
              </a:rPr>
              <a:t>staggering</a:t>
            </a:r>
            <a:endParaRPr lang="en-US" sz="28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risten ITC" pitchFamily="66" charset="0"/>
              <a:ea typeface="宋体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Test Activities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8900" y="833438"/>
            <a:ext cx="8966200" cy="5508625"/>
          </a:xfrm>
        </p:spPr>
        <p:txBody>
          <a:bodyPr/>
          <a:lstStyle/>
          <a:p>
            <a:r>
              <a:rPr lang="en-US" sz="2400" dirty="0" smtClean="0"/>
              <a:t>Testing can be broken up into </a:t>
            </a:r>
            <a:r>
              <a:rPr lang="en-US" sz="2400" dirty="0" smtClean="0">
                <a:solidFill>
                  <a:srgbClr val="FFFF00"/>
                </a:solidFill>
              </a:rPr>
              <a:t>four</a:t>
            </a:r>
            <a:r>
              <a:rPr lang="en-US" sz="2400" dirty="0" smtClean="0"/>
              <a:t> general types of activities</a:t>
            </a:r>
          </a:p>
          <a:p>
            <a:pPr marL="914400" lvl="1" indent="-457200"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Design</a:t>
            </a:r>
          </a:p>
          <a:p>
            <a:pPr marL="914400" lvl="1" indent="-457200"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Automation</a:t>
            </a:r>
          </a:p>
          <a:p>
            <a:pPr marL="914400" lvl="1" indent="-457200"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Execution</a:t>
            </a:r>
          </a:p>
          <a:p>
            <a:pPr marL="914400" lvl="1" indent="-457200"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Evaluation</a:t>
            </a:r>
          </a:p>
          <a:p>
            <a:r>
              <a:rPr lang="en-US" sz="2400" dirty="0" smtClean="0"/>
              <a:t>Each type of activity requires different </a:t>
            </a:r>
            <a:r>
              <a:rPr lang="en-US" sz="2400" dirty="0" smtClean="0">
                <a:solidFill>
                  <a:schemeClr val="tx2"/>
                </a:solidFill>
              </a:rPr>
              <a:t>skills</a:t>
            </a:r>
            <a:r>
              <a:rPr lang="en-US" sz="2400" dirty="0" smtClean="0"/>
              <a:t>, background </a:t>
            </a:r>
            <a:r>
              <a:rPr lang="en-US" sz="2400" dirty="0" smtClean="0">
                <a:solidFill>
                  <a:schemeClr val="tx2"/>
                </a:solidFill>
              </a:rPr>
              <a:t>knowledge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tx2"/>
                </a:solidFill>
              </a:rPr>
              <a:t>education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tx2"/>
                </a:solidFill>
              </a:rPr>
              <a:t>training</a:t>
            </a:r>
          </a:p>
          <a:p>
            <a:r>
              <a:rPr lang="en-US" sz="2400" dirty="0" smtClean="0"/>
              <a:t>No reasonable software development organization uses the same people  for requirements, design, implementation, integration and configuration control</a:t>
            </a: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NoVa TAIG, August 2011</a:t>
            </a:r>
            <a:endParaRPr lang="en-US" u="sng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35188A-0368-43FB-B41C-B8BC2FB6929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0838" y="4872038"/>
            <a:ext cx="8442325" cy="954087"/>
          </a:xfrm>
          <a:prstGeom prst="rect">
            <a:avLst/>
          </a:prstGeom>
          <a:solidFill>
            <a:srgbClr val="0000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Why do test organizations still use the same people for all four test activities??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81352" y="5789613"/>
            <a:ext cx="5517931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This </a:t>
            </a:r>
            <a:r>
              <a:rPr lang="en-US" sz="28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clearly </a:t>
            </a:r>
            <a:r>
              <a:rPr lang="en-US" sz="2800" b="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wastes</a:t>
            </a:r>
            <a:r>
              <a:rPr lang="en-US" sz="28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resources</a:t>
            </a:r>
            <a:endParaRPr lang="en-US" sz="2800" b="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11313" y="5715000"/>
            <a:ext cx="5943600" cy="103188"/>
          </a:xfrm>
          <a:prstGeom prst="rect">
            <a:avLst/>
          </a:prstGeom>
          <a:solidFill>
            <a:srgbClr val="0000CC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529013" y="1283523"/>
            <a:ext cx="410686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371600" lvl="2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400" kern="0" dirty="0">
                <a:solidFill>
                  <a:schemeClr val="tx2"/>
                </a:solidFill>
                <a:latin typeface="Comic Sans MS" pitchFamily="66" charset="0"/>
              </a:rPr>
              <a:t>1.a) Criteria-based</a:t>
            </a:r>
          </a:p>
          <a:p>
            <a:pPr marL="1371600" lvl="2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400" kern="0" dirty="0">
                <a:solidFill>
                  <a:schemeClr val="tx2"/>
                </a:solidFill>
                <a:latin typeface="Comic Sans MS" pitchFamily="66" charset="0"/>
              </a:rPr>
              <a:t>1.b) Human-based</a:t>
            </a:r>
          </a:p>
        </p:txBody>
      </p:sp>
      <p:cxnSp>
        <p:nvCxnSpPr>
          <p:cNvPr id="23563" name="Straight Arrow Connector 12"/>
          <p:cNvCxnSpPr>
            <a:cxnSpLocks noChangeShapeType="1"/>
          </p:cNvCxnSpPr>
          <p:nvPr/>
        </p:nvCxnSpPr>
        <p:spPr bwMode="auto">
          <a:xfrm>
            <a:off x="2936875" y="1466085"/>
            <a:ext cx="1577975" cy="1588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Test Design – (a) Criteria-Based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8900" y="2001838"/>
            <a:ext cx="8966200" cy="4375150"/>
          </a:xfrm>
        </p:spPr>
        <p:txBody>
          <a:bodyPr/>
          <a:lstStyle/>
          <a:p>
            <a:r>
              <a:rPr lang="en-US" sz="2400" dirty="0" smtClean="0"/>
              <a:t>This is the </a:t>
            </a:r>
            <a:r>
              <a:rPr lang="en-US" sz="2400" dirty="0" smtClean="0">
                <a:solidFill>
                  <a:schemeClr val="tx2"/>
                </a:solidFill>
              </a:rPr>
              <a:t>most technical</a:t>
            </a:r>
            <a:r>
              <a:rPr lang="en-US" sz="2400" dirty="0" smtClean="0"/>
              <a:t> job in software testing</a:t>
            </a:r>
          </a:p>
          <a:p>
            <a:r>
              <a:rPr lang="en-US" sz="2400" dirty="0" smtClean="0"/>
              <a:t>Requires </a:t>
            </a:r>
            <a:r>
              <a:rPr lang="en-US" sz="2400" dirty="0" smtClean="0">
                <a:solidFill>
                  <a:schemeClr val="tx2"/>
                </a:solidFill>
              </a:rPr>
              <a:t>knowledge</a:t>
            </a:r>
            <a:r>
              <a:rPr lang="en-US" sz="2400" dirty="0" smtClean="0"/>
              <a:t> of :</a:t>
            </a:r>
          </a:p>
          <a:p>
            <a:pPr lvl="1"/>
            <a:r>
              <a:rPr lang="en-US" sz="2000" dirty="0" smtClean="0"/>
              <a:t>Discrete math</a:t>
            </a:r>
          </a:p>
          <a:p>
            <a:pPr lvl="1"/>
            <a:r>
              <a:rPr lang="en-US" sz="2000" dirty="0" smtClean="0"/>
              <a:t>Programming</a:t>
            </a:r>
          </a:p>
          <a:p>
            <a:pPr lvl="1"/>
            <a:r>
              <a:rPr lang="en-US" sz="2000" dirty="0" smtClean="0"/>
              <a:t>Testing</a:t>
            </a:r>
          </a:p>
          <a:p>
            <a:r>
              <a:rPr lang="en-US" sz="2400" dirty="0" smtClean="0"/>
              <a:t>Requires much of a </a:t>
            </a:r>
            <a:r>
              <a:rPr lang="en-US" sz="2400" dirty="0" smtClean="0">
                <a:solidFill>
                  <a:schemeClr val="tx2"/>
                </a:solidFill>
              </a:rPr>
              <a:t>traditional CS</a:t>
            </a:r>
            <a:r>
              <a:rPr lang="en-US" sz="2400" dirty="0" smtClean="0"/>
              <a:t> degree</a:t>
            </a:r>
          </a:p>
          <a:p>
            <a:r>
              <a:rPr lang="en-US" sz="2400" dirty="0" smtClean="0"/>
              <a:t>This is </a:t>
            </a:r>
            <a:r>
              <a:rPr lang="en-US" sz="2400" dirty="0" smtClean="0">
                <a:solidFill>
                  <a:schemeClr val="tx2"/>
                </a:solidFill>
              </a:rPr>
              <a:t>intellectually</a:t>
            </a:r>
            <a:r>
              <a:rPr lang="en-US" sz="2400" dirty="0" smtClean="0"/>
              <a:t> stimulating, rewarding, and challenging</a:t>
            </a:r>
          </a:p>
          <a:p>
            <a:r>
              <a:rPr lang="en-US" sz="2400" dirty="0" smtClean="0"/>
              <a:t>Test design is analogous to </a:t>
            </a:r>
            <a:r>
              <a:rPr lang="en-US" sz="2400" dirty="0" smtClean="0">
                <a:solidFill>
                  <a:schemeClr val="tx2"/>
                </a:solidFill>
              </a:rPr>
              <a:t>software architecture</a:t>
            </a:r>
            <a:r>
              <a:rPr lang="en-US" sz="2400" dirty="0" smtClean="0"/>
              <a:t> on the development side</a:t>
            </a:r>
          </a:p>
          <a:p>
            <a:r>
              <a:rPr lang="en-US" sz="2400" dirty="0" smtClean="0"/>
              <a:t>Using people who are not qualified to design tests is a sure way to get </a:t>
            </a:r>
            <a:r>
              <a:rPr lang="en-US" sz="2400" dirty="0" smtClean="0">
                <a:solidFill>
                  <a:schemeClr val="tx2"/>
                </a:solidFill>
              </a:rPr>
              <a:t>ineffective tests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NoVa TAIG, August 2011</a:t>
            </a:r>
            <a:endParaRPr lang="en-US" u="sng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2A4DB-162B-4A55-B0CD-85A0FD9554E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6150" y="946150"/>
            <a:ext cx="7251700" cy="954088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Design test values to satisfy coverage criteria or other engineering goal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Test Design – (b) Human-Based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8900" y="1920875"/>
            <a:ext cx="8966200" cy="4456113"/>
          </a:xfrm>
        </p:spPr>
        <p:txBody>
          <a:bodyPr/>
          <a:lstStyle/>
          <a:p>
            <a:r>
              <a:rPr lang="en-US" sz="2400" dirty="0" smtClean="0"/>
              <a:t>This is much </a:t>
            </a:r>
            <a:r>
              <a:rPr lang="en-US" sz="2400" dirty="0" smtClean="0">
                <a:solidFill>
                  <a:schemeClr val="tx2"/>
                </a:solidFill>
              </a:rPr>
              <a:t>harder</a:t>
            </a:r>
            <a:r>
              <a:rPr lang="en-US" sz="2400" dirty="0" smtClean="0"/>
              <a:t> than it may seem to developers</a:t>
            </a:r>
          </a:p>
          <a:p>
            <a:r>
              <a:rPr lang="en-US" sz="2400" dirty="0" smtClean="0"/>
              <a:t>Criteria-based approaches can be blind to special situations</a:t>
            </a:r>
          </a:p>
          <a:p>
            <a:r>
              <a:rPr lang="en-US" sz="2400" dirty="0" smtClean="0"/>
              <a:t>Requires </a:t>
            </a:r>
            <a:r>
              <a:rPr lang="en-US" sz="2400" dirty="0" smtClean="0">
                <a:solidFill>
                  <a:schemeClr val="tx2"/>
                </a:solidFill>
              </a:rPr>
              <a:t>knowledge</a:t>
            </a:r>
            <a:r>
              <a:rPr lang="en-US" sz="2400" dirty="0" smtClean="0"/>
              <a:t> of :</a:t>
            </a:r>
          </a:p>
          <a:p>
            <a:pPr lvl="1"/>
            <a:r>
              <a:rPr lang="en-US" sz="2000" dirty="0" smtClean="0"/>
              <a:t>Domain, testing, and user interfaces</a:t>
            </a:r>
          </a:p>
          <a:p>
            <a:r>
              <a:rPr lang="en-US" sz="2400" dirty="0" smtClean="0"/>
              <a:t>Requires almost </a:t>
            </a:r>
            <a:r>
              <a:rPr lang="en-US" sz="2400" dirty="0" smtClean="0">
                <a:solidFill>
                  <a:schemeClr val="tx2"/>
                </a:solidFill>
              </a:rPr>
              <a:t>no traditional CS</a:t>
            </a:r>
          </a:p>
          <a:p>
            <a:pPr lvl="1"/>
            <a:r>
              <a:rPr lang="en-US" sz="2000" dirty="0" smtClean="0"/>
              <a:t>A background in the </a:t>
            </a:r>
            <a:r>
              <a:rPr lang="en-US" sz="2000" dirty="0" smtClean="0">
                <a:solidFill>
                  <a:schemeClr val="tx2"/>
                </a:solidFill>
              </a:rPr>
              <a:t>domain</a:t>
            </a:r>
            <a:r>
              <a:rPr lang="en-US" sz="2000" dirty="0" smtClean="0"/>
              <a:t> of the software is essential</a:t>
            </a:r>
          </a:p>
          <a:p>
            <a:pPr lvl="1"/>
            <a:r>
              <a:rPr lang="en-US" sz="2000" dirty="0" smtClean="0"/>
              <a:t>An </a:t>
            </a:r>
            <a:r>
              <a:rPr lang="en-US" sz="2000" dirty="0" smtClean="0">
                <a:solidFill>
                  <a:schemeClr val="tx2"/>
                </a:solidFill>
              </a:rPr>
              <a:t>empirical background</a:t>
            </a:r>
            <a:r>
              <a:rPr lang="en-US" sz="2000" dirty="0" smtClean="0"/>
              <a:t> is very helpful (biology, psychology, …)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smtClean="0">
                <a:solidFill>
                  <a:schemeClr val="tx2"/>
                </a:solidFill>
              </a:rPr>
              <a:t>logic background</a:t>
            </a:r>
            <a:r>
              <a:rPr lang="en-US" sz="2000" dirty="0" smtClean="0"/>
              <a:t> is very helpful (law, philosophy, math, …)</a:t>
            </a:r>
          </a:p>
          <a:p>
            <a:r>
              <a:rPr lang="en-US" sz="2400" dirty="0" smtClean="0"/>
              <a:t>This is </a:t>
            </a:r>
            <a:r>
              <a:rPr lang="en-US" sz="2400" dirty="0" smtClean="0">
                <a:solidFill>
                  <a:schemeClr val="tx2"/>
                </a:solidFill>
              </a:rPr>
              <a:t>intellectually</a:t>
            </a:r>
            <a:r>
              <a:rPr lang="en-US" sz="2400" dirty="0" smtClean="0"/>
              <a:t> stimulating, rewarding, and challenging</a:t>
            </a:r>
          </a:p>
          <a:p>
            <a:pPr lvl="1"/>
            <a:r>
              <a:rPr lang="en-US" sz="2000" dirty="0" smtClean="0"/>
              <a:t>But not to typical CS majors – they want to solve problems and build things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NoVa TAIG, August 2011</a:t>
            </a:r>
            <a:endParaRPr lang="en-US" u="sng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6B94A-E996-4EE3-97E9-C595F3F68A6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0250" y="946150"/>
            <a:ext cx="7683500" cy="954088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Design test values based on domain knowledge of the program and human knowledge of testing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Model-Driven Test Design – Steps</a:t>
            </a:r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NoVa TAIG, August 2011</a:t>
            </a:r>
            <a:endParaRPr lang="en-US" u="sng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F16BB-FE78-4CB5-BC78-AFB15379FB1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103188" y="3597275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software artifact</a:t>
            </a:r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1589088" y="1125538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model / structure</a:t>
            </a:r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3360738" y="1125538"/>
            <a:ext cx="1801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requirements</a:t>
            </a:r>
          </a:p>
        </p:txBody>
      </p:sp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5564188" y="971550"/>
            <a:ext cx="2019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refined requirements / test specs</a:t>
            </a:r>
          </a:p>
        </p:txBody>
      </p:sp>
      <p:sp>
        <p:nvSpPr>
          <p:cNvPr id="34826" name="TextBox 10"/>
          <p:cNvSpPr txBox="1">
            <a:spLocks noChangeArrowheads="1"/>
          </p:cNvSpPr>
          <p:nvPr/>
        </p:nvSpPr>
        <p:spPr bwMode="auto">
          <a:xfrm>
            <a:off x="7559675" y="3952875"/>
            <a:ext cx="1382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input values</a:t>
            </a:r>
          </a:p>
        </p:txBody>
      </p:sp>
      <p:sp>
        <p:nvSpPr>
          <p:cNvPr id="34827" name="TextBox 11"/>
          <p:cNvSpPr txBox="1">
            <a:spLocks noChangeArrowheads="1"/>
          </p:cNvSpPr>
          <p:nvPr/>
        </p:nvSpPr>
        <p:spPr bwMode="auto">
          <a:xfrm>
            <a:off x="6000750" y="5449888"/>
            <a:ext cx="1001713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cases</a:t>
            </a:r>
          </a:p>
        </p:txBody>
      </p:sp>
      <p:sp>
        <p:nvSpPr>
          <p:cNvPr id="34828" name="TextBox 12"/>
          <p:cNvSpPr txBox="1">
            <a:spLocks noChangeArrowheads="1"/>
          </p:cNvSpPr>
          <p:nvPr/>
        </p:nvSpPr>
        <p:spPr bwMode="auto">
          <a:xfrm>
            <a:off x="4406900" y="5449888"/>
            <a:ext cx="1146175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scripts</a:t>
            </a:r>
          </a:p>
        </p:txBody>
      </p:sp>
      <p:sp>
        <p:nvSpPr>
          <p:cNvPr id="34829" name="TextBox 13"/>
          <p:cNvSpPr txBox="1">
            <a:spLocks noChangeArrowheads="1"/>
          </p:cNvSpPr>
          <p:nvPr/>
        </p:nvSpPr>
        <p:spPr bwMode="auto">
          <a:xfrm>
            <a:off x="2813050" y="5449888"/>
            <a:ext cx="1146175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results</a:t>
            </a:r>
          </a:p>
        </p:txBody>
      </p:sp>
      <p:cxnSp>
        <p:nvCxnSpPr>
          <p:cNvPr id="16" name="Curved Connector 15"/>
          <p:cNvCxnSpPr>
            <a:stCxn id="34822" idx="0"/>
            <a:endCxn id="34823" idx="1"/>
          </p:cNvCxnSpPr>
          <p:nvPr/>
        </p:nvCxnSpPr>
        <p:spPr bwMode="auto">
          <a:xfrm rot="5400000" flipH="1" flipV="1">
            <a:off x="132556" y="2140744"/>
            <a:ext cx="2117725" cy="795338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hape 24"/>
          <p:cNvCxnSpPr>
            <a:stCxn id="34826" idx="2"/>
            <a:endCxn id="34827" idx="3"/>
          </p:cNvCxnSpPr>
          <p:nvPr/>
        </p:nvCxnSpPr>
        <p:spPr bwMode="auto">
          <a:xfrm rot="5400000">
            <a:off x="7055644" y="4607719"/>
            <a:ext cx="1143000" cy="1249362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832" name="TextBox 25"/>
          <p:cNvSpPr txBox="1">
            <a:spLocks noChangeArrowheads="1"/>
          </p:cNvSpPr>
          <p:nvPr/>
        </p:nvSpPr>
        <p:spPr bwMode="auto">
          <a:xfrm>
            <a:off x="1230313" y="5449888"/>
            <a:ext cx="1135062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pass / fail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2833688" y="1463675"/>
            <a:ext cx="663575" cy="158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>
            <a:endCxn id="34825" idx="1"/>
          </p:cNvCxnSpPr>
          <p:nvPr/>
        </p:nvCxnSpPr>
        <p:spPr bwMode="auto">
          <a:xfrm>
            <a:off x="4876800" y="1479550"/>
            <a:ext cx="6873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2300288" y="5802313"/>
            <a:ext cx="636587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0800000">
            <a:off x="3848100" y="5802313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5448300" y="5802313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838" name="TextBox 66"/>
          <p:cNvSpPr txBox="1">
            <a:spLocks noChangeArrowheads="1"/>
          </p:cNvSpPr>
          <p:nvPr/>
        </p:nvSpPr>
        <p:spPr bwMode="auto">
          <a:xfrm>
            <a:off x="1565275" y="3435350"/>
            <a:ext cx="2417763" cy="1016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radley Hand ITC" pitchFamily="66" charset="0"/>
              </a:rPr>
              <a:t>IMPLEMENTATION</a:t>
            </a:r>
          </a:p>
          <a:p>
            <a:pPr algn="ctr"/>
            <a:r>
              <a:rPr lang="en-US"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>
                <a:latin typeface="Bradley Hand ITC" pitchFamily="66" charset="0"/>
              </a:rPr>
              <a:t>LEVEL</a:t>
            </a:r>
          </a:p>
        </p:txBody>
      </p:sp>
      <p:sp>
        <p:nvSpPr>
          <p:cNvPr id="34839" name="TextBox 67"/>
          <p:cNvSpPr txBox="1">
            <a:spLocks noChangeArrowheads="1"/>
          </p:cNvSpPr>
          <p:nvPr/>
        </p:nvSpPr>
        <p:spPr bwMode="auto">
          <a:xfrm>
            <a:off x="6084888" y="2524125"/>
            <a:ext cx="1990725" cy="1016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radley Hand ITC" pitchFamily="66" charset="0"/>
              </a:rPr>
              <a:t>DESIGN</a:t>
            </a:r>
          </a:p>
          <a:p>
            <a:pPr algn="ctr"/>
            <a:r>
              <a:rPr lang="en-US"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>
                <a:latin typeface="Bradley Hand ITC" pitchFamily="66" charset="0"/>
              </a:rPr>
              <a:t>LEVEL</a:t>
            </a:r>
          </a:p>
        </p:txBody>
      </p:sp>
      <p:cxnSp>
        <p:nvCxnSpPr>
          <p:cNvPr id="20" name="Shape 19"/>
          <p:cNvCxnSpPr>
            <a:stCxn id="34825" idx="3"/>
            <a:endCxn id="34826" idx="0"/>
          </p:cNvCxnSpPr>
          <p:nvPr/>
        </p:nvCxnSpPr>
        <p:spPr bwMode="auto">
          <a:xfrm>
            <a:off x="7583488" y="1479550"/>
            <a:ext cx="668337" cy="247332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4841" name="Straight Connector 62"/>
          <p:cNvCxnSpPr>
            <a:cxnSpLocks noChangeShapeType="1"/>
          </p:cNvCxnSpPr>
          <p:nvPr/>
        </p:nvCxnSpPr>
        <p:spPr bwMode="auto">
          <a:xfrm>
            <a:off x="149225" y="3481388"/>
            <a:ext cx="8845550" cy="1587"/>
          </a:xfrm>
          <a:prstGeom prst="line">
            <a:avLst/>
          </a:prstGeom>
          <a:noFill/>
          <a:ln w="57150" algn="ctr">
            <a:solidFill>
              <a:srgbClr val="FF0066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39" name="TextBox 38"/>
          <p:cNvSpPr txBox="1"/>
          <p:nvPr/>
        </p:nvSpPr>
        <p:spPr>
          <a:xfrm>
            <a:off x="639763" y="2057400"/>
            <a:ext cx="1052512" cy="40005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92413" y="960438"/>
            <a:ext cx="1136650" cy="40005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criterion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94238" y="960438"/>
            <a:ext cx="819150" cy="40005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refine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23175" y="1589088"/>
            <a:ext cx="1123950" cy="40005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generate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83463" y="5038725"/>
            <a:ext cx="1138237" cy="1014413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prefix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postfix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expected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70488" y="5167313"/>
            <a:ext cx="1208087" cy="40005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automate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33800" y="5126038"/>
            <a:ext cx="995363" cy="40005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17738" y="5153025"/>
            <a:ext cx="1095375" cy="40005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evaluate</a:t>
            </a:r>
          </a:p>
        </p:txBody>
      </p:sp>
      <p:cxnSp>
        <p:nvCxnSpPr>
          <p:cNvPr id="34850" name="Curved Connector 15"/>
          <p:cNvCxnSpPr>
            <a:cxnSpLocks noChangeShapeType="1"/>
            <a:endCxn id="34851" idx="1"/>
          </p:cNvCxnSpPr>
          <p:nvPr/>
        </p:nvCxnSpPr>
        <p:spPr bwMode="auto">
          <a:xfrm flipV="1">
            <a:off x="1122363" y="2432050"/>
            <a:ext cx="2100262" cy="1143000"/>
          </a:xfrm>
          <a:prstGeom prst="curvedConnector3">
            <a:avLst>
              <a:gd name="adj1" fmla="val 17338"/>
            </a:avLst>
          </a:prstGeom>
          <a:noFill/>
          <a:ln w="38100" algn="ctr">
            <a:solidFill>
              <a:srgbClr val="FF6600"/>
            </a:solidFill>
            <a:round/>
            <a:headEnd type="none" w="sm" len="sm"/>
            <a:tailEnd type="arrow" w="med" len="med"/>
          </a:ln>
        </p:spPr>
      </p:cxnSp>
      <p:sp>
        <p:nvSpPr>
          <p:cNvPr id="34851" name="TextBox 34"/>
          <p:cNvSpPr txBox="1">
            <a:spLocks noChangeArrowheads="1"/>
          </p:cNvSpPr>
          <p:nvPr/>
        </p:nvSpPr>
        <p:spPr bwMode="auto">
          <a:xfrm>
            <a:off x="3222625" y="2078038"/>
            <a:ext cx="180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requirements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65288" y="2532063"/>
            <a:ext cx="1285875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domain analysis</a:t>
            </a:r>
          </a:p>
        </p:txBody>
      </p:sp>
      <p:cxnSp>
        <p:nvCxnSpPr>
          <p:cNvPr id="34853" name="Curved Connector 15"/>
          <p:cNvCxnSpPr>
            <a:cxnSpLocks noChangeShapeType="1"/>
            <a:stCxn id="34851" idx="3"/>
            <a:endCxn id="34825" idx="1"/>
          </p:cNvCxnSpPr>
          <p:nvPr/>
        </p:nvCxnSpPr>
        <p:spPr bwMode="auto">
          <a:xfrm flipV="1">
            <a:off x="5024438" y="1479550"/>
            <a:ext cx="539750" cy="9525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FF6600"/>
            </a:solidFill>
            <a:round/>
            <a:headEnd type="none" w="sm" len="sm"/>
            <a:tailEnd type="arrow" w="med" len="med"/>
          </a:ln>
        </p:spPr>
      </p:cxn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041650" y="2562225"/>
            <a:ext cx="4600575" cy="2070100"/>
            <a:chOff x="3041822" y="2562130"/>
            <a:chExt cx="4600955" cy="2069438"/>
          </a:xfrm>
        </p:grpSpPr>
        <p:sp>
          <p:nvSpPr>
            <p:cNvPr id="49" name="Left Brace 48"/>
            <p:cNvSpPr/>
            <p:nvPr/>
          </p:nvSpPr>
          <p:spPr>
            <a:xfrm rot="4719087">
              <a:off x="4974912" y="1963702"/>
              <a:ext cx="734777" cy="4600955"/>
            </a:xfrm>
            <a:prstGeom prst="leftBrace">
              <a:avLst>
                <a:gd name="adj1" fmla="val 8333"/>
                <a:gd name="adj2" fmla="val 49690"/>
              </a:avLst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" name="Group 89"/>
            <p:cNvGrpSpPr>
              <a:grpSpLocks/>
            </p:cNvGrpSpPr>
            <p:nvPr/>
          </p:nvGrpSpPr>
          <p:grpSpPr bwMode="auto">
            <a:xfrm rot="-677690">
              <a:off x="4562954" y="2562130"/>
              <a:ext cx="999582" cy="1367073"/>
              <a:chOff x="4698749" y="2544024"/>
              <a:chExt cx="999582" cy="1367073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5287542" y="2655110"/>
                <a:ext cx="411197" cy="1252137"/>
              </a:xfrm>
              <a:custGeom>
                <a:avLst/>
                <a:gdLst>
                  <a:gd name="connsiteX0" fmla="*/ 0 w 411108"/>
                  <a:gd name="connsiteY0" fmla="*/ 1252009 h 1252009"/>
                  <a:gd name="connsiteX1" fmla="*/ 9054 w 411108"/>
                  <a:gd name="connsiteY1" fmla="*/ 790282 h 1252009"/>
                  <a:gd name="connsiteX2" fmla="*/ 18107 w 411108"/>
                  <a:gd name="connsiteY2" fmla="*/ 672587 h 1252009"/>
                  <a:gd name="connsiteX3" fmla="*/ 45268 w 411108"/>
                  <a:gd name="connsiteY3" fmla="*/ 582053 h 1252009"/>
                  <a:gd name="connsiteX4" fmla="*/ 63375 w 411108"/>
                  <a:gd name="connsiteY4" fmla="*/ 518678 h 1252009"/>
                  <a:gd name="connsiteX5" fmla="*/ 99588 w 411108"/>
                  <a:gd name="connsiteY5" fmla="*/ 455304 h 1252009"/>
                  <a:gd name="connsiteX6" fmla="*/ 108642 w 411108"/>
                  <a:gd name="connsiteY6" fmla="*/ 428144 h 1252009"/>
                  <a:gd name="connsiteX7" fmla="*/ 135802 w 411108"/>
                  <a:gd name="connsiteY7" fmla="*/ 391930 h 1252009"/>
                  <a:gd name="connsiteX8" fmla="*/ 181070 w 411108"/>
                  <a:gd name="connsiteY8" fmla="*/ 328556 h 1252009"/>
                  <a:gd name="connsiteX9" fmla="*/ 244444 w 411108"/>
                  <a:gd name="connsiteY9" fmla="*/ 228967 h 1252009"/>
                  <a:gd name="connsiteX10" fmla="*/ 325925 w 411108"/>
                  <a:gd name="connsiteY10" fmla="*/ 111272 h 1252009"/>
                  <a:gd name="connsiteX11" fmla="*/ 353085 w 411108"/>
                  <a:gd name="connsiteY11" fmla="*/ 75059 h 1252009"/>
                  <a:gd name="connsiteX12" fmla="*/ 371192 w 411108"/>
                  <a:gd name="connsiteY12" fmla="*/ 47898 h 1252009"/>
                  <a:gd name="connsiteX13" fmla="*/ 407406 w 411108"/>
                  <a:gd name="connsiteY13" fmla="*/ 2631 h 12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1108" h="1252009">
                    <a:moveTo>
                      <a:pt x="0" y="1252009"/>
                    </a:moveTo>
                    <a:cubicBezTo>
                      <a:pt x="3018" y="1098100"/>
                      <a:pt x="4246" y="944145"/>
                      <a:pt x="9054" y="790282"/>
                    </a:cubicBezTo>
                    <a:cubicBezTo>
                      <a:pt x="10283" y="750954"/>
                      <a:pt x="13510" y="711665"/>
                      <a:pt x="18107" y="672587"/>
                    </a:cubicBezTo>
                    <a:cubicBezTo>
                      <a:pt x="21300" y="645447"/>
                      <a:pt x="39317" y="605857"/>
                      <a:pt x="45268" y="582053"/>
                    </a:cubicBezTo>
                    <a:cubicBezTo>
                      <a:pt x="48170" y="570445"/>
                      <a:pt x="56879" y="531670"/>
                      <a:pt x="63375" y="518678"/>
                    </a:cubicBezTo>
                    <a:cubicBezTo>
                      <a:pt x="74256" y="496916"/>
                      <a:pt x="88707" y="477066"/>
                      <a:pt x="99588" y="455304"/>
                    </a:cubicBezTo>
                    <a:cubicBezTo>
                      <a:pt x="103856" y="446768"/>
                      <a:pt x="103907" y="436430"/>
                      <a:pt x="108642" y="428144"/>
                    </a:cubicBezTo>
                    <a:cubicBezTo>
                      <a:pt x="116128" y="415043"/>
                      <a:pt x="127805" y="404726"/>
                      <a:pt x="135802" y="391930"/>
                    </a:cubicBezTo>
                    <a:cubicBezTo>
                      <a:pt x="175521" y="328378"/>
                      <a:pt x="129294" y="380330"/>
                      <a:pt x="181070" y="328556"/>
                    </a:cubicBezTo>
                    <a:cubicBezTo>
                      <a:pt x="204412" y="258524"/>
                      <a:pt x="169387" y="354063"/>
                      <a:pt x="244444" y="228967"/>
                    </a:cubicBezTo>
                    <a:cubicBezTo>
                      <a:pt x="287130" y="157823"/>
                      <a:pt x="261047" y="197776"/>
                      <a:pt x="325925" y="111272"/>
                    </a:cubicBezTo>
                    <a:cubicBezTo>
                      <a:pt x="334978" y="99201"/>
                      <a:pt x="344715" y="87614"/>
                      <a:pt x="353085" y="75059"/>
                    </a:cubicBezTo>
                    <a:cubicBezTo>
                      <a:pt x="359121" y="66005"/>
                      <a:pt x="364226" y="56257"/>
                      <a:pt x="371192" y="47898"/>
                    </a:cubicBezTo>
                    <a:cubicBezTo>
                      <a:pt x="411108" y="0"/>
                      <a:pt x="388420" y="40605"/>
                      <a:pt x="407406" y="2631"/>
                    </a:cubicBezTo>
                  </a:path>
                </a:pathLst>
              </a:cu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 flipH="1">
                <a:off x="4698270" y="2741878"/>
                <a:ext cx="590599" cy="1128351"/>
              </a:xfrm>
              <a:custGeom>
                <a:avLst/>
                <a:gdLst>
                  <a:gd name="connsiteX0" fmla="*/ 0 w 411108"/>
                  <a:gd name="connsiteY0" fmla="*/ 1252009 h 1252009"/>
                  <a:gd name="connsiteX1" fmla="*/ 9054 w 411108"/>
                  <a:gd name="connsiteY1" fmla="*/ 790282 h 1252009"/>
                  <a:gd name="connsiteX2" fmla="*/ 18107 w 411108"/>
                  <a:gd name="connsiteY2" fmla="*/ 672587 h 1252009"/>
                  <a:gd name="connsiteX3" fmla="*/ 45268 w 411108"/>
                  <a:gd name="connsiteY3" fmla="*/ 582053 h 1252009"/>
                  <a:gd name="connsiteX4" fmla="*/ 63375 w 411108"/>
                  <a:gd name="connsiteY4" fmla="*/ 518678 h 1252009"/>
                  <a:gd name="connsiteX5" fmla="*/ 99588 w 411108"/>
                  <a:gd name="connsiteY5" fmla="*/ 455304 h 1252009"/>
                  <a:gd name="connsiteX6" fmla="*/ 108642 w 411108"/>
                  <a:gd name="connsiteY6" fmla="*/ 428144 h 1252009"/>
                  <a:gd name="connsiteX7" fmla="*/ 135802 w 411108"/>
                  <a:gd name="connsiteY7" fmla="*/ 391930 h 1252009"/>
                  <a:gd name="connsiteX8" fmla="*/ 181070 w 411108"/>
                  <a:gd name="connsiteY8" fmla="*/ 328556 h 1252009"/>
                  <a:gd name="connsiteX9" fmla="*/ 244444 w 411108"/>
                  <a:gd name="connsiteY9" fmla="*/ 228967 h 1252009"/>
                  <a:gd name="connsiteX10" fmla="*/ 325925 w 411108"/>
                  <a:gd name="connsiteY10" fmla="*/ 111272 h 1252009"/>
                  <a:gd name="connsiteX11" fmla="*/ 353085 w 411108"/>
                  <a:gd name="connsiteY11" fmla="*/ 75059 h 1252009"/>
                  <a:gd name="connsiteX12" fmla="*/ 371192 w 411108"/>
                  <a:gd name="connsiteY12" fmla="*/ 47898 h 1252009"/>
                  <a:gd name="connsiteX13" fmla="*/ 407406 w 411108"/>
                  <a:gd name="connsiteY13" fmla="*/ 2631 h 12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1108" h="1252009">
                    <a:moveTo>
                      <a:pt x="0" y="1252009"/>
                    </a:moveTo>
                    <a:cubicBezTo>
                      <a:pt x="3018" y="1098100"/>
                      <a:pt x="4246" y="944145"/>
                      <a:pt x="9054" y="790282"/>
                    </a:cubicBezTo>
                    <a:cubicBezTo>
                      <a:pt x="10283" y="750954"/>
                      <a:pt x="13510" y="711665"/>
                      <a:pt x="18107" y="672587"/>
                    </a:cubicBezTo>
                    <a:cubicBezTo>
                      <a:pt x="21300" y="645447"/>
                      <a:pt x="39317" y="605857"/>
                      <a:pt x="45268" y="582053"/>
                    </a:cubicBezTo>
                    <a:cubicBezTo>
                      <a:pt x="48170" y="570445"/>
                      <a:pt x="56879" y="531670"/>
                      <a:pt x="63375" y="518678"/>
                    </a:cubicBezTo>
                    <a:cubicBezTo>
                      <a:pt x="74256" y="496916"/>
                      <a:pt x="88707" y="477066"/>
                      <a:pt x="99588" y="455304"/>
                    </a:cubicBezTo>
                    <a:cubicBezTo>
                      <a:pt x="103856" y="446768"/>
                      <a:pt x="103907" y="436430"/>
                      <a:pt x="108642" y="428144"/>
                    </a:cubicBezTo>
                    <a:cubicBezTo>
                      <a:pt x="116128" y="415043"/>
                      <a:pt x="127805" y="404726"/>
                      <a:pt x="135802" y="391930"/>
                    </a:cubicBezTo>
                    <a:cubicBezTo>
                      <a:pt x="175521" y="328378"/>
                      <a:pt x="129294" y="380330"/>
                      <a:pt x="181070" y="328556"/>
                    </a:cubicBezTo>
                    <a:cubicBezTo>
                      <a:pt x="204412" y="258524"/>
                      <a:pt x="169387" y="354063"/>
                      <a:pt x="244444" y="228967"/>
                    </a:cubicBezTo>
                    <a:cubicBezTo>
                      <a:pt x="287130" y="157823"/>
                      <a:pt x="261047" y="197776"/>
                      <a:pt x="325925" y="111272"/>
                    </a:cubicBezTo>
                    <a:cubicBezTo>
                      <a:pt x="334978" y="99201"/>
                      <a:pt x="344715" y="87614"/>
                      <a:pt x="353085" y="75059"/>
                    </a:cubicBezTo>
                    <a:cubicBezTo>
                      <a:pt x="359121" y="66005"/>
                      <a:pt x="364226" y="56257"/>
                      <a:pt x="371192" y="47898"/>
                    </a:cubicBezTo>
                    <a:cubicBezTo>
                      <a:pt x="411108" y="0"/>
                      <a:pt x="388420" y="40605"/>
                      <a:pt x="407406" y="2631"/>
                    </a:cubicBezTo>
                  </a:path>
                </a:pathLst>
              </a:cu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6" name="Straight Arrow Connector 55"/>
              <p:cNvCxnSpPr>
                <a:stCxn id="52" idx="0"/>
              </p:cNvCxnSpPr>
              <p:nvPr/>
            </p:nvCxnSpPr>
            <p:spPr>
              <a:xfrm flipH="1" flipV="1">
                <a:off x="5240321" y="2540771"/>
                <a:ext cx="46042" cy="1366401"/>
              </a:xfrm>
              <a:prstGeom prst="straightConnector1">
                <a:avLst/>
              </a:pr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TextBox 56"/>
          <p:cNvSpPr txBox="1"/>
          <p:nvPr/>
        </p:nvSpPr>
        <p:spPr>
          <a:xfrm rot="21030169">
            <a:off x="4832350" y="4314825"/>
            <a:ext cx="1166813" cy="40005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feedback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139825" y="147145"/>
            <a:ext cx="6931025" cy="985464"/>
          </a:xfrm>
        </p:spPr>
        <p:txBody>
          <a:bodyPr/>
          <a:lstStyle/>
          <a:p>
            <a:r>
              <a:rPr lang="en-US" dirty="0" smtClean="0"/>
              <a:t>MDTD – Activities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NoVa TAIG, August 2011</a:t>
            </a:r>
            <a:endParaRPr lang="en-US" u="sng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EEF379-53FE-4FF6-BEF8-8B5B4436651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103188" y="3616939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software artifact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1703388" y="1145202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model / structure</a:t>
            </a:r>
          </a:p>
        </p:txBody>
      </p: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3303588" y="1145202"/>
            <a:ext cx="1801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requirements</a:t>
            </a:r>
          </a:p>
        </p:txBody>
      </p:sp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5322888" y="991214"/>
            <a:ext cx="2019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refined requirements / test specs</a:t>
            </a:r>
          </a:p>
        </p:txBody>
      </p:sp>
      <p:sp>
        <p:nvSpPr>
          <p:cNvPr id="35850" name="TextBox 10"/>
          <p:cNvSpPr txBox="1">
            <a:spLocks noChangeArrowheads="1"/>
          </p:cNvSpPr>
          <p:nvPr/>
        </p:nvSpPr>
        <p:spPr bwMode="auto">
          <a:xfrm>
            <a:off x="7559675" y="3616939"/>
            <a:ext cx="1382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input values</a:t>
            </a:r>
          </a:p>
        </p:txBody>
      </p:sp>
      <p:sp>
        <p:nvSpPr>
          <p:cNvPr id="35851" name="TextBox 11"/>
          <p:cNvSpPr txBox="1">
            <a:spLocks noChangeArrowheads="1"/>
          </p:cNvSpPr>
          <p:nvPr/>
        </p:nvSpPr>
        <p:spPr bwMode="auto">
          <a:xfrm>
            <a:off x="6000750" y="5152052"/>
            <a:ext cx="1001713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cases</a:t>
            </a:r>
          </a:p>
        </p:txBody>
      </p:sp>
      <p:sp>
        <p:nvSpPr>
          <p:cNvPr id="35852" name="TextBox 12"/>
          <p:cNvSpPr txBox="1">
            <a:spLocks noChangeArrowheads="1"/>
          </p:cNvSpPr>
          <p:nvPr/>
        </p:nvSpPr>
        <p:spPr bwMode="auto">
          <a:xfrm>
            <a:off x="4406900" y="5152052"/>
            <a:ext cx="1146175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scripts</a:t>
            </a:r>
          </a:p>
        </p:txBody>
      </p:sp>
      <p:sp>
        <p:nvSpPr>
          <p:cNvPr id="35853" name="TextBox 13"/>
          <p:cNvSpPr txBox="1">
            <a:spLocks noChangeArrowheads="1"/>
          </p:cNvSpPr>
          <p:nvPr/>
        </p:nvSpPr>
        <p:spPr bwMode="auto">
          <a:xfrm>
            <a:off x="2813050" y="5152052"/>
            <a:ext cx="1146175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results</a:t>
            </a:r>
          </a:p>
        </p:txBody>
      </p:sp>
      <p:cxnSp>
        <p:nvCxnSpPr>
          <p:cNvPr id="16" name="Curved Connector 15"/>
          <p:cNvCxnSpPr>
            <a:stCxn id="35846" idx="0"/>
            <a:endCxn id="35847" idx="1"/>
          </p:cNvCxnSpPr>
          <p:nvPr/>
        </p:nvCxnSpPr>
        <p:spPr bwMode="auto">
          <a:xfrm rot="5400000" flipH="1" flipV="1">
            <a:off x="189706" y="2103258"/>
            <a:ext cx="2117725" cy="909638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hape 24"/>
          <p:cNvCxnSpPr>
            <a:stCxn id="35850" idx="2"/>
            <a:endCxn id="35851" idx="3"/>
          </p:cNvCxnSpPr>
          <p:nvPr/>
        </p:nvCxnSpPr>
        <p:spPr bwMode="auto">
          <a:xfrm rot="5400000">
            <a:off x="7035801" y="4291626"/>
            <a:ext cx="1181100" cy="124777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5856" name="TextBox 25"/>
          <p:cNvSpPr txBox="1">
            <a:spLocks noChangeArrowheads="1"/>
          </p:cNvSpPr>
          <p:nvPr/>
        </p:nvSpPr>
        <p:spPr bwMode="auto">
          <a:xfrm>
            <a:off x="1230313" y="5152052"/>
            <a:ext cx="1135062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pass / fail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3005138" y="1499214"/>
            <a:ext cx="5191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4876800" y="1499214"/>
            <a:ext cx="51911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2300288" y="5504477"/>
            <a:ext cx="636587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0800000">
            <a:off x="3848100" y="5504477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5448300" y="5504477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5862" name="TextBox 66"/>
          <p:cNvSpPr txBox="1">
            <a:spLocks noChangeArrowheads="1"/>
          </p:cNvSpPr>
          <p:nvPr/>
        </p:nvSpPr>
        <p:spPr bwMode="auto">
          <a:xfrm>
            <a:off x="1565275" y="3048614"/>
            <a:ext cx="2417763" cy="1016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radley Hand ITC" pitchFamily="66" charset="0"/>
              </a:rPr>
              <a:t>IMPLEMENTATION</a:t>
            </a:r>
          </a:p>
          <a:p>
            <a:pPr algn="ctr"/>
            <a:r>
              <a:rPr lang="en-US"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>
                <a:latin typeface="Bradley Hand ITC" pitchFamily="66" charset="0"/>
              </a:rPr>
              <a:t>LEVEL</a:t>
            </a:r>
          </a:p>
        </p:txBody>
      </p:sp>
      <p:sp>
        <p:nvSpPr>
          <p:cNvPr id="35863" name="TextBox 67"/>
          <p:cNvSpPr txBox="1">
            <a:spLocks noChangeArrowheads="1"/>
          </p:cNvSpPr>
          <p:nvPr/>
        </p:nvSpPr>
        <p:spPr bwMode="auto">
          <a:xfrm>
            <a:off x="6084888" y="2137389"/>
            <a:ext cx="1990725" cy="1016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radley Hand ITC" pitchFamily="66" charset="0"/>
              </a:rPr>
              <a:t>DESIGN</a:t>
            </a:r>
          </a:p>
          <a:p>
            <a:pPr algn="ctr"/>
            <a:r>
              <a:rPr lang="en-US"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>
                <a:latin typeface="Bradley Hand ITC" pitchFamily="66" charset="0"/>
              </a:rPr>
              <a:t>LEVEL</a:t>
            </a:r>
          </a:p>
        </p:txBody>
      </p:sp>
      <p:cxnSp>
        <p:nvCxnSpPr>
          <p:cNvPr id="20" name="Shape 19"/>
          <p:cNvCxnSpPr>
            <a:stCxn id="35849" idx="3"/>
            <a:endCxn id="35850" idx="0"/>
          </p:cNvCxnSpPr>
          <p:nvPr/>
        </p:nvCxnSpPr>
        <p:spPr bwMode="auto">
          <a:xfrm>
            <a:off x="7342188" y="1499214"/>
            <a:ext cx="908050" cy="211772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865" name="Straight Connector 62"/>
          <p:cNvCxnSpPr>
            <a:cxnSpLocks noChangeShapeType="1"/>
          </p:cNvCxnSpPr>
          <p:nvPr/>
        </p:nvCxnSpPr>
        <p:spPr bwMode="auto">
          <a:xfrm>
            <a:off x="149225" y="3104484"/>
            <a:ext cx="8845550" cy="1587"/>
          </a:xfrm>
          <a:prstGeom prst="line">
            <a:avLst/>
          </a:prstGeom>
          <a:noFill/>
          <a:ln w="57150" algn="ctr">
            <a:solidFill>
              <a:srgbClr val="FF0066"/>
            </a:solidFill>
            <a:prstDash val="sysDot"/>
            <a:round/>
            <a:headEnd type="none" w="sm" len="sm"/>
            <a:tailEnd type="none" w="sm" len="sm"/>
          </a:ln>
        </p:spPr>
      </p:cxn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325563" y="1059477"/>
            <a:ext cx="5967412" cy="1354137"/>
            <a:chOff x="1325880" y="1040130"/>
            <a:chExt cx="5966460" cy="1353205"/>
          </a:xfrm>
        </p:grpSpPr>
        <p:sp>
          <p:nvSpPr>
            <p:cNvPr id="35877" name="Rounded Rectangle 26"/>
            <p:cNvSpPr>
              <a:spLocks noChangeArrowheads="1"/>
            </p:cNvSpPr>
            <p:nvPr/>
          </p:nvSpPr>
          <p:spPr bwMode="auto">
            <a:xfrm>
              <a:off x="1325880" y="1040130"/>
              <a:ext cx="5966460" cy="1337310"/>
            </a:xfrm>
            <a:prstGeom prst="roundRect">
              <a:avLst>
                <a:gd name="adj" fmla="val 16667"/>
              </a:avLst>
            </a:prstGeom>
            <a:solidFill>
              <a:srgbClr val="66CCFF">
                <a:alpha val="30196"/>
              </a:srgbClr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65489" y="1931691"/>
              <a:ext cx="1687243" cy="461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Design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397375" y="4099539"/>
            <a:ext cx="4711700" cy="1657350"/>
            <a:chOff x="4396740" y="4080510"/>
            <a:chExt cx="4712970" cy="165735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4396740" y="4137660"/>
              <a:ext cx="4712970" cy="1600200"/>
            </a:xfrm>
            <a:prstGeom prst="roundRect">
              <a:avLst/>
            </a:prstGeom>
            <a:solidFill>
              <a:srgbClr val="66CC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5322" y="4080510"/>
              <a:ext cx="2752808" cy="523220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Automation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873375" y="5121889"/>
            <a:ext cx="1527175" cy="1423988"/>
            <a:chOff x="2872740" y="5101590"/>
            <a:chExt cx="1527810" cy="1425357"/>
          </a:xfrm>
        </p:grpSpPr>
        <p:sp>
          <p:nvSpPr>
            <p:cNvPr id="35873" name="Rounded Rectangle 31"/>
            <p:cNvSpPr>
              <a:spLocks noChangeArrowheads="1"/>
            </p:cNvSpPr>
            <p:nvPr/>
          </p:nvSpPr>
          <p:spPr bwMode="auto">
            <a:xfrm>
              <a:off x="2907030" y="5101590"/>
              <a:ext cx="1459230" cy="1424940"/>
            </a:xfrm>
            <a:prstGeom prst="roundRect">
              <a:avLst>
                <a:gd name="adj" fmla="val 16667"/>
              </a:avLst>
            </a:prstGeom>
            <a:solidFill>
              <a:srgbClr val="66CCFF">
                <a:alpha val="30196"/>
              </a:srgbClr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72740" y="5695886"/>
              <a:ext cx="1527810" cy="8310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Execution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936625" y="5136177"/>
            <a:ext cx="1624013" cy="1447800"/>
            <a:chOff x="1188720" y="5025390"/>
            <a:chExt cx="1623060" cy="1448217"/>
          </a:xfrm>
        </p:grpSpPr>
        <p:sp>
          <p:nvSpPr>
            <p:cNvPr id="35871" name="Rounded Rectangle 33"/>
            <p:cNvSpPr>
              <a:spLocks noChangeArrowheads="1"/>
            </p:cNvSpPr>
            <p:nvPr/>
          </p:nvSpPr>
          <p:spPr bwMode="auto">
            <a:xfrm>
              <a:off x="1196340" y="5025390"/>
              <a:ext cx="1615440" cy="1424940"/>
            </a:xfrm>
            <a:prstGeom prst="roundRect">
              <a:avLst>
                <a:gd name="adj" fmla="val 16667"/>
              </a:avLst>
            </a:prstGeom>
            <a:solidFill>
              <a:srgbClr val="66CCFF">
                <a:alpha val="30196"/>
              </a:srgbClr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8720" y="5643105"/>
              <a:ext cx="1623060" cy="8305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Evaluation</a:t>
              </a:r>
            </a:p>
          </p:txBody>
        </p:sp>
      </p:grp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1123950" y="2448539"/>
            <a:ext cx="6088063" cy="2154238"/>
          </a:xfrm>
          <a:prstGeom prst="star16">
            <a:avLst>
              <a:gd name="adj" fmla="val 37500"/>
            </a:avLst>
          </a:prstGeom>
          <a:solidFill>
            <a:schemeClr val="hlink"/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Papyrus" pitchFamily="66" charset="0"/>
              </a:rPr>
              <a:t>Raising our abstraction level makes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Papyrus" pitchFamily="66" charset="0"/>
              </a:rPr>
              <a:t>test design MUCH easier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heme/theme1.xml><?xml version="1.0" encoding="utf-8"?>
<a:theme xmlns:a="http://schemas.openxmlformats.org/drawingml/2006/main" name="intro">
  <a:themeElements>
    <a:clrScheme name="">
      <a:dk1>
        <a:srgbClr val="5F5F5F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66CC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5CB9E7"/>
      </a:accent6>
      <a:hlink>
        <a:srgbClr val="FF0033"/>
      </a:hlink>
      <a:folHlink>
        <a:srgbClr val="969696"/>
      </a:folHlink>
    </a:clrScheme>
    <a:fontScheme name="int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a:\intro.ppt</Template>
  <TotalTime>1715</TotalTime>
  <Pages>49</Pages>
  <Words>1781</Words>
  <Application>Microsoft Office PowerPoint</Application>
  <PresentationFormat>On-screen Show (4:3)</PresentationFormat>
  <Paragraphs>306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intro</vt:lpstr>
      <vt:lpstr>Cost / Benefits Arguments for Automation and Coverage</vt:lpstr>
      <vt:lpstr>Who Am I</vt:lpstr>
      <vt:lpstr>Software is a Skin that Surrounds Our Civilization</vt:lpstr>
      <vt:lpstr>Costly Software Failures</vt:lpstr>
      <vt:lpstr>Types of Test Activities</vt:lpstr>
      <vt:lpstr>1. Test Design – (a) Criteria-Based</vt:lpstr>
      <vt:lpstr>1. Test Design – (b) Human-Based</vt:lpstr>
      <vt:lpstr>Model-Driven Test Design – Steps</vt:lpstr>
      <vt:lpstr>MDTD – Activities</vt:lpstr>
      <vt:lpstr>Advantages of Criteria-Based Test Design</vt:lpstr>
      <vt:lpstr>Overview</vt:lpstr>
      <vt:lpstr>Google</vt:lpstr>
      <vt:lpstr>Amazon</vt:lpstr>
      <vt:lpstr>Microsoft</vt:lpstr>
      <vt:lpstr>Major US Government Contractor</vt:lpstr>
      <vt:lpstr>Graph Criteria</vt:lpstr>
      <vt:lpstr>Logic Criteria</vt:lpstr>
      <vt:lpstr>Input Space Partitioning</vt:lpstr>
      <vt:lpstr>Mutation Testing</vt:lpstr>
      <vt:lpstr>Advantages of Criteria-Based Test Design</vt:lpstr>
      <vt:lpstr>Criteria-Based Testing Summary</vt:lpstr>
      <vt:lpstr>Contact</vt:lpstr>
    </vt:vector>
  </TitlesOfParts>
  <Company>George Mason Unviersity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MDTD</dc:title>
  <dc:subject/>
  <dc:creator>Jeff Offutt</dc:creator>
  <cp:keywords/>
  <dc:description/>
  <cp:lastModifiedBy>Jeff Offutt</cp:lastModifiedBy>
  <cp:revision>270</cp:revision>
  <cp:lastPrinted>1996-04-04T10:27:56Z</cp:lastPrinted>
  <dcterms:created xsi:type="dcterms:W3CDTF">1996-06-15T03:21:08Z</dcterms:created>
  <dcterms:modified xsi:type="dcterms:W3CDTF">2011-08-04T19:55:33Z</dcterms:modified>
</cp:coreProperties>
</file>