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7" r:id="rId3"/>
    <p:sldId id="270" r:id="rId4"/>
    <p:sldId id="274" r:id="rId5"/>
    <p:sldId id="273" r:id="rId6"/>
    <p:sldId id="272" r:id="rId7"/>
    <p:sldId id="271" r:id="rId8"/>
    <p:sldId id="283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00"/>
    <a:srgbClr val="FFFF00"/>
    <a:srgbClr val="66CCFF"/>
    <a:srgbClr val="3399FF"/>
    <a:srgbClr val="FF0000"/>
    <a:srgbClr val="0000CC"/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7367" autoAdjust="0"/>
    <p:restoredTop sz="96496" autoAdjust="0"/>
  </p:normalViewPr>
  <p:slideViewPr>
    <p:cSldViewPr>
      <p:cViewPr varScale="1">
        <p:scale>
          <a:sx n="114" d="100"/>
          <a:sy n="114" d="100"/>
        </p:scale>
        <p:origin x="1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20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2" tIns="46136" rIns="92272" bIns="46136" numCol="1" anchor="t" anchorCtr="0" compatLnSpc="1">
            <a:prstTxWarp prst="textNoShape">
              <a:avLst/>
            </a:prstTxWarp>
          </a:bodyPr>
          <a:lstStyle>
            <a:lvl1pPr defTabSz="9230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904" y="2"/>
            <a:ext cx="297209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2" tIns="46136" rIns="92272" bIns="46136" numCol="1" anchor="t" anchorCtr="0" compatLnSpc="1">
            <a:prstTxWarp prst="textNoShape">
              <a:avLst/>
            </a:prstTxWarp>
          </a:bodyPr>
          <a:lstStyle>
            <a:lvl1pPr algn="r" defTabSz="9230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2196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2" tIns="46136" rIns="92272" bIns="46136" numCol="1" anchor="b" anchorCtr="0" compatLnSpc="1">
            <a:prstTxWarp prst="textNoShape">
              <a:avLst/>
            </a:prstTxWarp>
          </a:bodyPr>
          <a:lstStyle>
            <a:lvl1pPr defTabSz="9230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904" y="8832196"/>
            <a:ext cx="297209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2" tIns="46136" rIns="92272" bIns="46136" numCol="1" anchor="b" anchorCtr="0" compatLnSpc="1">
            <a:prstTxWarp prst="textNoShape">
              <a:avLst/>
            </a:prstTxWarp>
          </a:bodyPr>
          <a:lstStyle>
            <a:lvl1pPr algn="r" defTabSz="923050">
              <a:defRPr sz="1200"/>
            </a:lvl1pPr>
          </a:lstStyle>
          <a:p>
            <a:pPr>
              <a:defRPr/>
            </a:pPr>
            <a:fld id="{886A0B9C-2024-49F5-A130-92C09FA5A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25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2" tIns="46136" rIns="92272" bIns="46136" numCol="1" anchor="t" anchorCtr="0" compatLnSpc="1">
            <a:prstTxWarp prst="textNoShape">
              <a:avLst/>
            </a:prstTxWarp>
          </a:bodyPr>
          <a:lstStyle>
            <a:lvl1pPr defTabSz="9230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904" y="2"/>
            <a:ext cx="297209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2" tIns="46136" rIns="92272" bIns="46136" numCol="1" anchor="t" anchorCtr="0" compatLnSpc="1">
            <a:prstTxWarp prst="textNoShape">
              <a:avLst/>
            </a:prstTxWarp>
          </a:bodyPr>
          <a:lstStyle>
            <a:lvl1pPr algn="r" defTabSz="9230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805" y="4416100"/>
            <a:ext cx="5030391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2" tIns="46136" rIns="92272" bIns="461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2196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2" tIns="46136" rIns="92272" bIns="46136" numCol="1" anchor="b" anchorCtr="0" compatLnSpc="1">
            <a:prstTxWarp prst="textNoShape">
              <a:avLst/>
            </a:prstTxWarp>
          </a:bodyPr>
          <a:lstStyle>
            <a:lvl1pPr defTabSz="9230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904" y="8832196"/>
            <a:ext cx="297209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2" tIns="46136" rIns="92272" bIns="46136" numCol="1" anchor="b" anchorCtr="0" compatLnSpc="1">
            <a:prstTxWarp prst="textNoShape">
              <a:avLst/>
            </a:prstTxWarp>
          </a:bodyPr>
          <a:lstStyle>
            <a:lvl1pPr algn="r" defTabSz="923050">
              <a:defRPr sz="1200"/>
            </a:lvl1pPr>
          </a:lstStyle>
          <a:p>
            <a:pPr>
              <a:defRPr/>
            </a:pPr>
            <a:fld id="{A08218E7-BD20-44C0-8885-BEB4990E5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43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47A31-42F5-4D9C-9FD5-B8DF336A1541}" type="datetime5">
              <a:rPr lang="en-US" smtClean="0"/>
              <a:t>17-Jan-20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3AF25-BB77-4AAD-9633-D600BF90B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C49A7-157F-4E3B-B33D-39241CD19BFE}" type="datetime5">
              <a:rPr lang="en-US" smtClean="0"/>
              <a:t>17-Jan-20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B341D-7F62-4B39-A8F3-3CCB7E3C9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76200"/>
            <a:ext cx="22288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" y="76200"/>
            <a:ext cx="65341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C218C-AD56-4E19-A7CD-DFB6CD66F6D7}" type="datetime5">
              <a:rPr lang="en-US" smtClean="0"/>
              <a:t>17-Jan-20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DC785-855B-46B5-B93B-53692101F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838200"/>
            <a:ext cx="89154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anchor="b"/>
          <a:lstStyle>
            <a:lvl1pPr>
              <a:defRPr/>
            </a:lvl1pPr>
          </a:lstStyle>
          <a:p>
            <a:pPr>
              <a:defRPr/>
            </a:pPr>
            <a:fld id="{F0206494-5CF7-4F5C-A9AD-5F31667636F9}" type="datetime5">
              <a:rPr lang="en-US" smtClean="0"/>
              <a:t>17-Jan-20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anchor="b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Offutt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anchor="b"/>
          <a:lstStyle>
            <a:lvl1pPr>
              <a:defRPr/>
            </a:lvl1pPr>
          </a:lstStyle>
          <a:p>
            <a:pPr>
              <a:defRPr/>
            </a:pPr>
            <a:fld id="{E8903B15-55C7-43DE-A324-26A994693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8F1A5-6A63-4D9A-A30E-E8715895EE38}" type="datetime5">
              <a:rPr lang="en-US" smtClean="0"/>
              <a:t>17-Jan-20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C1D48-181F-432E-A7BB-818ECC4EA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1066800"/>
            <a:ext cx="43815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3815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EC792-D807-47A3-9805-12729DCF30C5}" type="datetime5">
              <a:rPr lang="en-US" smtClean="0"/>
              <a:t>17-Jan-20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3002E-4C33-4B66-ADCB-FD9D70DE2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C7DDA-C4D9-4431-9B6E-296E023C9A4E}" type="datetime5">
              <a:rPr lang="en-US" smtClean="0"/>
              <a:t>17-Jan-20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Offutt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ECC5E-0EEC-4CB9-9810-92ED39173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0D962-3822-4A23-98C6-FF7FD75568BF}" type="datetime5">
              <a:rPr lang="en-US" smtClean="0"/>
              <a:t>17-Jan-20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Offutt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40EF4-D64E-44A6-B00D-886101941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03BE4-66A0-4251-8CC7-134FFE8731FE}" type="datetime5">
              <a:rPr lang="en-US" smtClean="0"/>
              <a:t>17-Jan-20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Offutt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D9053-DFEA-4BC1-A64F-A178814A0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72B22-0175-4C67-B957-87DCAE6F5B80}" type="datetime5">
              <a:rPr lang="en-US" smtClean="0"/>
              <a:t>17-Jan-20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BD6C4-6BB6-4761-AE33-4D9D939A0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E2096-92B8-49C0-B2C7-F79AA188D464}" type="datetime5">
              <a:rPr lang="en-US" smtClean="0"/>
              <a:t>17-Jan-20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EA075-9BA6-41C3-8C9A-AAD9B0C3D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000099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76200"/>
            <a:ext cx="8991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" y="990600"/>
            <a:ext cx="8915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latin typeface="Arial" charset="0"/>
              </a:defRPr>
            </a:lvl1pPr>
          </a:lstStyle>
          <a:p>
            <a:pPr>
              <a:defRPr/>
            </a:pPr>
            <a:fld id="{D2958BCD-6320-468F-880A-FC145BEA8A9E}" type="datetime5">
              <a:rPr lang="en-US" smtClean="0"/>
              <a:t>17-Jan-20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©  Offutt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fld id="{76EE9AF4-423B-4DB1-A822-86BC73668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Gill Sans MT" panose="020B0502020104020203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 panose="020B0502020104020203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ill Sans MT" panose="020B0502020104020203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anose="020B0502020104020203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016000"/>
            <a:ext cx="7696200" cy="1219200"/>
          </a:xfrm>
        </p:spPr>
        <p:txBody>
          <a:bodyPr/>
          <a:lstStyle/>
          <a:p>
            <a:pPr eaLnBrk="1" hangingPunct="1"/>
            <a:r>
              <a:rPr lang="en-US" b="1" dirty="0" err="1" smtClean="0"/>
              <a:t>Schneiderma</a:t>
            </a:r>
            <a:r>
              <a:rPr lang="en-US" dirty="0" err="1" smtClean="0"/>
              <a:t>n’s</a:t>
            </a:r>
            <a:r>
              <a:rPr lang="en-US" dirty="0" smtClean="0"/>
              <a:t> 5 Criteria</a:t>
            </a:r>
            <a:endParaRPr lang="en-US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51200"/>
            <a:ext cx="6477000" cy="2844800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Paul Ammann</a:t>
            </a:r>
            <a:endParaRPr lang="en-US" sz="24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hangingPunct="1"/>
            <a:endParaRPr lang="en-US" sz="16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hangingPunct="1"/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SWE 205</a:t>
            </a:r>
            <a:endParaRPr lang="en-US" sz="24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 Offutt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1295400"/>
          </a:xfrm>
        </p:spPr>
        <p:txBody>
          <a:bodyPr/>
          <a:lstStyle/>
          <a:p>
            <a:pPr eaLnBrk="1" hangingPunct="1"/>
            <a:r>
              <a:rPr lang="en-US" dirty="0" smtClean="0"/>
              <a:t>Shneiderman’s Measurable Criteria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905001"/>
            <a:ext cx="4876800" cy="3352799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Time to learn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Speed of performance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Rate of user errors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Retention of skills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Subjective satisfaction</a:t>
            </a:r>
          </a:p>
        </p:txBody>
      </p:sp>
      <p:sp>
        <p:nvSpPr>
          <p:cNvPr id="14342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379E27F-E021-4258-9ECC-7E85CA7352E2}" type="datetime5">
              <a:rPr lang="en-US" smtClean="0"/>
              <a:t>17-Jan-20</a:t>
            </a:fld>
            <a:endParaRPr lang="en-US" smtClean="0"/>
          </a:p>
        </p:txBody>
      </p:sp>
      <p:sp>
        <p:nvSpPr>
          <p:cNvPr id="14343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5AE673-2577-4B96-A727-7A56D0FC4B50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 Offutt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en-US" dirty="0" smtClean="0"/>
              <a:t>1. Time to Learn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1066800"/>
            <a:ext cx="8915400" cy="1773238"/>
          </a:xfrm>
        </p:spPr>
        <p:txBody>
          <a:bodyPr/>
          <a:lstStyle/>
          <a:p>
            <a:pPr eaLnBrk="1" hangingPunct="1"/>
            <a:r>
              <a:rPr lang="en-US" sz="2800" dirty="0" smtClean="0"/>
              <a:t>How long it takes to learn </a:t>
            </a:r>
            <a:r>
              <a:rPr lang="en-US" sz="2800" dirty="0" smtClean="0">
                <a:solidFill>
                  <a:srgbClr val="FFFF00"/>
                </a:solidFill>
              </a:rPr>
              <a:t>how to use</a:t>
            </a:r>
            <a:r>
              <a:rPr lang="en-US" sz="2800" dirty="0" smtClean="0"/>
              <a:t> an interface</a:t>
            </a:r>
          </a:p>
          <a:p>
            <a:pPr eaLnBrk="1" hangingPunct="1"/>
            <a:r>
              <a:rPr lang="en-US" sz="2800" dirty="0" smtClean="0"/>
              <a:t>With complicated interfaces, learning happens in “</a:t>
            </a:r>
            <a:r>
              <a:rPr lang="en-US" sz="2800" dirty="0" smtClean="0">
                <a:solidFill>
                  <a:srgbClr val="FFFF00"/>
                </a:solidFill>
              </a:rPr>
              <a:t>plateaus</a:t>
            </a:r>
            <a:r>
              <a:rPr lang="en-US" sz="2800" dirty="0" smtClean="0"/>
              <a:t>”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23888" y="5029200"/>
            <a:ext cx="2881312" cy="1066800"/>
            <a:chOff x="393" y="3168"/>
            <a:chExt cx="1815" cy="672"/>
          </a:xfrm>
        </p:grpSpPr>
        <p:sp>
          <p:nvSpPr>
            <p:cNvPr id="15387" name="Rectangle 30"/>
            <p:cNvSpPr>
              <a:spLocks noChangeArrowheads="1"/>
            </p:cNvSpPr>
            <p:nvPr/>
          </p:nvSpPr>
          <p:spPr bwMode="auto">
            <a:xfrm>
              <a:off x="1008" y="3168"/>
              <a:ext cx="1200" cy="67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  <p:grpSp>
          <p:nvGrpSpPr>
            <p:cNvPr id="15388" name="Group 22"/>
            <p:cNvGrpSpPr>
              <a:grpSpLocks/>
            </p:cNvGrpSpPr>
            <p:nvPr/>
          </p:nvGrpSpPr>
          <p:grpSpPr bwMode="auto">
            <a:xfrm>
              <a:off x="1008" y="3168"/>
              <a:ext cx="1200" cy="672"/>
              <a:chOff x="1008" y="3168"/>
              <a:chExt cx="1200" cy="672"/>
            </a:xfrm>
          </p:grpSpPr>
          <p:sp>
            <p:nvSpPr>
              <p:cNvPr id="15390" name="Line 11"/>
              <p:cNvSpPr>
                <a:spLocks noChangeShapeType="1"/>
              </p:cNvSpPr>
              <p:nvPr/>
            </p:nvSpPr>
            <p:spPr bwMode="auto">
              <a:xfrm flipV="1">
                <a:off x="1008" y="3168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15391" name="Line 19"/>
              <p:cNvSpPr>
                <a:spLocks noChangeShapeType="1"/>
              </p:cNvSpPr>
              <p:nvPr/>
            </p:nvSpPr>
            <p:spPr bwMode="auto">
              <a:xfrm>
                <a:off x="1008" y="3168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5389" name="Text Box 31"/>
            <p:cNvSpPr txBox="1">
              <a:spLocks noChangeArrowheads="1"/>
            </p:cNvSpPr>
            <p:nvPr/>
          </p:nvSpPr>
          <p:spPr bwMode="auto">
            <a:xfrm>
              <a:off x="393" y="3244"/>
              <a:ext cx="663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i="1">
                  <a:latin typeface="Gill Sans MT" panose="020B0502020104020203" pitchFamily="34" charset="0"/>
                </a:rPr>
                <a:t>initial</a:t>
              </a:r>
            </a:p>
            <a:p>
              <a:pPr algn="ctr"/>
              <a:r>
                <a:rPr lang="en-US" sz="1600" i="1">
                  <a:latin typeface="Gill Sans MT" panose="020B0502020104020203" pitchFamily="34" charset="0"/>
                </a:rPr>
                <a:t>set of</a:t>
              </a:r>
            </a:p>
            <a:p>
              <a:pPr algn="ctr"/>
              <a:r>
                <a:rPr lang="en-US" sz="1600" i="1">
                  <a:latin typeface="Gill Sans MT" panose="020B0502020104020203" pitchFamily="34" charset="0"/>
                </a:rPr>
                <a:t>commands</a:t>
              </a:r>
            </a:p>
          </p:txBody>
        </p:sp>
      </p:grp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1714500" y="4724400"/>
            <a:ext cx="1676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latin typeface="Gill Sans MT" panose="020B0502020104020203" pitchFamily="34" charset="0"/>
              </a:rPr>
              <a:t>Plateau 1</a:t>
            </a:r>
          </a:p>
          <a:p>
            <a:pPr algn="ctr">
              <a:spcBef>
                <a:spcPct val="50000"/>
              </a:spcBef>
            </a:pPr>
            <a:r>
              <a:rPr lang="en-US" sz="1600" dirty="0">
                <a:latin typeface="Gill Sans MT" panose="020B0502020104020203" pitchFamily="34" charset="0"/>
              </a:rPr>
              <a:t>Ability to complete at least one simple task</a:t>
            </a:r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2438400" y="3684588"/>
            <a:ext cx="2971800" cy="2411412"/>
            <a:chOff x="1536" y="2321"/>
            <a:chExt cx="1872" cy="1519"/>
          </a:xfrm>
        </p:grpSpPr>
        <p:sp>
          <p:nvSpPr>
            <p:cNvPr id="15381" name="Rectangle 29"/>
            <p:cNvSpPr>
              <a:spLocks noChangeArrowheads="1"/>
            </p:cNvSpPr>
            <p:nvPr/>
          </p:nvSpPr>
          <p:spPr bwMode="auto">
            <a:xfrm>
              <a:off x="2208" y="2496"/>
              <a:ext cx="1200" cy="134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  <p:grpSp>
          <p:nvGrpSpPr>
            <p:cNvPr id="15382" name="Group 23"/>
            <p:cNvGrpSpPr>
              <a:grpSpLocks/>
            </p:cNvGrpSpPr>
            <p:nvPr/>
          </p:nvGrpSpPr>
          <p:grpSpPr bwMode="auto">
            <a:xfrm>
              <a:off x="2208" y="2496"/>
              <a:ext cx="1200" cy="672"/>
              <a:chOff x="2208" y="2496"/>
              <a:chExt cx="1200" cy="672"/>
            </a:xfrm>
          </p:grpSpPr>
          <p:sp>
            <p:nvSpPr>
              <p:cNvPr id="15385" name="Line 16"/>
              <p:cNvSpPr>
                <a:spLocks noChangeShapeType="1"/>
              </p:cNvSpPr>
              <p:nvPr/>
            </p:nvSpPr>
            <p:spPr bwMode="auto">
              <a:xfrm flipV="1">
                <a:off x="2208" y="2496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15386" name="Line 21"/>
              <p:cNvSpPr>
                <a:spLocks noChangeShapeType="1"/>
              </p:cNvSpPr>
              <p:nvPr/>
            </p:nvSpPr>
            <p:spPr bwMode="auto">
              <a:xfrm>
                <a:off x="2208" y="2496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5383" name="Text Box 33"/>
            <p:cNvSpPr txBox="1">
              <a:spLocks noChangeArrowheads="1"/>
            </p:cNvSpPr>
            <p:nvPr/>
          </p:nvSpPr>
          <p:spPr bwMode="auto">
            <a:xfrm>
              <a:off x="1536" y="2496"/>
              <a:ext cx="66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i="1">
                  <a:latin typeface="Gill Sans MT" panose="020B0502020104020203" pitchFamily="34" charset="0"/>
                </a:rPr>
                <a:t>additional</a:t>
              </a:r>
            </a:p>
            <a:p>
              <a:pPr algn="ctr"/>
              <a:r>
                <a:rPr lang="en-US" sz="1600" i="1">
                  <a:latin typeface="Gill Sans MT" panose="020B0502020104020203" pitchFamily="34" charset="0"/>
                </a:rPr>
                <a:t>commands</a:t>
              </a:r>
            </a:p>
          </p:txBody>
        </p:sp>
        <p:sp>
          <p:nvSpPr>
            <p:cNvPr id="15384" name="Text Box 34"/>
            <p:cNvSpPr txBox="1">
              <a:spLocks noChangeArrowheads="1"/>
            </p:cNvSpPr>
            <p:nvPr/>
          </p:nvSpPr>
          <p:spPr bwMode="auto">
            <a:xfrm>
              <a:off x="2280" y="2321"/>
              <a:ext cx="1056" cy="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latin typeface="Gill Sans MT" panose="020B0502020104020203" pitchFamily="34" charset="0"/>
                </a:rPr>
                <a:t>Plateau 2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>
                  <a:latin typeface="Gill Sans MT" panose="020B0502020104020203" pitchFamily="34" charset="0"/>
                </a:rPr>
                <a:t>More tasks,   more choices,    or more speed</a:t>
              </a:r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4343400" y="2514600"/>
            <a:ext cx="3657600" cy="3581400"/>
            <a:chOff x="2736" y="1584"/>
            <a:chExt cx="2304" cy="2256"/>
          </a:xfrm>
        </p:grpSpPr>
        <p:sp>
          <p:nvSpPr>
            <p:cNvPr id="15371" name="Rectangle 27"/>
            <p:cNvSpPr>
              <a:spLocks noChangeArrowheads="1"/>
            </p:cNvSpPr>
            <p:nvPr/>
          </p:nvSpPr>
          <p:spPr bwMode="auto">
            <a:xfrm>
              <a:off x="3408" y="1824"/>
              <a:ext cx="1200" cy="201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  <p:grpSp>
          <p:nvGrpSpPr>
            <p:cNvPr id="15372" name="Group 24"/>
            <p:cNvGrpSpPr>
              <a:grpSpLocks/>
            </p:cNvGrpSpPr>
            <p:nvPr/>
          </p:nvGrpSpPr>
          <p:grpSpPr bwMode="auto">
            <a:xfrm>
              <a:off x="3408" y="1824"/>
              <a:ext cx="1200" cy="672"/>
              <a:chOff x="3408" y="1824"/>
              <a:chExt cx="1200" cy="672"/>
            </a:xfrm>
          </p:grpSpPr>
          <p:sp>
            <p:nvSpPr>
              <p:cNvPr id="15379" name="Line 17"/>
              <p:cNvSpPr>
                <a:spLocks noChangeShapeType="1"/>
              </p:cNvSpPr>
              <p:nvPr/>
            </p:nvSpPr>
            <p:spPr bwMode="auto">
              <a:xfrm flipV="1">
                <a:off x="3408" y="1824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15380" name="Line 20"/>
              <p:cNvSpPr>
                <a:spLocks noChangeShapeType="1"/>
              </p:cNvSpPr>
              <p:nvPr/>
            </p:nvSpPr>
            <p:spPr bwMode="auto">
              <a:xfrm>
                <a:off x="3408" y="1824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5373" name="Text Box 35"/>
            <p:cNvSpPr txBox="1">
              <a:spLocks noChangeArrowheads="1"/>
            </p:cNvSpPr>
            <p:nvPr/>
          </p:nvSpPr>
          <p:spPr bwMode="auto">
            <a:xfrm>
              <a:off x="2736" y="1824"/>
              <a:ext cx="66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i="1">
                  <a:latin typeface="Gill Sans MT" panose="020B0502020104020203" pitchFamily="34" charset="0"/>
                </a:rPr>
                <a:t>additional</a:t>
              </a:r>
            </a:p>
            <a:p>
              <a:pPr algn="ctr"/>
              <a:r>
                <a:rPr lang="en-US" sz="1600" i="1">
                  <a:latin typeface="Gill Sans MT" panose="020B0502020104020203" pitchFamily="34" charset="0"/>
                </a:rPr>
                <a:t>commands</a:t>
              </a:r>
            </a:p>
          </p:txBody>
        </p:sp>
        <p:sp>
          <p:nvSpPr>
            <p:cNvPr id="15374" name="Text Box 36"/>
            <p:cNvSpPr txBox="1">
              <a:spLocks noChangeArrowheads="1"/>
            </p:cNvSpPr>
            <p:nvPr/>
          </p:nvSpPr>
          <p:spPr bwMode="auto">
            <a:xfrm>
              <a:off x="3480" y="1632"/>
              <a:ext cx="1056" cy="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latin typeface="Gill Sans MT" panose="020B0502020104020203" pitchFamily="34" charset="0"/>
                </a:rPr>
                <a:t>Plateau 3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>
                  <a:latin typeface="Gill Sans MT" panose="020B0502020104020203" pitchFamily="34" charset="0"/>
                </a:rPr>
                <a:t>More tasks,   more choices,    or more speed</a:t>
              </a:r>
            </a:p>
          </p:txBody>
        </p:sp>
        <p:grpSp>
          <p:nvGrpSpPr>
            <p:cNvPr id="15375" name="Group 40"/>
            <p:cNvGrpSpPr>
              <a:grpSpLocks/>
            </p:cNvGrpSpPr>
            <p:nvPr/>
          </p:nvGrpSpPr>
          <p:grpSpPr bwMode="auto">
            <a:xfrm>
              <a:off x="4656" y="1584"/>
              <a:ext cx="384" cy="384"/>
              <a:chOff x="4800" y="1968"/>
              <a:chExt cx="384" cy="384"/>
            </a:xfrm>
          </p:grpSpPr>
          <p:sp>
            <p:nvSpPr>
              <p:cNvPr id="15376" name="Oval 37"/>
              <p:cNvSpPr>
                <a:spLocks noChangeArrowheads="1"/>
              </p:cNvSpPr>
              <p:nvPr/>
            </p:nvSpPr>
            <p:spPr bwMode="auto">
              <a:xfrm>
                <a:off x="4800" y="225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15377" name="Oval 38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15378" name="Oval 39"/>
              <p:cNvSpPr>
                <a:spLocks noChangeArrowheads="1"/>
              </p:cNvSpPr>
              <p:nvPr/>
            </p:nvSpPr>
            <p:spPr bwMode="auto">
              <a:xfrm>
                <a:off x="4944" y="21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Gill Sans MT" panose="020B0502020104020203" pitchFamily="34" charset="0"/>
                </a:endParaRPr>
              </a:p>
            </p:txBody>
          </p:sp>
        </p:grpSp>
      </p:grpSp>
      <p:sp>
        <p:nvSpPr>
          <p:cNvPr id="15369" name="Date Placeholder 3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33CFB65-9185-4E85-8690-A3B3147DB309}" type="datetime5">
              <a:rPr lang="en-US" smtClean="0"/>
              <a:t>17-Jan-20</a:t>
            </a:fld>
            <a:endParaRPr lang="en-US" smtClean="0"/>
          </a:p>
        </p:txBody>
      </p:sp>
      <p:sp>
        <p:nvSpPr>
          <p:cNvPr id="15370" name="Slide Number Placeholder 3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EBBD4B-5246-4FE0-A899-11EA14E60BB2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  <p:bldP spid="2870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 Offutt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 Speed of Performance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Speed of </a:t>
            </a:r>
            <a:r>
              <a:rPr lang="en-US" dirty="0" smtClean="0">
                <a:solidFill>
                  <a:srgbClr val="FFFF00"/>
                </a:solidFill>
              </a:rPr>
              <a:t>user interface</a:t>
            </a:r>
            <a:r>
              <a:rPr lang="en-US" dirty="0" smtClean="0"/>
              <a:t>, </a:t>
            </a:r>
            <a:r>
              <a:rPr lang="en-US" b="1" dirty="0" smtClean="0"/>
              <a:t>NOT</a:t>
            </a:r>
            <a:r>
              <a:rPr lang="en-US" dirty="0" smtClean="0"/>
              <a:t> software</a:t>
            </a:r>
          </a:p>
          <a:p>
            <a:pPr eaLnBrk="1" hangingPunct="1"/>
            <a:r>
              <a:rPr lang="en-US" dirty="0" smtClean="0"/>
              <a:t>Number of </a:t>
            </a:r>
            <a:r>
              <a:rPr lang="en-US" dirty="0" smtClean="0">
                <a:solidFill>
                  <a:srgbClr val="FFFF00"/>
                </a:solidFill>
              </a:rPr>
              <a:t>characters to type</a:t>
            </a:r>
            <a:r>
              <a:rPr lang="en-US" dirty="0" smtClean="0"/>
              <a:t>, buttons to press, mouse-clicks, mouse movements, …</a:t>
            </a:r>
          </a:p>
          <a:p>
            <a:pPr eaLnBrk="1" hangingPunct="1"/>
            <a:r>
              <a:rPr lang="en-US" dirty="0" smtClean="0"/>
              <a:t>Speed of performance often </a:t>
            </a:r>
            <a:r>
              <a:rPr lang="en-US" dirty="0" smtClean="0">
                <a:solidFill>
                  <a:srgbClr val="FFFF00"/>
                </a:solidFill>
              </a:rPr>
              <a:t>directly conflicts</a:t>
            </a:r>
            <a:r>
              <a:rPr lang="en-US" dirty="0" smtClean="0"/>
              <a:t> with time to learn</a:t>
            </a:r>
          </a:p>
          <a:p>
            <a:pPr lvl="1" eaLnBrk="1" hangingPunct="1"/>
            <a:r>
              <a:rPr lang="en-US" dirty="0" smtClean="0"/>
              <a:t>That is, </a:t>
            </a:r>
            <a:r>
              <a:rPr lang="en-US" dirty="0" smtClean="0">
                <a:solidFill>
                  <a:srgbClr val="FFFF00"/>
                </a:solidFill>
              </a:rPr>
              <a:t>faster systems are often harder </a:t>
            </a:r>
            <a:r>
              <a:rPr lang="en-US" dirty="0" smtClean="0"/>
              <a:t>to learn</a:t>
            </a:r>
          </a:p>
          <a:p>
            <a:pPr lvl="1" eaLnBrk="1" hangingPunct="1"/>
            <a:r>
              <a:rPr lang="en-US" dirty="0" smtClean="0"/>
              <a:t>Unix vs. Windows</a:t>
            </a:r>
          </a:p>
          <a:p>
            <a:pPr lvl="1" eaLnBrk="1" hangingPunct="1"/>
            <a:r>
              <a:rPr lang="en-US" dirty="0" smtClean="0"/>
              <a:t>Command lines vs. GUIs</a:t>
            </a:r>
          </a:p>
          <a:p>
            <a:pPr lvl="1" eaLnBrk="1" hangingPunct="1"/>
            <a:r>
              <a:rPr lang="en-US" dirty="0" smtClean="0"/>
              <a:t>Table saws vs. hack saws</a:t>
            </a:r>
          </a:p>
        </p:txBody>
      </p:sp>
      <p:sp>
        <p:nvSpPr>
          <p:cNvPr id="1638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F599FD2-359E-4321-88F4-2EAC15981AE6}" type="datetime5">
              <a:rPr lang="en-US" smtClean="0"/>
              <a:t>17-Jan-20</a:t>
            </a:fld>
            <a:endParaRPr lang="en-US" smtClean="0"/>
          </a:p>
        </p:txBody>
      </p:sp>
      <p:sp>
        <p:nvSpPr>
          <p:cNvPr id="1639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6F2290-C2ED-4001-A6F6-DE0F38A242FC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 Offutt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3. Rate of User Errors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UI can be designed so as to make user mistakes </a:t>
            </a:r>
            <a:r>
              <a:rPr lang="en-US" dirty="0" smtClean="0">
                <a:solidFill>
                  <a:srgbClr val="FFFF00"/>
                </a:solidFill>
              </a:rPr>
              <a:t>more or less likely</a:t>
            </a:r>
          </a:p>
          <a:p>
            <a:pPr lvl="1" eaLnBrk="1" hangingPunct="1"/>
            <a:r>
              <a:rPr lang="en-US" dirty="0" smtClean="0"/>
              <a:t>Compare C++ with </a:t>
            </a:r>
            <a:r>
              <a:rPr lang="en-US" dirty="0" smtClean="0">
                <a:solidFill>
                  <a:srgbClr val="FFFF00"/>
                </a:solidFill>
              </a:rPr>
              <a:t>Java</a:t>
            </a:r>
          </a:p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Affected</a:t>
            </a:r>
            <a:r>
              <a:rPr lang="en-US" dirty="0" smtClean="0"/>
              <a:t> by factors such as :</a:t>
            </a:r>
          </a:p>
          <a:p>
            <a:pPr lvl="1" eaLnBrk="1" hangingPunct="1"/>
            <a:r>
              <a:rPr lang="en-US" dirty="0" smtClean="0">
                <a:solidFill>
                  <a:srgbClr val="FFFF00"/>
                </a:solidFill>
              </a:rPr>
              <a:t>Consistency</a:t>
            </a:r>
          </a:p>
          <a:p>
            <a:pPr lvl="1" eaLnBrk="1" hangingPunct="1"/>
            <a:r>
              <a:rPr lang="en-US" dirty="0" smtClean="0">
                <a:solidFill>
                  <a:srgbClr val="FFFF00"/>
                </a:solidFill>
              </a:rPr>
              <a:t>Instructions</a:t>
            </a:r>
          </a:p>
          <a:p>
            <a:pPr lvl="1" eaLnBrk="1" hangingPunct="1"/>
            <a:r>
              <a:rPr lang="en-US" dirty="0" smtClean="0"/>
              <a:t>Logical </a:t>
            </a:r>
            <a:r>
              <a:rPr lang="en-US" dirty="0" smtClean="0">
                <a:solidFill>
                  <a:srgbClr val="FFFF00"/>
                </a:solidFill>
              </a:rPr>
              <a:t>arrangement</a:t>
            </a:r>
            <a:r>
              <a:rPr lang="en-US" dirty="0" smtClean="0"/>
              <a:t> of screens</a:t>
            </a:r>
          </a:p>
          <a:p>
            <a:pPr eaLnBrk="1" hangingPunct="1"/>
            <a:r>
              <a:rPr lang="en-US" dirty="0" smtClean="0"/>
              <a:t>Importance depends on </a:t>
            </a:r>
            <a:r>
              <a:rPr lang="en-US" dirty="0" smtClean="0">
                <a:solidFill>
                  <a:srgbClr val="FFFF00"/>
                </a:solidFill>
              </a:rPr>
              <a:t>criticality</a:t>
            </a:r>
            <a:r>
              <a:rPr lang="en-US" dirty="0" smtClean="0"/>
              <a:t> of software</a:t>
            </a:r>
          </a:p>
        </p:txBody>
      </p:sp>
      <p:sp>
        <p:nvSpPr>
          <p:cNvPr id="1741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9359E70-39C5-499F-8875-5D14C236C7F3}" type="datetime5">
              <a:rPr lang="en-US" smtClean="0"/>
              <a:t>17-Jan-20</a:t>
            </a:fld>
            <a:endParaRPr lang="en-US" smtClean="0"/>
          </a:p>
        </p:txBody>
      </p:sp>
      <p:sp>
        <p:nvSpPr>
          <p:cNvPr id="1741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3AD74F-A319-45EA-B221-B39FF7EF431D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 Offutt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4. Retention of Skills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</a:t>
            </a:r>
            <a:r>
              <a:rPr lang="en-US" dirty="0" smtClean="0">
                <a:solidFill>
                  <a:srgbClr val="FFFF00"/>
                </a:solidFill>
              </a:rPr>
              <a:t>quickly forget</a:t>
            </a:r>
            <a:r>
              <a:rPr lang="en-US" dirty="0" smtClean="0"/>
              <a:t> how to use some user interfaces, but remember others for life</a:t>
            </a:r>
          </a:p>
          <a:p>
            <a:pPr lvl="1" eaLnBrk="1" hangingPunct="1"/>
            <a:r>
              <a:rPr lang="en-US" dirty="0" smtClean="0"/>
              <a:t>Z vs. algebra</a:t>
            </a:r>
          </a:p>
          <a:p>
            <a:pPr lvl="1" eaLnBrk="1" hangingPunct="1"/>
            <a:r>
              <a:rPr lang="en-US" dirty="0" smtClean="0"/>
              <a:t>Airplanes vs. bicycles</a:t>
            </a:r>
          </a:p>
          <a:p>
            <a:pPr eaLnBrk="1" hangingPunct="1"/>
            <a:r>
              <a:rPr lang="en-US" dirty="0" smtClean="0"/>
              <a:t>Affected by how closely the </a:t>
            </a:r>
            <a:r>
              <a:rPr lang="en-US" dirty="0" smtClean="0">
                <a:solidFill>
                  <a:srgbClr val="FFFF00"/>
                </a:solidFill>
              </a:rPr>
              <a:t>syntax</a:t>
            </a:r>
            <a:r>
              <a:rPr lang="en-US" dirty="0" smtClean="0"/>
              <a:t> of the operations match our understanding</a:t>
            </a:r>
          </a:p>
          <a:p>
            <a:pPr eaLnBrk="1" hangingPunct="1"/>
            <a:r>
              <a:rPr lang="en-US" dirty="0" smtClean="0"/>
              <a:t>If learning is very fast, retention may be </a:t>
            </a:r>
            <a:r>
              <a:rPr lang="en-US" dirty="0" smtClean="0">
                <a:solidFill>
                  <a:srgbClr val="FFFF00"/>
                </a:solidFill>
              </a:rPr>
              <a:t>less important</a:t>
            </a:r>
          </a:p>
        </p:txBody>
      </p:sp>
      <p:sp>
        <p:nvSpPr>
          <p:cNvPr id="18437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13B5590-C1CC-499A-92BD-1C0D8A4F735D}" type="datetime5">
              <a:rPr lang="en-US" smtClean="0"/>
              <a:t>17-Jan-20</a:t>
            </a:fld>
            <a:endParaRPr lang="en-US" smtClean="0"/>
          </a:p>
        </p:txBody>
      </p:sp>
      <p:sp>
        <p:nvSpPr>
          <p:cNvPr id="1843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5EA7C-96F8-4123-AA9D-97797EB19837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 Offutt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 Subjective Satisfaction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</a:t>
            </a:r>
            <a:r>
              <a:rPr lang="en-US" dirty="0" smtClean="0">
                <a:solidFill>
                  <a:srgbClr val="FFFF00"/>
                </a:solidFill>
              </a:rPr>
              <a:t>comfortable</a:t>
            </a:r>
            <a:r>
              <a:rPr lang="en-US" dirty="0" smtClean="0"/>
              <a:t> the users are with the software</a:t>
            </a:r>
          </a:p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solidFill>
                  <a:srgbClr val="FFFF00"/>
                </a:solidFill>
              </a:rPr>
              <a:t>other criteria</a:t>
            </a:r>
            <a:r>
              <a:rPr lang="en-US" dirty="0" smtClean="0"/>
              <a:t> are very analytical, objective, and measurable</a:t>
            </a:r>
          </a:p>
          <a:p>
            <a:pPr eaLnBrk="1" hangingPunct="1"/>
            <a:r>
              <a:rPr lang="en-US" dirty="0" smtClean="0"/>
              <a:t>SS captures </a:t>
            </a:r>
            <a:r>
              <a:rPr lang="en-US" dirty="0" smtClean="0">
                <a:solidFill>
                  <a:srgbClr val="FFFF00"/>
                </a:solidFill>
              </a:rPr>
              <a:t>other issues</a:t>
            </a:r>
            <a:r>
              <a:rPr lang="en-US" dirty="0" smtClean="0"/>
              <a:t> that are more specific to individual taste and background</a:t>
            </a:r>
          </a:p>
          <a:p>
            <a:pPr lvl="1" eaLnBrk="1" hangingPunct="1"/>
            <a:r>
              <a:rPr lang="en-US" dirty="0" smtClean="0"/>
              <a:t>Often subjective</a:t>
            </a:r>
          </a:p>
          <a:p>
            <a:pPr eaLnBrk="1" hangingPunct="1"/>
            <a:r>
              <a:rPr lang="en-US" dirty="0" smtClean="0"/>
              <a:t>A little </a:t>
            </a:r>
            <a:r>
              <a:rPr lang="en-US" dirty="0" smtClean="0">
                <a:solidFill>
                  <a:srgbClr val="FFFF00"/>
                </a:solidFill>
              </a:rPr>
              <a:t>harder to measure</a:t>
            </a:r>
          </a:p>
        </p:txBody>
      </p:sp>
      <p:sp>
        <p:nvSpPr>
          <p:cNvPr id="1946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D8C5CC3-3C8C-4830-B386-666D8ECC1C49}" type="datetime5">
              <a:rPr lang="en-US" smtClean="0"/>
              <a:t>17-Jan-20</a:t>
            </a:fld>
            <a:endParaRPr lang="en-US" smtClean="0"/>
          </a:p>
        </p:txBody>
      </p:sp>
      <p:sp>
        <p:nvSpPr>
          <p:cNvPr id="1946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C227D3-9511-4CDD-B4ED-5709D024855E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 Offutt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1295400"/>
          </a:xfrm>
        </p:spPr>
        <p:txBody>
          <a:bodyPr/>
          <a:lstStyle/>
          <a:p>
            <a:pPr eaLnBrk="1" hangingPunct="1"/>
            <a:r>
              <a:rPr lang="en-US" dirty="0" smtClean="0"/>
              <a:t>Shneiderman’s Measurable Criteria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371601"/>
            <a:ext cx="5029200" cy="1752599"/>
          </a:xfrm>
          <a:solidFill>
            <a:srgbClr val="000099"/>
          </a:solidFill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Time to </a:t>
            </a:r>
            <a:r>
              <a:rPr lang="en-US" dirty="0" smtClean="0">
                <a:solidFill>
                  <a:srgbClr val="FFFF00"/>
                </a:solidFill>
              </a:rPr>
              <a:t>learn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Speed</a:t>
            </a:r>
            <a:r>
              <a:rPr lang="en-US" dirty="0" smtClean="0"/>
              <a:t> of performance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Rate of user </a:t>
            </a:r>
            <a:r>
              <a:rPr lang="en-US" dirty="0" smtClean="0">
                <a:solidFill>
                  <a:srgbClr val="FFFF00"/>
                </a:solidFill>
              </a:rPr>
              <a:t>errors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33400" y="5029200"/>
            <a:ext cx="8077200" cy="1077218"/>
          </a:xfrm>
          <a:prstGeom prst="rect">
            <a:avLst/>
          </a:prstGeom>
          <a:solidFill>
            <a:srgbClr val="0000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We will spend most of our time on the first 3: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Learn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Speed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and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Errors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4342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223E730-AE2C-4B4F-AFA3-7FCD4634D0B1}" type="datetime5">
              <a:rPr lang="en-US" smtClean="0"/>
              <a:t>17-Jan-20</a:t>
            </a:fld>
            <a:endParaRPr lang="en-US" smtClean="0"/>
          </a:p>
        </p:txBody>
      </p:sp>
      <p:sp>
        <p:nvSpPr>
          <p:cNvPr id="14343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5AE673-2577-4B96-A727-7A56D0FC4B5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057400" y="3124200"/>
            <a:ext cx="5029200" cy="12954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anose="020B0502020104020203" pitchFamily="34" charset="0"/>
              </a:rPr>
              <a:t>Retention of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ill Sans MT" panose="020B0502020104020203" pitchFamily="34" charset="0"/>
              </a:rPr>
              <a:t>skills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ill Sans MT" panose="020B0502020104020203" pitchFamily="34" charset="0"/>
              </a:rPr>
              <a:t>Subjective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anose="020B0502020104020203" pitchFamily="34" charset="0"/>
              </a:rPr>
              <a:t> satisfaction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9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9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 animBg="1"/>
      <p:bldP spid="25604" grpId="0" animBg="1" autoUpdateAnimBg="0"/>
      <p:bldP spid="8" grpId="0" build="p" animBg="1"/>
      <p:bldP spid="8" grpId="1" build="allAtOnce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333399"/>
      </a:dk2>
      <a:lt2>
        <a:srgbClr val="FFFF00"/>
      </a:lt2>
      <a:accent1>
        <a:srgbClr val="00CC99"/>
      </a:accent1>
      <a:accent2>
        <a:srgbClr val="3333CC"/>
      </a:accent2>
      <a:accent3>
        <a:srgbClr val="ADADC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808080"/>
        </a:dk1>
        <a:lt1>
          <a:srgbClr val="FFFF99"/>
        </a:lt1>
        <a:dk2>
          <a:srgbClr val="3333CC"/>
        </a:dk2>
        <a:lt2>
          <a:srgbClr val="FFFF00"/>
        </a:lt2>
        <a:accent1>
          <a:srgbClr val="00CC99"/>
        </a:accent1>
        <a:accent2>
          <a:srgbClr val="3333CC"/>
        </a:accent2>
        <a:accent3>
          <a:srgbClr val="ADADE2"/>
        </a:accent3>
        <a:accent4>
          <a:srgbClr val="DADA82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356</Words>
  <Application>Microsoft Office PowerPoint</Application>
  <PresentationFormat>On-screen Show (4:3)</PresentationFormat>
  <Paragraphs>82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Gill Sans MT</vt:lpstr>
      <vt:lpstr>Times New Roman</vt:lpstr>
      <vt:lpstr>Verdana</vt:lpstr>
      <vt:lpstr>Default Design</vt:lpstr>
      <vt:lpstr>Schneiderman’s 5 Criteria</vt:lpstr>
      <vt:lpstr>Shneiderman’s Measurable Criteria</vt:lpstr>
      <vt:lpstr>1. Time to Learn</vt:lpstr>
      <vt:lpstr>2. Speed of Performance</vt:lpstr>
      <vt:lpstr>3. Rate of User Errors</vt:lpstr>
      <vt:lpstr>4. Retention of Skills</vt:lpstr>
      <vt:lpstr>5. Subjective Satisfaction</vt:lpstr>
      <vt:lpstr>Shneiderman’s Measurable Criteria</vt:lpstr>
    </vt:vector>
  </TitlesOfParts>
  <Company>GMU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632: Introduction &amp; Overview</dc:title>
  <dc:creator>Offutt</dc:creator>
  <cp:lastModifiedBy>Paul Ammann</cp:lastModifiedBy>
  <cp:revision>84</cp:revision>
  <cp:lastPrinted>2018-08-29T14:59:13Z</cp:lastPrinted>
  <dcterms:created xsi:type="dcterms:W3CDTF">2001-01-12T21:45:59Z</dcterms:created>
  <dcterms:modified xsi:type="dcterms:W3CDTF">2020-01-17T14:46:20Z</dcterms:modified>
</cp:coreProperties>
</file>