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68" r:id="rId3"/>
    <p:sldId id="369" r:id="rId4"/>
    <p:sldId id="370" r:id="rId5"/>
    <p:sldId id="372" r:id="rId6"/>
    <p:sldId id="371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FFFF00"/>
    <a:srgbClr val="000099"/>
    <a:srgbClr val="0000CC"/>
    <a:srgbClr val="000058"/>
    <a:srgbClr val="000066"/>
    <a:srgbClr val="000000"/>
    <a:srgbClr val="33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7407" autoAdjust="0"/>
    <p:restoredTop sz="96522" autoAdjust="0"/>
  </p:normalViewPr>
  <p:slideViewPr>
    <p:cSldViewPr>
      <p:cViewPr varScale="1">
        <p:scale>
          <a:sx n="74" d="100"/>
          <a:sy n="74" d="100"/>
        </p:scale>
        <p:origin x="79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20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4" tIns="48287" rIns="96574" bIns="48287" numCol="1" anchor="t" anchorCtr="0" compatLnSpc="1">
            <a:prstTxWarp prst="textNoShape">
              <a:avLst/>
            </a:prstTxWarp>
          </a:bodyPr>
          <a:lstStyle>
            <a:lvl1pPr defTabSz="96607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6" y="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4" tIns="48287" rIns="96574" bIns="48287" numCol="1" anchor="t" anchorCtr="0" compatLnSpc="1">
            <a:prstTxWarp prst="textNoShape">
              <a:avLst/>
            </a:prstTxWarp>
          </a:bodyPr>
          <a:lstStyle>
            <a:lvl1pPr algn="r" defTabSz="96607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12178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4" tIns="48287" rIns="96574" bIns="48287" numCol="1" anchor="b" anchorCtr="0" compatLnSpc="1">
            <a:prstTxWarp prst="textNoShape">
              <a:avLst/>
            </a:prstTxWarp>
          </a:bodyPr>
          <a:lstStyle>
            <a:lvl1pPr defTabSz="96607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6" y="912178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4" tIns="48287" rIns="96574" bIns="48287" numCol="1" anchor="b" anchorCtr="0" compatLnSpc="1">
            <a:prstTxWarp prst="textNoShape">
              <a:avLst/>
            </a:prstTxWarp>
          </a:bodyPr>
          <a:lstStyle>
            <a:lvl1pPr algn="r" defTabSz="966078">
              <a:defRPr sz="1300"/>
            </a:lvl1pPr>
          </a:lstStyle>
          <a:p>
            <a:pPr>
              <a:defRPr/>
            </a:pPr>
            <a:fld id="{886A0B9C-2024-49F5-A130-92C09FA5A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67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4" tIns="48287" rIns="96574" bIns="48287" numCol="1" anchor="t" anchorCtr="0" compatLnSpc="1">
            <a:prstTxWarp prst="textNoShape">
              <a:avLst/>
            </a:prstTxWarp>
          </a:bodyPr>
          <a:lstStyle>
            <a:lvl1pPr defTabSz="96607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6" y="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4" tIns="48287" rIns="96574" bIns="48287" numCol="1" anchor="t" anchorCtr="0" compatLnSpc="1">
            <a:prstTxWarp prst="textNoShape">
              <a:avLst/>
            </a:prstTxWarp>
          </a:bodyPr>
          <a:lstStyle>
            <a:lvl1pPr algn="r" defTabSz="96607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4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4" tIns="48287" rIns="96574" bIns="482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12178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4" tIns="48287" rIns="96574" bIns="48287" numCol="1" anchor="b" anchorCtr="0" compatLnSpc="1">
            <a:prstTxWarp prst="textNoShape">
              <a:avLst/>
            </a:prstTxWarp>
          </a:bodyPr>
          <a:lstStyle>
            <a:lvl1pPr defTabSz="96607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6" y="912178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4" tIns="48287" rIns="96574" bIns="48287" numCol="1" anchor="b" anchorCtr="0" compatLnSpc="1">
            <a:prstTxWarp prst="textNoShape">
              <a:avLst/>
            </a:prstTxWarp>
          </a:bodyPr>
          <a:lstStyle>
            <a:lvl1pPr algn="r" defTabSz="966078">
              <a:defRPr sz="1300"/>
            </a:lvl1pPr>
          </a:lstStyle>
          <a:p>
            <a:pPr>
              <a:defRPr/>
            </a:pPr>
            <a:fld id="{A08218E7-BD20-44C0-8885-BEB4990E5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55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358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8B352-8B64-431F-BB84-1D1BF3F17722}" type="datetime5">
              <a:rPr lang="en-US" smtClean="0"/>
              <a:t>30-Apr-20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3AF25-BB77-4AAD-9633-D600BF90B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4D23A-1197-4A5C-907C-8F500B9DEE06}" type="datetime5">
              <a:rPr lang="en-US" smtClean="0"/>
              <a:t>30-Apr-20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B341D-7F62-4B39-A8F3-3CCB7E3C9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76200"/>
            <a:ext cx="22288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" y="76200"/>
            <a:ext cx="65341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3A659-0883-4361-94DF-BE68F8405381}" type="datetime5">
              <a:rPr lang="en-US" smtClean="0"/>
              <a:t>30-Apr-20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DC785-855B-46B5-B93B-53692101F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  <a:lvl2pPr>
              <a:defRPr>
                <a:latin typeface="Gill Sans MT" pitchFamily="34" charset="0"/>
              </a:defRPr>
            </a:lvl2pPr>
            <a:lvl3pPr>
              <a:defRPr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C372-A2ED-4EF8-B531-05F0EBC57C0A}" type="datetime5">
              <a:rPr lang="en-US" smtClean="0"/>
              <a:t>30-Apr-20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03B15-55C7-43DE-A324-26A994693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D498F-F7A0-40E6-8933-F40326DEDD1E}" type="datetime5">
              <a:rPr lang="en-US" smtClean="0"/>
              <a:t>30-Apr-20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C1D48-181F-432E-A7BB-818ECC4EA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1066800"/>
            <a:ext cx="43815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3815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9CD3D-F5DB-49AE-880F-5A04A1A109D2}" type="datetime5">
              <a:rPr lang="en-US" smtClean="0"/>
              <a:t>30-Apr-20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3002E-4C33-4B66-ADCB-FD9D70DE2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6C45B-9C78-4787-9DCA-AE99492B59D4}" type="datetime5">
              <a:rPr lang="en-US" smtClean="0"/>
              <a:t>30-Apr-20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ECC5E-0EEC-4CB9-9810-92ED39173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D53B7-3C6C-4B97-A36A-0E71056C3222}" type="datetime5">
              <a:rPr lang="en-US" smtClean="0"/>
              <a:t>30-Apr-20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40EF4-D64E-44A6-B00D-886101941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BFFB4-A742-44CE-8B45-570CBD8735FE}" type="datetime5">
              <a:rPr lang="en-US" smtClean="0"/>
              <a:t>30-Apr-20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D9053-DFEA-4BC1-A64F-A178814A0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6AF94-4C20-4294-8AB2-E27D3667BBA8}" type="datetime5">
              <a:rPr lang="en-US" smtClean="0"/>
              <a:t>30-Apr-20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BD6C4-6BB6-4761-AE33-4D9D939A0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0C9D2-C190-4F2F-9C0C-A7D13900C8C9}" type="datetime5">
              <a:rPr lang="en-US" smtClean="0"/>
              <a:t>30-Apr-20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EA075-9BA6-41C3-8C9A-AAD9B0C3D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0099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899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" y="838200"/>
            <a:ext cx="8915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pPr>
              <a:defRPr/>
            </a:pPr>
            <a:fld id="{A41FD892-71DD-4664-BB97-9BE34D0DEE84}" type="datetime5">
              <a:rPr lang="en-US" smtClean="0"/>
              <a:t>30-Apr-20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76EE9AF4-423B-4DB1-A822-86BC73668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iteseerx.ist.psu.edu/viewdoc/download?doi=10.1.1.368.1017&amp;rep=rep1&amp;type=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685800"/>
            <a:ext cx="8991600" cy="2514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Krug Chapter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en-US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Accessibility</a:t>
            </a:r>
            <a:endParaRPr lang="en-US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03600"/>
            <a:ext cx="6477000" cy="2844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Gill Sans MT" pitchFamily="34" charset="0"/>
              </a:rPr>
              <a:t>Paul Ammann</a:t>
            </a:r>
          </a:p>
          <a:p>
            <a:pPr eaLnBrk="1" hangingPunct="1"/>
            <a:endParaRPr lang="en-US" sz="1800" b="1" dirty="0" smtClean="0">
              <a:latin typeface="Gill Sans MT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b="1" dirty="0" smtClean="0">
                <a:latin typeface="Gill Sans MT" pitchFamily="34" charset="0"/>
              </a:rPr>
              <a:t>https://www.cs.gmu.edu/~pammann/</a:t>
            </a:r>
          </a:p>
          <a:p>
            <a:pPr eaLnBrk="1" hangingPunct="1"/>
            <a:endParaRPr lang="en-US" sz="1800" b="1" dirty="0" smtClean="0">
              <a:latin typeface="Gill Sans MT" pitchFamily="34" charset="0"/>
            </a:endParaRPr>
          </a:p>
          <a:p>
            <a:pPr eaLnBrk="1" hangingPunct="1"/>
            <a:r>
              <a:rPr lang="en-US" sz="2800" b="1" dirty="0" smtClean="0">
                <a:latin typeface="Gill Sans MT" pitchFamily="34" charset="0"/>
              </a:rPr>
              <a:t>SWE 205</a:t>
            </a:r>
          </a:p>
          <a:p>
            <a:pPr eaLnBrk="1" hangingPunct="1"/>
            <a:r>
              <a:rPr lang="en-US" sz="2800" b="1" dirty="0" smtClean="0">
                <a:latin typeface="Gill Sans MT" pitchFamily="34" charset="0"/>
              </a:rPr>
              <a:t>Software Usability and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is accessibility?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Accommodating variances in </a:t>
            </a:r>
            <a:r>
              <a:rPr lang="en-US" i="1" dirty="0" smtClean="0">
                <a:solidFill>
                  <a:schemeClr val="tx2"/>
                </a:solidFill>
              </a:rPr>
              <a:t>people’s </a:t>
            </a:r>
            <a:r>
              <a:rPr lang="en-US" dirty="0" smtClean="0">
                <a:solidFill>
                  <a:schemeClr val="tx2"/>
                </a:solidFill>
              </a:rPr>
              <a:t>(dis)abilities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Not about variances in devices, connectivity, etc.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</a:t>
            </a:r>
            <a:r>
              <a:rPr lang="en-US" dirty="0" smtClean="0">
                <a:solidFill>
                  <a:schemeClr val="tx2"/>
                </a:solidFill>
              </a:rPr>
              <a:t>ome</a:t>
            </a:r>
            <a:r>
              <a:rPr lang="en-US" dirty="0" smtClean="0">
                <a:solidFill>
                  <a:schemeClr val="tx2"/>
                </a:solidFill>
              </a:rPr>
              <a:t> solutions do address both concerns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What developers and designers fear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The truth is, it </a:t>
            </a:r>
            <a:r>
              <a:rPr lang="en-US" i="1" dirty="0" smtClean="0">
                <a:solidFill>
                  <a:schemeClr val="tx2"/>
                </a:solidFill>
              </a:rPr>
              <a:t>can</a:t>
            </a:r>
            <a:r>
              <a:rPr lang="en-US" dirty="0" smtClean="0">
                <a:solidFill>
                  <a:schemeClr val="tx2"/>
                </a:solidFill>
              </a:rPr>
              <a:t> be complicated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The four things you can do right 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5F47A-60E3-4F45-9052-139FC2FDA117}" type="datetime5">
              <a:rPr lang="en-US" smtClean="0"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developers and designers hear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94" y="851170"/>
            <a:ext cx="8915400" cy="5715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_% of the population has a disability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Making things accessible benefits everyone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It’s the right thing to do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Blind people with a computer can now read almost anything in their own language.  Imagine that!</a:t>
            </a: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5F47A-60E3-4F45-9052-139FC2FDA117}" type="datetime5">
              <a:rPr lang="en-US" smtClean="0"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2" descr="A person is shown at left with five speech bubble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6544550" cy="263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21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developers and designers fear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94" y="851170"/>
            <a:ext cx="8915400" cy="5715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More work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More stuff added to an impossible project schedule?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Compromised design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Buttered cats?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Can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accessible design and good design converge?</a:t>
            </a: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5F47A-60E3-4F45-9052-139FC2FDA117}" type="datetime5">
              <a:rPr lang="en-US" smtClean="0"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3693644"/>
            <a:ext cx="6479987" cy="256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99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truth is, it can be complicated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715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It’s more than just a validator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It is harder than it should be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Better tools are coming?</a:t>
            </a: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5F47A-60E3-4F45-9052-139FC2FDA117}" type="datetime5">
              <a:rPr lang="en-US" smtClean="0"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52" name="Picture 4" descr="A speech bubble on the left reads ?Use a validator to make sure your site complies with the WCAG guidelines.? On the right, a thought bubble above a person reads, ?Great! A spell checker for accessibility.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57531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43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things you can do right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94" y="851170"/>
            <a:ext cx="8915400" cy="5715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Fix the usability problems that confuse everyone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Fixing usability problems is one of the most effective ways of making sites accessible!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Read an article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Krug cites </a:t>
            </a:r>
            <a:r>
              <a:rPr lang="en-US" dirty="0" err="1" smtClean="0">
                <a:solidFill>
                  <a:schemeClr val="tx2"/>
                </a:solidFill>
                <a:hlinkClick r:id="rId2"/>
              </a:rPr>
              <a:t>Theofanos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Screen readers scan with their 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Read a book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Go for the low-hanging fruit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</a:t>
            </a:r>
            <a:r>
              <a:rPr lang="en-US" dirty="0" smtClean="0">
                <a:solidFill>
                  <a:schemeClr val="tx2"/>
                </a:solidFill>
              </a:rPr>
              <a:t>lt tags, correct heading use, test forms with screen readers, “Skip to main content” at beginning, make everything accessible with the keyboard, use contrast, use accessible templates</a:t>
            </a: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5F47A-60E3-4F45-9052-139FC2FDA117}" type="datetime5">
              <a:rPr lang="en-US" smtClean="0"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333399"/>
      </a:dk2>
      <a:lt2>
        <a:srgbClr val="FFFF00"/>
      </a:lt2>
      <a:accent1>
        <a:srgbClr val="00CC99"/>
      </a:accent1>
      <a:accent2>
        <a:srgbClr val="3333CC"/>
      </a:accent2>
      <a:accent3>
        <a:srgbClr val="ADADC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99"/>
        </a:lt1>
        <a:dk2>
          <a:srgbClr val="3333CC"/>
        </a:dk2>
        <a:lt2>
          <a:srgbClr val="FFFF00"/>
        </a:lt2>
        <a:accent1>
          <a:srgbClr val="00CC99"/>
        </a:accent1>
        <a:accent2>
          <a:srgbClr val="3333CC"/>
        </a:accent2>
        <a:accent3>
          <a:srgbClr val="ADADE2"/>
        </a:accent3>
        <a:accent4>
          <a:srgbClr val="DADA82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9054</TotalTime>
  <Words>270</Words>
  <Application>Microsoft Office PowerPoint</Application>
  <PresentationFormat>On-screen Show (4:3)</PresentationFormat>
  <Paragraphs>58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Comic Sans MS</vt:lpstr>
      <vt:lpstr>Gill Sans MT</vt:lpstr>
      <vt:lpstr>Times New Roman</vt:lpstr>
      <vt:lpstr>Verdana</vt:lpstr>
      <vt:lpstr>Default Design</vt:lpstr>
      <vt:lpstr>Krug Chapter 12 Accessibility</vt:lpstr>
      <vt:lpstr>Topics</vt:lpstr>
      <vt:lpstr>What developers and designers hear</vt:lpstr>
      <vt:lpstr>What developers and designers fear</vt:lpstr>
      <vt:lpstr>The truth is, it can be complicated</vt:lpstr>
      <vt:lpstr>Four things you can do right now</vt:lpstr>
    </vt:vector>
  </TitlesOfParts>
  <Company>GMU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632: Introduction &amp; Overview</dc:title>
  <dc:creator>Offutt</dc:creator>
  <cp:lastModifiedBy>Ammann</cp:lastModifiedBy>
  <cp:revision>258</cp:revision>
  <dcterms:created xsi:type="dcterms:W3CDTF">2001-01-12T21:45:59Z</dcterms:created>
  <dcterms:modified xsi:type="dcterms:W3CDTF">2020-04-30T13:58:21Z</dcterms:modified>
</cp:coreProperties>
</file>