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333" r:id="rId3"/>
    <p:sldId id="321" r:id="rId4"/>
    <p:sldId id="329" r:id="rId5"/>
    <p:sldId id="331" r:id="rId6"/>
    <p:sldId id="332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99"/>
    <a:srgbClr val="0000CC"/>
    <a:srgbClr val="FFFF00"/>
    <a:srgbClr val="000058"/>
    <a:srgbClr val="000099"/>
    <a:srgbClr val="000066"/>
    <a:srgbClr val="000000"/>
    <a:srgbClr val="66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365" autoAdjust="0"/>
    <p:restoredTop sz="96435" autoAdjust="0"/>
  </p:normalViewPr>
  <p:slideViewPr>
    <p:cSldViewPr>
      <p:cViewPr varScale="1">
        <p:scale>
          <a:sx n="63" d="100"/>
          <a:sy n="63" d="100"/>
        </p:scale>
        <p:origin x="9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1284"/>
    </p:cViewPr>
  </p:sorterViewPr>
  <p:notesViewPr>
    <p:cSldViewPr>
      <p:cViewPr varScale="1">
        <p:scale>
          <a:sx n="83" d="100"/>
          <a:sy n="83" d="100"/>
        </p:scale>
        <p:origin x="-1920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1" rIns="96602" bIns="48301" numCol="1" anchor="t" anchorCtr="0" compatLnSpc="1">
            <a:prstTxWarp prst="textNoShape">
              <a:avLst/>
            </a:prstTxWarp>
          </a:bodyPr>
          <a:lstStyle>
            <a:lvl1pPr defTabSz="966362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6" y="4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1" rIns="96602" bIns="48301" numCol="1" anchor="t" anchorCtr="0" compatLnSpc="1">
            <a:prstTxWarp prst="textNoShape">
              <a:avLst/>
            </a:prstTxWarp>
          </a:bodyPr>
          <a:lstStyle>
            <a:lvl1pPr algn="r" defTabSz="966362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12177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1" rIns="96602" bIns="48301" numCol="1" anchor="b" anchorCtr="0" compatLnSpc="1">
            <a:prstTxWarp prst="textNoShape">
              <a:avLst/>
            </a:prstTxWarp>
          </a:bodyPr>
          <a:lstStyle>
            <a:lvl1pPr defTabSz="966362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6" y="912177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1" rIns="96602" bIns="48301" numCol="1" anchor="b" anchorCtr="0" compatLnSpc="1">
            <a:prstTxWarp prst="textNoShape">
              <a:avLst/>
            </a:prstTxWarp>
          </a:bodyPr>
          <a:lstStyle>
            <a:lvl1pPr algn="r" defTabSz="966362">
              <a:defRPr sz="1300"/>
            </a:lvl1pPr>
          </a:lstStyle>
          <a:p>
            <a:pPr>
              <a:defRPr/>
            </a:pPr>
            <a:fld id="{886A0B9C-2024-49F5-A130-92C09FA5A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15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1" rIns="96602" bIns="48301" numCol="1" anchor="t" anchorCtr="0" compatLnSpc="1">
            <a:prstTxWarp prst="textNoShape">
              <a:avLst/>
            </a:prstTxWarp>
          </a:bodyPr>
          <a:lstStyle>
            <a:lvl1pPr defTabSz="966362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6" y="4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1" rIns="96602" bIns="48301" numCol="1" anchor="t" anchorCtr="0" compatLnSpc="1">
            <a:prstTxWarp prst="textNoShape">
              <a:avLst/>
            </a:prstTxWarp>
          </a:bodyPr>
          <a:lstStyle>
            <a:lvl1pPr algn="r" defTabSz="966362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92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1" rIns="96602" bIns="483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12177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1" rIns="96602" bIns="48301" numCol="1" anchor="b" anchorCtr="0" compatLnSpc="1">
            <a:prstTxWarp prst="textNoShape">
              <a:avLst/>
            </a:prstTxWarp>
          </a:bodyPr>
          <a:lstStyle>
            <a:lvl1pPr defTabSz="966362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6" y="912177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1" rIns="96602" bIns="48301" numCol="1" anchor="b" anchorCtr="0" compatLnSpc="1">
            <a:prstTxWarp prst="textNoShape">
              <a:avLst/>
            </a:prstTxWarp>
          </a:bodyPr>
          <a:lstStyle>
            <a:lvl1pPr algn="r" defTabSz="966362">
              <a:defRPr sz="1300"/>
            </a:lvl1pPr>
          </a:lstStyle>
          <a:p>
            <a:pPr>
              <a:defRPr/>
            </a:pPr>
            <a:fld id="{A08218E7-BD20-44C0-8885-BEB4990E5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55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7648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665DC4-0E33-4D77-ACC2-0B47D3E0F019}" type="datetime5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AF25-BB77-4AAD-9633-D600BF90B2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9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690BD8-9602-44B4-8443-5E88FD3A8B2D}" type="datetime5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B341D-7F62-4B39-A8F3-3CCB7E3C9F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9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904680-AA24-4AED-BCC8-3CB5285AC6FA}" type="datetime5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DC785-855B-46B5-B93B-53692101F2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4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96444C-66B3-4DE4-B53D-C50987A9D518}" type="datetime5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5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180295-8345-4DAD-908C-2E888EC77E03}" type="datetime5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C1D48-181F-432E-A7BB-818ECC4EA7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9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57C1C7-3627-471B-B567-72FBDFA4370F}" type="datetime5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13002E-4C33-4B66-ADCB-FD9D70DE26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75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A4962B-D18A-4BD7-B276-7D0357B4884F}" type="datetime5">
              <a:rPr lang="en-US" smtClean="0"/>
              <a:t>24-Mar-20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ECC5E-0EEC-4CB9-9810-92ED39173E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3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C817B8-11EC-4A9E-8936-6A96D2E00BCD}" type="datetime5">
              <a:rPr lang="en-US" smtClean="0"/>
              <a:t>24-Mar-20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0EF4-D64E-44A6-B00D-886101941E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55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08EFFE-274A-4A08-B138-1DD414C7D5C4}" type="datetime5">
              <a:rPr lang="en-US" smtClean="0"/>
              <a:t>24-Mar-20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D9053-DFEA-4BC1-A64F-A178814A0E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1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35C3EF-F826-4887-BB68-3229D0CD6C83}" type="datetime5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BD6C4-6BB6-4761-AE33-4D9D939A04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66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853556-9964-4CA8-B25A-6CDFE26B133E}" type="datetime5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EA075-9BA6-41C3-8C9A-AAD9B0C3DF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8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2EF9BF8-AB73-4FAF-84DE-234147485CD8}" type="datetime5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EE9AF4-423B-4DB1-A822-86BC73668B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1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100" y="685800"/>
            <a:ext cx="8305800" cy="2514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/>
              <a:t>Krug Chapter </a:t>
            </a:r>
            <a:r>
              <a:rPr lang="en-US" dirty="0" smtClean="0"/>
              <a:t>2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dirty="0" smtClean="0"/>
              <a:t>How We Really Use the Web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Web Site Design</a:t>
            </a:r>
            <a:endParaRPr lang="en-US" sz="40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03600"/>
            <a:ext cx="6477000" cy="28448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Jeff Offutt, modified by Paul Ammann</a:t>
            </a:r>
          </a:p>
          <a:p>
            <a:pPr eaLnBrk="1" hangingPunct="1"/>
            <a:endParaRPr lang="en-US" sz="1800" b="1" dirty="0" smtClean="0"/>
          </a:p>
          <a:p>
            <a:pPr eaLnBrk="1" hangingPunct="1">
              <a:spcBef>
                <a:spcPct val="0"/>
              </a:spcBef>
            </a:pPr>
            <a:r>
              <a:rPr lang="en-US" sz="2800" b="1" dirty="0" smtClean="0"/>
              <a:t>https://</a:t>
            </a:r>
            <a:r>
              <a:rPr lang="en-US" sz="2800" b="1" smtClean="0"/>
              <a:t>www.cs.gmu.edu/~pammann/</a:t>
            </a:r>
            <a:endParaRPr lang="en-US" sz="2800" b="1" dirty="0" smtClean="0"/>
          </a:p>
          <a:p>
            <a:pPr eaLnBrk="1" hangingPunct="1"/>
            <a:endParaRPr lang="en-US" sz="1800" b="1" dirty="0" smtClean="0"/>
          </a:p>
          <a:p>
            <a:pPr eaLnBrk="1" hangingPunct="1"/>
            <a:r>
              <a:rPr lang="en-US" sz="2800" b="1" dirty="0" smtClean="0"/>
              <a:t>SWE 205</a:t>
            </a:r>
          </a:p>
          <a:p>
            <a:pPr eaLnBrk="1" hangingPunct="1"/>
            <a:r>
              <a:rPr lang="en-US" sz="2800" b="1" dirty="0" smtClean="0"/>
              <a:t>Software Usability and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Designers vs. Reality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96444C-66B3-4DE4-B53D-C50987A9D518}" type="datetime5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 descr="Two webpages titled &quot;What we design for&quot; and &quot;The Reality&quot; are show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" y="1690689"/>
            <a:ext cx="8220075" cy="414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080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295400"/>
          </a:xfrm>
        </p:spPr>
        <p:txBody>
          <a:bodyPr/>
          <a:lstStyle/>
          <a:p>
            <a:r>
              <a:rPr lang="en-US" dirty="0" smtClean="0"/>
              <a:t>Fact 1: We don’t read pages.  </a:t>
            </a:r>
            <a:br>
              <a:rPr lang="en-US" dirty="0" smtClean="0"/>
            </a:br>
            <a:r>
              <a:rPr lang="en-US" dirty="0" smtClean="0"/>
              <a:t>We scan them.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089" y="1371600"/>
            <a:ext cx="8915400" cy="5221111"/>
          </a:xfrm>
        </p:spPr>
        <p:txBody>
          <a:bodyPr/>
          <a:lstStyle/>
          <a:p>
            <a:r>
              <a:rPr lang="en-US" dirty="0" smtClean="0"/>
              <a:t>Web page </a:t>
            </a:r>
            <a:r>
              <a:rPr lang="en-US" dirty="0" smtClean="0">
                <a:solidFill>
                  <a:schemeClr val="tx2"/>
                </a:solidFill>
              </a:rPr>
              <a:t>authors</a:t>
            </a:r>
            <a:r>
              <a:rPr lang="en-US" dirty="0" smtClean="0"/>
              <a:t> want users to study web sites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en-US" dirty="0" smtClean="0"/>
              <a:t> … users 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Glance</a:t>
            </a:r>
            <a:r>
              <a:rPr lang="en-US" dirty="0" smtClean="0"/>
              <a:t> at a page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Scan</a:t>
            </a:r>
            <a:r>
              <a:rPr lang="en-US" dirty="0" smtClean="0"/>
              <a:t> some text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Click</a:t>
            </a:r>
            <a:r>
              <a:rPr lang="en-US" dirty="0" smtClean="0"/>
              <a:t> on the first link that looks interesting</a:t>
            </a:r>
          </a:p>
          <a:p>
            <a:r>
              <a:rPr lang="en-US" dirty="0" smtClean="0"/>
              <a:t>Web page authors …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hould </a:t>
            </a:r>
            <a:r>
              <a:rPr lang="en-US" dirty="0" smtClean="0">
                <a:solidFill>
                  <a:schemeClr val="tx2"/>
                </a:solidFill>
              </a:rPr>
              <a:t>not</a:t>
            </a:r>
            <a:r>
              <a:rPr lang="en-US" dirty="0" smtClean="0"/>
              <a:t> think in terms of </a:t>
            </a:r>
            <a:r>
              <a:rPr lang="en-US" dirty="0" smtClean="0">
                <a:solidFill>
                  <a:schemeClr val="tx2"/>
                </a:solidFill>
              </a:rPr>
              <a:t>telling a story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hould </a:t>
            </a:r>
            <a:r>
              <a:rPr lang="en-US" dirty="0"/>
              <a:t>think </a:t>
            </a:r>
            <a:r>
              <a:rPr lang="en-US" dirty="0" smtClean="0"/>
              <a:t>in terms of a </a:t>
            </a:r>
            <a:r>
              <a:rPr lang="en-US" dirty="0" smtClean="0">
                <a:solidFill>
                  <a:schemeClr val="tx2"/>
                </a:solidFill>
              </a:rPr>
              <a:t>sign</a:t>
            </a:r>
            <a:r>
              <a:rPr lang="en-US" dirty="0" smtClean="0"/>
              <a:t> on a busy highway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F241A-0BB5-45A3-8743-5F69003B6020}" type="datetime5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 Scan Web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90688"/>
            <a:ext cx="8915400" cy="4710111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We’re on a mission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We know we don’t need to read everything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We’re good at it</a:t>
            </a:r>
          </a:p>
          <a:p>
            <a:r>
              <a:rPr lang="en-US" dirty="0" smtClean="0"/>
              <a:t>The obvious exception?</a:t>
            </a:r>
          </a:p>
          <a:p>
            <a:pPr lvl="1"/>
            <a:r>
              <a:rPr lang="en-US" dirty="0" smtClean="0"/>
              <a:t>Web documents</a:t>
            </a:r>
          </a:p>
          <a:p>
            <a:pPr lvl="2"/>
            <a:r>
              <a:rPr lang="en-US" dirty="0" smtClean="0"/>
              <a:t>News stories</a:t>
            </a:r>
          </a:p>
          <a:p>
            <a:pPr lvl="2"/>
            <a:r>
              <a:rPr lang="en-US" dirty="0" smtClean="0"/>
              <a:t>Reports</a:t>
            </a:r>
          </a:p>
          <a:p>
            <a:pPr lvl="2"/>
            <a:r>
              <a:rPr lang="en-US" dirty="0" smtClean="0"/>
              <a:t>Product descriptions</a:t>
            </a:r>
          </a:p>
          <a:p>
            <a:pPr lvl="1"/>
            <a:r>
              <a:rPr lang="en-US" dirty="0" smtClean="0"/>
              <a:t>Even then, there’s a lot of scanning going 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B364AC-DF92-48F3-BF0B-8F199E1EF4B0}" type="datetime5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-76200" y="152400"/>
            <a:ext cx="9235722" cy="1676400"/>
          </a:xfrm>
        </p:spPr>
        <p:txBody>
          <a:bodyPr/>
          <a:lstStyle/>
          <a:p>
            <a:r>
              <a:rPr lang="en-US" dirty="0"/>
              <a:t>Fact </a:t>
            </a:r>
            <a:r>
              <a:rPr lang="en-US" dirty="0" smtClean="0"/>
              <a:t>2: We </a:t>
            </a:r>
            <a:r>
              <a:rPr lang="en-US" dirty="0"/>
              <a:t>don’t </a:t>
            </a:r>
            <a:r>
              <a:rPr lang="en-US" dirty="0" smtClean="0"/>
              <a:t>make optimal choices.  </a:t>
            </a:r>
            <a:br>
              <a:rPr lang="en-US" dirty="0" smtClean="0"/>
            </a:br>
            <a:r>
              <a:rPr lang="en-US" dirty="0" smtClean="0"/>
              <a:t>We satisfice (= satisfy + suffice).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22" y="1371600"/>
            <a:ext cx="8915400" cy="5029200"/>
          </a:xfrm>
        </p:spPr>
        <p:txBody>
          <a:bodyPr/>
          <a:lstStyle/>
          <a:p>
            <a:r>
              <a:rPr lang="en-US" dirty="0" smtClean="0"/>
              <a:t>Humans do not make </a:t>
            </a:r>
            <a:r>
              <a:rPr lang="en-US" dirty="0" smtClean="0">
                <a:solidFill>
                  <a:schemeClr val="tx2"/>
                </a:solidFill>
              </a:rPr>
              <a:t>optimal</a:t>
            </a:r>
            <a:r>
              <a:rPr lang="en-US" dirty="0" smtClean="0"/>
              <a:t> decisions</a:t>
            </a:r>
          </a:p>
          <a:p>
            <a:pPr lvl="1"/>
            <a:r>
              <a:rPr lang="en-US" dirty="0" smtClean="0"/>
              <a:t>We take the first option that looks </a:t>
            </a:r>
            <a:r>
              <a:rPr lang="en-US" dirty="0" smtClean="0">
                <a:solidFill>
                  <a:schemeClr val="tx2"/>
                </a:solidFill>
              </a:rPr>
              <a:t>reasonable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Even critical decision makers do this!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Why</a:t>
            </a:r>
            <a:r>
              <a:rPr lang="en-US" dirty="0" smtClean="0"/>
              <a:t> do we compromise ?</a:t>
            </a:r>
          </a:p>
          <a:p>
            <a:pPr lvl="1"/>
            <a:r>
              <a:rPr lang="en-US" dirty="0" smtClean="0"/>
              <a:t>We’re in a </a:t>
            </a:r>
            <a:r>
              <a:rPr lang="en-US" dirty="0" smtClean="0">
                <a:solidFill>
                  <a:schemeClr val="tx2"/>
                </a:solidFill>
              </a:rPr>
              <a:t>hurry</a:t>
            </a:r>
          </a:p>
          <a:p>
            <a:pPr lvl="1"/>
            <a:r>
              <a:rPr lang="en-US" dirty="0" smtClean="0"/>
              <a:t>We usually don’t lose much for </a:t>
            </a:r>
            <a:r>
              <a:rPr lang="en-US" dirty="0" smtClean="0">
                <a:solidFill>
                  <a:schemeClr val="tx2"/>
                </a:solidFill>
              </a:rPr>
              <a:t>guessing wrong</a:t>
            </a:r>
          </a:p>
          <a:p>
            <a:pPr lvl="1"/>
            <a:r>
              <a:rPr lang="en-US" dirty="0" smtClean="0"/>
              <a:t>Comparing options doesn’t lead to </a:t>
            </a:r>
            <a:r>
              <a:rPr lang="en-US" dirty="0" smtClean="0">
                <a:solidFill>
                  <a:schemeClr val="tx2"/>
                </a:solidFill>
              </a:rPr>
              <a:t>better</a:t>
            </a:r>
            <a:r>
              <a:rPr lang="en-US" dirty="0" smtClean="0"/>
              <a:t> decisions</a:t>
            </a:r>
          </a:p>
          <a:p>
            <a:pPr lvl="1"/>
            <a:r>
              <a:rPr lang="en-US" dirty="0" smtClean="0"/>
              <a:t>Comparing options is </a:t>
            </a:r>
            <a:r>
              <a:rPr lang="en-US" dirty="0" smtClean="0">
                <a:solidFill>
                  <a:schemeClr val="tx2"/>
                </a:solidFill>
              </a:rPr>
              <a:t>hard work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no fun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66F6E7-4579-4E84-A3AD-59C765D97296}" type="datetime5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54" y="372208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 3: We don’t figure out how things work.  We muddle through.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954" y="1600200"/>
            <a:ext cx="8915400" cy="4724400"/>
          </a:xfrm>
        </p:spPr>
        <p:txBody>
          <a:bodyPr/>
          <a:lstStyle/>
          <a:p>
            <a:r>
              <a:rPr lang="en-US" dirty="0" smtClean="0"/>
              <a:t>Few users fully </a:t>
            </a:r>
            <a:r>
              <a:rPr lang="en-US" dirty="0" smtClean="0">
                <a:solidFill>
                  <a:schemeClr val="tx2"/>
                </a:solidFill>
              </a:rPr>
              <a:t>understand</a:t>
            </a:r>
            <a:r>
              <a:rPr lang="en-US" dirty="0" smtClean="0"/>
              <a:t> systems before use</a:t>
            </a:r>
          </a:p>
          <a:p>
            <a:pPr lvl="1"/>
            <a:r>
              <a:rPr lang="en-US" dirty="0" smtClean="0"/>
              <a:t>Or even after use! </a:t>
            </a:r>
          </a:p>
          <a:p>
            <a:pPr lvl="1"/>
            <a:r>
              <a:rPr lang="en-US" dirty="0" smtClean="0"/>
              <a:t>Engineers </a:t>
            </a:r>
            <a:r>
              <a:rPr lang="en-US" dirty="0" smtClean="0">
                <a:solidFill>
                  <a:schemeClr val="tx2"/>
                </a:solidFill>
              </a:rPr>
              <a:t>expect</a:t>
            </a:r>
            <a:r>
              <a:rPr lang="en-US" dirty="0" smtClean="0"/>
              <a:t> users to understand</a:t>
            </a:r>
          </a:p>
          <a:p>
            <a:pPr lvl="2"/>
            <a:r>
              <a:rPr lang="en-US" dirty="0" smtClean="0"/>
              <a:t>We don’t.  And we won’t!  So there!</a:t>
            </a:r>
          </a:p>
          <a:p>
            <a:r>
              <a:rPr lang="en-US" dirty="0" smtClean="0"/>
              <a:t>Users usually </a:t>
            </a:r>
            <a:r>
              <a:rPr lang="en-US" dirty="0" smtClean="0">
                <a:solidFill>
                  <a:schemeClr val="tx2"/>
                </a:solidFill>
              </a:rPr>
              <a:t>waste time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make mistakes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Why</a:t>
            </a:r>
            <a:r>
              <a:rPr lang="en-US" dirty="0" smtClean="0"/>
              <a:t> do we muddle through?</a:t>
            </a:r>
          </a:p>
          <a:p>
            <a:pPr lvl="1"/>
            <a:r>
              <a:rPr lang="en-US" dirty="0" smtClean="0"/>
              <a:t>It’s not important to us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If we find something that works, we stick with it.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87F0D2-8C3F-4CA1-8394-BF5B21E306C2}" type="datetime5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3506</TotalTime>
  <Words>288</Words>
  <Application>Microsoft Office PowerPoint</Application>
  <PresentationFormat>On-screen Show (4:3)</PresentationFormat>
  <Paragraphs>61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Krug Chapter 2 How We Really Use the Web and Web Site Design</vt:lpstr>
      <vt:lpstr>Designers vs. Reality</vt:lpstr>
      <vt:lpstr>Fact 1: We don’t read pages.   We scan them.</vt:lpstr>
      <vt:lpstr>Users Scan Web Pages</vt:lpstr>
      <vt:lpstr>Fact 2: We don’t make optimal choices.   We satisfice (= satisfy + suffice). </vt:lpstr>
      <vt:lpstr>Fact 3: We don’t figure out how things work.  We muddle through.</vt:lpstr>
    </vt:vector>
  </TitlesOfParts>
  <Company>GMU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632: Introduction &amp; Overview</dc:title>
  <dc:creator>Offutt</dc:creator>
  <cp:lastModifiedBy>Rebecca S Hartley</cp:lastModifiedBy>
  <cp:revision>148</cp:revision>
  <dcterms:created xsi:type="dcterms:W3CDTF">2001-01-12T21:45:59Z</dcterms:created>
  <dcterms:modified xsi:type="dcterms:W3CDTF">2020-03-24T13:47:41Z</dcterms:modified>
</cp:coreProperties>
</file>