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341" r:id="rId3"/>
    <p:sldId id="342" r:id="rId4"/>
    <p:sldId id="328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0058"/>
    <a:srgbClr val="000099"/>
    <a:srgbClr val="000066"/>
    <a:srgbClr val="000000"/>
    <a:srgbClr val="66CCFF"/>
    <a:srgbClr val="3399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67" autoAdjust="0"/>
    <p:restoredTop sz="96496" autoAdjust="0"/>
  </p:normalViewPr>
  <p:slideViewPr>
    <p:cSldViewPr>
      <p:cViewPr varScale="1">
        <p:scale>
          <a:sx n="105" d="100"/>
          <a:sy n="105" d="100"/>
        </p:scale>
        <p:origin x="5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2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t" anchorCtr="0" compatLnSpc="1">
            <a:prstTxWarp prst="textNoShape">
              <a:avLst/>
            </a:prstTxWarp>
          </a:bodyPr>
          <a:lstStyle>
            <a:lvl1pPr defTabSz="966362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6" y="4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t" anchorCtr="0" compatLnSpc="1">
            <a:prstTxWarp prst="textNoShape">
              <a:avLst/>
            </a:prstTxWarp>
          </a:bodyPr>
          <a:lstStyle>
            <a:lvl1pPr algn="r" defTabSz="966362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b" anchorCtr="0" compatLnSpc="1">
            <a:prstTxWarp prst="textNoShape">
              <a:avLst/>
            </a:prstTxWarp>
          </a:bodyPr>
          <a:lstStyle>
            <a:lvl1pPr defTabSz="966362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b" anchorCtr="0" compatLnSpc="1">
            <a:prstTxWarp prst="textNoShape">
              <a:avLst/>
            </a:prstTxWarp>
          </a:bodyPr>
          <a:lstStyle>
            <a:lvl1pPr algn="r" defTabSz="966362">
              <a:defRPr sz="1300"/>
            </a:lvl1pPr>
          </a:lstStyle>
          <a:p>
            <a:pPr>
              <a:defRPr/>
            </a:pPr>
            <a:fld id="{886A0B9C-2024-49F5-A130-92C09FA5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t" anchorCtr="0" compatLnSpc="1">
            <a:prstTxWarp prst="textNoShape">
              <a:avLst/>
            </a:prstTxWarp>
          </a:bodyPr>
          <a:lstStyle>
            <a:lvl1pPr defTabSz="966362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4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t" anchorCtr="0" compatLnSpc="1">
            <a:prstTxWarp prst="textNoShape">
              <a:avLst/>
            </a:prstTxWarp>
          </a:bodyPr>
          <a:lstStyle>
            <a:lvl1pPr algn="r" defTabSz="966362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2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b" anchorCtr="0" compatLnSpc="1">
            <a:prstTxWarp prst="textNoShape">
              <a:avLst/>
            </a:prstTxWarp>
          </a:bodyPr>
          <a:lstStyle>
            <a:lvl1pPr defTabSz="966362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2" tIns="48301" rIns="96602" bIns="48301" numCol="1" anchor="b" anchorCtr="0" compatLnSpc="1">
            <a:prstTxWarp prst="textNoShape">
              <a:avLst/>
            </a:prstTxWarp>
          </a:bodyPr>
          <a:lstStyle>
            <a:lvl1pPr algn="r" defTabSz="966362">
              <a:defRPr sz="1300"/>
            </a:lvl1pPr>
          </a:lstStyle>
          <a:p>
            <a:pPr>
              <a:defRPr/>
            </a:pPr>
            <a:fld id="{A08218E7-BD20-44C0-8885-BEB4990E5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94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102B9-3135-4210-837F-79725EB8BDFC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AF25-BB77-4AAD-9633-D600BF90B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C2DC8-8603-43D1-8821-8927492E5931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B341D-7F62-4B39-A8F3-3CCB7E3C9F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5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BEA60-B695-4AA1-8E0C-6458D7D93857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DC785-855B-46B5-B93B-53692101F2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B28BD-3BA4-497F-B65B-9336068DF832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5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8FF58-6C17-478B-BA84-A615C9E9EA28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C1D48-181F-432E-A7BB-818ECC4EA7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0BEC9-CB5A-4DFD-AE72-D146232ADF0C}" type="datetime5">
              <a:rPr lang="en-US" smtClean="0"/>
              <a:t>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002E-4C33-4B66-ADCB-FD9D70DE2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1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B9EB5-366E-4AD4-A8E9-865C9F9469C7}" type="datetime5">
              <a:rPr lang="en-US" smtClean="0"/>
              <a:t>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ECC5E-0EEC-4CB9-9810-92ED39173E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1B048-17E6-480C-B8EC-92EB72EBF8CA}" type="datetime5">
              <a:rPr lang="en-US" smtClean="0"/>
              <a:t>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40EF4-D64E-44A6-B00D-886101941E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2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69CF7-7FF2-4B27-AC69-97F582A2C05B}" type="datetime5">
              <a:rPr lang="en-US" smtClean="0"/>
              <a:t>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D9053-DFEA-4BC1-A64F-A178814A0E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F51D6-F6E4-4146-BAF1-7D6BC31F8920}" type="datetime5">
              <a:rPr lang="en-US" smtClean="0"/>
              <a:t>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D6C4-6BB6-4761-AE33-4D9D939A0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280E89-7748-4425-B05D-97F90F2625A8}" type="datetime5">
              <a:rPr lang="en-US" smtClean="0"/>
              <a:t>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EA075-9BA6-41C3-8C9A-AAD9B0C3D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76DA83-CE17-415F-A957-34B877FF92DC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EE9AF4-423B-4DB1-A822-86BC73668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533400"/>
            <a:ext cx="8305800" cy="2514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Krug</a:t>
            </a:r>
            <a:r>
              <a:rPr lang="en-US" dirty="0" smtClean="0"/>
              <a:t> 4</a:t>
            </a:r>
            <a:br>
              <a:rPr lang="en-US" dirty="0" smtClean="0"/>
            </a:br>
            <a:r>
              <a:rPr lang="en-US" dirty="0" smtClean="0"/>
              <a:t>Animal, Mineral, or Vegetable</a:t>
            </a:r>
            <a:endParaRPr lang="en-US" sz="40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03600"/>
            <a:ext cx="6477000" cy="2844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Jeff Offutt, modified by Paul Ammann</a:t>
            </a:r>
          </a:p>
          <a:p>
            <a:pPr eaLnBrk="1" hangingPunct="1"/>
            <a:endParaRPr lang="en-US" sz="1800" b="1" dirty="0" smtClean="0"/>
          </a:p>
          <a:p>
            <a:pPr eaLnBrk="1" hangingPunct="1">
              <a:spcBef>
                <a:spcPct val="0"/>
              </a:spcBef>
            </a:pPr>
            <a:r>
              <a:rPr lang="en-US" sz="2800" b="1" dirty="0" smtClean="0"/>
              <a:t>https://</a:t>
            </a:r>
            <a:r>
              <a:rPr lang="en-US" sz="2800" b="1" smtClean="0"/>
              <a:t>www.cs.gmu.edu/~pammann/</a:t>
            </a:r>
            <a:endParaRPr lang="en-US" sz="2800" b="1" dirty="0" smtClean="0"/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2800" b="1" dirty="0" smtClean="0"/>
              <a:t>SWE 205</a:t>
            </a:r>
          </a:p>
          <a:p>
            <a:pPr eaLnBrk="1" hangingPunct="1"/>
            <a:r>
              <a:rPr lang="en-US" sz="2800" b="1" dirty="0" smtClean="0"/>
              <a:t>Software Usability and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Clicks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web, </a:t>
            </a:r>
            <a:r>
              <a:rPr lang="en-US" dirty="0" smtClean="0">
                <a:solidFill>
                  <a:schemeClr val="tx2"/>
                </a:solidFill>
              </a:rPr>
              <a:t>speed of use </a:t>
            </a:r>
            <a:r>
              <a:rPr lang="en-US" dirty="0" smtClean="0"/>
              <a:t>is mostly about clicking 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How many</a:t>
            </a:r>
            <a:r>
              <a:rPr lang="en-US" dirty="0" smtClean="0"/>
              <a:t> clicks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How hard</a:t>
            </a:r>
            <a:r>
              <a:rPr lang="en-US" dirty="0" smtClean="0"/>
              <a:t> each click is</a:t>
            </a:r>
          </a:p>
          <a:p>
            <a:r>
              <a:rPr lang="en-US" dirty="0" smtClean="0"/>
              <a:t>Krug’s rule </a:t>
            </a:r>
          </a:p>
          <a:p>
            <a:pPr lvl="1"/>
            <a:r>
              <a:rPr lang="en-US" dirty="0" smtClean="0"/>
              <a:t>three mindless clicks equals one click requiring thought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What about your office in your home?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599BF-E9A2-433D-BBA2-FB9347B9493F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3966162" cy="111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paywalls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599BF-E9A2-433D-BBA2-FB9347B9493F}" type="datetime5">
              <a:rPr lang="en-US" smtClean="0"/>
              <a:t>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3" y="1371600"/>
            <a:ext cx="8965803" cy="441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1" y="838200"/>
            <a:ext cx="893379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Assistance May Be Required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have to give the user a complex choice</a:t>
            </a:r>
          </a:p>
          <a:p>
            <a:pPr lvl="1"/>
            <a:r>
              <a:rPr lang="en-US" dirty="0" smtClean="0"/>
              <a:t>Be brief</a:t>
            </a:r>
          </a:p>
          <a:p>
            <a:pPr lvl="1"/>
            <a:r>
              <a:rPr lang="en-US" dirty="0" smtClean="0"/>
              <a:t>Be timely</a:t>
            </a:r>
          </a:p>
          <a:p>
            <a:pPr lvl="1"/>
            <a:r>
              <a:rPr lang="en-US" dirty="0" smtClean="0"/>
              <a:t>Make sure the user </a:t>
            </a:r>
            <a:r>
              <a:rPr lang="en-US" dirty="0" smtClean="0"/>
              <a:t>notices</a:t>
            </a:r>
            <a:endParaRPr lang="en-US" dirty="0" smtClean="0"/>
          </a:p>
          <a:p>
            <a:r>
              <a:rPr lang="en-US" dirty="0" smtClean="0"/>
              <a:t>“What’s this” links are a good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CF304-5AB7-4D24-B0D0-33797A225B40}" type="datetime5">
              <a:rPr lang="en-US" smtClean="0"/>
              <a:t>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D85DB-7CD9-4208-9D63-51CEC6362F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AutoShape 2" descr="A button shows 2 choices: ?HOME,? at the left and ?OFFICE,? at the right."/>
          <p:cNvSpPr>
            <a:spLocks noChangeAspect="1" noChangeArrowheads="1"/>
          </p:cNvSpPr>
          <p:nvPr/>
        </p:nvSpPr>
        <p:spPr bwMode="auto">
          <a:xfrm>
            <a:off x="155574" y="-144463"/>
            <a:ext cx="2359025" cy="23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Photo shows a street with a guidance LOOK RIGHT on the street corn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0" y="3695700"/>
            <a:ext cx="41962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3453</TotalTime>
  <Words>112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Krug 4 Animal, Mineral, or Vegetable</vt:lpstr>
      <vt:lpstr>Counting Clicks </vt:lpstr>
      <vt:lpstr>Example: paywalls</vt:lpstr>
      <vt:lpstr>Some Assistance May Be Required</vt:lpstr>
    </vt:vector>
  </TitlesOfParts>
  <Company>GMU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632: Introduction &amp; Overview</dc:title>
  <dc:creator>Offutt</dc:creator>
  <cp:lastModifiedBy>Rebecca S Hartley</cp:lastModifiedBy>
  <cp:revision>154</cp:revision>
  <dcterms:created xsi:type="dcterms:W3CDTF">2001-01-12T21:45:59Z</dcterms:created>
  <dcterms:modified xsi:type="dcterms:W3CDTF">2020-04-07T13:40:25Z</dcterms:modified>
</cp:coreProperties>
</file>