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0"/>
  </p:notesMasterIdLst>
  <p:sldIdLst>
    <p:sldId id="256" r:id="rId2"/>
    <p:sldId id="281" r:id="rId3"/>
    <p:sldId id="280" r:id="rId4"/>
    <p:sldId id="291" r:id="rId5"/>
    <p:sldId id="278" r:id="rId6"/>
    <p:sldId id="277" r:id="rId7"/>
    <p:sldId id="287" r:id="rId8"/>
    <p:sldId id="288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4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535D514E-1D74-4C3A-91DE-4651692558A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2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8DA86CE-3CD7-4500-BE3E-58DDA4DB6A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0936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37851E-0F69-49C1-8C8C-AC9D32806C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9951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B9126A-63A1-439A-B215-687C43B053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622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CE2BC-9500-4446-A104-C519CEC43C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50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28D49D-2DCB-4A7B-94C5-11EF80BDE0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43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788A41-E18F-4ACB-A0B3-D334B357FF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5764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7883CD-F9EA-45F4-84FC-092950DFFE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51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FA142D-0725-46BA-8617-4EB828F363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922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B6B97-4605-49D2-9B24-B3722594CC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480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EF4C8-A65F-4CCD-9701-80AA631646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327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0652DF-CF52-406C-A14A-2465024572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323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3967ADE-1E4C-4305-BCD1-CB7D49E3536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s.gmu.edu/~pammann/332/assigns/code/LiskovSet.java" TargetMode="External"/><Relationship Id="rId2" Type="http://schemas.openxmlformats.org/officeDocument/2006/relationships/hyperlink" Target="http://cs.gmu.edu/~pammann/332/assigns/code/Poly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gmu.edu/~pammann/332/assigns/code/Complex.jav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s.gmu.edu/~pammann/332/assigns/code/Stack.jav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Basic Mutability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7848600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Paul Ammann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05BE204-99A0-4180-B2AD-64DE5AF049F7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Abstraction Operation Categories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534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Creators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Create objects of a data abstraction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Producers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Create objects of their type based on existing objects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Typically used in immutable data types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err="1" smtClean="0"/>
              <a:t>Mutators</a:t>
            </a:r>
            <a:endParaRPr lang="en-US" alt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Modify objects of their type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Typically used in mutable data types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Observers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Take objects of their type as inputs and return results of other types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719221-6223-448E-AF3C-B769C69A603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Adequacy of a API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Should provide enough operations so that users can manipulate objects conveniently and efficiently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Should have at least three of the four category operations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Should be fully populated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Possible to obtain every possible abstract object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47333E-6B5C-404F-885D-4875056B7148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Some Immutable Examples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Polynomials – (</a:t>
            </a:r>
            <a:r>
              <a:rPr lang="en-US" altLang="en-US" dirty="0"/>
              <a:t>f</a:t>
            </a:r>
            <a:r>
              <a:rPr lang="en-US" altLang="en-US" dirty="0" smtClean="0"/>
              <a:t>rom </a:t>
            </a:r>
            <a:r>
              <a:rPr lang="en-US" altLang="en-US" dirty="0" err="1" smtClean="0"/>
              <a:t>Liskov</a:t>
            </a:r>
            <a:r>
              <a:rPr lang="en-US" altLang="en-US" dirty="0" smtClean="0"/>
              <a:t>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smtClean="0">
                <a:hlinkClick r:id="rId2"/>
              </a:rPr>
              <a:t>Poly.java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Sets of integer primitives (from </a:t>
            </a:r>
            <a:r>
              <a:rPr lang="en-US" altLang="en-US" dirty="0" err="1" smtClean="0"/>
              <a:t>Liskov</a:t>
            </a:r>
            <a:r>
              <a:rPr lang="en-US" altLang="en-US" dirty="0" smtClean="0"/>
              <a:t>)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en-US" smtClean="0">
                <a:hlinkClick r:id="rId3"/>
              </a:rPr>
              <a:t>IntSet.java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Complex numbers (from Bloch)</a:t>
            </a:r>
            <a:endParaRPr lang="en-US" altLang="en-US" dirty="0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smtClean="0">
                <a:hlinkClick r:id="rId4"/>
              </a:rPr>
              <a:t>Complex.java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Note use of producers instead of </a:t>
            </a:r>
            <a:r>
              <a:rPr lang="en-US" altLang="en-US" dirty="0" err="1" smtClean="0"/>
              <a:t>mutators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5E8D3E-8F8F-4068-89DC-C4DA90BA3246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Mutable/Immutable Transform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Mutable Stack example in Bloch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hlinkClick r:id="rId2"/>
              </a:rPr>
              <a:t>Stack.java</a:t>
            </a: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Goal: Transform to an immutable version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</a:t>
            </a:r>
            <a:r>
              <a:rPr lang="en-US" altLang="en-US" sz="2400" dirty="0" err="1" smtClean="0"/>
              <a:t>ImmutableStack</a:t>
            </a:r>
            <a:r>
              <a:rPr lang="en-US" altLang="en-US" sz="2400" dirty="0" smtClean="0"/>
              <a:t> s = new </a:t>
            </a:r>
            <a:r>
              <a:rPr lang="en-US" altLang="en-US" sz="2400" dirty="0" err="1" smtClean="0"/>
              <a:t>ImmutableStack</a:t>
            </a:r>
            <a:r>
              <a:rPr lang="en-US" altLang="en-US" sz="2400" dirty="0" smtClean="0"/>
              <a:t>();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   s = </a:t>
            </a:r>
            <a:r>
              <a:rPr lang="en-US" altLang="en-US" sz="2400" dirty="0" err="1" smtClean="0"/>
              <a:t>s.push</a:t>
            </a:r>
            <a:r>
              <a:rPr lang="en-US" altLang="en-US" sz="2400" dirty="0" smtClean="0"/>
              <a:t>(“cat”);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s = </a:t>
            </a:r>
            <a:r>
              <a:rPr lang="en-US" altLang="en-US" sz="2400" dirty="0" err="1" smtClean="0"/>
              <a:t>s.push</a:t>
            </a:r>
            <a:r>
              <a:rPr lang="en-US" altLang="en-US" sz="2400" dirty="0" smtClean="0"/>
              <a:t>(“dog”);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What do these objects look like?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dirty="0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39C3E80-1464-44A6-A668-171F7A93B838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Mutator </a:t>
            </a:r>
            <a:r>
              <a:rPr lang="en-US" altLang="en-US" smtClean="0">
                <a:sym typeface="Wingdings" panose="05000000000000000000" pitchFamily="2" charset="2"/>
              </a:rPr>
              <a:t> Producer</a:t>
            </a:r>
            <a:endParaRPr lang="en-US" altLang="en-US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smtClean="0"/>
              <a:t>Consider a void mutator method in class </a:t>
            </a:r>
            <a:r>
              <a:rPr lang="en-US" altLang="en-US" sz="2000" smtClean="0">
                <a:solidFill>
                  <a:schemeClr val="hlink"/>
                </a:solidFill>
              </a:rPr>
              <a:t>C</a:t>
            </a:r>
            <a:r>
              <a:rPr lang="en-US" altLang="en-US" sz="2000" smtClean="0"/>
              <a:t>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solidFill>
                  <a:schemeClr val="hlink"/>
                </a:solidFill>
              </a:rPr>
              <a:t> 	public void mutator1(…)</a:t>
            </a:r>
            <a:endParaRPr lang="en-US" altLang="en-US" sz="20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smtClean="0"/>
              <a:t>Corresponding producer method: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solidFill>
                  <a:schemeClr val="hlink"/>
                </a:solidFill>
              </a:rPr>
              <a:t>	public C    producer1(…)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smtClean="0"/>
              <a:t>Consider a non-void mutator method in class </a:t>
            </a:r>
            <a:r>
              <a:rPr lang="en-US" altLang="en-US" sz="2000" smtClean="0">
                <a:solidFill>
                  <a:schemeClr val="hlink"/>
                </a:solidFill>
              </a:rPr>
              <a:t>C</a:t>
            </a:r>
            <a:r>
              <a:rPr lang="en-US" altLang="en-US" sz="2000" smtClean="0"/>
              <a:t>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solidFill>
                  <a:schemeClr val="hlink"/>
                </a:solidFill>
              </a:rPr>
              <a:t>	public S    mutator2(…)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smtClean="0"/>
              <a:t>Corresponding observer/producer methods are: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solidFill>
                  <a:schemeClr val="hlink"/>
                </a:solidFill>
              </a:rPr>
              <a:t>	public  S observerPart(…)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solidFill>
                  <a:schemeClr val="hlink"/>
                </a:solidFill>
              </a:rPr>
              <a:t>     public C producerPart(…)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smtClean="0"/>
              <a:t>Note that non-void mutator needs to be split into </a:t>
            </a:r>
            <a:r>
              <a:rPr lang="en-US" altLang="en-US" sz="2000" b="1" smtClean="0"/>
              <a:t>two</a:t>
            </a:r>
            <a:r>
              <a:rPr lang="en-US" altLang="en-US" sz="2000" smtClean="0"/>
              <a:t> methods.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smtClean="0"/>
              <a:t>	Example:  pop() in Stack vs. pop(), top() in ImmutableStack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solidFill>
                  <a:schemeClr val="hlink"/>
                </a:solidFill>
              </a:rPr>
              <a:t>	</a:t>
            </a:r>
            <a:endParaRPr lang="en-US" altLang="en-US" sz="20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454ABB-A6E3-4557-A659-3B5543DC98B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Typical Transformation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Typical method in mutable class Foo: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public void foo(T1 t1, T2, t2, …) {modify “this”}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Immutable version of Foo: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public Foo foo(T1 t1, T2, t2, …) {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   Foo f = …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   …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   return f;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Functional programming vs. procedural programming.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F8D6F0-82AF-4932-AC45-D438775495E6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Disadvantage: Performance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97888" cy="502919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Typical approach: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Provide immutable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Provide mutable companion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Clients choose on performance needs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Example in Java Library: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String (Immutable)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err="1" smtClean="0"/>
              <a:t>StringBuilder</a:t>
            </a:r>
            <a:r>
              <a:rPr lang="en-US" altLang="en-US" sz="2400" dirty="0" smtClean="0"/>
              <a:t> (Companion Mutable Class)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Static factories can cache frequently used items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Notes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Performance gain from mutable objects is often illusory (Bloch Item 88)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Immutability requires additional rules (Bloch Item 17)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571</TotalTime>
  <Words>285</Words>
  <Application>Microsoft Office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Blends</vt:lpstr>
      <vt:lpstr>Basic Mutability</vt:lpstr>
      <vt:lpstr>Data Abstraction Operation Categories</vt:lpstr>
      <vt:lpstr>Adequacy of a API</vt:lpstr>
      <vt:lpstr>Some Immutable Examples</vt:lpstr>
      <vt:lpstr>Mutable/Immutable Transform</vt:lpstr>
      <vt:lpstr>Mutator  Producer</vt:lpstr>
      <vt:lpstr>Typical Transformation</vt:lpstr>
      <vt:lpstr>Disadvantage: Performance</vt:lpstr>
    </vt:vector>
  </TitlesOfParts>
  <Company>GMU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Abstraction II</dc:title>
  <dc:creator>Paul Ammann</dc:creator>
  <cp:lastModifiedBy>Paul Ammann</cp:lastModifiedBy>
  <cp:revision>85</cp:revision>
  <dcterms:created xsi:type="dcterms:W3CDTF">2004-09-30T16:21:24Z</dcterms:created>
  <dcterms:modified xsi:type="dcterms:W3CDTF">2019-09-09T18:08:36Z</dcterms:modified>
</cp:coreProperties>
</file>