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36" r:id="rId2"/>
    <p:sldId id="338" r:id="rId3"/>
    <p:sldId id="340" r:id="rId4"/>
    <p:sldId id="343" r:id="rId5"/>
    <p:sldId id="344" r:id="rId6"/>
    <p:sldId id="342" r:id="rId7"/>
    <p:sldId id="345" r:id="rId8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80">
          <p15:clr>
            <a:srgbClr val="A4A3A4"/>
          </p15:clr>
        </p15:guide>
        <p15:guide id="2" pos="277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145A"/>
    <a:srgbClr val="001E5A"/>
    <a:srgbClr val="5F5F5F"/>
    <a:srgbClr val="000000"/>
    <a:srgbClr val="6699FF"/>
    <a:srgbClr val="3399FF"/>
    <a:srgbClr val="FF66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5620" autoAdjust="0"/>
    <p:restoredTop sz="94749" autoAdjust="0"/>
  </p:normalViewPr>
  <p:slideViewPr>
    <p:cSldViewPr snapToGrid="0">
      <p:cViewPr varScale="1">
        <p:scale>
          <a:sx n="98" d="100"/>
          <a:sy n="98" d="100"/>
        </p:scale>
        <p:origin x="636" y="78"/>
      </p:cViewPr>
      <p:guideLst>
        <p:guide orient="horz" pos="2280"/>
        <p:guide pos="27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6" tIns="0" rIns="20136" bIns="0" numCol="1" anchor="t" anchorCtr="0" compatLnSpc="1">
            <a:prstTxWarp prst="textNoShape">
              <a:avLst/>
            </a:prstTxWarp>
          </a:bodyPr>
          <a:lstStyle>
            <a:lvl1pPr defTabSz="965840">
              <a:defRPr sz="1100" b="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6" tIns="0" rIns="20136" bIns="0" numCol="1" anchor="t" anchorCtr="0" compatLnSpc="1">
            <a:prstTxWarp prst="textNoShape">
              <a:avLst/>
            </a:prstTxWarp>
          </a:bodyPr>
          <a:lstStyle>
            <a:lvl1pPr algn="r" defTabSz="965840">
              <a:defRPr sz="1100" b="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6" tIns="0" rIns="20136" bIns="0" numCol="1" anchor="b" anchorCtr="0" compatLnSpc="1">
            <a:prstTxWarp prst="textNoShape">
              <a:avLst/>
            </a:prstTxWarp>
          </a:bodyPr>
          <a:lstStyle>
            <a:lvl1pPr defTabSz="965840">
              <a:defRPr sz="1100" b="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6" tIns="0" rIns="20136" bIns="0" numCol="1" anchor="b" anchorCtr="0" compatLnSpc="1">
            <a:prstTxWarp prst="textNoShape">
              <a:avLst/>
            </a:prstTxWarp>
          </a:bodyPr>
          <a:lstStyle>
            <a:lvl1pPr algn="r" defTabSz="965840">
              <a:defRPr sz="1100" b="0" i="1"/>
            </a:lvl1pPr>
          </a:lstStyle>
          <a:p>
            <a:pPr>
              <a:defRPr/>
            </a:pPr>
            <a:fld id="{BE35A987-BCA6-486B-A114-0C1F9752B6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364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6" tIns="0" rIns="20136" bIns="0" numCol="1" anchor="t" anchorCtr="0" compatLnSpc="1">
            <a:prstTxWarp prst="textNoShape">
              <a:avLst/>
            </a:prstTxWarp>
          </a:bodyPr>
          <a:lstStyle>
            <a:lvl1pPr defTabSz="965840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6" tIns="0" rIns="20136" bIns="0" numCol="1" anchor="t" anchorCtr="0" compatLnSpc="1">
            <a:prstTxWarp prst="textNoShape">
              <a:avLst/>
            </a:prstTxWarp>
          </a:bodyPr>
          <a:lstStyle>
            <a:lvl1pPr algn="r" defTabSz="965840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6" tIns="0" rIns="20136" bIns="0" numCol="1" anchor="b" anchorCtr="0" compatLnSpc="1">
            <a:prstTxWarp prst="textNoShape">
              <a:avLst/>
            </a:prstTxWarp>
          </a:bodyPr>
          <a:lstStyle>
            <a:lvl1pPr defTabSz="965840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6" tIns="0" rIns="20136" bIns="0" numCol="1" anchor="b" anchorCtr="0" compatLnSpc="1">
            <a:prstTxWarp prst="textNoShape">
              <a:avLst/>
            </a:prstTxWarp>
          </a:bodyPr>
          <a:lstStyle>
            <a:lvl1pPr algn="r" defTabSz="965840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47D2CD7-1E25-4ACE-B423-C3074D2DFD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323" tIns="48662" rIns="97323" bIns="486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0475" y="720725"/>
            <a:ext cx="4794250" cy="3595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290888" y="9144000"/>
            <a:ext cx="7477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291" tIns="46984" rIns="92291" bIns="46984">
            <a:spAutoFit/>
          </a:bodyPr>
          <a:lstStyle>
            <a:lvl1pPr defTabSz="915988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15988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15988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15988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15988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300" b="0" smtClean="0">
                <a:solidFill>
                  <a:schemeClr val="tx1"/>
                </a:solidFill>
              </a:rPr>
              <a:t>Page </a:t>
            </a:r>
            <a:fld id="{B1CA34BD-F0FD-4E94-B4A9-A4A0507FC896}" type="slidenum">
              <a:rPr lang="en-US" altLang="en-US" sz="1300" b="0" smtClean="0">
                <a:solidFill>
                  <a:schemeClr val="tx1"/>
                </a:solidFill>
              </a:rPr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300" b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1838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EB323F6F-B7F8-4CAD-A47A-04981BF63D70}" type="slidenum">
              <a:rPr lang="en-US" altLang="en-US" sz="1100" b="0" smtClean="0">
                <a:solidFill>
                  <a:schemeClr val="tx1"/>
                </a:solidFill>
              </a:rPr>
              <a:pPr/>
              <a:t>1</a:t>
            </a:fld>
            <a:endParaRPr lang="en-US" altLang="en-US" sz="11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CS/SWE 332 – Fall 2008  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8313A-1923-4A60-9027-6CDE76905A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880444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9738" y="96838"/>
            <a:ext cx="2216150" cy="62468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8113" y="96838"/>
            <a:ext cx="6499225" cy="62468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Software Testing  (Ch 2), www.introsoftwaretesting.com  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9C0CE7-90FB-417C-91DD-B827CEA541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54745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CS/SWE 332  -  Fall 2008 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ADBCB-A3AD-4593-BC2B-83287D1CC4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064338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Software Testing  (Ch 2), www.introsoftwaretesting.com  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B5FA0-5C79-4068-AEAB-B7D4FC4009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049457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8113" y="1085850"/>
            <a:ext cx="4357687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5850"/>
            <a:ext cx="4357688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Software Testing  (Ch 2), www.introsoftwaretesting.com  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919DC-AE56-459D-9A9B-87FB7876AC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33789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Software Testing  (Ch 2), www.introsoftwaretesting.com  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EAE53-BA3C-4AEE-A9F7-98302B816D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60781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Software Testing  (Ch 2), www.introsoftwaretesting.com  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F73B4-6632-4268-A73C-B81CBB5B9A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474649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Software Testing  (Ch 2), www.introsoftwaretesting.com  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FF3C75-5E12-4297-8B74-533C206D0A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508814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Software Testing  (Ch 2), www.introsoftwaretesting.com  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5C2951-9E24-48FD-8A8A-268B4BC72B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932457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Software Testing  (Ch 2), www.introsoftwaretesting.com  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8A295-DF26-4AD2-996C-8EDEDD3016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231367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004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5725" y="6435725"/>
            <a:ext cx="37703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9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Introduction to Software Testing  (Ch 2), www.introsoftwaretesting.com  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38600" y="64246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16775" y="64135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8E567CE-1674-4A50-9838-DBC7319D2A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6838"/>
            <a:ext cx="777240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8113" y="1085850"/>
            <a:ext cx="8867775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 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 </a:t>
            </a:r>
          </a:p>
          <a:p>
            <a:pPr lvl="4"/>
            <a:r>
              <a:rPr lang="en-US" altLang="en-US" smtClean="0"/>
              <a:t>Fifth level 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350" y="6350"/>
            <a:ext cx="9118600" cy="6832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</p:sldLayoutIdLst>
  <p:transition spd="med"/>
  <p:hf hd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85000"/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sz="2000" b="1">
          <a:solidFill>
            <a:schemeClr val="tx1"/>
          </a:solidFill>
          <a:latin typeface="+mn-lt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7772400" cy="1981200"/>
          </a:xfrm>
        </p:spPr>
        <p:txBody>
          <a:bodyPr/>
          <a:lstStyle/>
          <a:p>
            <a:r>
              <a:rPr lang="en-US" altLang="en-US" sz="4400" smtClean="0"/>
              <a:t>Introduction to CS/SWE 332</a:t>
            </a:r>
            <a:br>
              <a:rPr lang="en-US" altLang="en-US" sz="4400" smtClean="0"/>
            </a:br>
            <a:endParaRPr lang="en-US" altLang="en-US" sz="440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44875"/>
            <a:ext cx="6400800" cy="227012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en-US" sz="3200" dirty="0" smtClean="0"/>
              <a:t>Paul Ammann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endParaRPr lang="en-US" altLang="en-US" sz="3200" dirty="0" smtClean="0"/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endParaRPr lang="en-US" altLang="en-US" sz="1800" b="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74688" y="330200"/>
            <a:ext cx="7772400" cy="915988"/>
          </a:xfrm>
        </p:spPr>
        <p:txBody>
          <a:bodyPr/>
          <a:lstStyle/>
          <a:p>
            <a:r>
              <a:rPr lang="en-US" altLang="en-US" smtClean="0"/>
              <a:t>Topics in SWE/CS 332 </a:t>
            </a:r>
            <a:br>
              <a:rPr lang="en-US" altLang="en-US" smtClean="0"/>
            </a:br>
            <a:r>
              <a:rPr lang="en-US" altLang="en-US" smtClean="0"/>
              <a:t>(ABET Course Outcomes)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8113" y="1403350"/>
            <a:ext cx="8867775" cy="4695825"/>
          </a:xfrm>
        </p:spPr>
        <p:txBody>
          <a:bodyPr/>
          <a:lstStyle/>
          <a:p>
            <a:pPr>
              <a:defRPr/>
            </a:pPr>
            <a:r>
              <a:rPr lang="en-US" altLang="en-US" sz="3200" dirty="0" smtClean="0"/>
              <a:t>Demonstrate ability to specify and analyze stand-alone procedures and OO classes</a:t>
            </a:r>
            <a:r>
              <a:rPr lang="en-US" altLang="en-US" sz="3200" i="1" dirty="0" smtClean="0"/>
              <a:t>.</a:t>
            </a:r>
          </a:p>
          <a:p>
            <a:pPr>
              <a:defRPr/>
            </a:pPr>
            <a:r>
              <a:rPr lang="en-US" altLang="en-US" sz="3200" dirty="0" smtClean="0"/>
              <a:t>Demonstrate ability to specify and analyze OO inheritance decisions</a:t>
            </a:r>
          </a:p>
          <a:p>
            <a:pPr>
              <a:defRPr/>
            </a:pPr>
            <a:r>
              <a:rPr lang="en-US" altLang="en-US" sz="3200" dirty="0" smtClean="0"/>
              <a:t>Demonstrate ability to convert mutable data types to immutable and vice versa</a:t>
            </a:r>
            <a:endParaRPr lang="en-US" altLang="en-US" sz="2000" i="1" dirty="0" smtClean="0"/>
          </a:p>
          <a:p>
            <a:pPr>
              <a:defRPr/>
            </a:pPr>
            <a:r>
              <a:rPr lang="en-US" altLang="en-US" sz="3200" dirty="0" smtClean="0"/>
              <a:t>Demonstrate ability to correctly create and destroy OO objects</a:t>
            </a:r>
          </a:p>
          <a:p>
            <a:pPr>
              <a:defRPr/>
            </a:pPr>
            <a:r>
              <a:rPr lang="en-US" altLang="en-US" sz="3200" dirty="0" smtClean="0"/>
              <a:t>Demonstrate understanding and competence in generic programming</a:t>
            </a:r>
          </a:p>
          <a:p>
            <a:pPr marL="0" indent="0">
              <a:buFontTx/>
              <a:buNone/>
              <a:defRPr/>
            </a:pPr>
            <a:endParaRPr lang="en-US" altLang="en-US" sz="32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88925"/>
            <a:ext cx="7772400" cy="915988"/>
          </a:xfrm>
        </p:spPr>
        <p:txBody>
          <a:bodyPr/>
          <a:lstStyle/>
          <a:p>
            <a:r>
              <a:rPr lang="en-US" altLang="en-US" smtClean="0"/>
              <a:t>Demonstrate ability to specify and analyze stand-alone procedures and OO classes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2713" y="1347788"/>
            <a:ext cx="8867775" cy="5257800"/>
          </a:xfrm>
        </p:spPr>
        <p:txBody>
          <a:bodyPr/>
          <a:lstStyle/>
          <a:p>
            <a:r>
              <a:rPr lang="en-US" altLang="en-US" sz="3200" smtClean="0"/>
              <a:t>Core material for understanding OO</a:t>
            </a:r>
          </a:p>
          <a:p>
            <a:pPr lvl="1"/>
            <a:r>
              <a:rPr lang="en-US" altLang="en-US" sz="3200" smtClean="0"/>
              <a:t>Contracts (specify in comments or JavaDoc)</a:t>
            </a:r>
          </a:p>
          <a:p>
            <a:pPr lvl="1"/>
            <a:r>
              <a:rPr lang="en-US" altLang="en-US" sz="3200" smtClean="0"/>
              <a:t>Abstraction Functions – toString()</a:t>
            </a:r>
          </a:p>
          <a:p>
            <a:pPr lvl="1"/>
            <a:r>
              <a:rPr lang="en-US" altLang="en-US" sz="3200" smtClean="0"/>
              <a:t>Representation Invariants</a:t>
            </a:r>
          </a:p>
          <a:p>
            <a:pPr lvl="1"/>
            <a:r>
              <a:rPr lang="en-US" altLang="en-US" sz="3200" smtClean="0"/>
              <a:t>Method Verification</a:t>
            </a:r>
          </a:p>
          <a:p>
            <a:pPr lvl="2"/>
            <a:r>
              <a:rPr lang="en-US" altLang="en-US" sz="3200" smtClean="0"/>
              <a:t>How Do I know my method is “correct”?</a:t>
            </a:r>
          </a:p>
          <a:p>
            <a:r>
              <a:rPr lang="en-US" altLang="en-US" sz="3200" smtClean="0"/>
              <a:t>Contracts and Testing</a:t>
            </a:r>
          </a:p>
          <a:p>
            <a:pPr lvl="1"/>
            <a:r>
              <a:rPr lang="en-US" altLang="en-US" sz="3200" smtClean="0"/>
              <a:t>Test Driven Development with JUnit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Demonstrate ability to specify and analyze OO inheritance decisions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3200" smtClean="0"/>
              <a:t>Core notion – Substitution Principle</a:t>
            </a:r>
          </a:p>
          <a:p>
            <a:pPr>
              <a:lnSpc>
                <a:spcPct val="80000"/>
              </a:lnSpc>
            </a:pPr>
            <a:r>
              <a:rPr lang="en-US" altLang="en-US" sz="3200" smtClean="0"/>
              <a:t>Interaction of Substitution Principle and Common Contracts</a:t>
            </a:r>
          </a:p>
          <a:p>
            <a:pPr lvl="1">
              <a:lnSpc>
                <a:spcPct val="80000"/>
              </a:lnSpc>
            </a:pPr>
            <a:r>
              <a:rPr lang="en-US" altLang="en-US" sz="3200" smtClean="0"/>
              <a:t>Example:  equals() contract</a:t>
            </a:r>
          </a:p>
          <a:p>
            <a:pPr lvl="2">
              <a:lnSpc>
                <a:spcPct val="80000"/>
              </a:lnSpc>
            </a:pPr>
            <a:r>
              <a:rPr lang="en-US" altLang="en-US" sz="3200" smtClean="0"/>
              <a:t>Symmetry, transitivity, substitution: Pick any two!</a:t>
            </a:r>
          </a:p>
          <a:p>
            <a:pPr>
              <a:lnSpc>
                <a:spcPct val="80000"/>
              </a:lnSpc>
            </a:pPr>
            <a:r>
              <a:rPr lang="en-US" altLang="en-US" sz="3200" smtClean="0"/>
              <a:t>Mechanisms for extending classes</a:t>
            </a:r>
          </a:p>
          <a:p>
            <a:pPr lvl="1">
              <a:lnSpc>
                <a:spcPct val="80000"/>
              </a:lnSpc>
            </a:pPr>
            <a:r>
              <a:rPr lang="en-US" altLang="en-US" sz="3200" smtClean="0"/>
              <a:t>Multiple inheritance</a:t>
            </a:r>
          </a:p>
          <a:p>
            <a:pPr lvl="1">
              <a:lnSpc>
                <a:spcPct val="80000"/>
              </a:lnSpc>
            </a:pPr>
            <a:r>
              <a:rPr lang="en-US" altLang="en-US" sz="3200" smtClean="0"/>
              <a:t>Abstract classes</a:t>
            </a:r>
          </a:p>
          <a:p>
            <a:pPr lvl="1">
              <a:lnSpc>
                <a:spcPct val="80000"/>
              </a:lnSpc>
            </a:pPr>
            <a:r>
              <a:rPr lang="en-US" altLang="en-US" sz="3200" smtClean="0"/>
              <a:t>Interfaces</a:t>
            </a:r>
          </a:p>
          <a:p>
            <a:pPr>
              <a:lnSpc>
                <a:spcPct val="80000"/>
              </a:lnSpc>
            </a:pPr>
            <a:r>
              <a:rPr lang="en-US" altLang="en-US" sz="3200" smtClean="0"/>
              <a:t>How, why, and  when to disable inheritance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93738" y="376238"/>
            <a:ext cx="7772400" cy="915987"/>
          </a:xfrm>
        </p:spPr>
        <p:txBody>
          <a:bodyPr/>
          <a:lstStyle/>
          <a:p>
            <a:r>
              <a:rPr lang="en-US" altLang="en-US" smtClean="0"/>
              <a:t>Demonstrate ability to convert mutable data types to immutable and vice versa</a:t>
            </a:r>
            <a:endParaRPr lang="en-US" altLang="en-US" sz="2400" i="1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8113" y="1498600"/>
            <a:ext cx="8867775" cy="4845050"/>
          </a:xfrm>
        </p:spPr>
        <p:txBody>
          <a:bodyPr/>
          <a:lstStyle/>
          <a:p>
            <a:r>
              <a:rPr lang="en-US" altLang="en-US" sz="3200" smtClean="0"/>
              <a:t>Fundamental design decision</a:t>
            </a:r>
          </a:p>
          <a:p>
            <a:pPr lvl="1"/>
            <a:r>
              <a:rPr lang="en-US" altLang="en-US" sz="3200" smtClean="0"/>
              <a:t>Students typically biased towards mutable designs</a:t>
            </a:r>
          </a:p>
          <a:p>
            <a:pPr lvl="1"/>
            <a:r>
              <a:rPr lang="en-US" altLang="en-US" sz="3200" smtClean="0"/>
              <a:t>Goals:</a:t>
            </a:r>
          </a:p>
          <a:p>
            <a:pPr lvl="2"/>
            <a:r>
              <a:rPr lang="en-US" altLang="en-US" sz="3200" smtClean="0"/>
              <a:t>Understand how to convert from one to the other</a:t>
            </a:r>
          </a:p>
          <a:p>
            <a:pPr lvl="2"/>
            <a:r>
              <a:rPr lang="en-US" altLang="en-US" sz="3200" smtClean="0"/>
              <a:t>Understand design tradeoffs</a:t>
            </a:r>
          </a:p>
          <a:p>
            <a:r>
              <a:rPr lang="en-US" altLang="en-US" sz="3200" smtClean="0"/>
              <a:t>Class will practice in multiple languages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Demonstrate ability to correctly create and destroy OO objects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3200" smtClean="0"/>
              <a:t>Object Creation/Destruction is Complex!</a:t>
            </a:r>
          </a:p>
          <a:p>
            <a:pPr lvl="1"/>
            <a:r>
              <a:rPr lang="en-US" altLang="en-US" sz="3200" smtClean="0"/>
              <a:t> Constructors </a:t>
            </a:r>
          </a:p>
          <a:p>
            <a:pPr lvl="1"/>
            <a:r>
              <a:rPr lang="en-US" altLang="en-US" sz="3200" smtClean="0"/>
              <a:t> Destructors</a:t>
            </a:r>
          </a:p>
          <a:p>
            <a:pPr lvl="1"/>
            <a:r>
              <a:rPr lang="en-US" altLang="en-US" sz="3200" smtClean="0"/>
              <a:t> clone()</a:t>
            </a:r>
          </a:p>
          <a:p>
            <a:pPr lvl="1"/>
            <a:r>
              <a:rPr lang="en-US" altLang="en-US" sz="3200" smtClean="0"/>
              <a:t> Serialization</a:t>
            </a:r>
          </a:p>
          <a:p>
            <a:r>
              <a:rPr lang="en-US" altLang="en-US" sz="3200" smtClean="0"/>
              <a:t>General notions such as</a:t>
            </a:r>
          </a:p>
          <a:p>
            <a:pPr lvl="1"/>
            <a:r>
              <a:rPr lang="en-US" altLang="en-US" sz="3200" smtClean="0"/>
              <a:t> Constructor “chaining”</a:t>
            </a:r>
          </a:p>
          <a:p>
            <a:pPr lvl="1"/>
            <a:r>
              <a:rPr lang="en-US" altLang="en-US" sz="3200" smtClean="0"/>
              <a:t> Undefined state</a:t>
            </a:r>
          </a:p>
          <a:p>
            <a:pPr lvl="1"/>
            <a:r>
              <a:rPr lang="en-US" altLang="en-US" sz="3200" smtClean="0"/>
              <a:t> Interaction with inheritance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Demonstrate understanding and competence in generic programming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3200" smtClean="0"/>
              <a:t>Generics provide powerful facilities in Java</a:t>
            </a:r>
          </a:p>
          <a:p>
            <a:pPr lvl="1"/>
            <a:r>
              <a:rPr lang="en-US" altLang="en-US" sz="2400" smtClean="0"/>
              <a:t>Mechanism is </a:t>
            </a:r>
            <a:r>
              <a:rPr lang="en-US" altLang="en-US" sz="2400" i="1" smtClean="0"/>
              <a:t>very</a:t>
            </a:r>
            <a:r>
              <a:rPr lang="en-US" altLang="en-US" sz="2400" smtClean="0"/>
              <a:t> different from other languages</a:t>
            </a:r>
          </a:p>
          <a:p>
            <a:r>
              <a:rPr lang="en-US" altLang="en-US" sz="3200" smtClean="0"/>
              <a:t>Goal</a:t>
            </a:r>
          </a:p>
          <a:p>
            <a:pPr lvl="1"/>
            <a:r>
              <a:rPr lang="en-US" altLang="en-US" sz="3200" smtClean="0"/>
              <a:t>Understand use and power</a:t>
            </a:r>
          </a:p>
          <a:p>
            <a:r>
              <a:rPr lang="en-US" altLang="en-US" sz="3200" smtClean="0"/>
              <a:t>Also cover Bloch’s General Programming Items</a:t>
            </a:r>
          </a:p>
          <a:p>
            <a:pPr lvl="1"/>
            <a:r>
              <a:rPr lang="en-US" altLang="en-US" sz="3200" smtClean="0"/>
              <a:t>Key knowledge for industrial programming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ro">
  <a:themeElements>
    <a:clrScheme name="">
      <a:dk1>
        <a:srgbClr val="5F5F5F"/>
      </a:dk1>
      <a:lt1>
        <a:srgbClr val="FFFFFF"/>
      </a:lt1>
      <a:dk2>
        <a:srgbClr val="000099"/>
      </a:dk2>
      <a:lt2>
        <a:srgbClr val="FFFF00"/>
      </a:lt2>
      <a:accent1>
        <a:srgbClr val="FF9900"/>
      </a:accent1>
      <a:accent2>
        <a:srgbClr val="66CCFF"/>
      </a:accent2>
      <a:accent3>
        <a:srgbClr val="AAAACA"/>
      </a:accent3>
      <a:accent4>
        <a:srgbClr val="DADADA"/>
      </a:accent4>
      <a:accent5>
        <a:srgbClr val="FFCAAA"/>
      </a:accent5>
      <a:accent6>
        <a:srgbClr val="5CB9E7"/>
      </a:accent6>
      <a:hlink>
        <a:srgbClr val="FF0033"/>
      </a:hlink>
      <a:folHlink>
        <a:srgbClr val="969696"/>
      </a:folHlink>
    </a:clrScheme>
    <a:fontScheme name="intr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rgbClr val="FAFD00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rgbClr val="FAFD00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ntro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a:\intro.ppt</Template>
  <TotalTime>1579</TotalTime>
  <Pages>49</Pages>
  <Words>281</Words>
  <Application>Microsoft Office PowerPoint</Application>
  <PresentationFormat>On-screen Show (4:3)</PresentationFormat>
  <Paragraphs>52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Times New Roman</vt:lpstr>
      <vt:lpstr>Wingdings</vt:lpstr>
      <vt:lpstr>intro</vt:lpstr>
      <vt:lpstr>Introduction to CS/SWE 332 </vt:lpstr>
      <vt:lpstr>Topics in SWE/CS 332  (ABET Course Outcomes)</vt:lpstr>
      <vt:lpstr>Demonstrate ability to specify and analyze stand-alone procedures and OO classes</vt:lpstr>
      <vt:lpstr>Demonstrate ability to specify and analyze OO inheritance decisions</vt:lpstr>
      <vt:lpstr>Demonstrate ability to convert mutable data types to immutable and vice versa</vt:lpstr>
      <vt:lpstr>Demonstrate ability to correctly create and destroy OO objects</vt:lpstr>
      <vt:lpstr>Demonstrate understanding and competence in generic programming</vt:lpstr>
    </vt:vector>
  </TitlesOfParts>
  <Company>George Mason Unviersity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SWE 637: Graph Coverage</dc:title>
  <dc:creator>Jeff Offutt</dc:creator>
  <cp:lastModifiedBy>Paul Ammann</cp:lastModifiedBy>
  <cp:revision>210</cp:revision>
  <cp:lastPrinted>1996-04-04T10:27:56Z</cp:lastPrinted>
  <dcterms:created xsi:type="dcterms:W3CDTF">1996-06-15T03:21:08Z</dcterms:created>
  <dcterms:modified xsi:type="dcterms:W3CDTF">2019-08-20T20:53:47Z</dcterms:modified>
</cp:coreProperties>
</file>