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302" r:id="rId11"/>
    <p:sldId id="285" r:id="rId12"/>
    <p:sldId id="284" r:id="rId13"/>
    <p:sldId id="286" r:id="rId14"/>
    <p:sldId id="287" r:id="rId15"/>
    <p:sldId id="288" r:id="rId16"/>
    <p:sldId id="304" r:id="rId17"/>
    <p:sldId id="306" r:id="rId18"/>
    <p:sldId id="305" r:id="rId19"/>
    <p:sldId id="289" r:id="rId20"/>
    <p:sldId id="290" r:id="rId21"/>
    <p:sldId id="294" r:id="rId22"/>
    <p:sldId id="295" r:id="rId23"/>
    <p:sldId id="296" r:id="rId24"/>
    <p:sldId id="303" r:id="rId25"/>
    <p:sldId id="292" r:id="rId26"/>
    <p:sldId id="297" r:id="rId27"/>
    <p:sldId id="298" r:id="rId28"/>
    <p:sldId id="299" r:id="rId29"/>
    <p:sldId id="293" r:id="rId30"/>
    <p:sldId id="300" r:id="rId31"/>
    <p:sldId id="301" r:id="rId32"/>
    <p:sldId id="30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AC61E"/>
    <a:srgbClr val="FF00FF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7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/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/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6ACB75F-A336-438B-9968-77DB5D6B9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4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156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17538"/>
            <a:ext cx="2047875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17538"/>
            <a:ext cx="5992813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92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616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17713"/>
            <a:ext cx="401955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2017713"/>
            <a:ext cx="402113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616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7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117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13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53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10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/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/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/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/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/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/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/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17713"/>
            <a:ext cx="81930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4">
            <a:extLst/>
          </p:cNvPr>
          <p:cNvSpPr>
            <a:spLocks noChangeArrowheads="1"/>
          </p:cNvSpPr>
          <p:nvPr userDrawn="1"/>
        </p:nvSpPr>
        <p:spPr bwMode="auto">
          <a:xfrm>
            <a:off x="6553200" y="6553200"/>
            <a:ext cx="2362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/>
              <a:t>Methods Common to All Objects</a:t>
            </a:r>
            <a:endParaRPr lang="en-US" altLang="en-US" sz="1000"/>
          </a:p>
        </p:txBody>
      </p:sp>
      <p:sp>
        <p:nvSpPr>
          <p:cNvPr id="3087" name="Text Box 15">
            <a:extLst/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fld id="{4CDFD20F-5A45-45B0-8ED4-EEA89E4D0F83}" type="slidenum">
              <a:rPr lang="en-US" altLang="en-US" sz="1800" smtClean="0"/>
              <a:pPr eaLnBrk="1" hangingPunct="1">
                <a:defRPr/>
              </a:pPr>
              <a:t>‹#›</a:t>
            </a:fld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Effective Java, Chapter 3, 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Edition:  Methods Common to All Objects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929063" y="5562600"/>
            <a:ext cx="1485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 Paul Ammann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Last Updated: Fall 2018</a:t>
            </a:r>
          </a:p>
          <a:p>
            <a:pPr eaLnBrk="1" hangingPunct="1"/>
            <a:endParaRPr lang="en-US" alt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Choice 1 for equals() in ColorPoint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Have equals() return true iff the other point is also a ColorPoint: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 – violates symmetry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boolean equals(Object o)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(!(o instanceof ColorPoint))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return false;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ColorPoint cp = (ColorPoint o);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super.equals(o) &amp;&amp;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cp.color == color;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Symmetry is broken</a:t>
            </a:r>
          </a:p>
          <a:p>
            <a:pPr eaLnBrk="1" hangingPunct="1"/>
            <a:r>
              <a:rPr lang="en-US" altLang="en-US" smtClean="0"/>
              <a:t>Different results if comparing: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ColorPoint cp = new ColorPoint (1, 2, RED);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p = new Point (1,2);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p.equals(cp), cp.equals(p) differ</a:t>
            </a:r>
          </a:p>
          <a:p>
            <a:pPr eaLnBrk="1" hangingPunct="1"/>
            <a:r>
              <a:rPr lang="en-US" altLang="en-US" smtClean="0"/>
              <a:t>Unfortunately,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mtClean="0"/>
              <a:t>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smtClean="0"/>
              <a:t> doesn’t know about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ColorPoints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Nor should it…</a:t>
            </a:r>
          </a:p>
          <a:p>
            <a:pPr eaLnBrk="1" hangingPunct="1"/>
            <a:r>
              <a:rPr lang="en-US" altLang="en-US" smtClean="0"/>
              <a:t>So, try a different approach…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Choice 2 for equals() in ColorPoint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Have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800" smtClean="0"/>
              <a:t>ignore color when doing “mixed” comparisons: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 – violates transitivity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@Override public boolean equals(Object o)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(!(o instance of Point)) return false;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If o is a normal Point, be colorblind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(!o instanceof ColorPoint)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return o.equals(this);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ColorPoint cp = (ColorPoint o);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super.equals(o) &amp;&amp; cp.color == color;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Now symmetric, but not transitive!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the following example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ColorPoint p1 = new ColorPoint(1,2,RED);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Point p2 = new Point(1,2);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ColorPoint p3 = new ColorPoint(1,2,BLUE);</a:t>
            </a:r>
          </a:p>
          <a:p>
            <a:pPr eaLnBrk="1" hangingPunct="1"/>
            <a:r>
              <a:rPr lang="en-US" altLang="en-US" smtClean="0"/>
              <a:t>The following are true: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p1.equals(p2)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p2.equals(p3)</a:t>
            </a:r>
          </a:p>
          <a:p>
            <a:pPr eaLnBrk="1" hangingPunct="1"/>
            <a:r>
              <a:rPr lang="en-US" altLang="en-US" smtClean="0"/>
              <a:t>But not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p1.equals(p3)</a:t>
            </a:r>
            <a:r>
              <a:rPr lang="en-US" altLang="en-US" smtClean="0"/>
              <a:t>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real lesson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There is no way to extend an </a:t>
            </a:r>
            <a:r>
              <a:rPr lang="en-US" altLang="en-US" sz="2800" i="1" smtClean="0"/>
              <a:t>instantiable </a:t>
            </a:r>
            <a:r>
              <a:rPr lang="en-US" altLang="en-US" sz="2800" smtClean="0"/>
              <a:t>class and add an aspect while preserving the equals contract.</a:t>
            </a:r>
          </a:p>
          <a:p>
            <a:pPr lvl="1" eaLnBrk="1" hangingPunct="1"/>
            <a:r>
              <a:rPr lang="en-US" altLang="en-US" sz="2400" smtClean="0"/>
              <a:t>Note that abstract superclass definitions of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400" smtClean="0"/>
              <a:t>are fine. (See Bloch Item 20)</a:t>
            </a:r>
          </a:p>
          <a:p>
            <a:pPr eaLnBrk="1" hangingPunct="1"/>
            <a:r>
              <a:rPr lang="en-US" altLang="en-US" sz="2800" smtClean="0"/>
              <a:t>Wow!  Inheritance is hard!</a:t>
            </a:r>
          </a:p>
          <a:p>
            <a:pPr eaLnBrk="1" hangingPunct="1"/>
            <a:r>
              <a:rPr lang="en-US" altLang="en-US" sz="2800" smtClean="0"/>
              <a:t>Solution:  Favor composition over inheritance (Item 16).</a:t>
            </a:r>
          </a:p>
          <a:p>
            <a:pPr eaLnBrk="1" hangingPunct="1"/>
            <a:r>
              <a:rPr lang="en-US" altLang="en-US" sz="2800" smtClean="0"/>
              <a:t>Note:  This was not well understood when some Java libraries were built…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implement equals()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== to see if argument is a reference to this (optimization)</a:t>
            </a:r>
          </a:p>
          <a:p>
            <a:pPr eaLnBrk="1" hangingPunct="1"/>
            <a:r>
              <a:rPr lang="en-US" altLang="en-US" smtClean="0"/>
              <a:t>Use instanceof to check if argument is of the correct type (properly handles null)</a:t>
            </a:r>
          </a:p>
          <a:p>
            <a:pPr eaLnBrk="1" hangingPunct="1"/>
            <a:r>
              <a:rPr lang="en-US" altLang="en-US" smtClean="0"/>
              <a:t>Cast the argument to the correct type</a:t>
            </a:r>
          </a:p>
          <a:p>
            <a:pPr eaLnBrk="1" hangingPunct="1"/>
            <a:r>
              <a:rPr lang="en-US" altLang="en-US" smtClean="0"/>
              <a:t>Check each “significant” field</a:t>
            </a:r>
          </a:p>
          <a:p>
            <a:pPr eaLnBrk="1" hangingPunct="1"/>
            <a:r>
              <a:rPr lang="en-US" altLang="en-US" smtClean="0"/>
              <a:t>Check reflexivity, symmetry, transitivity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sure to maintain Liskov Substitution Principle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Rumor has it you can use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getClass()</a:t>
            </a:r>
            <a:r>
              <a:rPr lang="en-US" altLang="en-US" sz="2400" smtClean="0"/>
              <a:t>instead of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Courier New" panose="02070309020205020404" pitchFamily="49" charset="0"/>
              </a:rPr>
              <a:t>Bloch argues that this is simply wrong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cs typeface="Courier New" panose="02070309020205020404" pitchFamily="49" charset="0"/>
              </a:rPr>
              <a:t>See Wagner, Effective C#, Item 9, for an alternate viewpoint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 – violates Liskov substitution principle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boolean equals(Object o)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(o == null || o.getClass() != getClass)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return false;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Point p = (Point o);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p.x == x &amp;&amp; p.y == y;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Use of Point Class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Initialize UnitCircle to contain Points on unit circle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static final Set&lt;Point&gt; unitCircle;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static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unitCircle = new HashSet&lt;Point&gt;();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unitCircle.add(new Point( 1,  0));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unitCircle.add(new Point( 0,  1));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unitCircle.add(new Point(-1,  0));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unitCircle.add(new Point( 0, -1));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boolean onUnitCircle (Point p)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unitCircle.contains(p);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Question: Which Point objects should onUnitCircle() handle?</a:t>
            </a:r>
            <a:endParaRPr lang="en-US" alt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Completion of prior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Now consider a different subclass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Question: What happens to clients of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sz="240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cs typeface="Courier New" panose="02070309020205020404" pitchFamily="49" charset="0"/>
              </a:rPr>
              <a:t>Answer: 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CounterPoint</a:t>
            </a:r>
            <a:r>
              <a:rPr lang="en-US" altLang="en-US" sz="2400" smtClean="0">
                <a:cs typeface="Courier New" panose="02070309020205020404" pitchFamily="49" charset="0"/>
              </a:rPr>
              <a:t> objects behave badly </a:t>
            </a:r>
            <a:r>
              <a:rPr lang="en-US" alt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  <a:endParaRPr lang="en-US" altLang="en-US" sz="240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CounterPoint extends Point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private static final AtomicInteger counter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new AtomicInteger();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public CounterPoint(int x, int y)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super (x, y);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counter.incrementAndGet();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public int numberCreated() { return counter.get();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not to do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Don’t be too clever</a:t>
            </a:r>
          </a:p>
          <a:p>
            <a:pPr eaLnBrk="1" hangingPunct="1"/>
            <a:r>
              <a:rPr lang="en-US" altLang="en-US" smtClean="0"/>
              <a:t>Don’t use unreliable resources, such as IP addresses</a:t>
            </a:r>
          </a:p>
          <a:p>
            <a:pPr eaLnBrk="1" hangingPunct="1"/>
            <a:r>
              <a:rPr lang="en-US" altLang="en-US" smtClean="0"/>
              <a:t>Don’t substitute another type for Object</a:t>
            </a:r>
          </a:p>
          <a:p>
            <a:pPr lvl="1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boolean equals (MyClass o)</a:t>
            </a:r>
          </a:p>
          <a:p>
            <a:pPr lvl="2" eaLnBrk="1" hangingPunct="1"/>
            <a:r>
              <a:rPr lang="en-US" altLang="en-US" sz="1600" smtClean="0">
                <a:cs typeface="Courier New" panose="02070309020205020404" pitchFamily="49" charset="0"/>
              </a:rPr>
              <a:t>Wrong, but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 </a:t>
            </a:r>
            <a:r>
              <a:rPr lang="en-US" altLang="en-US" sz="1600" smtClean="0">
                <a:cs typeface="Courier New" panose="02070309020205020404" pitchFamily="49" charset="0"/>
              </a:rPr>
              <a:t>tag guarantees compiler will catch problem</a:t>
            </a:r>
          </a:p>
          <a:p>
            <a:pPr lvl="1" eaLnBrk="1" hangingPunct="1"/>
            <a:r>
              <a:rPr lang="en-US" altLang="en-US" smtClean="0"/>
              <a:t>Overloads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altLang="en-US" smtClean="0"/>
              <a:t> – does not override it!</a:t>
            </a:r>
          </a:p>
          <a:p>
            <a:pPr eaLnBrk="1" hangingPunct="1"/>
            <a:r>
              <a:rPr lang="en-US" altLang="en-US" smtClean="0"/>
              <a:t>Don’t throw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US" altLang="en-US" smtClean="0"/>
              <a:t> or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ClassCastException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Material From Joshua Bloch</a:t>
            </a:r>
          </a:p>
          <a:p>
            <a:pPr lvl="1" eaLnBrk="1" hangingPunct="1"/>
            <a:r>
              <a:rPr lang="en-US" altLang="en-US" smtClean="0"/>
              <a:t>Effective Java: Programming Language Guide</a:t>
            </a:r>
            <a:endParaRPr lang="en-US" altLang="en-US" smtClean="0">
              <a:solidFill>
                <a:srgbClr val="999999"/>
              </a:solidFill>
            </a:endParaRPr>
          </a:p>
          <a:p>
            <a:pPr eaLnBrk="1" hangingPunct="1"/>
            <a:r>
              <a:rPr lang="en-US" altLang="en-US" smtClean="0"/>
              <a:t>Cover Items 10 through 14</a:t>
            </a:r>
          </a:p>
          <a:p>
            <a:pPr lvl="1" eaLnBrk="1" hangingPunct="1"/>
            <a:r>
              <a:rPr lang="en-US" altLang="en-US" smtClean="0"/>
              <a:t>Methods Common to All Objects</a:t>
            </a:r>
          </a:p>
          <a:p>
            <a:pPr eaLnBrk="1" hangingPunct="1"/>
            <a:r>
              <a:rPr lang="en-US" altLang="en-US" smtClean="0"/>
              <a:t>Moral:  </a:t>
            </a:r>
          </a:p>
          <a:p>
            <a:pPr lvl="1" eaLnBrk="1" hangingPunct="1"/>
            <a:r>
              <a:rPr lang="en-US" altLang="en-US" smtClean="0"/>
              <a:t>Contract model = Industry Practice!</a:t>
            </a:r>
            <a:endParaRPr lang="en-US" altLang="en-US" smtClean="0">
              <a:solidFill>
                <a:srgbClr val="999999"/>
              </a:solidFill>
            </a:endParaRPr>
          </a:p>
          <a:p>
            <a:pPr eaLnBrk="1" hangingPunct="1"/>
            <a:endParaRPr lang="en-US" altLang="en-US" smtClean="0">
              <a:solidFill>
                <a:srgbClr val="999999"/>
              </a:solidFill>
            </a:endParaRPr>
          </a:p>
          <a:p>
            <a:pPr lvl="1" eaLnBrk="1" hangingPunct="1"/>
            <a:endParaRPr lang="en-US" altLang="en-US" smtClean="0">
              <a:solidFill>
                <a:srgbClr val="999999"/>
              </a:solidFill>
            </a:endParaRPr>
          </a:p>
          <a:p>
            <a:pPr eaLnBrk="1" hangingPunct="1"/>
            <a:endParaRPr lang="en-US" altLang="en-US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Always override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hashCode()</a:t>
            </a:r>
            <a:r>
              <a:rPr lang="en-US" altLang="en-US" smtClean="0"/>
              <a:t>when you override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</a:p>
          <a:p>
            <a:pPr eaLnBrk="1" hangingPunct="1"/>
            <a:r>
              <a:rPr lang="en-US" altLang="en-US" smtClean="0"/>
              <a:t>Contract: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hashCode()</a:t>
            </a:r>
            <a:r>
              <a:rPr lang="en-US" altLang="en-US" smtClean="0"/>
              <a:t> must return same integer on different calls, as long as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mtClean="0"/>
              <a:t>unchanged</a:t>
            </a:r>
          </a:p>
          <a:p>
            <a:pPr lvl="1" eaLnBrk="1" hangingPunct="1"/>
            <a:r>
              <a:rPr lang="en-US" altLang="en-US" smtClean="0"/>
              <a:t>If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x.equals(y)</a:t>
            </a:r>
            <a:r>
              <a:rPr lang="en-US" altLang="en-US" smtClean="0"/>
              <a:t>, then x, y have same hashcode</a:t>
            </a:r>
          </a:p>
          <a:p>
            <a:pPr lvl="1" eaLnBrk="1" hangingPunct="1"/>
            <a:r>
              <a:rPr lang="en-US" altLang="en-US" smtClean="0"/>
              <a:t>It is </a:t>
            </a:r>
            <a:r>
              <a:rPr lang="en-US" altLang="en-US" b="1" smtClean="0"/>
              <a:t>not</a:t>
            </a:r>
            <a:r>
              <a:rPr lang="en-US" altLang="en-US" smtClean="0"/>
              <a:t> required that unequal objects have different hashcodes.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Second provision is key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x.equals(y)</a:t>
            </a:r>
            <a:r>
              <a:rPr lang="en-US" altLang="en-US" smtClean="0"/>
              <a:t>, but x and y have different values for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hashCode()</a:t>
            </a:r>
          </a:p>
          <a:p>
            <a:pPr eaLnBrk="1" hangingPunct="1"/>
            <a:r>
              <a:rPr lang="en-US" altLang="en-US" smtClean="0"/>
              <a:t>Consider this code: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Map m = new HashMap();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m.put(x, “Hello”);  // expect x to map to Hello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m.get(y) should return Hello,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since x.equals(y), but it doesn’t!</a:t>
            </a:r>
          </a:p>
          <a:p>
            <a:pPr eaLnBrk="1" hangingPunct="1"/>
            <a:r>
              <a:rPr lang="en-US" altLang="en-US" smtClean="0"/>
              <a:t>Ouch!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implement hashCode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Avoid really bad implementations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int hashCode() { return 42;}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Hash table now performs terribly (but, at least, correctly…)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Start with some nonzero value (eg 17)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(Repeatedly) compute int hashCode  “c” for each “significant field”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Various rules for each data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Combine: 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= result*31 + c;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Optimize hashCode() for immutable objects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No reason to recompute hashcode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Maybe no reason to compute at all!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Lazy initialization example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int hashCode = 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int hashCode()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(hashCode == 0)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{ …}  // needed now, so compute hashCode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return hashCode;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Always override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Return all the “interesting” information in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toString()</a:t>
            </a:r>
            <a:r>
              <a:rPr lang="en-US" altLang="en-US" sz="2400" smtClean="0"/>
              <a:t>simply implements the Abstraction Function for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toString()</a:t>
            </a:r>
            <a:r>
              <a:rPr lang="en-US" altLang="en-US" sz="2400" smtClean="0"/>
              <a:t> values </a:t>
            </a:r>
            <a:r>
              <a:rPr lang="en-US" altLang="en-US" sz="2400" b="1" smtClean="0"/>
              <a:t>must not change </a:t>
            </a:r>
            <a:r>
              <a:rPr lang="en-US" altLang="en-US" sz="2400" smtClean="0"/>
              <a:t>if representation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Document intentions with respect to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Clients may (unwisely) decide to depend on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Provide getters for values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toString() </a:t>
            </a:r>
            <a:r>
              <a:rPr lang="en-US" altLang="en-US" sz="2400" smtClean="0"/>
              <a:t>provides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Do </a:t>
            </a:r>
            <a:r>
              <a:rPr lang="en-US" altLang="en-US" b="1" smtClean="0"/>
              <a:t>not</a:t>
            </a:r>
            <a:r>
              <a:rPr lang="en-US" altLang="en-US" smtClean="0"/>
              <a:t> force clients to parse String representation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13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Override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  <a:r>
              <a:rPr lang="en-US" altLang="en-US" smtClean="0"/>
              <a:t> judiciously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Cloneable is a “mixin”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Unfortunately, it fails to provide any methods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  <a:r>
              <a:rPr lang="en-US" altLang="en-US" smtClean="0"/>
              <a:t> is defined in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smtClean="0"/>
              <a:t> (protected)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Contract: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Create a copy such that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x.clone() !=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x.clone().getClass() == x.getClass()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have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x.clone().equals(x)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 constructors are called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 strange contract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requirement on classing is too weak</a:t>
            </a:r>
          </a:p>
          <a:p>
            <a:pPr lvl="1" eaLnBrk="1" hangingPunct="1"/>
            <a:r>
              <a:rPr lang="en-US" altLang="en-US" smtClean="0"/>
              <a:t>A programmer calling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super.clone() </a:t>
            </a:r>
            <a:r>
              <a:rPr lang="en-US" altLang="en-US" smtClean="0"/>
              <a:t>wants an instance of the subclass, not the superclass.</a:t>
            </a:r>
          </a:p>
          <a:p>
            <a:pPr lvl="1" eaLnBrk="1" hangingPunct="1"/>
            <a:r>
              <a:rPr lang="en-US" altLang="en-US" smtClean="0"/>
              <a:t>The only way to do this is to call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super.clone() </a:t>
            </a:r>
            <a:r>
              <a:rPr lang="en-US" altLang="en-US" smtClean="0"/>
              <a:t>all the way up to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Explicit use of constructors gives the wrong class.</a:t>
            </a:r>
          </a:p>
          <a:p>
            <a:pPr eaLnBrk="1" hangingPunct="1"/>
            <a:r>
              <a:rPr lang="en-US" altLang="en-US" smtClean="0"/>
              <a:t>Rule:  Always implement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clone() </a:t>
            </a:r>
            <a:r>
              <a:rPr lang="en-US" altLang="en-US" smtClean="0"/>
              <a:t>by calling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super.clone().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mutability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If a class has only primitive fields or immutable references as fields,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super.clone() </a:t>
            </a:r>
            <a:r>
              <a:rPr lang="en-US" altLang="en-US" sz="2800" smtClean="0"/>
              <a:t>returns exactly what you want</a:t>
            </a:r>
          </a:p>
          <a:p>
            <a:pPr eaLnBrk="1" hangingPunct="1"/>
            <a:r>
              <a:rPr lang="en-US" altLang="en-US" sz="2800" smtClean="0"/>
              <a:t>For objects with mutable references, “deep copies” are required.</a:t>
            </a:r>
          </a:p>
          <a:p>
            <a:pPr eaLnBrk="1" hangingPunct="1"/>
            <a:r>
              <a:rPr lang="en-US" altLang="en-US" sz="2800" smtClean="0"/>
              <a:t>Example: cloning a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altLang="en-US" sz="2800" smtClean="0"/>
              <a:t> class that uses a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altLang="en-US" sz="2800" smtClean="0"/>
              <a:t> for a representation.</a:t>
            </a:r>
          </a:p>
          <a:p>
            <a:pPr lvl="1" eaLnBrk="1" hangingPunct="1"/>
            <a:r>
              <a:rPr lang="en-US" altLang="en-US" sz="2400" smtClean="0"/>
              <a:t>Representation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altLang="en-US" sz="2400" smtClean="0"/>
              <a:t> must also be cloned.</a:t>
            </a:r>
          </a:p>
          <a:p>
            <a:pPr lvl="1" eaLnBrk="1" hangingPunct="1"/>
            <a:r>
              <a:rPr lang="en-US" altLang="en-US" sz="2400" smtClean="0"/>
              <a:t>So, call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super.clone()</a:t>
            </a:r>
            <a:r>
              <a:rPr lang="en-US" altLang="en-US" sz="2400" smtClean="0"/>
              <a:t>, then clone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Cloning problems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Cloning may be a problem with final fields</a:t>
            </a:r>
          </a:p>
          <a:p>
            <a:pPr eaLnBrk="1" hangingPunct="1"/>
            <a:r>
              <a:rPr lang="en-US" altLang="en-US" smtClean="0"/>
              <a:t>Cloning recursively may not be sufficient</a:t>
            </a:r>
          </a:p>
          <a:p>
            <a:pPr eaLnBrk="1" hangingPunct="1"/>
            <a:r>
              <a:rPr lang="en-US" altLang="en-US" smtClean="0"/>
              <a:t>Result:</a:t>
            </a:r>
          </a:p>
          <a:p>
            <a:pPr lvl="1" eaLnBrk="1" hangingPunct="1"/>
            <a:r>
              <a:rPr lang="en-US" altLang="en-US" smtClean="0"/>
              <a:t>You may be better off not implementing Cloneable</a:t>
            </a:r>
          </a:p>
          <a:p>
            <a:pPr lvl="1" eaLnBrk="1" hangingPunct="1"/>
            <a:r>
              <a:rPr lang="en-US" altLang="en-US" smtClean="0"/>
              <a:t>Providing a separate copy mechanism may be preferable.</a:t>
            </a:r>
          </a:p>
          <a:p>
            <a:pPr lvl="2" eaLnBrk="1" hangingPunct="1"/>
            <a:r>
              <a:rPr lang="en-US" altLang="en-US" sz="2000" smtClean="0"/>
              <a:t>Copy Constructor: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Yum (Yum yum)</a:t>
            </a:r>
          </a:p>
          <a:p>
            <a:pPr lvl="2" eaLnBrk="1" hangingPunct="1"/>
            <a:r>
              <a:rPr lang="en-US" altLang="en-US" sz="2000" smtClean="0"/>
              <a:t>Factory: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Yum newInstance(Yum yum)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14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Consider Implementing Comparable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Returns negative, zero, or positive depending on order of this and specified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sgn(x.compareTo(y) == -sgn(y.compareTo(x))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compareTo()</a:t>
            </a:r>
            <a:r>
              <a:rPr lang="en-US" altLang="en-US" sz="2400" smtClean="0"/>
              <a:t> must be transitive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x.compareTo(y) == 0</a:t>
            </a:r>
            <a:r>
              <a:rPr lang="en-US" altLang="en-US" sz="2400" smtClean="0"/>
              <a:t>, x and y must consistently compare to all values z.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Recommended that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x.compareTo(y) == 0 </a:t>
            </a:r>
            <a:r>
              <a:rPr lang="en-US" altLang="en-US" sz="2400" smtClean="0"/>
              <a:t>iff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Note that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compareTo() </a:t>
            </a:r>
            <a:r>
              <a:rPr lang="en-US" altLang="en-US" sz="2400" smtClean="0"/>
              <a:t>can throw exceptions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Obey the general contract when overriding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Overriding seems simple, but there are many ways to get it wrong.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Best approach – Avoid!  Works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instance of a class is unique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don’t care if class has logical equality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superclass equals is satisfactory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Class is not public and equals never used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the contract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same issue with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altLang="en-US" smtClean="0"/>
              <a:t> arises in the case of inheritance: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There is simply no way to extend an instantiable class with a new aspect while preserving the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compareTo()</a:t>
            </a:r>
            <a:r>
              <a:rPr lang="en-US" altLang="en-US" smtClean="0"/>
              <a:t> contract.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Same workaround – Favor composition over inheritance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 Java classes violate the consistency requirement with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alt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 The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BigDecimal</a:t>
            </a:r>
            <a:r>
              <a:rPr lang="en-US" altLang="en-US" smtClean="0"/>
              <a:t> class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BigDecimal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//This is horrible!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x = new BigDecimal(“1.0”);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y = new BigDecimal(“1.00”);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!x.equals(y), but x.compareTo(y) ==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Set s = new HashSet(); Set t = new TreeSet();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s.add(x); s.add(y);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HashSet uses equals, so s has 2 elements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t.add(x); t.add(y);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// TreeSet uses compareTo, so t has 1 element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 14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Consider implementing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Also understand implementing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Courier New" panose="02070309020205020404" pitchFamily="49" charset="0"/>
              </a:rPr>
              <a:t>Contract: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cs typeface="Courier New" panose="02070309020205020404" pitchFamily="49" charset="0"/>
              </a:rPr>
              <a:t>sgn(x.compareTo(y) == - sgn(y.compareTo(x))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cs typeface="Courier New" panose="02070309020205020404" pitchFamily="49" charset="0"/>
              </a:rPr>
              <a:t>Transitivity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cs typeface="Courier New" panose="02070309020205020404" pitchFamily="49" charset="0"/>
              </a:rPr>
              <a:t>Strongly recommended that compareTo() is consistent with equals()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 contract for equals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Reflexive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x.equals(x) </a:t>
            </a:r>
            <a:r>
              <a:rPr lang="en-US" altLang="en-US" sz="2400" smtClean="0"/>
              <a:t>must be true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Symmetric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x.equals(y)</a:t>
            </a:r>
            <a:r>
              <a:rPr lang="en-US" altLang="en-US" sz="2400" smtClean="0"/>
              <a:t> iff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y.equals(x)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Transitive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cs typeface="Courier New" panose="02070309020205020404" pitchFamily="49" charset="0"/>
              </a:rPr>
              <a:t>If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x.equals(y) &amp;&amp; y.equals(z)</a:t>
            </a:r>
            <a:r>
              <a:rPr lang="en-US" alt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x.equals(z)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Consistency…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Null values: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x.equals(null) </a:t>
            </a:r>
            <a:r>
              <a:rPr lang="en-US" altLang="en-US" sz="2400" smtClean="0"/>
              <a:t>is always false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hard could this be?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Reflexivity is pretty much automatic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Symmetry is not: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Example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CaseInsensitiveString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String s;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Broken – violates symmetry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boolean equals (Object o) 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(o instanceof CaseInsensitiveString)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s.equalsIgnoreCase(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((CaseInsensitiveString) o).s);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(o instance of String) // Not Symmetric!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s.equalsIgnoreCase((String) o);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false;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does this violate symmetry?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802688" cy="461168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Consider this code: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   </a:t>
            </a: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x = new CaseInsenstiveString (“abc”);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Object y = “Abc”;  // y is a String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(x.equals(y))  {…}  // evaluates true, so execute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(y.equals(x))  {…}  // evaluates false, so don’t…</a:t>
            </a:r>
          </a:p>
          <a:p>
            <a:pPr eaLnBrk="1" hangingPunct="1"/>
            <a:r>
              <a:rPr lang="en-US" altLang="en-US" smtClean="0"/>
              <a:t>Dispatching of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mtClean="0"/>
              <a:t>calls</a:t>
            </a:r>
          </a:p>
          <a:p>
            <a:pPr lvl="1" eaLnBrk="1" hangingPunct="1"/>
            <a:r>
              <a:rPr lang="en-US" altLang="en-US" sz="2400" smtClean="0"/>
              <a:t>First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400" smtClean="0"/>
              <a:t>call to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CaseInsensitiveString</a:t>
            </a:r>
          </a:p>
          <a:p>
            <a:pPr lvl="1" eaLnBrk="1" hangingPunct="1"/>
            <a:r>
              <a:rPr lang="en-US" altLang="en-US" sz="2400" smtClean="0"/>
              <a:t>Second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400" smtClean="0"/>
              <a:t>call to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eaLnBrk="1" hangingPunct="1"/>
            <a:r>
              <a:rPr lang="en-US" altLang="en-US" smtClean="0"/>
              <a:t>This is horrible!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 Implementation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Avoid temptation to be “compatible” with the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800" smtClean="0"/>
              <a:t> class: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CaseInsensitiveString</a:t>
            </a:r>
            <a:r>
              <a:rPr lang="en-US" altLang="en-US" sz="2000" smtClean="0"/>
              <a:t> is not a subclass of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000" smtClean="0"/>
              <a:t>!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String s;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boolean equals (Object o) {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(o instanceof CaseInsensitiveString)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&amp;&amp;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(CaseInsensitiveString o).s.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equalsIgnoreCase(s);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Symmetry and Transitivity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Surprisingly difficult – general result about inheritance</a:t>
            </a:r>
          </a:p>
          <a:p>
            <a:pPr eaLnBrk="1" hangingPunct="1"/>
            <a:r>
              <a:rPr lang="en-US" altLang="en-US" sz="2800" smtClean="0"/>
              <a:t>Example:  </a:t>
            </a:r>
          </a:p>
          <a:p>
            <a:pPr lvl="1" eaLnBrk="1" hangingPunct="1"/>
            <a:r>
              <a:rPr lang="en-US" altLang="en-US" sz="2400" smtClean="0"/>
              <a:t>A 2D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altLang="en-US" sz="2400" smtClean="0"/>
              <a:t> class</a:t>
            </a:r>
          </a:p>
          <a:p>
            <a:pPr lvl="2" eaLnBrk="1" hangingPunct="1"/>
            <a:r>
              <a:rPr lang="en-US" altLang="en-US" sz="2000" smtClean="0"/>
              <a:t>State is two integer values x and y</a:t>
            </a:r>
          </a:p>
          <a:p>
            <a:pPr lvl="2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000" smtClean="0"/>
              <a:t>simply compares x and y values</a:t>
            </a:r>
          </a:p>
          <a:p>
            <a:pPr lvl="1" eaLnBrk="1" hangingPunct="1"/>
            <a:r>
              <a:rPr lang="en-US" altLang="en-US" sz="2400" smtClean="0"/>
              <a:t>An extension to include color</a:t>
            </a:r>
          </a:p>
          <a:p>
            <a:pPr lvl="2" eaLnBrk="1" hangingPunct="1"/>
            <a:r>
              <a:rPr lang="en-US" altLang="en-US" sz="2000" smtClean="0"/>
              <a:t>public class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ColorPoint</a:t>
            </a:r>
            <a:r>
              <a:rPr lang="en-US" altLang="en-US" sz="2000" smtClean="0"/>
              <a:t> extends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</a:p>
          <a:p>
            <a:pPr lvl="2" eaLnBrk="1" hangingPunct="1"/>
            <a:r>
              <a:rPr lang="en-US" altLang="en-US" sz="2000" smtClean="0"/>
              <a:t>What should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 </a:t>
            </a:r>
            <a:r>
              <a:rPr lang="en-US" altLang="en-US" sz="2000" smtClean="0"/>
              <a:t>do?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Preliminaries:  What does equals in Point look like?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Point {  // routine code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private int x; private int y;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@Override public boolean equals(Object o)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(!(o instanceof Point))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return false;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Point p = (Point) o;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p.x == x &amp;&amp; p.y == y;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4769</TotalTime>
  <Words>1943</Words>
  <Application>Microsoft Office PowerPoint</Application>
  <PresentationFormat>On-screen Show (4:3)</PresentationFormat>
  <Paragraphs>289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Tahoma</vt:lpstr>
      <vt:lpstr>Arial</vt:lpstr>
      <vt:lpstr>Wingdings</vt:lpstr>
      <vt:lpstr>Calibri</vt:lpstr>
      <vt:lpstr>Courier New</vt:lpstr>
      <vt:lpstr>Blends</vt:lpstr>
      <vt:lpstr>Effective Java, Chapter 3, 3rd Edition:  Methods Common to All Objects</vt:lpstr>
      <vt:lpstr>Agenda</vt:lpstr>
      <vt:lpstr>Item 10</vt:lpstr>
      <vt:lpstr>General contract for equals</vt:lpstr>
      <vt:lpstr>How hard could this be?</vt:lpstr>
      <vt:lpstr>Why does this violate symmetry?</vt:lpstr>
      <vt:lpstr>Correct Implementation</vt:lpstr>
      <vt:lpstr>Symmetry and Transitivity</vt:lpstr>
      <vt:lpstr>Preliminaries:  What does equals in Point look like?</vt:lpstr>
      <vt:lpstr>Choice 1 for equals() in ColorPoint</vt:lpstr>
      <vt:lpstr>Problem</vt:lpstr>
      <vt:lpstr>Choice 2 for equals() in ColorPoint</vt:lpstr>
      <vt:lpstr>Now symmetric, but not transitive!</vt:lpstr>
      <vt:lpstr>The real lesson</vt:lpstr>
      <vt:lpstr>How to implement equals()</vt:lpstr>
      <vt:lpstr>Be sure to maintain Liskov Substitution Principle</vt:lpstr>
      <vt:lpstr>Client Use of Point Class</vt:lpstr>
      <vt:lpstr>Completion of prior example</vt:lpstr>
      <vt:lpstr>What not to do</vt:lpstr>
      <vt:lpstr>Item 11</vt:lpstr>
      <vt:lpstr>Second provision is key</vt:lpstr>
      <vt:lpstr>How to implement hashCode</vt:lpstr>
      <vt:lpstr>Optimize hashCode() for immutable objects</vt:lpstr>
      <vt:lpstr>Item 12</vt:lpstr>
      <vt:lpstr>Item 13</vt:lpstr>
      <vt:lpstr>What a strange contract</vt:lpstr>
      <vt:lpstr>The role of mutability</vt:lpstr>
      <vt:lpstr>Other Cloning problems</vt:lpstr>
      <vt:lpstr>Item 14</vt:lpstr>
      <vt:lpstr>Elements of the contract</vt:lpstr>
      <vt:lpstr>BigDecimal Example</vt:lpstr>
      <vt:lpstr>Item 14</vt:lpstr>
    </vt:vector>
  </TitlesOfParts>
  <Company>Abridge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INFS 501 Discrete Mathematics</dc:title>
  <dc:creator>Richard Bechtold</dc:creator>
  <cp:lastModifiedBy>Paul Ammann</cp:lastModifiedBy>
  <cp:revision>109</cp:revision>
  <dcterms:created xsi:type="dcterms:W3CDTF">2002-01-19T18:08:50Z</dcterms:created>
  <dcterms:modified xsi:type="dcterms:W3CDTF">2019-10-24T12:39:28Z</dcterms:modified>
</cp:coreProperties>
</file>