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1"/>
  </p:notesMasterIdLst>
  <p:sldIdLst>
    <p:sldId id="284" r:id="rId2"/>
    <p:sldId id="419" r:id="rId3"/>
    <p:sldId id="473" r:id="rId4"/>
    <p:sldId id="420" r:id="rId5"/>
    <p:sldId id="421" r:id="rId6"/>
    <p:sldId id="422" r:id="rId7"/>
    <p:sldId id="497" r:id="rId8"/>
    <p:sldId id="425" r:id="rId9"/>
    <p:sldId id="426" r:id="rId10"/>
    <p:sldId id="444" r:id="rId11"/>
    <p:sldId id="427" r:id="rId12"/>
    <p:sldId id="445" r:id="rId13"/>
    <p:sldId id="428" r:id="rId14"/>
    <p:sldId id="446" r:id="rId15"/>
    <p:sldId id="429" r:id="rId16"/>
    <p:sldId id="430" r:id="rId17"/>
    <p:sldId id="431" r:id="rId18"/>
    <p:sldId id="447" r:id="rId19"/>
    <p:sldId id="432" r:id="rId20"/>
    <p:sldId id="433" r:id="rId21"/>
    <p:sldId id="448" r:id="rId22"/>
    <p:sldId id="434" r:id="rId23"/>
    <p:sldId id="498" r:id="rId24"/>
    <p:sldId id="449" r:id="rId25"/>
    <p:sldId id="450" r:id="rId26"/>
    <p:sldId id="451" r:id="rId27"/>
    <p:sldId id="435" r:id="rId28"/>
    <p:sldId id="453" r:id="rId29"/>
    <p:sldId id="452" r:id="rId30"/>
    <p:sldId id="436" r:id="rId31"/>
    <p:sldId id="437" r:id="rId32"/>
    <p:sldId id="438" r:id="rId33"/>
    <p:sldId id="439" r:id="rId34"/>
    <p:sldId id="440" r:id="rId35"/>
    <p:sldId id="441" r:id="rId36"/>
    <p:sldId id="499" r:id="rId37"/>
    <p:sldId id="442" r:id="rId38"/>
    <p:sldId id="443" r:id="rId39"/>
    <p:sldId id="454" r:id="rId40"/>
    <p:sldId id="455" r:id="rId41"/>
    <p:sldId id="456" r:id="rId42"/>
    <p:sldId id="457" r:id="rId43"/>
    <p:sldId id="458" r:id="rId44"/>
    <p:sldId id="459" r:id="rId45"/>
    <p:sldId id="460" r:id="rId46"/>
    <p:sldId id="464" r:id="rId47"/>
    <p:sldId id="461" r:id="rId48"/>
    <p:sldId id="462" r:id="rId49"/>
    <p:sldId id="463" r:id="rId50"/>
    <p:sldId id="465" r:id="rId51"/>
    <p:sldId id="466" r:id="rId52"/>
    <p:sldId id="467" r:id="rId53"/>
    <p:sldId id="468" r:id="rId54"/>
    <p:sldId id="469" r:id="rId55"/>
    <p:sldId id="470" r:id="rId56"/>
    <p:sldId id="500" r:id="rId57"/>
    <p:sldId id="471" r:id="rId58"/>
    <p:sldId id="474" r:id="rId59"/>
    <p:sldId id="472" r:id="rId60"/>
    <p:sldId id="475" r:id="rId61"/>
    <p:sldId id="476" r:id="rId62"/>
    <p:sldId id="477" r:id="rId63"/>
    <p:sldId id="478" r:id="rId64"/>
    <p:sldId id="479" r:id="rId65"/>
    <p:sldId id="480" r:id="rId66"/>
    <p:sldId id="481" r:id="rId67"/>
    <p:sldId id="482" r:id="rId68"/>
    <p:sldId id="483" r:id="rId69"/>
    <p:sldId id="484" r:id="rId70"/>
    <p:sldId id="485" r:id="rId71"/>
    <p:sldId id="486" r:id="rId72"/>
    <p:sldId id="487" r:id="rId73"/>
    <p:sldId id="488" r:id="rId74"/>
    <p:sldId id="489" r:id="rId75"/>
    <p:sldId id="490" r:id="rId76"/>
    <p:sldId id="491" r:id="rId77"/>
    <p:sldId id="492" r:id="rId78"/>
    <p:sldId id="493" r:id="rId79"/>
    <p:sldId id="496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06136-D4A4-467C-AADC-3C7BF3F41DE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0F8A2-4F07-4E87-9FB2-71714CC6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799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790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384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8892"/>
          </a:xfrm>
          <a:solidFill>
            <a:srgbClr val="1E6238"/>
          </a:solidFill>
        </p:spPr>
        <p:txBody>
          <a:bodyPr anchor="ctr" anchorCtr="1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984738"/>
            <a:ext cx="8827476" cy="5736738"/>
          </a:xfrm>
        </p:spPr>
        <p:txBody>
          <a:bodyPr/>
          <a:lstStyle>
            <a:lvl1pPr marL="228600" indent="-228600">
              <a:buClr>
                <a:srgbClr val="4472C4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4472C4"/>
              </a:buClr>
              <a:defRPr/>
            </a:lvl2pPr>
            <a:lvl3pPr marL="1143000" indent="-228600">
              <a:buClr>
                <a:srgbClr val="4472C4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338" y="6356351"/>
            <a:ext cx="20574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337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77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32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479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275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502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484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715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319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topics/sensors/sensors_position.html" TargetMode="External"/><Relationship Id="rId2" Type="http://schemas.openxmlformats.org/officeDocument/2006/relationships/hyperlink" Target="https://www.nxp.com/files/sensors/doc/app_note/AN3461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cdn-shop.adafruit.com/datasheets/AN203_Compass_Heading_Using_Magnetometer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0440" y="1951893"/>
            <a:ext cx="7619999" cy="1444987"/>
          </a:xfrm>
          <a:prstGeom prst="rect">
            <a:avLst/>
          </a:prstGeom>
          <a:solidFill>
            <a:srgbClr val="1E6238"/>
          </a:solidFill>
          <a:effectLst>
            <a:softEdge rad="0"/>
          </a:effectLst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E2A82B"/>
                </a:solidFill>
                <a:latin typeface="+mn-lt"/>
              </a:rPr>
              <a:t>Mobile Computing:</a:t>
            </a:r>
          </a:p>
          <a:p>
            <a:r>
              <a:rPr lang="en-US" sz="3600" b="1" dirty="0">
                <a:solidFill>
                  <a:srgbClr val="E2A82B"/>
                </a:solidFill>
                <a:latin typeface="+mn-lt"/>
              </a:rPr>
              <a:t>Smartphone and Wearable Sensing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402" y="3710355"/>
            <a:ext cx="8892073" cy="85447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+mn-lt"/>
              </a:rPr>
              <a:t>CS 655: </a:t>
            </a:r>
            <a:r>
              <a:rPr lang="en-US" sz="2800" dirty="0">
                <a:latin typeface="+mn-lt"/>
              </a:rPr>
              <a:t>Wireless and Mobile Computing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H. Pathak</a:t>
            </a:r>
          </a:p>
        </p:txBody>
      </p:sp>
    </p:spTree>
    <p:extLst>
      <p:ext uri="{BB962C8B-B14F-4D97-AF65-F5344CB8AC3E}">
        <p14:creationId xmlns:p14="http://schemas.microsoft.com/office/powerpoint/2010/main" val="94176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Anatomy of a step</a:t>
            </a:r>
          </a:p>
          <a:p>
            <a:endParaRPr lang="en-US" sz="2400" dirty="0"/>
          </a:p>
          <a:p>
            <a:r>
              <a:rPr lang="en-US" sz="2400" dirty="0"/>
              <a:t>Three different acceleration forces</a:t>
            </a:r>
          </a:p>
          <a:p>
            <a:pPr lvl="1"/>
            <a:r>
              <a:rPr lang="en-US" sz="2000" dirty="0"/>
              <a:t>a = horizontal acceleration (acceleration in the direction of walking)</a:t>
            </a:r>
          </a:p>
          <a:p>
            <a:pPr lvl="1"/>
            <a:r>
              <a:rPr lang="en-US" sz="2000" dirty="0"/>
              <a:t>h and g = vertical acceleration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389" y="3235568"/>
            <a:ext cx="4259222" cy="2965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3010" y="3597625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52618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Acceleration in swing phases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4" y="3695698"/>
            <a:ext cx="3532566" cy="3016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43" y="3828627"/>
            <a:ext cx="3534877" cy="288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657" y="1280899"/>
            <a:ext cx="3614371" cy="2118885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2502855">
            <a:off x="3780692" y="3179848"/>
            <a:ext cx="254977" cy="645812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9439645">
            <a:off x="5572237" y="3047377"/>
            <a:ext cx="254977" cy="645812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59436" y="3185617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02335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Acceleration in swing phases</a:t>
            </a:r>
          </a:p>
          <a:p>
            <a:pPr lvl="1"/>
            <a:r>
              <a:rPr lang="en-US" sz="2000" dirty="0"/>
              <a:t>Horizontal acceleration – acceleration in the walking direction</a:t>
            </a:r>
          </a:p>
          <a:p>
            <a:pPr lvl="1"/>
            <a:r>
              <a:rPr lang="en-US" sz="2000" dirty="0"/>
              <a:t>Vertical acceleration – acceleration in the in line with gravity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90" y="3394351"/>
            <a:ext cx="3614371" cy="2118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92" y="2799029"/>
            <a:ext cx="4206105" cy="33095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5462" y="2954216"/>
            <a:ext cx="2154115" cy="29805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69577" y="3086101"/>
            <a:ext cx="1424354" cy="30825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51231" y="2429697"/>
            <a:ext cx="313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acceleration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1231" y="6069362"/>
            <a:ext cx="313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acceleration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51496" y="1987629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2334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Acceleration in heel touch phase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8" y="2529071"/>
            <a:ext cx="3614371" cy="2118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934" y="1697303"/>
            <a:ext cx="3764735" cy="37723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49769" y="2427167"/>
            <a:ext cx="1398710" cy="23910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05503" y="3212576"/>
            <a:ext cx="924861" cy="24727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31948" y="2427167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84821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Acceleration in heel touch phase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4" y="1896100"/>
            <a:ext cx="3764735" cy="3772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377" y="2313925"/>
            <a:ext cx="4495628" cy="2936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4417" y="1398324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2248935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Putting the swing and heel touch down phases together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0" y="2722848"/>
            <a:ext cx="3614371" cy="2118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41" y="1529860"/>
            <a:ext cx="3331743" cy="2220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401" y="4231571"/>
            <a:ext cx="3243821" cy="2160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4322" y="6312850"/>
            <a:ext cx="313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acceleration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4322" y="3622668"/>
            <a:ext cx="313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acceleration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5975" y="1345194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41349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How does a step look like in reality in accelerometer data?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01" y="2031022"/>
            <a:ext cx="4652111" cy="3768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39" y="1529860"/>
            <a:ext cx="3331743" cy="2220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99" y="4231571"/>
            <a:ext cx="3243821" cy="2160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6820" y="6312850"/>
            <a:ext cx="313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acceleration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820" y="3622668"/>
            <a:ext cx="313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acceleration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8717" y="1331317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992491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Algorithm 1 – Peak detection</a:t>
            </a:r>
          </a:p>
          <a:p>
            <a:pPr lvl="1"/>
            <a:r>
              <a:rPr lang="en-US" sz="2000" dirty="0"/>
              <a:t>Smooth the accelerometer signal using moving average</a:t>
            </a:r>
          </a:p>
          <a:p>
            <a:pPr lvl="2"/>
            <a:r>
              <a:rPr lang="en-US" sz="1600" dirty="0"/>
              <a:t>Remove the high-frequency noise</a:t>
            </a:r>
          </a:p>
          <a:p>
            <a:pPr lvl="2"/>
            <a:r>
              <a:rPr lang="en-US" sz="1600" dirty="0"/>
              <a:t>Centered moving average for 0.3s windows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834925" y="2370685"/>
            <a:ext cx="5345723" cy="2927838"/>
          </a:xfrm>
          <a:custGeom>
            <a:avLst/>
            <a:gdLst>
              <a:gd name="connsiteX0" fmla="*/ 0 w 5345723"/>
              <a:gd name="connsiteY0" fmla="*/ 1767253 h 2927838"/>
              <a:gd name="connsiteX1" fmla="*/ 17585 w 5345723"/>
              <a:gd name="connsiteY1" fmla="*/ 1863969 h 2927838"/>
              <a:gd name="connsiteX2" fmla="*/ 26377 w 5345723"/>
              <a:gd name="connsiteY2" fmla="*/ 1951892 h 2927838"/>
              <a:gd name="connsiteX3" fmla="*/ 70338 w 5345723"/>
              <a:gd name="connsiteY3" fmla="*/ 2250830 h 2927838"/>
              <a:gd name="connsiteX4" fmla="*/ 79131 w 5345723"/>
              <a:gd name="connsiteY4" fmla="*/ 2347546 h 2927838"/>
              <a:gd name="connsiteX5" fmla="*/ 87923 w 5345723"/>
              <a:gd name="connsiteY5" fmla="*/ 2382715 h 2927838"/>
              <a:gd name="connsiteX6" fmla="*/ 96715 w 5345723"/>
              <a:gd name="connsiteY6" fmla="*/ 2356338 h 2927838"/>
              <a:gd name="connsiteX7" fmla="*/ 131885 w 5345723"/>
              <a:gd name="connsiteY7" fmla="*/ 2127738 h 2927838"/>
              <a:gd name="connsiteX8" fmla="*/ 149469 w 5345723"/>
              <a:gd name="connsiteY8" fmla="*/ 2013438 h 2927838"/>
              <a:gd name="connsiteX9" fmla="*/ 175846 w 5345723"/>
              <a:gd name="connsiteY9" fmla="*/ 1828800 h 2927838"/>
              <a:gd name="connsiteX10" fmla="*/ 193431 w 5345723"/>
              <a:gd name="connsiteY10" fmla="*/ 1732084 h 2927838"/>
              <a:gd name="connsiteX11" fmla="*/ 211015 w 5345723"/>
              <a:gd name="connsiteY11" fmla="*/ 1705707 h 2927838"/>
              <a:gd name="connsiteX12" fmla="*/ 219808 w 5345723"/>
              <a:gd name="connsiteY12" fmla="*/ 1732084 h 2927838"/>
              <a:gd name="connsiteX13" fmla="*/ 228600 w 5345723"/>
              <a:gd name="connsiteY13" fmla="*/ 1776046 h 2927838"/>
              <a:gd name="connsiteX14" fmla="*/ 246185 w 5345723"/>
              <a:gd name="connsiteY14" fmla="*/ 1820007 h 2927838"/>
              <a:gd name="connsiteX15" fmla="*/ 254977 w 5345723"/>
              <a:gd name="connsiteY15" fmla="*/ 1925515 h 2927838"/>
              <a:gd name="connsiteX16" fmla="*/ 263769 w 5345723"/>
              <a:gd name="connsiteY16" fmla="*/ 1969476 h 2927838"/>
              <a:gd name="connsiteX17" fmla="*/ 272561 w 5345723"/>
              <a:gd name="connsiteY17" fmla="*/ 2039815 h 2927838"/>
              <a:gd name="connsiteX18" fmla="*/ 281354 w 5345723"/>
              <a:gd name="connsiteY18" fmla="*/ 1740876 h 2927838"/>
              <a:gd name="connsiteX19" fmla="*/ 298938 w 5345723"/>
              <a:gd name="connsiteY19" fmla="*/ 1863969 h 2927838"/>
              <a:gd name="connsiteX20" fmla="*/ 307731 w 5345723"/>
              <a:gd name="connsiteY20" fmla="*/ 1925515 h 2927838"/>
              <a:gd name="connsiteX21" fmla="*/ 325315 w 5345723"/>
              <a:gd name="connsiteY21" fmla="*/ 2057400 h 2927838"/>
              <a:gd name="connsiteX22" fmla="*/ 334108 w 5345723"/>
              <a:gd name="connsiteY22" fmla="*/ 1644161 h 2927838"/>
              <a:gd name="connsiteX23" fmla="*/ 342900 w 5345723"/>
              <a:gd name="connsiteY23" fmla="*/ 1696915 h 2927838"/>
              <a:gd name="connsiteX24" fmla="*/ 360485 w 5345723"/>
              <a:gd name="connsiteY24" fmla="*/ 1776046 h 2927838"/>
              <a:gd name="connsiteX25" fmla="*/ 369277 w 5345723"/>
              <a:gd name="connsiteY25" fmla="*/ 1872761 h 2927838"/>
              <a:gd name="connsiteX26" fmla="*/ 378069 w 5345723"/>
              <a:gd name="connsiteY26" fmla="*/ 1951892 h 2927838"/>
              <a:gd name="connsiteX27" fmla="*/ 351692 w 5345723"/>
              <a:gd name="connsiteY27" fmla="*/ 1696915 h 2927838"/>
              <a:gd name="connsiteX28" fmla="*/ 342900 w 5345723"/>
              <a:gd name="connsiteY28" fmla="*/ 1591407 h 2927838"/>
              <a:gd name="connsiteX29" fmla="*/ 316523 w 5345723"/>
              <a:gd name="connsiteY29" fmla="*/ 1380392 h 2927838"/>
              <a:gd name="connsiteX30" fmla="*/ 307731 w 5345723"/>
              <a:gd name="connsiteY30" fmla="*/ 1195753 h 2927838"/>
              <a:gd name="connsiteX31" fmla="*/ 290146 w 5345723"/>
              <a:gd name="connsiteY31" fmla="*/ 1046284 h 2927838"/>
              <a:gd name="connsiteX32" fmla="*/ 307731 w 5345723"/>
              <a:gd name="connsiteY32" fmla="*/ 1222130 h 2927838"/>
              <a:gd name="connsiteX33" fmla="*/ 316523 w 5345723"/>
              <a:gd name="connsiteY33" fmla="*/ 1318846 h 2927838"/>
              <a:gd name="connsiteX34" fmla="*/ 334108 w 5345723"/>
              <a:gd name="connsiteY34" fmla="*/ 1406769 h 2927838"/>
              <a:gd name="connsiteX35" fmla="*/ 360485 w 5345723"/>
              <a:gd name="connsiteY35" fmla="*/ 958361 h 2927838"/>
              <a:gd name="connsiteX36" fmla="*/ 369277 w 5345723"/>
              <a:gd name="connsiteY36" fmla="*/ 1046284 h 2927838"/>
              <a:gd name="connsiteX37" fmla="*/ 386861 w 5345723"/>
              <a:gd name="connsiteY37" fmla="*/ 1151792 h 2927838"/>
              <a:gd name="connsiteX38" fmla="*/ 413238 w 5345723"/>
              <a:gd name="connsiteY38" fmla="*/ 1336430 h 2927838"/>
              <a:gd name="connsiteX39" fmla="*/ 430823 w 5345723"/>
              <a:gd name="connsiteY39" fmla="*/ 1063869 h 2927838"/>
              <a:gd name="connsiteX40" fmla="*/ 439615 w 5345723"/>
              <a:gd name="connsiteY40" fmla="*/ 1125415 h 2927838"/>
              <a:gd name="connsiteX41" fmla="*/ 448408 w 5345723"/>
              <a:gd name="connsiteY41" fmla="*/ 1213338 h 2927838"/>
              <a:gd name="connsiteX42" fmla="*/ 465992 w 5345723"/>
              <a:gd name="connsiteY42" fmla="*/ 1301261 h 2927838"/>
              <a:gd name="connsiteX43" fmla="*/ 501161 w 5345723"/>
              <a:gd name="connsiteY43" fmla="*/ 1512276 h 2927838"/>
              <a:gd name="connsiteX44" fmla="*/ 509954 w 5345723"/>
              <a:gd name="connsiteY44" fmla="*/ 1652953 h 2927838"/>
              <a:gd name="connsiteX45" fmla="*/ 527538 w 5345723"/>
              <a:gd name="connsiteY45" fmla="*/ 1758461 h 2927838"/>
              <a:gd name="connsiteX46" fmla="*/ 536331 w 5345723"/>
              <a:gd name="connsiteY46" fmla="*/ 1406769 h 2927838"/>
              <a:gd name="connsiteX47" fmla="*/ 545123 w 5345723"/>
              <a:gd name="connsiteY47" fmla="*/ 1433146 h 2927838"/>
              <a:gd name="connsiteX48" fmla="*/ 562708 w 5345723"/>
              <a:gd name="connsiteY48" fmla="*/ 1538653 h 2927838"/>
              <a:gd name="connsiteX49" fmla="*/ 571500 w 5345723"/>
              <a:gd name="connsiteY49" fmla="*/ 1925515 h 2927838"/>
              <a:gd name="connsiteX50" fmla="*/ 580292 w 5345723"/>
              <a:gd name="connsiteY50" fmla="*/ 1863969 h 2927838"/>
              <a:gd name="connsiteX51" fmla="*/ 597877 w 5345723"/>
              <a:gd name="connsiteY51" fmla="*/ 1529861 h 2927838"/>
              <a:gd name="connsiteX52" fmla="*/ 606669 w 5345723"/>
              <a:gd name="connsiteY52" fmla="*/ 1582615 h 2927838"/>
              <a:gd name="connsiteX53" fmla="*/ 624254 w 5345723"/>
              <a:gd name="connsiteY53" fmla="*/ 1679330 h 2927838"/>
              <a:gd name="connsiteX54" fmla="*/ 641838 w 5345723"/>
              <a:gd name="connsiteY54" fmla="*/ 1802423 h 2927838"/>
              <a:gd name="connsiteX55" fmla="*/ 668215 w 5345723"/>
              <a:gd name="connsiteY55" fmla="*/ 1433146 h 2927838"/>
              <a:gd name="connsiteX56" fmla="*/ 677008 w 5345723"/>
              <a:gd name="connsiteY56" fmla="*/ 1371600 h 2927838"/>
              <a:gd name="connsiteX57" fmla="*/ 694592 w 5345723"/>
              <a:gd name="connsiteY57" fmla="*/ 1459523 h 2927838"/>
              <a:gd name="connsiteX58" fmla="*/ 712177 w 5345723"/>
              <a:gd name="connsiteY58" fmla="*/ 1573823 h 2927838"/>
              <a:gd name="connsiteX59" fmla="*/ 729761 w 5345723"/>
              <a:gd name="connsiteY59" fmla="*/ 1274884 h 2927838"/>
              <a:gd name="connsiteX60" fmla="*/ 747346 w 5345723"/>
              <a:gd name="connsiteY60" fmla="*/ 1477107 h 2927838"/>
              <a:gd name="connsiteX61" fmla="*/ 764931 w 5345723"/>
              <a:gd name="connsiteY61" fmla="*/ 1565030 h 2927838"/>
              <a:gd name="connsiteX62" fmla="*/ 773723 w 5345723"/>
              <a:gd name="connsiteY62" fmla="*/ 1239715 h 2927838"/>
              <a:gd name="connsiteX63" fmla="*/ 782515 w 5345723"/>
              <a:gd name="connsiteY63" fmla="*/ 1318846 h 2927838"/>
              <a:gd name="connsiteX64" fmla="*/ 800100 w 5345723"/>
              <a:gd name="connsiteY64" fmla="*/ 1406769 h 2927838"/>
              <a:gd name="connsiteX65" fmla="*/ 808892 w 5345723"/>
              <a:gd name="connsiteY65" fmla="*/ 1503484 h 2927838"/>
              <a:gd name="connsiteX66" fmla="*/ 826477 w 5345723"/>
              <a:gd name="connsiteY66" fmla="*/ 1573823 h 2927838"/>
              <a:gd name="connsiteX67" fmla="*/ 844061 w 5345723"/>
              <a:gd name="connsiteY67" fmla="*/ 1547446 h 2927838"/>
              <a:gd name="connsiteX68" fmla="*/ 861646 w 5345723"/>
              <a:gd name="connsiteY68" fmla="*/ 1116623 h 2927838"/>
              <a:gd name="connsiteX69" fmla="*/ 888023 w 5345723"/>
              <a:gd name="connsiteY69" fmla="*/ 1248507 h 2927838"/>
              <a:gd name="connsiteX70" fmla="*/ 905608 w 5345723"/>
              <a:gd name="connsiteY70" fmla="*/ 1362807 h 2927838"/>
              <a:gd name="connsiteX71" fmla="*/ 914400 w 5345723"/>
              <a:gd name="connsiteY71" fmla="*/ 1424353 h 2927838"/>
              <a:gd name="connsiteX72" fmla="*/ 931985 w 5345723"/>
              <a:gd name="connsiteY72" fmla="*/ 1468315 h 2927838"/>
              <a:gd name="connsiteX73" fmla="*/ 940777 w 5345723"/>
              <a:gd name="connsiteY73" fmla="*/ 1512276 h 2927838"/>
              <a:gd name="connsiteX74" fmla="*/ 949569 w 5345723"/>
              <a:gd name="connsiteY74" fmla="*/ 1538653 h 2927838"/>
              <a:gd name="connsiteX75" fmla="*/ 967154 w 5345723"/>
              <a:gd name="connsiteY75" fmla="*/ 1512276 h 2927838"/>
              <a:gd name="connsiteX76" fmla="*/ 975946 w 5345723"/>
              <a:gd name="connsiteY76" fmla="*/ 1459523 h 2927838"/>
              <a:gd name="connsiteX77" fmla="*/ 984738 w 5345723"/>
              <a:gd name="connsiteY77" fmla="*/ 1037492 h 2927838"/>
              <a:gd name="connsiteX78" fmla="*/ 993531 w 5345723"/>
              <a:gd name="connsiteY78" fmla="*/ 1002323 h 2927838"/>
              <a:gd name="connsiteX79" fmla="*/ 1011115 w 5345723"/>
              <a:gd name="connsiteY79" fmla="*/ 967153 h 2927838"/>
              <a:gd name="connsiteX80" fmla="*/ 1028700 w 5345723"/>
              <a:gd name="connsiteY80" fmla="*/ 1002323 h 2927838"/>
              <a:gd name="connsiteX81" fmla="*/ 1055077 w 5345723"/>
              <a:gd name="connsiteY81" fmla="*/ 1186961 h 2927838"/>
              <a:gd name="connsiteX82" fmla="*/ 1072661 w 5345723"/>
              <a:gd name="connsiteY82" fmla="*/ 1283676 h 2927838"/>
              <a:gd name="connsiteX83" fmla="*/ 1081454 w 5345723"/>
              <a:gd name="connsiteY83" fmla="*/ 1336430 h 2927838"/>
              <a:gd name="connsiteX84" fmla="*/ 1099038 w 5345723"/>
              <a:gd name="connsiteY84" fmla="*/ 1310053 h 2927838"/>
              <a:gd name="connsiteX85" fmla="*/ 1134208 w 5345723"/>
              <a:gd name="connsiteY85" fmla="*/ 975946 h 2927838"/>
              <a:gd name="connsiteX86" fmla="*/ 1151792 w 5345723"/>
              <a:gd name="connsiteY86" fmla="*/ 1028700 h 2927838"/>
              <a:gd name="connsiteX87" fmla="*/ 1160585 w 5345723"/>
              <a:gd name="connsiteY87" fmla="*/ 1125415 h 2927838"/>
              <a:gd name="connsiteX88" fmla="*/ 1178169 w 5345723"/>
              <a:gd name="connsiteY88" fmla="*/ 1186961 h 2927838"/>
              <a:gd name="connsiteX89" fmla="*/ 1213338 w 5345723"/>
              <a:gd name="connsiteY89" fmla="*/ 1292469 h 2927838"/>
              <a:gd name="connsiteX90" fmla="*/ 1239715 w 5345723"/>
              <a:gd name="connsiteY90" fmla="*/ 1362807 h 2927838"/>
              <a:gd name="connsiteX91" fmla="*/ 1266092 w 5345723"/>
              <a:gd name="connsiteY91" fmla="*/ 940776 h 2927838"/>
              <a:gd name="connsiteX92" fmla="*/ 1274885 w 5345723"/>
              <a:gd name="connsiteY92" fmla="*/ 984738 h 2927838"/>
              <a:gd name="connsiteX93" fmla="*/ 1292469 w 5345723"/>
              <a:gd name="connsiteY93" fmla="*/ 1090246 h 2927838"/>
              <a:gd name="connsiteX94" fmla="*/ 1318846 w 5345723"/>
              <a:gd name="connsiteY94" fmla="*/ 1248507 h 2927838"/>
              <a:gd name="connsiteX95" fmla="*/ 1327638 w 5345723"/>
              <a:gd name="connsiteY95" fmla="*/ 1318846 h 2927838"/>
              <a:gd name="connsiteX96" fmla="*/ 1345223 w 5345723"/>
              <a:gd name="connsiteY96" fmla="*/ 738553 h 2927838"/>
              <a:gd name="connsiteX97" fmla="*/ 1354015 w 5345723"/>
              <a:gd name="connsiteY97" fmla="*/ 791307 h 2927838"/>
              <a:gd name="connsiteX98" fmla="*/ 1380392 w 5345723"/>
              <a:gd name="connsiteY98" fmla="*/ 888023 h 2927838"/>
              <a:gd name="connsiteX99" fmla="*/ 1389185 w 5345723"/>
              <a:gd name="connsiteY99" fmla="*/ 1002323 h 2927838"/>
              <a:gd name="connsiteX100" fmla="*/ 1397977 w 5345723"/>
              <a:gd name="connsiteY100" fmla="*/ 1037492 h 2927838"/>
              <a:gd name="connsiteX101" fmla="*/ 1406769 w 5345723"/>
              <a:gd name="connsiteY101" fmla="*/ 1099038 h 2927838"/>
              <a:gd name="connsiteX102" fmla="*/ 1415561 w 5345723"/>
              <a:gd name="connsiteY102" fmla="*/ 527538 h 2927838"/>
              <a:gd name="connsiteX103" fmla="*/ 1415561 w 5345723"/>
              <a:gd name="connsiteY103" fmla="*/ 536330 h 2927838"/>
              <a:gd name="connsiteX104" fmla="*/ 1397977 w 5345723"/>
              <a:gd name="connsiteY104" fmla="*/ 413238 h 2927838"/>
              <a:gd name="connsiteX105" fmla="*/ 1389185 w 5345723"/>
              <a:gd name="connsiteY105" fmla="*/ 369276 h 2927838"/>
              <a:gd name="connsiteX106" fmla="*/ 1397977 w 5345723"/>
              <a:gd name="connsiteY106" fmla="*/ 395653 h 2927838"/>
              <a:gd name="connsiteX107" fmla="*/ 1415561 w 5345723"/>
              <a:gd name="connsiteY107" fmla="*/ 536330 h 2927838"/>
              <a:gd name="connsiteX108" fmla="*/ 1424354 w 5345723"/>
              <a:gd name="connsiteY108" fmla="*/ 580292 h 2927838"/>
              <a:gd name="connsiteX109" fmla="*/ 1441938 w 5345723"/>
              <a:gd name="connsiteY109" fmla="*/ 0 h 2927838"/>
              <a:gd name="connsiteX110" fmla="*/ 1468315 w 5345723"/>
              <a:gd name="connsiteY110" fmla="*/ 61546 h 2927838"/>
              <a:gd name="connsiteX111" fmla="*/ 1485900 w 5345723"/>
              <a:gd name="connsiteY111" fmla="*/ 167053 h 2927838"/>
              <a:gd name="connsiteX112" fmla="*/ 1494692 w 5345723"/>
              <a:gd name="connsiteY112" fmla="*/ 369276 h 2927838"/>
              <a:gd name="connsiteX113" fmla="*/ 1503485 w 5345723"/>
              <a:gd name="connsiteY113" fmla="*/ 325315 h 2927838"/>
              <a:gd name="connsiteX114" fmla="*/ 1512277 w 5345723"/>
              <a:gd name="connsiteY114" fmla="*/ 35169 h 2927838"/>
              <a:gd name="connsiteX115" fmla="*/ 1529861 w 5345723"/>
              <a:gd name="connsiteY115" fmla="*/ 79130 h 2927838"/>
              <a:gd name="connsiteX116" fmla="*/ 1556238 w 5345723"/>
              <a:gd name="connsiteY116" fmla="*/ 386861 h 2927838"/>
              <a:gd name="connsiteX117" fmla="*/ 1565031 w 5345723"/>
              <a:gd name="connsiteY117" fmla="*/ 553915 h 2927838"/>
              <a:gd name="connsiteX118" fmla="*/ 1573823 w 5345723"/>
              <a:gd name="connsiteY118" fmla="*/ 457200 h 2927838"/>
              <a:gd name="connsiteX119" fmla="*/ 1582615 w 5345723"/>
              <a:gd name="connsiteY119" fmla="*/ 228600 h 2927838"/>
              <a:gd name="connsiteX120" fmla="*/ 1600200 w 5345723"/>
              <a:gd name="connsiteY120" fmla="*/ 149469 h 2927838"/>
              <a:gd name="connsiteX121" fmla="*/ 1608992 w 5345723"/>
              <a:gd name="connsiteY121" fmla="*/ 228600 h 2927838"/>
              <a:gd name="connsiteX122" fmla="*/ 1626577 w 5345723"/>
              <a:gd name="connsiteY122" fmla="*/ 677007 h 2927838"/>
              <a:gd name="connsiteX123" fmla="*/ 1635369 w 5345723"/>
              <a:gd name="connsiteY123" fmla="*/ 501161 h 2927838"/>
              <a:gd name="connsiteX124" fmla="*/ 1661746 w 5345723"/>
              <a:gd name="connsiteY124" fmla="*/ 334107 h 2927838"/>
              <a:gd name="connsiteX125" fmla="*/ 1670538 w 5345723"/>
              <a:gd name="connsiteY125" fmla="*/ 439615 h 2927838"/>
              <a:gd name="connsiteX126" fmla="*/ 1679331 w 5345723"/>
              <a:gd name="connsiteY126" fmla="*/ 492369 h 2927838"/>
              <a:gd name="connsiteX127" fmla="*/ 1696915 w 5345723"/>
              <a:gd name="connsiteY127" fmla="*/ 923192 h 2927838"/>
              <a:gd name="connsiteX128" fmla="*/ 1723292 w 5345723"/>
              <a:gd name="connsiteY128" fmla="*/ 764930 h 2927838"/>
              <a:gd name="connsiteX129" fmla="*/ 1749669 w 5345723"/>
              <a:gd name="connsiteY129" fmla="*/ 633046 h 2927838"/>
              <a:gd name="connsiteX130" fmla="*/ 1758461 w 5345723"/>
              <a:gd name="connsiteY130" fmla="*/ 1090246 h 2927838"/>
              <a:gd name="connsiteX131" fmla="*/ 1793631 w 5345723"/>
              <a:gd name="connsiteY131" fmla="*/ 940776 h 2927838"/>
              <a:gd name="connsiteX132" fmla="*/ 1802423 w 5345723"/>
              <a:gd name="connsiteY132" fmla="*/ 826476 h 2927838"/>
              <a:gd name="connsiteX133" fmla="*/ 1828800 w 5345723"/>
              <a:gd name="connsiteY133" fmla="*/ 694592 h 2927838"/>
              <a:gd name="connsiteX134" fmla="*/ 1837592 w 5345723"/>
              <a:gd name="connsiteY134" fmla="*/ 729761 h 2927838"/>
              <a:gd name="connsiteX135" fmla="*/ 1855177 w 5345723"/>
              <a:gd name="connsiteY135" fmla="*/ 1195753 h 2927838"/>
              <a:gd name="connsiteX136" fmla="*/ 1890346 w 5345723"/>
              <a:gd name="connsiteY136" fmla="*/ 1028700 h 2927838"/>
              <a:gd name="connsiteX137" fmla="*/ 1907931 w 5345723"/>
              <a:gd name="connsiteY137" fmla="*/ 923192 h 2927838"/>
              <a:gd name="connsiteX138" fmla="*/ 1916723 w 5345723"/>
              <a:gd name="connsiteY138" fmla="*/ 852853 h 2927838"/>
              <a:gd name="connsiteX139" fmla="*/ 1934308 w 5345723"/>
              <a:gd name="connsiteY139" fmla="*/ 896815 h 2927838"/>
              <a:gd name="connsiteX140" fmla="*/ 1960685 w 5345723"/>
              <a:gd name="connsiteY140" fmla="*/ 1327638 h 2927838"/>
              <a:gd name="connsiteX141" fmla="*/ 1995854 w 5345723"/>
              <a:gd name="connsiteY141" fmla="*/ 1125415 h 2927838"/>
              <a:gd name="connsiteX142" fmla="*/ 2013438 w 5345723"/>
              <a:gd name="connsiteY142" fmla="*/ 1019907 h 2927838"/>
              <a:gd name="connsiteX143" fmla="*/ 2031023 w 5345723"/>
              <a:gd name="connsiteY143" fmla="*/ 896815 h 2927838"/>
              <a:gd name="connsiteX144" fmla="*/ 2048608 w 5345723"/>
              <a:gd name="connsiteY144" fmla="*/ 1371600 h 2927838"/>
              <a:gd name="connsiteX145" fmla="*/ 2074985 w 5345723"/>
              <a:gd name="connsiteY145" fmla="*/ 1397976 h 2927838"/>
              <a:gd name="connsiteX146" fmla="*/ 2083777 w 5345723"/>
              <a:gd name="connsiteY146" fmla="*/ 1310053 h 2927838"/>
              <a:gd name="connsiteX147" fmla="*/ 2118946 w 5345723"/>
              <a:gd name="connsiteY147" fmla="*/ 1081453 h 2927838"/>
              <a:gd name="connsiteX148" fmla="*/ 2136531 w 5345723"/>
              <a:gd name="connsiteY148" fmla="*/ 923192 h 2927838"/>
              <a:gd name="connsiteX149" fmla="*/ 2171700 w 5345723"/>
              <a:gd name="connsiteY149" fmla="*/ 1485900 h 2927838"/>
              <a:gd name="connsiteX150" fmla="*/ 2189285 w 5345723"/>
              <a:gd name="connsiteY150" fmla="*/ 1397976 h 2927838"/>
              <a:gd name="connsiteX151" fmla="*/ 2224454 w 5345723"/>
              <a:gd name="connsiteY151" fmla="*/ 1213338 h 2927838"/>
              <a:gd name="connsiteX152" fmla="*/ 2259623 w 5345723"/>
              <a:gd name="connsiteY152" fmla="*/ 1107830 h 2927838"/>
              <a:gd name="connsiteX153" fmla="*/ 2277208 w 5345723"/>
              <a:gd name="connsiteY153" fmla="*/ 1503484 h 2927838"/>
              <a:gd name="connsiteX154" fmla="*/ 2286000 w 5345723"/>
              <a:gd name="connsiteY154" fmla="*/ 1538653 h 2927838"/>
              <a:gd name="connsiteX155" fmla="*/ 2294792 w 5345723"/>
              <a:gd name="connsiteY155" fmla="*/ 1600200 h 2927838"/>
              <a:gd name="connsiteX156" fmla="*/ 2329961 w 5345723"/>
              <a:gd name="connsiteY156" fmla="*/ 1362807 h 2927838"/>
              <a:gd name="connsiteX157" fmla="*/ 2338754 w 5345723"/>
              <a:gd name="connsiteY157" fmla="*/ 1943100 h 2927838"/>
              <a:gd name="connsiteX158" fmla="*/ 2365131 w 5345723"/>
              <a:gd name="connsiteY158" fmla="*/ 1670538 h 2927838"/>
              <a:gd name="connsiteX159" fmla="*/ 2373923 w 5345723"/>
              <a:gd name="connsiteY159" fmla="*/ 1644161 h 2927838"/>
              <a:gd name="connsiteX160" fmla="*/ 2382715 w 5345723"/>
              <a:gd name="connsiteY160" fmla="*/ 2118946 h 2927838"/>
              <a:gd name="connsiteX161" fmla="*/ 2391508 w 5345723"/>
              <a:gd name="connsiteY161" fmla="*/ 2074984 h 2927838"/>
              <a:gd name="connsiteX162" fmla="*/ 2400300 w 5345723"/>
              <a:gd name="connsiteY162" fmla="*/ 2039815 h 2927838"/>
              <a:gd name="connsiteX163" fmla="*/ 2435469 w 5345723"/>
              <a:gd name="connsiteY163" fmla="*/ 1776046 h 2927838"/>
              <a:gd name="connsiteX164" fmla="*/ 2453054 w 5345723"/>
              <a:gd name="connsiteY164" fmla="*/ 1749669 h 2927838"/>
              <a:gd name="connsiteX165" fmla="*/ 2461846 w 5345723"/>
              <a:gd name="connsiteY165" fmla="*/ 1459523 h 2927838"/>
              <a:gd name="connsiteX166" fmla="*/ 2470638 w 5345723"/>
              <a:gd name="connsiteY166" fmla="*/ 1503484 h 2927838"/>
              <a:gd name="connsiteX167" fmla="*/ 2479431 w 5345723"/>
              <a:gd name="connsiteY167" fmla="*/ 1644161 h 2927838"/>
              <a:gd name="connsiteX168" fmla="*/ 2497015 w 5345723"/>
              <a:gd name="connsiteY168" fmla="*/ 1837592 h 2927838"/>
              <a:gd name="connsiteX169" fmla="*/ 2505808 w 5345723"/>
              <a:gd name="connsiteY169" fmla="*/ 2066192 h 2927838"/>
              <a:gd name="connsiteX170" fmla="*/ 2523392 w 5345723"/>
              <a:gd name="connsiteY170" fmla="*/ 2118946 h 2927838"/>
              <a:gd name="connsiteX171" fmla="*/ 2540977 w 5345723"/>
              <a:gd name="connsiteY171" fmla="*/ 2074984 h 2927838"/>
              <a:gd name="connsiteX172" fmla="*/ 2567354 w 5345723"/>
              <a:gd name="connsiteY172" fmla="*/ 1820007 h 2927838"/>
              <a:gd name="connsiteX173" fmla="*/ 2593731 w 5345723"/>
              <a:gd name="connsiteY173" fmla="*/ 1635369 h 2927838"/>
              <a:gd name="connsiteX174" fmla="*/ 2611315 w 5345723"/>
              <a:gd name="connsiteY174" fmla="*/ 1494692 h 2927838"/>
              <a:gd name="connsiteX175" fmla="*/ 2620108 w 5345723"/>
              <a:gd name="connsiteY175" fmla="*/ 1565030 h 2927838"/>
              <a:gd name="connsiteX176" fmla="*/ 2628900 w 5345723"/>
              <a:gd name="connsiteY176" fmla="*/ 2180492 h 2927838"/>
              <a:gd name="connsiteX177" fmla="*/ 2637692 w 5345723"/>
              <a:gd name="connsiteY177" fmla="*/ 2136530 h 2927838"/>
              <a:gd name="connsiteX178" fmla="*/ 2646485 w 5345723"/>
              <a:gd name="connsiteY178" fmla="*/ 2048607 h 2927838"/>
              <a:gd name="connsiteX179" fmla="*/ 2664069 w 5345723"/>
              <a:gd name="connsiteY179" fmla="*/ 1943100 h 2927838"/>
              <a:gd name="connsiteX180" fmla="*/ 2681654 w 5345723"/>
              <a:gd name="connsiteY180" fmla="*/ 1828800 h 2927838"/>
              <a:gd name="connsiteX181" fmla="*/ 2699238 w 5345723"/>
              <a:gd name="connsiteY181" fmla="*/ 1934307 h 2927838"/>
              <a:gd name="connsiteX182" fmla="*/ 2716823 w 5345723"/>
              <a:gd name="connsiteY182" fmla="*/ 2242038 h 2927838"/>
              <a:gd name="connsiteX183" fmla="*/ 2725615 w 5345723"/>
              <a:gd name="connsiteY183" fmla="*/ 2189284 h 2927838"/>
              <a:gd name="connsiteX184" fmla="*/ 2751992 w 5345723"/>
              <a:gd name="connsiteY184" fmla="*/ 1916723 h 2927838"/>
              <a:gd name="connsiteX185" fmla="*/ 2760785 w 5345723"/>
              <a:gd name="connsiteY185" fmla="*/ 1863969 h 2927838"/>
              <a:gd name="connsiteX186" fmla="*/ 2795954 w 5345723"/>
              <a:gd name="connsiteY186" fmla="*/ 2039815 h 2927838"/>
              <a:gd name="connsiteX187" fmla="*/ 2804746 w 5345723"/>
              <a:gd name="connsiteY187" fmla="*/ 1362807 h 2927838"/>
              <a:gd name="connsiteX188" fmla="*/ 2822331 w 5345723"/>
              <a:gd name="connsiteY188" fmla="*/ 1565030 h 2927838"/>
              <a:gd name="connsiteX189" fmla="*/ 2831123 w 5345723"/>
              <a:gd name="connsiteY189" fmla="*/ 1802423 h 2927838"/>
              <a:gd name="connsiteX190" fmla="*/ 2839915 w 5345723"/>
              <a:gd name="connsiteY190" fmla="*/ 1582615 h 2927838"/>
              <a:gd name="connsiteX191" fmla="*/ 2848708 w 5345723"/>
              <a:gd name="connsiteY191" fmla="*/ 967153 h 2927838"/>
              <a:gd name="connsiteX192" fmla="*/ 2866292 w 5345723"/>
              <a:gd name="connsiteY192" fmla="*/ 1090246 h 2927838"/>
              <a:gd name="connsiteX193" fmla="*/ 2875085 w 5345723"/>
              <a:gd name="connsiteY193" fmla="*/ 1591407 h 2927838"/>
              <a:gd name="connsiteX194" fmla="*/ 2883877 w 5345723"/>
              <a:gd name="connsiteY194" fmla="*/ 1556238 h 2927838"/>
              <a:gd name="connsiteX195" fmla="*/ 2892669 w 5345723"/>
              <a:gd name="connsiteY195" fmla="*/ 1512276 h 2927838"/>
              <a:gd name="connsiteX196" fmla="*/ 2945423 w 5345723"/>
              <a:gd name="connsiteY196" fmla="*/ 1204546 h 2927838"/>
              <a:gd name="connsiteX197" fmla="*/ 2954215 w 5345723"/>
              <a:gd name="connsiteY197" fmla="*/ 1239715 h 2927838"/>
              <a:gd name="connsiteX198" fmla="*/ 2971800 w 5345723"/>
              <a:gd name="connsiteY198" fmla="*/ 1362807 h 2927838"/>
              <a:gd name="connsiteX199" fmla="*/ 2980592 w 5345723"/>
              <a:gd name="connsiteY199" fmla="*/ 1802423 h 2927838"/>
              <a:gd name="connsiteX200" fmla="*/ 3006969 w 5345723"/>
              <a:gd name="connsiteY200" fmla="*/ 1714500 h 2927838"/>
              <a:gd name="connsiteX201" fmla="*/ 3024554 w 5345723"/>
              <a:gd name="connsiteY201" fmla="*/ 1512276 h 2927838"/>
              <a:gd name="connsiteX202" fmla="*/ 3033346 w 5345723"/>
              <a:gd name="connsiteY202" fmla="*/ 1468315 h 2927838"/>
              <a:gd name="connsiteX203" fmla="*/ 3042138 w 5345723"/>
              <a:gd name="connsiteY203" fmla="*/ 1529861 h 2927838"/>
              <a:gd name="connsiteX204" fmla="*/ 3050931 w 5345723"/>
              <a:gd name="connsiteY204" fmla="*/ 2048607 h 2927838"/>
              <a:gd name="connsiteX205" fmla="*/ 3059723 w 5345723"/>
              <a:gd name="connsiteY205" fmla="*/ 2013438 h 2927838"/>
              <a:gd name="connsiteX206" fmla="*/ 3068515 w 5345723"/>
              <a:gd name="connsiteY206" fmla="*/ 1943100 h 2927838"/>
              <a:gd name="connsiteX207" fmla="*/ 3077308 w 5345723"/>
              <a:gd name="connsiteY207" fmla="*/ 1837592 h 2927838"/>
              <a:gd name="connsiteX208" fmla="*/ 3086100 w 5345723"/>
              <a:gd name="connsiteY208" fmla="*/ 1890346 h 2927838"/>
              <a:gd name="connsiteX209" fmla="*/ 3094892 w 5345723"/>
              <a:gd name="connsiteY209" fmla="*/ 2233246 h 2927838"/>
              <a:gd name="connsiteX210" fmla="*/ 3121269 w 5345723"/>
              <a:gd name="connsiteY210" fmla="*/ 1995853 h 2927838"/>
              <a:gd name="connsiteX211" fmla="*/ 3130061 w 5345723"/>
              <a:gd name="connsiteY211" fmla="*/ 1960684 h 2927838"/>
              <a:gd name="connsiteX212" fmla="*/ 3138854 w 5345723"/>
              <a:gd name="connsiteY212" fmla="*/ 1987061 h 2927838"/>
              <a:gd name="connsiteX213" fmla="*/ 3156438 w 5345723"/>
              <a:gd name="connsiteY213" fmla="*/ 2312376 h 2927838"/>
              <a:gd name="connsiteX214" fmla="*/ 3174023 w 5345723"/>
              <a:gd name="connsiteY214" fmla="*/ 2233246 h 2927838"/>
              <a:gd name="connsiteX215" fmla="*/ 3182815 w 5345723"/>
              <a:gd name="connsiteY215" fmla="*/ 2145323 h 2927838"/>
              <a:gd name="connsiteX216" fmla="*/ 3200400 w 5345723"/>
              <a:gd name="connsiteY216" fmla="*/ 2074984 h 2927838"/>
              <a:gd name="connsiteX217" fmla="*/ 3226777 w 5345723"/>
              <a:gd name="connsiteY217" fmla="*/ 2180492 h 2927838"/>
              <a:gd name="connsiteX218" fmla="*/ 3270738 w 5345723"/>
              <a:gd name="connsiteY218" fmla="*/ 2400300 h 2927838"/>
              <a:gd name="connsiteX219" fmla="*/ 3305908 w 5345723"/>
              <a:gd name="connsiteY219" fmla="*/ 2277207 h 2927838"/>
              <a:gd name="connsiteX220" fmla="*/ 3314700 w 5345723"/>
              <a:gd name="connsiteY220" fmla="*/ 2171700 h 2927838"/>
              <a:gd name="connsiteX221" fmla="*/ 3341077 w 5345723"/>
              <a:gd name="connsiteY221" fmla="*/ 2031023 h 2927838"/>
              <a:gd name="connsiteX222" fmla="*/ 3358661 w 5345723"/>
              <a:gd name="connsiteY222" fmla="*/ 2171700 h 2927838"/>
              <a:gd name="connsiteX223" fmla="*/ 3376246 w 5345723"/>
              <a:gd name="connsiteY223" fmla="*/ 2268415 h 2927838"/>
              <a:gd name="connsiteX224" fmla="*/ 3385038 w 5345723"/>
              <a:gd name="connsiteY224" fmla="*/ 2338753 h 2927838"/>
              <a:gd name="connsiteX225" fmla="*/ 3420208 w 5345723"/>
              <a:gd name="connsiteY225" fmla="*/ 2198076 h 2927838"/>
              <a:gd name="connsiteX226" fmla="*/ 3455377 w 5345723"/>
              <a:gd name="connsiteY226" fmla="*/ 1855176 h 2927838"/>
              <a:gd name="connsiteX227" fmla="*/ 3490546 w 5345723"/>
              <a:gd name="connsiteY227" fmla="*/ 1987061 h 2927838"/>
              <a:gd name="connsiteX228" fmla="*/ 3508131 w 5345723"/>
              <a:gd name="connsiteY228" fmla="*/ 2118946 h 2927838"/>
              <a:gd name="connsiteX229" fmla="*/ 3569677 w 5345723"/>
              <a:gd name="connsiteY229" fmla="*/ 2321169 h 2927838"/>
              <a:gd name="connsiteX230" fmla="*/ 3587261 w 5345723"/>
              <a:gd name="connsiteY230" fmla="*/ 2286000 h 2927838"/>
              <a:gd name="connsiteX231" fmla="*/ 3604846 w 5345723"/>
              <a:gd name="connsiteY231" fmla="*/ 1820007 h 2927838"/>
              <a:gd name="connsiteX232" fmla="*/ 3613638 w 5345723"/>
              <a:gd name="connsiteY232" fmla="*/ 1916723 h 2927838"/>
              <a:gd name="connsiteX233" fmla="*/ 3640015 w 5345723"/>
              <a:gd name="connsiteY233" fmla="*/ 2013438 h 2927838"/>
              <a:gd name="connsiteX234" fmla="*/ 3657600 w 5345723"/>
              <a:gd name="connsiteY234" fmla="*/ 1635369 h 2927838"/>
              <a:gd name="connsiteX235" fmla="*/ 3666392 w 5345723"/>
              <a:gd name="connsiteY235" fmla="*/ 1740876 h 2927838"/>
              <a:gd name="connsiteX236" fmla="*/ 3675185 w 5345723"/>
              <a:gd name="connsiteY236" fmla="*/ 1811215 h 2927838"/>
              <a:gd name="connsiteX237" fmla="*/ 3683977 w 5345723"/>
              <a:gd name="connsiteY237" fmla="*/ 1890346 h 2927838"/>
              <a:gd name="connsiteX238" fmla="*/ 3701561 w 5345723"/>
              <a:gd name="connsiteY238" fmla="*/ 1987061 h 2927838"/>
              <a:gd name="connsiteX239" fmla="*/ 3710354 w 5345723"/>
              <a:gd name="connsiteY239" fmla="*/ 1450730 h 2927838"/>
              <a:gd name="connsiteX240" fmla="*/ 3745523 w 5345723"/>
              <a:gd name="connsiteY240" fmla="*/ 1688123 h 2927838"/>
              <a:gd name="connsiteX241" fmla="*/ 3754315 w 5345723"/>
              <a:gd name="connsiteY241" fmla="*/ 1327638 h 2927838"/>
              <a:gd name="connsiteX242" fmla="*/ 3771900 w 5345723"/>
              <a:gd name="connsiteY242" fmla="*/ 1397976 h 2927838"/>
              <a:gd name="connsiteX243" fmla="*/ 3798277 w 5345723"/>
              <a:gd name="connsiteY243" fmla="*/ 1635369 h 2927838"/>
              <a:gd name="connsiteX244" fmla="*/ 3833446 w 5345723"/>
              <a:gd name="connsiteY244" fmla="*/ 1459523 h 2927838"/>
              <a:gd name="connsiteX245" fmla="*/ 3842238 w 5345723"/>
              <a:gd name="connsiteY245" fmla="*/ 1257300 h 2927838"/>
              <a:gd name="connsiteX246" fmla="*/ 3851031 w 5345723"/>
              <a:gd name="connsiteY246" fmla="*/ 1301261 h 2927838"/>
              <a:gd name="connsiteX247" fmla="*/ 3886200 w 5345723"/>
              <a:gd name="connsiteY247" fmla="*/ 1582615 h 2927838"/>
              <a:gd name="connsiteX248" fmla="*/ 3903785 w 5345723"/>
              <a:gd name="connsiteY248" fmla="*/ 1529861 h 2927838"/>
              <a:gd name="connsiteX249" fmla="*/ 3930161 w 5345723"/>
              <a:gd name="connsiteY249" fmla="*/ 1336430 h 2927838"/>
              <a:gd name="connsiteX250" fmla="*/ 3938954 w 5345723"/>
              <a:gd name="connsiteY250" fmla="*/ 1266092 h 2927838"/>
              <a:gd name="connsiteX251" fmla="*/ 3974123 w 5345723"/>
              <a:gd name="connsiteY251" fmla="*/ 1424353 h 2927838"/>
              <a:gd name="connsiteX252" fmla="*/ 3982915 w 5345723"/>
              <a:gd name="connsiteY252" fmla="*/ 1521069 h 2927838"/>
              <a:gd name="connsiteX253" fmla="*/ 4018085 w 5345723"/>
              <a:gd name="connsiteY253" fmla="*/ 1626576 h 2927838"/>
              <a:gd name="connsiteX254" fmla="*/ 4044461 w 5345723"/>
              <a:gd name="connsiteY254" fmla="*/ 1327638 h 2927838"/>
              <a:gd name="connsiteX255" fmla="*/ 4053254 w 5345723"/>
              <a:gd name="connsiteY255" fmla="*/ 1371600 h 2927838"/>
              <a:gd name="connsiteX256" fmla="*/ 4070838 w 5345723"/>
              <a:gd name="connsiteY256" fmla="*/ 1477107 h 2927838"/>
              <a:gd name="connsiteX257" fmla="*/ 4088423 w 5345723"/>
              <a:gd name="connsiteY257" fmla="*/ 1617784 h 2927838"/>
              <a:gd name="connsiteX258" fmla="*/ 4097215 w 5345723"/>
              <a:gd name="connsiteY258" fmla="*/ 1310053 h 2927838"/>
              <a:gd name="connsiteX259" fmla="*/ 4114800 w 5345723"/>
              <a:gd name="connsiteY259" fmla="*/ 1389184 h 2927838"/>
              <a:gd name="connsiteX260" fmla="*/ 4132385 w 5345723"/>
              <a:gd name="connsiteY260" fmla="*/ 1494692 h 2927838"/>
              <a:gd name="connsiteX261" fmla="*/ 4158761 w 5345723"/>
              <a:gd name="connsiteY261" fmla="*/ 1125415 h 2927838"/>
              <a:gd name="connsiteX262" fmla="*/ 4176346 w 5345723"/>
              <a:gd name="connsiteY262" fmla="*/ 1274884 h 2927838"/>
              <a:gd name="connsiteX263" fmla="*/ 4193931 w 5345723"/>
              <a:gd name="connsiteY263" fmla="*/ 1002323 h 2927838"/>
              <a:gd name="connsiteX264" fmla="*/ 4211515 w 5345723"/>
              <a:gd name="connsiteY264" fmla="*/ 782515 h 2927838"/>
              <a:gd name="connsiteX265" fmla="*/ 4220308 w 5345723"/>
              <a:gd name="connsiteY265" fmla="*/ 1125415 h 2927838"/>
              <a:gd name="connsiteX266" fmla="*/ 4237892 w 5345723"/>
              <a:gd name="connsiteY266" fmla="*/ 1002323 h 2927838"/>
              <a:gd name="connsiteX267" fmla="*/ 4255477 w 5345723"/>
              <a:gd name="connsiteY267" fmla="*/ 949569 h 2927838"/>
              <a:gd name="connsiteX268" fmla="*/ 4264269 w 5345723"/>
              <a:gd name="connsiteY268" fmla="*/ 984738 h 2927838"/>
              <a:gd name="connsiteX269" fmla="*/ 4290646 w 5345723"/>
              <a:gd name="connsiteY269" fmla="*/ 1441938 h 2927838"/>
              <a:gd name="connsiteX270" fmla="*/ 4308231 w 5345723"/>
              <a:gd name="connsiteY270" fmla="*/ 1318846 h 2927838"/>
              <a:gd name="connsiteX271" fmla="*/ 4325815 w 5345723"/>
              <a:gd name="connsiteY271" fmla="*/ 1978269 h 2927838"/>
              <a:gd name="connsiteX272" fmla="*/ 4334608 w 5345723"/>
              <a:gd name="connsiteY272" fmla="*/ 1916723 h 2927838"/>
              <a:gd name="connsiteX273" fmla="*/ 4343400 w 5345723"/>
              <a:gd name="connsiteY273" fmla="*/ 1872761 h 2927838"/>
              <a:gd name="connsiteX274" fmla="*/ 4369777 w 5345723"/>
              <a:gd name="connsiteY274" fmla="*/ 1723292 h 2927838"/>
              <a:gd name="connsiteX275" fmla="*/ 4378569 w 5345723"/>
              <a:gd name="connsiteY275" fmla="*/ 2066192 h 2927838"/>
              <a:gd name="connsiteX276" fmla="*/ 4396154 w 5345723"/>
              <a:gd name="connsiteY276" fmla="*/ 2039815 h 2927838"/>
              <a:gd name="connsiteX277" fmla="*/ 4404946 w 5345723"/>
              <a:gd name="connsiteY277" fmla="*/ 1951892 h 2927838"/>
              <a:gd name="connsiteX278" fmla="*/ 4413738 w 5345723"/>
              <a:gd name="connsiteY278" fmla="*/ 2356338 h 2927838"/>
              <a:gd name="connsiteX279" fmla="*/ 4440115 w 5345723"/>
              <a:gd name="connsiteY279" fmla="*/ 2479430 h 2927838"/>
              <a:gd name="connsiteX280" fmla="*/ 4466492 w 5345723"/>
              <a:gd name="connsiteY280" fmla="*/ 2268415 h 2927838"/>
              <a:gd name="connsiteX281" fmla="*/ 4475285 w 5345723"/>
              <a:gd name="connsiteY281" fmla="*/ 2321169 h 2927838"/>
              <a:gd name="connsiteX282" fmla="*/ 4501661 w 5345723"/>
              <a:gd name="connsiteY282" fmla="*/ 2839915 h 2927838"/>
              <a:gd name="connsiteX283" fmla="*/ 4519246 w 5345723"/>
              <a:gd name="connsiteY283" fmla="*/ 2927838 h 2927838"/>
              <a:gd name="connsiteX284" fmla="*/ 4528038 w 5345723"/>
              <a:gd name="connsiteY284" fmla="*/ 2839915 h 2927838"/>
              <a:gd name="connsiteX285" fmla="*/ 4536831 w 5345723"/>
              <a:gd name="connsiteY285" fmla="*/ 2734407 h 2927838"/>
              <a:gd name="connsiteX286" fmla="*/ 4554415 w 5345723"/>
              <a:gd name="connsiteY286" fmla="*/ 2655276 h 2927838"/>
              <a:gd name="connsiteX287" fmla="*/ 4563208 w 5345723"/>
              <a:gd name="connsiteY287" fmla="*/ 2584938 h 2927838"/>
              <a:gd name="connsiteX288" fmla="*/ 4519246 w 5345723"/>
              <a:gd name="connsiteY288" fmla="*/ 2233246 h 2927838"/>
              <a:gd name="connsiteX289" fmla="*/ 4440115 w 5345723"/>
              <a:gd name="connsiteY289" fmla="*/ 1714500 h 2927838"/>
              <a:gd name="connsiteX290" fmla="*/ 4413738 w 5345723"/>
              <a:gd name="connsiteY290" fmla="*/ 1547446 h 2927838"/>
              <a:gd name="connsiteX291" fmla="*/ 4396154 w 5345723"/>
              <a:gd name="connsiteY291" fmla="*/ 1186961 h 2927838"/>
              <a:gd name="connsiteX292" fmla="*/ 4422531 w 5345723"/>
              <a:gd name="connsiteY292" fmla="*/ 1424353 h 2927838"/>
              <a:gd name="connsiteX293" fmla="*/ 4440115 w 5345723"/>
              <a:gd name="connsiteY293" fmla="*/ 1529861 h 2927838"/>
              <a:gd name="connsiteX294" fmla="*/ 4431323 w 5345723"/>
              <a:gd name="connsiteY294" fmla="*/ 738553 h 2927838"/>
              <a:gd name="connsiteX295" fmla="*/ 4413738 w 5345723"/>
              <a:gd name="connsiteY295" fmla="*/ 659423 h 2927838"/>
              <a:gd name="connsiteX296" fmla="*/ 4440115 w 5345723"/>
              <a:gd name="connsiteY296" fmla="*/ 931984 h 2927838"/>
              <a:gd name="connsiteX297" fmla="*/ 4457700 w 5345723"/>
              <a:gd name="connsiteY297" fmla="*/ 703384 h 2927838"/>
              <a:gd name="connsiteX298" fmla="*/ 4466492 w 5345723"/>
              <a:gd name="connsiteY298" fmla="*/ 817684 h 2927838"/>
              <a:gd name="connsiteX299" fmla="*/ 4484077 w 5345723"/>
              <a:gd name="connsiteY299" fmla="*/ 562707 h 2927838"/>
              <a:gd name="connsiteX300" fmla="*/ 4492869 w 5345723"/>
              <a:gd name="connsiteY300" fmla="*/ 668215 h 2927838"/>
              <a:gd name="connsiteX301" fmla="*/ 4501661 w 5345723"/>
              <a:gd name="connsiteY301" fmla="*/ 800100 h 2927838"/>
              <a:gd name="connsiteX302" fmla="*/ 4510454 w 5345723"/>
              <a:gd name="connsiteY302" fmla="*/ 281353 h 2927838"/>
              <a:gd name="connsiteX303" fmla="*/ 4528038 w 5345723"/>
              <a:gd name="connsiteY303" fmla="*/ 422030 h 2927838"/>
              <a:gd name="connsiteX304" fmla="*/ 4554415 w 5345723"/>
              <a:gd name="connsiteY304" fmla="*/ 808892 h 2927838"/>
              <a:gd name="connsiteX305" fmla="*/ 4563208 w 5345723"/>
              <a:gd name="connsiteY305" fmla="*/ 764930 h 2927838"/>
              <a:gd name="connsiteX306" fmla="*/ 4572000 w 5345723"/>
              <a:gd name="connsiteY306" fmla="*/ 527538 h 2927838"/>
              <a:gd name="connsiteX307" fmla="*/ 4589585 w 5345723"/>
              <a:gd name="connsiteY307" fmla="*/ 685800 h 2927838"/>
              <a:gd name="connsiteX308" fmla="*/ 4598377 w 5345723"/>
              <a:gd name="connsiteY308" fmla="*/ 1301261 h 2927838"/>
              <a:gd name="connsiteX309" fmla="*/ 4607169 w 5345723"/>
              <a:gd name="connsiteY309" fmla="*/ 1327638 h 2927838"/>
              <a:gd name="connsiteX310" fmla="*/ 4615961 w 5345723"/>
              <a:gd name="connsiteY310" fmla="*/ 1090246 h 2927838"/>
              <a:gd name="connsiteX311" fmla="*/ 4633546 w 5345723"/>
              <a:gd name="connsiteY311" fmla="*/ 975946 h 2927838"/>
              <a:gd name="connsiteX312" fmla="*/ 4642338 w 5345723"/>
              <a:gd name="connsiteY312" fmla="*/ 905607 h 2927838"/>
              <a:gd name="connsiteX313" fmla="*/ 4659923 w 5345723"/>
              <a:gd name="connsiteY313" fmla="*/ 975946 h 2927838"/>
              <a:gd name="connsiteX314" fmla="*/ 4668715 w 5345723"/>
              <a:gd name="connsiteY314" fmla="*/ 1046284 h 2927838"/>
              <a:gd name="connsiteX315" fmla="*/ 4677508 w 5345723"/>
              <a:gd name="connsiteY315" fmla="*/ 1573823 h 2927838"/>
              <a:gd name="connsiteX316" fmla="*/ 4686300 w 5345723"/>
              <a:gd name="connsiteY316" fmla="*/ 1547446 h 2927838"/>
              <a:gd name="connsiteX317" fmla="*/ 4703885 w 5345723"/>
              <a:gd name="connsiteY317" fmla="*/ 1397976 h 2927838"/>
              <a:gd name="connsiteX318" fmla="*/ 4712677 w 5345723"/>
              <a:gd name="connsiteY318" fmla="*/ 1855176 h 2927838"/>
              <a:gd name="connsiteX319" fmla="*/ 4721469 w 5345723"/>
              <a:gd name="connsiteY319" fmla="*/ 1811215 h 2927838"/>
              <a:gd name="connsiteX320" fmla="*/ 4739054 w 5345723"/>
              <a:gd name="connsiteY320" fmla="*/ 1608992 h 2927838"/>
              <a:gd name="connsiteX321" fmla="*/ 4747846 w 5345723"/>
              <a:gd name="connsiteY321" fmla="*/ 1521069 h 2927838"/>
              <a:gd name="connsiteX322" fmla="*/ 4783015 w 5345723"/>
              <a:gd name="connsiteY322" fmla="*/ 1987061 h 2927838"/>
              <a:gd name="connsiteX323" fmla="*/ 4791808 w 5345723"/>
              <a:gd name="connsiteY323" fmla="*/ 1934307 h 2927838"/>
              <a:gd name="connsiteX324" fmla="*/ 4826977 w 5345723"/>
              <a:gd name="connsiteY324" fmla="*/ 1608992 h 2927838"/>
              <a:gd name="connsiteX325" fmla="*/ 4844561 w 5345723"/>
              <a:gd name="connsiteY325" fmla="*/ 1749669 h 2927838"/>
              <a:gd name="connsiteX326" fmla="*/ 4853354 w 5345723"/>
              <a:gd name="connsiteY326" fmla="*/ 2074984 h 2927838"/>
              <a:gd name="connsiteX327" fmla="*/ 4870938 w 5345723"/>
              <a:gd name="connsiteY327" fmla="*/ 2004646 h 2927838"/>
              <a:gd name="connsiteX328" fmla="*/ 4888523 w 5345723"/>
              <a:gd name="connsiteY328" fmla="*/ 1890346 h 2927838"/>
              <a:gd name="connsiteX329" fmla="*/ 4923692 w 5345723"/>
              <a:gd name="connsiteY329" fmla="*/ 1688123 h 2927838"/>
              <a:gd name="connsiteX330" fmla="*/ 4932485 w 5345723"/>
              <a:gd name="connsiteY330" fmla="*/ 1573823 h 2927838"/>
              <a:gd name="connsiteX331" fmla="*/ 4941277 w 5345723"/>
              <a:gd name="connsiteY331" fmla="*/ 1547446 h 2927838"/>
              <a:gd name="connsiteX332" fmla="*/ 4967654 w 5345723"/>
              <a:gd name="connsiteY332" fmla="*/ 1652953 h 2927838"/>
              <a:gd name="connsiteX333" fmla="*/ 5011615 w 5345723"/>
              <a:gd name="connsiteY333" fmla="*/ 2101361 h 2927838"/>
              <a:gd name="connsiteX334" fmla="*/ 5055577 w 5345723"/>
              <a:gd name="connsiteY334" fmla="*/ 2321169 h 2927838"/>
              <a:gd name="connsiteX335" fmla="*/ 5073161 w 5345723"/>
              <a:gd name="connsiteY335" fmla="*/ 2347546 h 2927838"/>
              <a:gd name="connsiteX336" fmla="*/ 5108331 w 5345723"/>
              <a:gd name="connsiteY336" fmla="*/ 2259623 h 2927838"/>
              <a:gd name="connsiteX337" fmla="*/ 5134708 w 5345723"/>
              <a:gd name="connsiteY337" fmla="*/ 1987061 h 2927838"/>
              <a:gd name="connsiteX338" fmla="*/ 5161085 w 5345723"/>
              <a:gd name="connsiteY338" fmla="*/ 1828800 h 2927838"/>
              <a:gd name="connsiteX339" fmla="*/ 5169877 w 5345723"/>
              <a:gd name="connsiteY339" fmla="*/ 1802423 h 2927838"/>
              <a:gd name="connsiteX340" fmla="*/ 5178669 w 5345723"/>
              <a:gd name="connsiteY340" fmla="*/ 1863969 h 2927838"/>
              <a:gd name="connsiteX341" fmla="*/ 5205046 w 5345723"/>
              <a:gd name="connsiteY341" fmla="*/ 2013438 h 2927838"/>
              <a:gd name="connsiteX342" fmla="*/ 5231423 w 5345723"/>
              <a:gd name="connsiteY342" fmla="*/ 2250830 h 2927838"/>
              <a:gd name="connsiteX343" fmla="*/ 5266592 w 5345723"/>
              <a:gd name="connsiteY343" fmla="*/ 2048607 h 2927838"/>
              <a:gd name="connsiteX344" fmla="*/ 5292969 w 5345723"/>
              <a:gd name="connsiteY344" fmla="*/ 1863969 h 2927838"/>
              <a:gd name="connsiteX345" fmla="*/ 5319346 w 5345723"/>
              <a:gd name="connsiteY345" fmla="*/ 2039815 h 2927838"/>
              <a:gd name="connsiteX346" fmla="*/ 5328138 w 5345723"/>
              <a:gd name="connsiteY346" fmla="*/ 2154115 h 2927838"/>
              <a:gd name="connsiteX347" fmla="*/ 5336931 w 5345723"/>
              <a:gd name="connsiteY347" fmla="*/ 2189284 h 2927838"/>
              <a:gd name="connsiteX348" fmla="*/ 5345723 w 5345723"/>
              <a:gd name="connsiteY348" fmla="*/ 2171700 h 292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</a:cxnLst>
            <a:rect l="l" t="t" r="r" b="b"/>
            <a:pathLst>
              <a:path w="5345723" h="2927838">
                <a:moveTo>
                  <a:pt x="0" y="1767253"/>
                </a:moveTo>
                <a:cubicBezTo>
                  <a:pt x="5862" y="1799492"/>
                  <a:pt x="12951" y="1831531"/>
                  <a:pt x="17585" y="1863969"/>
                </a:cubicBezTo>
                <a:cubicBezTo>
                  <a:pt x="21750" y="1893127"/>
                  <a:pt x="22936" y="1922640"/>
                  <a:pt x="26377" y="1951892"/>
                </a:cubicBezTo>
                <a:cubicBezTo>
                  <a:pt x="52163" y="2171071"/>
                  <a:pt x="40665" y="2102460"/>
                  <a:pt x="70338" y="2250830"/>
                </a:cubicBezTo>
                <a:cubicBezTo>
                  <a:pt x="73269" y="2283069"/>
                  <a:pt x="74853" y="2315458"/>
                  <a:pt x="79131" y="2347546"/>
                </a:cubicBezTo>
                <a:cubicBezTo>
                  <a:pt x="80728" y="2359524"/>
                  <a:pt x="77115" y="2377311"/>
                  <a:pt x="87923" y="2382715"/>
                </a:cubicBezTo>
                <a:cubicBezTo>
                  <a:pt x="96212" y="2386860"/>
                  <a:pt x="94806" y="2365407"/>
                  <a:pt x="96715" y="2356338"/>
                </a:cubicBezTo>
                <a:cubicBezTo>
                  <a:pt x="139701" y="2152155"/>
                  <a:pt x="111442" y="2284467"/>
                  <a:pt x="131885" y="2127738"/>
                </a:cubicBezTo>
                <a:cubicBezTo>
                  <a:pt x="136871" y="2089514"/>
                  <a:pt x="144688" y="2051689"/>
                  <a:pt x="149469" y="2013438"/>
                </a:cubicBezTo>
                <a:cubicBezTo>
                  <a:pt x="177142" y="1792048"/>
                  <a:pt x="136978" y="2036095"/>
                  <a:pt x="175846" y="1828800"/>
                </a:cubicBezTo>
                <a:cubicBezTo>
                  <a:pt x="177082" y="1822208"/>
                  <a:pt x="189535" y="1742473"/>
                  <a:pt x="193431" y="1732084"/>
                </a:cubicBezTo>
                <a:cubicBezTo>
                  <a:pt x="197141" y="1722190"/>
                  <a:pt x="205154" y="1714499"/>
                  <a:pt x="211015" y="1705707"/>
                </a:cubicBezTo>
                <a:cubicBezTo>
                  <a:pt x="213946" y="1714499"/>
                  <a:pt x="217560" y="1723093"/>
                  <a:pt x="219808" y="1732084"/>
                </a:cubicBezTo>
                <a:cubicBezTo>
                  <a:pt x="223433" y="1746582"/>
                  <a:pt x="224306" y="1761732"/>
                  <a:pt x="228600" y="1776046"/>
                </a:cubicBezTo>
                <a:cubicBezTo>
                  <a:pt x="233135" y="1791163"/>
                  <a:pt x="240323" y="1805353"/>
                  <a:pt x="246185" y="1820007"/>
                </a:cubicBezTo>
                <a:cubicBezTo>
                  <a:pt x="249116" y="1855176"/>
                  <a:pt x="250854" y="1890465"/>
                  <a:pt x="254977" y="1925515"/>
                </a:cubicBezTo>
                <a:cubicBezTo>
                  <a:pt x="256723" y="1940357"/>
                  <a:pt x="261497" y="1954706"/>
                  <a:pt x="263769" y="1969476"/>
                </a:cubicBezTo>
                <a:cubicBezTo>
                  <a:pt x="267362" y="1992830"/>
                  <a:pt x="269630" y="2016369"/>
                  <a:pt x="272561" y="2039815"/>
                </a:cubicBezTo>
                <a:cubicBezTo>
                  <a:pt x="275492" y="1940169"/>
                  <a:pt x="266566" y="1839462"/>
                  <a:pt x="281354" y="1740876"/>
                </a:cubicBezTo>
                <a:cubicBezTo>
                  <a:pt x="287502" y="1699887"/>
                  <a:pt x="293076" y="1822938"/>
                  <a:pt x="298938" y="1863969"/>
                </a:cubicBezTo>
                <a:cubicBezTo>
                  <a:pt x="301869" y="1884484"/>
                  <a:pt x="305161" y="1904951"/>
                  <a:pt x="307731" y="1925515"/>
                </a:cubicBezTo>
                <a:cubicBezTo>
                  <a:pt x="319093" y="2016417"/>
                  <a:pt x="313182" y="1972462"/>
                  <a:pt x="325315" y="2057400"/>
                </a:cubicBezTo>
                <a:cubicBezTo>
                  <a:pt x="328246" y="1919654"/>
                  <a:pt x="327395" y="1781775"/>
                  <a:pt x="334108" y="1644161"/>
                </a:cubicBezTo>
                <a:cubicBezTo>
                  <a:pt x="334977" y="1626355"/>
                  <a:pt x="339404" y="1679434"/>
                  <a:pt x="342900" y="1696915"/>
                </a:cubicBezTo>
                <a:cubicBezTo>
                  <a:pt x="348199" y="1723411"/>
                  <a:pt x="354623" y="1749669"/>
                  <a:pt x="360485" y="1776046"/>
                </a:cubicBezTo>
                <a:cubicBezTo>
                  <a:pt x="363416" y="1808284"/>
                  <a:pt x="366056" y="1840550"/>
                  <a:pt x="369277" y="1872761"/>
                </a:cubicBezTo>
                <a:cubicBezTo>
                  <a:pt x="371918" y="1899169"/>
                  <a:pt x="378069" y="1978431"/>
                  <a:pt x="378069" y="1951892"/>
                </a:cubicBezTo>
                <a:cubicBezTo>
                  <a:pt x="378069" y="1860096"/>
                  <a:pt x="361828" y="1788136"/>
                  <a:pt x="351692" y="1696915"/>
                </a:cubicBezTo>
                <a:cubicBezTo>
                  <a:pt x="347795" y="1661840"/>
                  <a:pt x="346246" y="1626539"/>
                  <a:pt x="342900" y="1591407"/>
                </a:cubicBezTo>
                <a:cubicBezTo>
                  <a:pt x="336054" y="1519523"/>
                  <a:pt x="326179" y="1452811"/>
                  <a:pt x="316523" y="1380392"/>
                </a:cubicBezTo>
                <a:cubicBezTo>
                  <a:pt x="313592" y="1318846"/>
                  <a:pt x="311246" y="1257269"/>
                  <a:pt x="307731" y="1195753"/>
                </a:cubicBezTo>
                <a:cubicBezTo>
                  <a:pt x="300560" y="1070264"/>
                  <a:pt x="311431" y="1110143"/>
                  <a:pt x="290146" y="1046284"/>
                </a:cubicBezTo>
                <a:cubicBezTo>
                  <a:pt x="313617" y="1351423"/>
                  <a:pt x="286434" y="1030465"/>
                  <a:pt x="307731" y="1222130"/>
                </a:cubicBezTo>
                <a:cubicBezTo>
                  <a:pt x="311306" y="1254304"/>
                  <a:pt x="311945" y="1286800"/>
                  <a:pt x="316523" y="1318846"/>
                </a:cubicBezTo>
                <a:cubicBezTo>
                  <a:pt x="320750" y="1348434"/>
                  <a:pt x="328246" y="1377461"/>
                  <a:pt x="334108" y="1406769"/>
                </a:cubicBezTo>
                <a:cubicBezTo>
                  <a:pt x="342900" y="1257300"/>
                  <a:pt x="345947" y="1107381"/>
                  <a:pt x="360485" y="958361"/>
                </a:cubicBezTo>
                <a:cubicBezTo>
                  <a:pt x="363345" y="929046"/>
                  <a:pt x="365298" y="1017100"/>
                  <a:pt x="369277" y="1046284"/>
                </a:cubicBezTo>
                <a:cubicBezTo>
                  <a:pt x="374094" y="1081611"/>
                  <a:pt x="381520" y="1116540"/>
                  <a:pt x="386861" y="1151792"/>
                </a:cubicBezTo>
                <a:cubicBezTo>
                  <a:pt x="396174" y="1213261"/>
                  <a:pt x="404446" y="1274884"/>
                  <a:pt x="413238" y="1336430"/>
                </a:cubicBezTo>
                <a:cubicBezTo>
                  <a:pt x="432017" y="1730757"/>
                  <a:pt x="414080" y="1440595"/>
                  <a:pt x="430823" y="1063869"/>
                </a:cubicBezTo>
                <a:cubicBezTo>
                  <a:pt x="431743" y="1043166"/>
                  <a:pt x="437194" y="1104833"/>
                  <a:pt x="439615" y="1125415"/>
                </a:cubicBezTo>
                <a:cubicBezTo>
                  <a:pt x="443057" y="1154667"/>
                  <a:pt x="444039" y="1184210"/>
                  <a:pt x="448408" y="1213338"/>
                </a:cubicBezTo>
                <a:cubicBezTo>
                  <a:pt x="452842" y="1242895"/>
                  <a:pt x="460798" y="1271828"/>
                  <a:pt x="465992" y="1301261"/>
                </a:cubicBezTo>
                <a:cubicBezTo>
                  <a:pt x="478384" y="1371485"/>
                  <a:pt x="501161" y="1512276"/>
                  <a:pt x="501161" y="1512276"/>
                </a:cubicBezTo>
                <a:cubicBezTo>
                  <a:pt x="504092" y="1559168"/>
                  <a:pt x="504949" y="1606237"/>
                  <a:pt x="509954" y="1652953"/>
                </a:cubicBezTo>
                <a:cubicBezTo>
                  <a:pt x="513752" y="1688405"/>
                  <a:pt x="527538" y="1758461"/>
                  <a:pt x="527538" y="1758461"/>
                </a:cubicBezTo>
                <a:cubicBezTo>
                  <a:pt x="530469" y="1641230"/>
                  <a:pt x="530001" y="1523865"/>
                  <a:pt x="536331" y="1406769"/>
                </a:cubicBezTo>
                <a:cubicBezTo>
                  <a:pt x="536831" y="1397515"/>
                  <a:pt x="543305" y="1424058"/>
                  <a:pt x="545123" y="1433146"/>
                </a:cubicBezTo>
                <a:cubicBezTo>
                  <a:pt x="552115" y="1468108"/>
                  <a:pt x="562708" y="1538653"/>
                  <a:pt x="562708" y="1538653"/>
                </a:cubicBezTo>
                <a:cubicBezTo>
                  <a:pt x="565639" y="1667607"/>
                  <a:pt x="564538" y="1796716"/>
                  <a:pt x="571500" y="1925515"/>
                </a:cubicBezTo>
                <a:cubicBezTo>
                  <a:pt x="572619" y="1946208"/>
                  <a:pt x="579257" y="1884667"/>
                  <a:pt x="580292" y="1863969"/>
                </a:cubicBezTo>
                <a:cubicBezTo>
                  <a:pt x="597550" y="1518824"/>
                  <a:pt x="568872" y="1674891"/>
                  <a:pt x="597877" y="1529861"/>
                </a:cubicBezTo>
                <a:cubicBezTo>
                  <a:pt x="600808" y="1547446"/>
                  <a:pt x="603480" y="1565075"/>
                  <a:pt x="606669" y="1582615"/>
                </a:cubicBezTo>
                <a:cubicBezTo>
                  <a:pt x="613869" y="1622216"/>
                  <a:pt x="619074" y="1637891"/>
                  <a:pt x="624254" y="1679330"/>
                </a:cubicBezTo>
                <a:cubicBezTo>
                  <a:pt x="639247" y="1799274"/>
                  <a:pt x="623852" y="1730474"/>
                  <a:pt x="641838" y="1802423"/>
                </a:cubicBezTo>
                <a:cubicBezTo>
                  <a:pt x="669383" y="1637164"/>
                  <a:pt x="641469" y="1816504"/>
                  <a:pt x="668215" y="1433146"/>
                </a:cubicBezTo>
                <a:cubicBezTo>
                  <a:pt x="669657" y="1412473"/>
                  <a:pt x="674077" y="1392115"/>
                  <a:pt x="677008" y="1371600"/>
                </a:cubicBezTo>
                <a:cubicBezTo>
                  <a:pt x="682869" y="1400908"/>
                  <a:pt x="691618" y="1429783"/>
                  <a:pt x="694592" y="1459523"/>
                </a:cubicBezTo>
                <a:cubicBezTo>
                  <a:pt x="704307" y="1556668"/>
                  <a:pt x="694071" y="1519504"/>
                  <a:pt x="712177" y="1573823"/>
                </a:cubicBezTo>
                <a:cubicBezTo>
                  <a:pt x="718038" y="1474177"/>
                  <a:pt x="695649" y="1368693"/>
                  <a:pt x="729761" y="1274884"/>
                </a:cubicBezTo>
                <a:cubicBezTo>
                  <a:pt x="752884" y="1211296"/>
                  <a:pt x="730936" y="1411465"/>
                  <a:pt x="747346" y="1477107"/>
                </a:cubicBezTo>
                <a:cubicBezTo>
                  <a:pt x="760462" y="1529571"/>
                  <a:pt x="754151" y="1500357"/>
                  <a:pt x="764931" y="1565030"/>
                </a:cubicBezTo>
                <a:cubicBezTo>
                  <a:pt x="767862" y="1456592"/>
                  <a:pt x="765995" y="1347917"/>
                  <a:pt x="773723" y="1239715"/>
                </a:cubicBezTo>
                <a:cubicBezTo>
                  <a:pt x="775614" y="1213243"/>
                  <a:pt x="778376" y="1292631"/>
                  <a:pt x="782515" y="1318846"/>
                </a:cubicBezTo>
                <a:cubicBezTo>
                  <a:pt x="787176" y="1348368"/>
                  <a:pt x="800100" y="1406769"/>
                  <a:pt x="800100" y="1406769"/>
                </a:cubicBezTo>
                <a:cubicBezTo>
                  <a:pt x="803031" y="1439007"/>
                  <a:pt x="803843" y="1471509"/>
                  <a:pt x="808892" y="1503484"/>
                </a:cubicBezTo>
                <a:cubicBezTo>
                  <a:pt x="812661" y="1527356"/>
                  <a:pt x="826477" y="1573823"/>
                  <a:pt x="826477" y="1573823"/>
                </a:cubicBezTo>
                <a:cubicBezTo>
                  <a:pt x="832338" y="1565031"/>
                  <a:pt x="843402" y="1557992"/>
                  <a:pt x="844061" y="1547446"/>
                </a:cubicBezTo>
                <a:cubicBezTo>
                  <a:pt x="875019" y="1052124"/>
                  <a:pt x="818855" y="1287794"/>
                  <a:pt x="861646" y="1116623"/>
                </a:cubicBezTo>
                <a:cubicBezTo>
                  <a:pt x="894863" y="1183054"/>
                  <a:pt x="875193" y="1133037"/>
                  <a:pt x="888023" y="1248507"/>
                </a:cubicBezTo>
                <a:cubicBezTo>
                  <a:pt x="893125" y="1294423"/>
                  <a:pt x="898751" y="1318238"/>
                  <a:pt x="905608" y="1362807"/>
                </a:cubicBezTo>
                <a:cubicBezTo>
                  <a:pt x="908759" y="1383290"/>
                  <a:pt x="909374" y="1404248"/>
                  <a:pt x="914400" y="1424353"/>
                </a:cubicBezTo>
                <a:cubicBezTo>
                  <a:pt x="918228" y="1439665"/>
                  <a:pt x="926123" y="1453661"/>
                  <a:pt x="931985" y="1468315"/>
                </a:cubicBezTo>
                <a:cubicBezTo>
                  <a:pt x="934916" y="1482969"/>
                  <a:pt x="937153" y="1497778"/>
                  <a:pt x="940777" y="1512276"/>
                </a:cubicBezTo>
                <a:cubicBezTo>
                  <a:pt x="943025" y="1521267"/>
                  <a:pt x="940301" y="1538653"/>
                  <a:pt x="949569" y="1538653"/>
                </a:cubicBezTo>
                <a:cubicBezTo>
                  <a:pt x="960136" y="1538653"/>
                  <a:pt x="961292" y="1521068"/>
                  <a:pt x="967154" y="1512276"/>
                </a:cubicBezTo>
                <a:cubicBezTo>
                  <a:pt x="970085" y="1494692"/>
                  <a:pt x="975286" y="1477338"/>
                  <a:pt x="975946" y="1459523"/>
                </a:cubicBezTo>
                <a:cubicBezTo>
                  <a:pt x="981154" y="1318912"/>
                  <a:pt x="979330" y="1178096"/>
                  <a:pt x="984738" y="1037492"/>
                </a:cubicBezTo>
                <a:cubicBezTo>
                  <a:pt x="985202" y="1025417"/>
                  <a:pt x="989288" y="1013637"/>
                  <a:pt x="993531" y="1002323"/>
                </a:cubicBezTo>
                <a:cubicBezTo>
                  <a:pt x="998133" y="990051"/>
                  <a:pt x="1005254" y="978876"/>
                  <a:pt x="1011115" y="967153"/>
                </a:cubicBezTo>
                <a:cubicBezTo>
                  <a:pt x="1016977" y="978876"/>
                  <a:pt x="1025099" y="989720"/>
                  <a:pt x="1028700" y="1002323"/>
                </a:cubicBezTo>
                <a:cubicBezTo>
                  <a:pt x="1050762" y="1079539"/>
                  <a:pt x="1045606" y="1106457"/>
                  <a:pt x="1055077" y="1186961"/>
                </a:cubicBezTo>
                <a:cubicBezTo>
                  <a:pt x="1059394" y="1223661"/>
                  <a:pt x="1066183" y="1248048"/>
                  <a:pt x="1072661" y="1283676"/>
                </a:cubicBezTo>
                <a:cubicBezTo>
                  <a:pt x="1075850" y="1301216"/>
                  <a:pt x="1078523" y="1318845"/>
                  <a:pt x="1081454" y="1336430"/>
                </a:cubicBezTo>
                <a:cubicBezTo>
                  <a:pt x="1087315" y="1327638"/>
                  <a:pt x="1098379" y="1320599"/>
                  <a:pt x="1099038" y="1310053"/>
                </a:cubicBezTo>
                <a:cubicBezTo>
                  <a:pt x="1116168" y="1035966"/>
                  <a:pt x="1054539" y="768805"/>
                  <a:pt x="1134208" y="975946"/>
                </a:cubicBezTo>
                <a:cubicBezTo>
                  <a:pt x="1140862" y="993246"/>
                  <a:pt x="1145931" y="1011115"/>
                  <a:pt x="1151792" y="1028700"/>
                </a:cubicBezTo>
                <a:cubicBezTo>
                  <a:pt x="1154723" y="1060938"/>
                  <a:pt x="1155263" y="1093484"/>
                  <a:pt x="1160585" y="1125415"/>
                </a:cubicBezTo>
                <a:cubicBezTo>
                  <a:pt x="1164093" y="1146461"/>
                  <a:pt x="1171744" y="1166615"/>
                  <a:pt x="1178169" y="1186961"/>
                </a:cubicBezTo>
                <a:cubicBezTo>
                  <a:pt x="1189332" y="1222312"/>
                  <a:pt x="1199570" y="1258049"/>
                  <a:pt x="1213338" y="1292469"/>
                </a:cubicBezTo>
                <a:cubicBezTo>
                  <a:pt x="1234365" y="1345035"/>
                  <a:pt x="1225932" y="1321457"/>
                  <a:pt x="1239715" y="1362807"/>
                </a:cubicBezTo>
                <a:cubicBezTo>
                  <a:pt x="1331453" y="1225203"/>
                  <a:pt x="1244866" y="1365294"/>
                  <a:pt x="1266092" y="940776"/>
                </a:cubicBezTo>
                <a:cubicBezTo>
                  <a:pt x="1266838" y="925850"/>
                  <a:pt x="1272288" y="970021"/>
                  <a:pt x="1274885" y="984738"/>
                </a:cubicBezTo>
                <a:cubicBezTo>
                  <a:pt x="1281081" y="1019850"/>
                  <a:pt x="1287427" y="1054950"/>
                  <a:pt x="1292469" y="1090246"/>
                </a:cubicBezTo>
                <a:cubicBezTo>
                  <a:pt x="1322724" y="1302040"/>
                  <a:pt x="1270944" y="945128"/>
                  <a:pt x="1318846" y="1248507"/>
                </a:cubicBezTo>
                <a:cubicBezTo>
                  <a:pt x="1322531" y="1271847"/>
                  <a:pt x="1324707" y="1295400"/>
                  <a:pt x="1327638" y="1318846"/>
                </a:cubicBezTo>
                <a:cubicBezTo>
                  <a:pt x="1355283" y="1014771"/>
                  <a:pt x="1314651" y="1487581"/>
                  <a:pt x="1345223" y="738553"/>
                </a:cubicBezTo>
                <a:cubicBezTo>
                  <a:pt x="1345950" y="720741"/>
                  <a:pt x="1350826" y="773767"/>
                  <a:pt x="1354015" y="791307"/>
                </a:cubicBezTo>
                <a:cubicBezTo>
                  <a:pt x="1363956" y="845983"/>
                  <a:pt x="1361167" y="830347"/>
                  <a:pt x="1380392" y="888023"/>
                </a:cubicBezTo>
                <a:cubicBezTo>
                  <a:pt x="1383323" y="926123"/>
                  <a:pt x="1384720" y="964372"/>
                  <a:pt x="1389185" y="1002323"/>
                </a:cubicBezTo>
                <a:cubicBezTo>
                  <a:pt x="1390597" y="1014324"/>
                  <a:pt x="1395815" y="1025603"/>
                  <a:pt x="1397977" y="1037492"/>
                </a:cubicBezTo>
                <a:cubicBezTo>
                  <a:pt x="1401684" y="1057881"/>
                  <a:pt x="1403838" y="1078523"/>
                  <a:pt x="1406769" y="1099038"/>
                </a:cubicBezTo>
                <a:cubicBezTo>
                  <a:pt x="1409700" y="908538"/>
                  <a:pt x="1412585" y="718037"/>
                  <a:pt x="1415561" y="527538"/>
                </a:cubicBezTo>
                <a:cubicBezTo>
                  <a:pt x="1415607" y="524608"/>
                  <a:pt x="1415975" y="539231"/>
                  <a:pt x="1415561" y="536330"/>
                </a:cubicBezTo>
                <a:cubicBezTo>
                  <a:pt x="1409700" y="495299"/>
                  <a:pt x="1404441" y="454178"/>
                  <a:pt x="1397977" y="413238"/>
                </a:cubicBezTo>
                <a:cubicBezTo>
                  <a:pt x="1395646" y="398477"/>
                  <a:pt x="1389185" y="384220"/>
                  <a:pt x="1389185" y="369276"/>
                </a:cubicBezTo>
                <a:cubicBezTo>
                  <a:pt x="1389185" y="360008"/>
                  <a:pt x="1395046" y="386861"/>
                  <a:pt x="1397977" y="395653"/>
                </a:cubicBezTo>
                <a:cubicBezTo>
                  <a:pt x="1403838" y="442545"/>
                  <a:pt x="1408878" y="489548"/>
                  <a:pt x="1415561" y="536330"/>
                </a:cubicBezTo>
                <a:cubicBezTo>
                  <a:pt x="1417674" y="551124"/>
                  <a:pt x="1423830" y="595227"/>
                  <a:pt x="1424354" y="580292"/>
                </a:cubicBezTo>
                <a:cubicBezTo>
                  <a:pt x="1445630" y="-26073"/>
                  <a:pt x="1388254" y="214743"/>
                  <a:pt x="1441938" y="0"/>
                </a:cubicBezTo>
                <a:cubicBezTo>
                  <a:pt x="1450730" y="20515"/>
                  <a:pt x="1462635" y="39961"/>
                  <a:pt x="1468315" y="61546"/>
                </a:cubicBezTo>
                <a:cubicBezTo>
                  <a:pt x="1477389" y="96026"/>
                  <a:pt x="1485900" y="167053"/>
                  <a:pt x="1485900" y="167053"/>
                </a:cubicBezTo>
                <a:cubicBezTo>
                  <a:pt x="1488831" y="234461"/>
                  <a:pt x="1487241" y="302217"/>
                  <a:pt x="1494692" y="369276"/>
                </a:cubicBezTo>
                <a:cubicBezTo>
                  <a:pt x="1496342" y="384129"/>
                  <a:pt x="1502700" y="340238"/>
                  <a:pt x="1503485" y="325315"/>
                </a:cubicBezTo>
                <a:cubicBezTo>
                  <a:pt x="1508571" y="228689"/>
                  <a:pt x="1509346" y="131884"/>
                  <a:pt x="1512277" y="35169"/>
                </a:cubicBezTo>
                <a:cubicBezTo>
                  <a:pt x="1518138" y="49823"/>
                  <a:pt x="1526246" y="63767"/>
                  <a:pt x="1529861" y="79130"/>
                </a:cubicBezTo>
                <a:cubicBezTo>
                  <a:pt x="1556195" y="191051"/>
                  <a:pt x="1550331" y="262824"/>
                  <a:pt x="1556238" y="386861"/>
                </a:cubicBezTo>
                <a:cubicBezTo>
                  <a:pt x="1558890" y="442560"/>
                  <a:pt x="1562100" y="498230"/>
                  <a:pt x="1565031" y="553915"/>
                </a:cubicBezTo>
                <a:cubicBezTo>
                  <a:pt x="1567962" y="521677"/>
                  <a:pt x="1572076" y="489524"/>
                  <a:pt x="1573823" y="457200"/>
                </a:cubicBezTo>
                <a:cubicBezTo>
                  <a:pt x="1577939" y="381055"/>
                  <a:pt x="1577705" y="304698"/>
                  <a:pt x="1582615" y="228600"/>
                </a:cubicBezTo>
                <a:cubicBezTo>
                  <a:pt x="1583585" y="213561"/>
                  <a:pt x="1596025" y="166168"/>
                  <a:pt x="1600200" y="149469"/>
                </a:cubicBezTo>
                <a:cubicBezTo>
                  <a:pt x="1603131" y="175846"/>
                  <a:pt x="1608176" y="202073"/>
                  <a:pt x="1608992" y="228600"/>
                </a:cubicBezTo>
                <a:cubicBezTo>
                  <a:pt x="1623729" y="707526"/>
                  <a:pt x="1585077" y="884515"/>
                  <a:pt x="1626577" y="677007"/>
                </a:cubicBezTo>
                <a:cubicBezTo>
                  <a:pt x="1629508" y="618392"/>
                  <a:pt x="1629381" y="559543"/>
                  <a:pt x="1635369" y="501161"/>
                </a:cubicBezTo>
                <a:cubicBezTo>
                  <a:pt x="1641121" y="445081"/>
                  <a:pt x="1661746" y="334107"/>
                  <a:pt x="1661746" y="334107"/>
                </a:cubicBezTo>
                <a:cubicBezTo>
                  <a:pt x="1664677" y="369276"/>
                  <a:pt x="1666641" y="404540"/>
                  <a:pt x="1670538" y="439615"/>
                </a:cubicBezTo>
                <a:cubicBezTo>
                  <a:pt x="1672507" y="457333"/>
                  <a:pt x="1678646" y="474555"/>
                  <a:pt x="1679331" y="492369"/>
                </a:cubicBezTo>
                <a:cubicBezTo>
                  <a:pt x="1696146" y="929546"/>
                  <a:pt x="1644944" y="767275"/>
                  <a:pt x="1696915" y="923192"/>
                </a:cubicBezTo>
                <a:cubicBezTo>
                  <a:pt x="1736881" y="843262"/>
                  <a:pt x="1701061" y="926106"/>
                  <a:pt x="1723292" y="764930"/>
                </a:cubicBezTo>
                <a:cubicBezTo>
                  <a:pt x="1729418" y="720519"/>
                  <a:pt x="1749669" y="633046"/>
                  <a:pt x="1749669" y="633046"/>
                </a:cubicBezTo>
                <a:cubicBezTo>
                  <a:pt x="1752600" y="785446"/>
                  <a:pt x="1736904" y="939350"/>
                  <a:pt x="1758461" y="1090246"/>
                </a:cubicBezTo>
                <a:cubicBezTo>
                  <a:pt x="1765700" y="1140916"/>
                  <a:pt x="1785216" y="991264"/>
                  <a:pt x="1793631" y="940776"/>
                </a:cubicBezTo>
                <a:cubicBezTo>
                  <a:pt x="1799913" y="903083"/>
                  <a:pt x="1797683" y="864393"/>
                  <a:pt x="1802423" y="826476"/>
                </a:cubicBezTo>
                <a:cubicBezTo>
                  <a:pt x="1809827" y="767244"/>
                  <a:pt x="1816613" y="743342"/>
                  <a:pt x="1828800" y="694592"/>
                </a:cubicBezTo>
                <a:cubicBezTo>
                  <a:pt x="1831731" y="706315"/>
                  <a:pt x="1835222" y="717912"/>
                  <a:pt x="1837592" y="729761"/>
                </a:cubicBezTo>
                <a:cubicBezTo>
                  <a:pt x="1868289" y="883241"/>
                  <a:pt x="1851790" y="1036550"/>
                  <a:pt x="1855177" y="1195753"/>
                </a:cubicBezTo>
                <a:cubicBezTo>
                  <a:pt x="1900209" y="1090679"/>
                  <a:pt x="1872185" y="1173985"/>
                  <a:pt x="1890346" y="1028700"/>
                </a:cubicBezTo>
                <a:cubicBezTo>
                  <a:pt x="1894768" y="993321"/>
                  <a:pt x="1902642" y="958452"/>
                  <a:pt x="1907931" y="923192"/>
                </a:cubicBezTo>
                <a:cubicBezTo>
                  <a:pt x="1911436" y="899825"/>
                  <a:pt x="1913792" y="876299"/>
                  <a:pt x="1916723" y="852853"/>
                </a:cubicBezTo>
                <a:cubicBezTo>
                  <a:pt x="1922585" y="867507"/>
                  <a:pt x="1929317" y="881842"/>
                  <a:pt x="1934308" y="896815"/>
                </a:cubicBezTo>
                <a:cubicBezTo>
                  <a:pt x="1985057" y="1049065"/>
                  <a:pt x="1955189" y="1096804"/>
                  <a:pt x="1960685" y="1327638"/>
                </a:cubicBezTo>
                <a:cubicBezTo>
                  <a:pt x="1972408" y="1260230"/>
                  <a:pt x="1984294" y="1192851"/>
                  <a:pt x="1995854" y="1125415"/>
                </a:cubicBezTo>
                <a:cubicBezTo>
                  <a:pt x="2001878" y="1090273"/>
                  <a:pt x="2009890" y="1055384"/>
                  <a:pt x="2013438" y="1019907"/>
                </a:cubicBezTo>
                <a:cubicBezTo>
                  <a:pt x="2023433" y="919960"/>
                  <a:pt x="2015088" y="960558"/>
                  <a:pt x="2031023" y="896815"/>
                </a:cubicBezTo>
                <a:cubicBezTo>
                  <a:pt x="2036885" y="1055077"/>
                  <a:pt x="2040699" y="1213427"/>
                  <a:pt x="2048608" y="1371600"/>
                </a:cubicBezTo>
                <a:cubicBezTo>
                  <a:pt x="2052281" y="1445060"/>
                  <a:pt x="2051575" y="1433090"/>
                  <a:pt x="2074985" y="1397976"/>
                </a:cubicBezTo>
                <a:cubicBezTo>
                  <a:pt x="2077916" y="1368668"/>
                  <a:pt x="2079725" y="1339227"/>
                  <a:pt x="2083777" y="1310053"/>
                </a:cubicBezTo>
                <a:cubicBezTo>
                  <a:pt x="2094383" y="1233690"/>
                  <a:pt x="2111966" y="1158233"/>
                  <a:pt x="2118946" y="1081453"/>
                </a:cubicBezTo>
                <a:cubicBezTo>
                  <a:pt x="2129614" y="964099"/>
                  <a:pt x="2123160" y="1016784"/>
                  <a:pt x="2136531" y="923192"/>
                </a:cubicBezTo>
                <a:cubicBezTo>
                  <a:pt x="2208453" y="1210882"/>
                  <a:pt x="2126151" y="848214"/>
                  <a:pt x="2171700" y="1485900"/>
                </a:cubicBezTo>
                <a:cubicBezTo>
                  <a:pt x="2173829" y="1515712"/>
                  <a:pt x="2183606" y="1427320"/>
                  <a:pt x="2189285" y="1397976"/>
                </a:cubicBezTo>
                <a:cubicBezTo>
                  <a:pt x="2201190" y="1336465"/>
                  <a:pt x="2204642" y="1272775"/>
                  <a:pt x="2224454" y="1213338"/>
                </a:cubicBezTo>
                <a:lnTo>
                  <a:pt x="2259623" y="1107830"/>
                </a:lnTo>
                <a:cubicBezTo>
                  <a:pt x="2286279" y="1294428"/>
                  <a:pt x="2256532" y="1069290"/>
                  <a:pt x="2277208" y="1503484"/>
                </a:cubicBezTo>
                <a:cubicBezTo>
                  <a:pt x="2277783" y="1515554"/>
                  <a:pt x="2283838" y="1526764"/>
                  <a:pt x="2286000" y="1538653"/>
                </a:cubicBezTo>
                <a:cubicBezTo>
                  <a:pt x="2289707" y="1559043"/>
                  <a:pt x="2291861" y="1579684"/>
                  <a:pt x="2294792" y="1600200"/>
                </a:cubicBezTo>
                <a:cubicBezTo>
                  <a:pt x="2322319" y="1379988"/>
                  <a:pt x="2298754" y="1456433"/>
                  <a:pt x="2329961" y="1362807"/>
                </a:cubicBezTo>
                <a:cubicBezTo>
                  <a:pt x="2332892" y="1556238"/>
                  <a:pt x="2316788" y="1750898"/>
                  <a:pt x="2338754" y="1943100"/>
                </a:cubicBezTo>
                <a:cubicBezTo>
                  <a:pt x="2349119" y="2033788"/>
                  <a:pt x="2336267" y="1757133"/>
                  <a:pt x="2365131" y="1670538"/>
                </a:cubicBezTo>
                <a:lnTo>
                  <a:pt x="2373923" y="1644161"/>
                </a:lnTo>
                <a:cubicBezTo>
                  <a:pt x="2376854" y="1802423"/>
                  <a:pt x="2376259" y="1960789"/>
                  <a:pt x="2382715" y="2118946"/>
                </a:cubicBezTo>
                <a:cubicBezTo>
                  <a:pt x="2383324" y="2133878"/>
                  <a:pt x="2388266" y="2089572"/>
                  <a:pt x="2391508" y="2074984"/>
                </a:cubicBezTo>
                <a:cubicBezTo>
                  <a:pt x="2394129" y="2063188"/>
                  <a:pt x="2397369" y="2051538"/>
                  <a:pt x="2400300" y="2039815"/>
                </a:cubicBezTo>
                <a:cubicBezTo>
                  <a:pt x="2406261" y="1977224"/>
                  <a:pt x="2410673" y="1850433"/>
                  <a:pt x="2435469" y="1776046"/>
                </a:cubicBezTo>
                <a:cubicBezTo>
                  <a:pt x="2438811" y="1766021"/>
                  <a:pt x="2447192" y="1758461"/>
                  <a:pt x="2453054" y="1749669"/>
                </a:cubicBezTo>
                <a:cubicBezTo>
                  <a:pt x="2455985" y="1652954"/>
                  <a:pt x="2454952" y="1556037"/>
                  <a:pt x="2461846" y="1459523"/>
                </a:cubicBezTo>
                <a:cubicBezTo>
                  <a:pt x="2462911" y="1444617"/>
                  <a:pt x="2469221" y="1488607"/>
                  <a:pt x="2470638" y="1503484"/>
                </a:cubicBezTo>
                <a:cubicBezTo>
                  <a:pt x="2475093" y="1550256"/>
                  <a:pt x="2475733" y="1597323"/>
                  <a:pt x="2479431" y="1644161"/>
                </a:cubicBezTo>
                <a:cubicBezTo>
                  <a:pt x="2484526" y="1708703"/>
                  <a:pt x="2491154" y="1773115"/>
                  <a:pt x="2497015" y="1837592"/>
                </a:cubicBezTo>
                <a:cubicBezTo>
                  <a:pt x="2499946" y="1913792"/>
                  <a:pt x="2498690" y="1990269"/>
                  <a:pt x="2505808" y="2066192"/>
                </a:cubicBezTo>
                <a:cubicBezTo>
                  <a:pt x="2507538" y="2084647"/>
                  <a:pt x="2505410" y="2114451"/>
                  <a:pt x="2523392" y="2118946"/>
                </a:cubicBezTo>
                <a:cubicBezTo>
                  <a:pt x="2538704" y="2122774"/>
                  <a:pt x="2535115" y="2089638"/>
                  <a:pt x="2540977" y="2074984"/>
                </a:cubicBezTo>
                <a:cubicBezTo>
                  <a:pt x="2549736" y="1978631"/>
                  <a:pt x="2554127" y="1923173"/>
                  <a:pt x="2567354" y="1820007"/>
                </a:cubicBezTo>
                <a:cubicBezTo>
                  <a:pt x="2575260" y="1758341"/>
                  <a:pt x="2586250" y="1697088"/>
                  <a:pt x="2593731" y="1635369"/>
                </a:cubicBezTo>
                <a:cubicBezTo>
                  <a:pt x="2612171" y="1483241"/>
                  <a:pt x="2591004" y="1575938"/>
                  <a:pt x="2611315" y="1494692"/>
                </a:cubicBezTo>
                <a:cubicBezTo>
                  <a:pt x="2614246" y="1518138"/>
                  <a:pt x="2619502" y="1541409"/>
                  <a:pt x="2620108" y="1565030"/>
                </a:cubicBezTo>
                <a:cubicBezTo>
                  <a:pt x="2625367" y="1770138"/>
                  <a:pt x="2622590" y="1975414"/>
                  <a:pt x="2628900" y="2180492"/>
                </a:cubicBezTo>
                <a:cubicBezTo>
                  <a:pt x="2629360" y="2195429"/>
                  <a:pt x="2635717" y="2151343"/>
                  <a:pt x="2637692" y="2136530"/>
                </a:cubicBezTo>
                <a:cubicBezTo>
                  <a:pt x="2641585" y="2107335"/>
                  <a:pt x="2642505" y="2077791"/>
                  <a:pt x="2646485" y="2048607"/>
                </a:cubicBezTo>
                <a:cubicBezTo>
                  <a:pt x="2651302" y="2013280"/>
                  <a:pt x="2659252" y="1978427"/>
                  <a:pt x="2664069" y="1943100"/>
                </a:cubicBezTo>
                <a:cubicBezTo>
                  <a:pt x="2679761" y="1828024"/>
                  <a:pt x="2661665" y="1888760"/>
                  <a:pt x="2681654" y="1828800"/>
                </a:cubicBezTo>
                <a:cubicBezTo>
                  <a:pt x="2687515" y="1863969"/>
                  <a:pt x="2697542" y="1898693"/>
                  <a:pt x="2699238" y="1934307"/>
                </a:cubicBezTo>
                <a:cubicBezTo>
                  <a:pt x="2709988" y="2160035"/>
                  <a:pt x="2703641" y="2057486"/>
                  <a:pt x="2716823" y="2242038"/>
                </a:cubicBezTo>
                <a:cubicBezTo>
                  <a:pt x="2719754" y="2224453"/>
                  <a:pt x="2723259" y="2206955"/>
                  <a:pt x="2725615" y="2189284"/>
                </a:cubicBezTo>
                <a:cubicBezTo>
                  <a:pt x="2735969" y="2111633"/>
                  <a:pt x="2745641" y="1976000"/>
                  <a:pt x="2751992" y="1916723"/>
                </a:cubicBezTo>
                <a:cubicBezTo>
                  <a:pt x="2753891" y="1898997"/>
                  <a:pt x="2757854" y="1881554"/>
                  <a:pt x="2760785" y="1863969"/>
                </a:cubicBezTo>
                <a:cubicBezTo>
                  <a:pt x="2764467" y="1886060"/>
                  <a:pt x="2794108" y="2068894"/>
                  <a:pt x="2795954" y="2039815"/>
                </a:cubicBezTo>
                <a:cubicBezTo>
                  <a:pt x="2810255" y="1814580"/>
                  <a:pt x="2801815" y="1588476"/>
                  <a:pt x="2804746" y="1362807"/>
                </a:cubicBezTo>
                <a:cubicBezTo>
                  <a:pt x="2814184" y="1447750"/>
                  <a:pt x="2817687" y="1469827"/>
                  <a:pt x="2822331" y="1565030"/>
                </a:cubicBezTo>
                <a:cubicBezTo>
                  <a:pt x="2826189" y="1644121"/>
                  <a:pt x="2828192" y="1723292"/>
                  <a:pt x="2831123" y="1802423"/>
                </a:cubicBezTo>
                <a:cubicBezTo>
                  <a:pt x="2834054" y="1729154"/>
                  <a:pt x="2838372" y="1655927"/>
                  <a:pt x="2839915" y="1582615"/>
                </a:cubicBezTo>
                <a:cubicBezTo>
                  <a:pt x="2844234" y="1377486"/>
                  <a:pt x="2837732" y="1172034"/>
                  <a:pt x="2848708" y="967153"/>
                </a:cubicBezTo>
                <a:cubicBezTo>
                  <a:pt x="2850925" y="925765"/>
                  <a:pt x="2866292" y="1090246"/>
                  <a:pt x="2866292" y="1090246"/>
                </a:cubicBezTo>
                <a:cubicBezTo>
                  <a:pt x="2869223" y="1257300"/>
                  <a:pt x="2868784" y="1424446"/>
                  <a:pt x="2875085" y="1591407"/>
                </a:cubicBezTo>
                <a:cubicBezTo>
                  <a:pt x="2875541" y="1603482"/>
                  <a:pt x="2881256" y="1568034"/>
                  <a:pt x="2883877" y="1556238"/>
                </a:cubicBezTo>
                <a:cubicBezTo>
                  <a:pt x="2887119" y="1541650"/>
                  <a:pt x="2890212" y="1527017"/>
                  <a:pt x="2892669" y="1512276"/>
                </a:cubicBezTo>
                <a:cubicBezTo>
                  <a:pt x="2942529" y="1213112"/>
                  <a:pt x="2909270" y="1385306"/>
                  <a:pt x="2945423" y="1204546"/>
                </a:cubicBezTo>
                <a:cubicBezTo>
                  <a:pt x="2948354" y="1216269"/>
                  <a:pt x="2952228" y="1227796"/>
                  <a:pt x="2954215" y="1239715"/>
                </a:cubicBezTo>
                <a:cubicBezTo>
                  <a:pt x="2961029" y="1280598"/>
                  <a:pt x="2971800" y="1362807"/>
                  <a:pt x="2971800" y="1362807"/>
                </a:cubicBezTo>
                <a:cubicBezTo>
                  <a:pt x="2974731" y="1509346"/>
                  <a:pt x="2966008" y="1656582"/>
                  <a:pt x="2980592" y="1802423"/>
                </a:cubicBezTo>
                <a:cubicBezTo>
                  <a:pt x="2983637" y="1832869"/>
                  <a:pt x="3002385" y="1744753"/>
                  <a:pt x="3006969" y="1714500"/>
                </a:cubicBezTo>
                <a:cubicBezTo>
                  <a:pt x="3017105" y="1647601"/>
                  <a:pt x="3011285" y="1578624"/>
                  <a:pt x="3024554" y="1512276"/>
                </a:cubicBezTo>
                <a:lnTo>
                  <a:pt x="3033346" y="1468315"/>
                </a:lnTo>
                <a:cubicBezTo>
                  <a:pt x="3036277" y="1488830"/>
                  <a:pt x="3041510" y="1509147"/>
                  <a:pt x="3042138" y="1529861"/>
                </a:cubicBezTo>
                <a:cubicBezTo>
                  <a:pt x="3047376" y="1702722"/>
                  <a:pt x="3044646" y="1875781"/>
                  <a:pt x="3050931" y="2048607"/>
                </a:cubicBezTo>
                <a:cubicBezTo>
                  <a:pt x="3051370" y="2060683"/>
                  <a:pt x="3057736" y="2025357"/>
                  <a:pt x="3059723" y="2013438"/>
                </a:cubicBezTo>
                <a:cubicBezTo>
                  <a:pt x="3063607" y="1990131"/>
                  <a:pt x="3066164" y="1966611"/>
                  <a:pt x="3068515" y="1943100"/>
                </a:cubicBezTo>
                <a:cubicBezTo>
                  <a:pt x="3072027" y="1907984"/>
                  <a:pt x="3074377" y="1872761"/>
                  <a:pt x="3077308" y="1837592"/>
                </a:cubicBezTo>
                <a:cubicBezTo>
                  <a:pt x="3080239" y="1855177"/>
                  <a:pt x="3085308" y="1872536"/>
                  <a:pt x="3086100" y="1890346"/>
                </a:cubicBezTo>
                <a:cubicBezTo>
                  <a:pt x="3091176" y="2004571"/>
                  <a:pt x="3058735" y="2124776"/>
                  <a:pt x="3094892" y="2233246"/>
                </a:cubicBezTo>
                <a:cubicBezTo>
                  <a:pt x="3120069" y="2308778"/>
                  <a:pt x="3101959" y="2073094"/>
                  <a:pt x="3121269" y="1995853"/>
                </a:cubicBezTo>
                <a:lnTo>
                  <a:pt x="3130061" y="1960684"/>
                </a:lnTo>
                <a:cubicBezTo>
                  <a:pt x="3132992" y="1969476"/>
                  <a:pt x="3138433" y="1977803"/>
                  <a:pt x="3138854" y="1987061"/>
                </a:cubicBezTo>
                <a:cubicBezTo>
                  <a:pt x="3149724" y="2226189"/>
                  <a:pt x="3118316" y="2477570"/>
                  <a:pt x="3156438" y="2312376"/>
                </a:cubicBezTo>
                <a:cubicBezTo>
                  <a:pt x="3162514" y="2286048"/>
                  <a:pt x="3168161" y="2259623"/>
                  <a:pt x="3174023" y="2233246"/>
                </a:cubicBezTo>
                <a:cubicBezTo>
                  <a:pt x="3176954" y="2203938"/>
                  <a:pt x="3177973" y="2174376"/>
                  <a:pt x="3182815" y="2145323"/>
                </a:cubicBezTo>
                <a:cubicBezTo>
                  <a:pt x="3186788" y="2121484"/>
                  <a:pt x="3181528" y="2059887"/>
                  <a:pt x="3200400" y="2074984"/>
                </a:cubicBezTo>
                <a:cubicBezTo>
                  <a:pt x="3228708" y="2097630"/>
                  <a:pt x="3219667" y="2144944"/>
                  <a:pt x="3226777" y="2180492"/>
                </a:cubicBezTo>
                <a:cubicBezTo>
                  <a:pt x="3276587" y="2429541"/>
                  <a:pt x="3230513" y="2259505"/>
                  <a:pt x="3270738" y="2400300"/>
                </a:cubicBezTo>
                <a:cubicBezTo>
                  <a:pt x="3291541" y="2348294"/>
                  <a:pt x="3296571" y="2342566"/>
                  <a:pt x="3305908" y="2277207"/>
                </a:cubicBezTo>
                <a:cubicBezTo>
                  <a:pt x="3310899" y="2242271"/>
                  <a:pt x="3309709" y="2206636"/>
                  <a:pt x="3314700" y="2171700"/>
                </a:cubicBezTo>
                <a:cubicBezTo>
                  <a:pt x="3321447" y="2124470"/>
                  <a:pt x="3341077" y="2031023"/>
                  <a:pt x="3341077" y="2031023"/>
                </a:cubicBezTo>
                <a:cubicBezTo>
                  <a:pt x="3363578" y="2143531"/>
                  <a:pt x="3332571" y="1980375"/>
                  <a:pt x="3358661" y="2171700"/>
                </a:cubicBezTo>
                <a:cubicBezTo>
                  <a:pt x="3363088" y="2204166"/>
                  <a:pt x="3371136" y="2236049"/>
                  <a:pt x="3376246" y="2268415"/>
                </a:cubicBezTo>
                <a:cubicBezTo>
                  <a:pt x="3379931" y="2291754"/>
                  <a:pt x="3382107" y="2315307"/>
                  <a:pt x="3385038" y="2338753"/>
                </a:cubicBezTo>
                <a:cubicBezTo>
                  <a:pt x="3421668" y="2283809"/>
                  <a:pt x="3409546" y="2310025"/>
                  <a:pt x="3420208" y="2198076"/>
                </a:cubicBezTo>
                <a:cubicBezTo>
                  <a:pt x="3454133" y="1841858"/>
                  <a:pt x="3416072" y="2051697"/>
                  <a:pt x="3455377" y="1855176"/>
                </a:cubicBezTo>
                <a:cubicBezTo>
                  <a:pt x="3467100" y="1899138"/>
                  <a:pt x="3481623" y="1942447"/>
                  <a:pt x="3490546" y="1987061"/>
                </a:cubicBezTo>
                <a:cubicBezTo>
                  <a:pt x="3499244" y="2030550"/>
                  <a:pt x="3497910" y="2075789"/>
                  <a:pt x="3508131" y="2118946"/>
                </a:cubicBezTo>
                <a:cubicBezTo>
                  <a:pt x="3524370" y="2187510"/>
                  <a:pt x="3569677" y="2321169"/>
                  <a:pt x="3569677" y="2321169"/>
                </a:cubicBezTo>
                <a:cubicBezTo>
                  <a:pt x="3575538" y="2309446"/>
                  <a:pt x="3586647" y="2299092"/>
                  <a:pt x="3587261" y="2286000"/>
                </a:cubicBezTo>
                <a:cubicBezTo>
                  <a:pt x="3589210" y="2244427"/>
                  <a:pt x="3572030" y="1524653"/>
                  <a:pt x="3604846" y="1820007"/>
                </a:cubicBezTo>
                <a:cubicBezTo>
                  <a:pt x="3608421" y="1852181"/>
                  <a:pt x="3607847" y="1884874"/>
                  <a:pt x="3613638" y="1916723"/>
                </a:cubicBezTo>
                <a:cubicBezTo>
                  <a:pt x="3619616" y="1949600"/>
                  <a:pt x="3631223" y="1981200"/>
                  <a:pt x="3640015" y="2013438"/>
                </a:cubicBezTo>
                <a:cubicBezTo>
                  <a:pt x="3667429" y="2260149"/>
                  <a:pt x="3638033" y="2026726"/>
                  <a:pt x="3657600" y="1635369"/>
                </a:cubicBezTo>
                <a:cubicBezTo>
                  <a:pt x="3659362" y="1600122"/>
                  <a:pt x="3662880" y="1705760"/>
                  <a:pt x="3666392" y="1740876"/>
                </a:cubicBezTo>
                <a:cubicBezTo>
                  <a:pt x="3668743" y="1764388"/>
                  <a:pt x="3672424" y="1787748"/>
                  <a:pt x="3675185" y="1811215"/>
                </a:cubicBezTo>
                <a:cubicBezTo>
                  <a:pt x="3678286" y="1837573"/>
                  <a:pt x="3680040" y="1864100"/>
                  <a:pt x="3683977" y="1890346"/>
                </a:cubicBezTo>
                <a:cubicBezTo>
                  <a:pt x="3688837" y="1922750"/>
                  <a:pt x="3695700" y="1954823"/>
                  <a:pt x="3701561" y="1987061"/>
                </a:cubicBezTo>
                <a:cubicBezTo>
                  <a:pt x="3704492" y="1808284"/>
                  <a:pt x="3693792" y="1628762"/>
                  <a:pt x="3710354" y="1450730"/>
                </a:cubicBezTo>
                <a:cubicBezTo>
                  <a:pt x="3715024" y="1400530"/>
                  <a:pt x="3743762" y="1672273"/>
                  <a:pt x="3745523" y="1688123"/>
                </a:cubicBezTo>
                <a:cubicBezTo>
                  <a:pt x="3748454" y="1567961"/>
                  <a:pt x="3743433" y="1447342"/>
                  <a:pt x="3754315" y="1327638"/>
                </a:cubicBezTo>
                <a:cubicBezTo>
                  <a:pt x="3756503" y="1303570"/>
                  <a:pt x="3771900" y="1397976"/>
                  <a:pt x="3771900" y="1397976"/>
                </a:cubicBezTo>
                <a:cubicBezTo>
                  <a:pt x="3791547" y="1594444"/>
                  <a:pt x="3781154" y="1515507"/>
                  <a:pt x="3798277" y="1635369"/>
                </a:cubicBezTo>
                <a:cubicBezTo>
                  <a:pt x="3813075" y="1576175"/>
                  <a:pt x="3826814" y="1524188"/>
                  <a:pt x="3833446" y="1459523"/>
                </a:cubicBezTo>
                <a:cubicBezTo>
                  <a:pt x="3840330" y="1392404"/>
                  <a:pt x="3839307" y="1324708"/>
                  <a:pt x="3842238" y="1257300"/>
                </a:cubicBezTo>
                <a:cubicBezTo>
                  <a:pt x="3845169" y="1271954"/>
                  <a:pt x="3848814" y="1286482"/>
                  <a:pt x="3851031" y="1301261"/>
                </a:cubicBezTo>
                <a:cubicBezTo>
                  <a:pt x="3864233" y="1389277"/>
                  <a:pt x="3875888" y="1494968"/>
                  <a:pt x="3886200" y="1582615"/>
                </a:cubicBezTo>
                <a:cubicBezTo>
                  <a:pt x="3892062" y="1565030"/>
                  <a:pt x="3899764" y="1547956"/>
                  <a:pt x="3903785" y="1529861"/>
                </a:cubicBezTo>
                <a:cubicBezTo>
                  <a:pt x="3922056" y="1447642"/>
                  <a:pt x="3921254" y="1416591"/>
                  <a:pt x="3930161" y="1336430"/>
                </a:cubicBezTo>
                <a:cubicBezTo>
                  <a:pt x="3932770" y="1312946"/>
                  <a:pt x="3936023" y="1289538"/>
                  <a:pt x="3938954" y="1266092"/>
                </a:cubicBezTo>
                <a:cubicBezTo>
                  <a:pt x="3952064" y="1318535"/>
                  <a:pt x="3965559" y="1370827"/>
                  <a:pt x="3974123" y="1424353"/>
                </a:cubicBezTo>
                <a:cubicBezTo>
                  <a:pt x="3979237" y="1456318"/>
                  <a:pt x="3976038" y="1489436"/>
                  <a:pt x="3982915" y="1521069"/>
                </a:cubicBezTo>
                <a:cubicBezTo>
                  <a:pt x="3990790" y="1557294"/>
                  <a:pt x="4006362" y="1591407"/>
                  <a:pt x="4018085" y="1626576"/>
                </a:cubicBezTo>
                <a:cubicBezTo>
                  <a:pt x="4061511" y="1452868"/>
                  <a:pt x="4011557" y="1673124"/>
                  <a:pt x="4044461" y="1327638"/>
                </a:cubicBezTo>
                <a:cubicBezTo>
                  <a:pt x="4045878" y="1312761"/>
                  <a:pt x="4050657" y="1356883"/>
                  <a:pt x="4053254" y="1371600"/>
                </a:cubicBezTo>
                <a:cubicBezTo>
                  <a:pt x="4059450" y="1406712"/>
                  <a:pt x="4066227" y="1441752"/>
                  <a:pt x="4070838" y="1477107"/>
                </a:cubicBezTo>
                <a:cubicBezTo>
                  <a:pt x="4093664" y="1652108"/>
                  <a:pt x="4067429" y="1512811"/>
                  <a:pt x="4088423" y="1617784"/>
                </a:cubicBezTo>
                <a:cubicBezTo>
                  <a:pt x="4091354" y="1515207"/>
                  <a:pt x="4085452" y="1411995"/>
                  <a:pt x="4097215" y="1310053"/>
                </a:cubicBezTo>
                <a:cubicBezTo>
                  <a:pt x="4100312" y="1283211"/>
                  <a:pt x="4109744" y="1362641"/>
                  <a:pt x="4114800" y="1389184"/>
                </a:cubicBezTo>
                <a:cubicBezTo>
                  <a:pt x="4121472" y="1424209"/>
                  <a:pt x="4126523" y="1459523"/>
                  <a:pt x="4132385" y="1494692"/>
                </a:cubicBezTo>
                <a:cubicBezTo>
                  <a:pt x="4157845" y="1800220"/>
                  <a:pt x="4124092" y="1446109"/>
                  <a:pt x="4158761" y="1125415"/>
                </a:cubicBezTo>
                <a:cubicBezTo>
                  <a:pt x="4164153" y="1075539"/>
                  <a:pt x="4170484" y="1225061"/>
                  <a:pt x="4176346" y="1274884"/>
                </a:cubicBezTo>
                <a:cubicBezTo>
                  <a:pt x="4182208" y="1184030"/>
                  <a:pt x="4189668" y="1093266"/>
                  <a:pt x="4193931" y="1002323"/>
                </a:cubicBezTo>
                <a:cubicBezTo>
                  <a:pt x="4207221" y="718814"/>
                  <a:pt x="4189798" y="608775"/>
                  <a:pt x="4211515" y="782515"/>
                </a:cubicBezTo>
                <a:cubicBezTo>
                  <a:pt x="4214446" y="896815"/>
                  <a:pt x="4206685" y="1011892"/>
                  <a:pt x="4220308" y="1125415"/>
                </a:cubicBezTo>
                <a:cubicBezTo>
                  <a:pt x="4225246" y="1166567"/>
                  <a:pt x="4229764" y="1042965"/>
                  <a:pt x="4237892" y="1002323"/>
                </a:cubicBezTo>
                <a:cubicBezTo>
                  <a:pt x="4241527" y="984147"/>
                  <a:pt x="4255477" y="949569"/>
                  <a:pt x="4255477" y="949569"/>
                </a:cubicBezTo>
                <a:cubicBezTo>
                  <a:pt x="4258408" y="961292"/>
                  <a:pt x="4263908" y="972660"/>
                  <a:pt x="4264269" y="984738"/>
                </a:cubicBezTo>
                <a:cubicBezTo>
                  <a:pt x="4275110" y="1347914"/>
                  <a:pt x="4239756" y="1759995"/>
                  <a:pt x="4290646" y="1441938"/>
                </a:cubicBezTo>
                <a:cubicBezTo>
                  <a:pt x="4297194" y="1401011"/>
                  <a:pt x="4302369" y="1359877"/>
                  <a:pt x="4308231" y="1318846"/>
                </a:cubicBezTo>
                <a:cubicBezTo>
                  <a:pt x="4314092" y="1538654"/>
                  <a:pt x="4316124" y="1758597"/>
                  <a:pt x="4325815" y="1978269"/>
                </a:cubicBezTo>
                <a:cubicBezTo>
                  <a:pt x="4326728" y="1998973"/>
                  <a:pt x="4331201" y="1937165"/>
                  <a:pt x="4334608" y="1916723"/>
                </a:cubicBezTo>
                <a:cubicBezTo>
                  <a:pt x="4337065" y="1901982"/>
                  <a:pt x="4341425" y="1887574"/>
                  <a:pt x="4343400" y="1872761"/>
                </a:cubicBezTo>
                <a:cubicBezTo>
                  <a:pt x="4361136" y="1739733"/>
                  <a:pt x="4339159" y="1830453"/>
                  <a:pt x="4369777" y="1723292"/>
                </a:cubicBezTo>
                <a:cubicBezTo>
                  <a:pt x="4372708" y="1837592"/>
                  <a:pt x="4369074" y="1952249"/>
                  <a:pt x="4378569" y="2066192"/>
                </a:cubicBezTo>
                <a:cubicBezTo>
                  <a:pt x="4379447" y="2076723"/>
                  <a:pt x="4393778" y="2050112"/>
                  <a:pt x="4396154" y="2039815"/>
                </a:cubicBezTo>
                <a:cubicBezTo>
                  <a:pt x="4402777" y="2011115"/>
                  <a:pt x="4402015" y="1981200"/>
                  <a:pt x="4404946" y="1951892"/>
                </a:cubicBezTo>
                <a:cubicBezTo>
                  <a:pt x="4407877" y="2086707"/>
                  <a:pt x="4409009" y="2221574"/>
                  <a:pt x="4413738" y="2356338"/>
                </a:cubicBezTo>
                <a:cubicBezTo>
                  <a:pt x="4417168" y="2454097"/>
                  <a:pt x="4406638" y="2429213"/>
                  <a:pt x="4440115" y="2479430"/>
                </a:cubicBezTo>
                <a:cubicBezTo>
                  <a:pt x="4443898" y="2441603"/>
                  <a:pt x="4457597" y="2292136"/>
                  <a:pt x="4466492" y="2268415"/>
                </a:cubicBezTo>
                <a:cubicBezTo>
                  <a:pt x="4472752" y="2251723"/>
                  <a:pt x="4472354" y="2303584"/>
                  <a:pt x="4475285" y="2321169"/>
                </a:cubicBezTo>
                <a:cubicBezTo>
                  <a:pt x="4484077" y="2494084"/>
                  <a:pt x="4489148" y="2667229"/>
                  <a:pt x="4501661" y="2839915"/>
                </a:cubicBezTo>
                <a:cubicBezTo>
                  <a:pt x="4503821" y="2869725"/>
                  <a:pt x="4489358" y="2927838"/>
                  <a:pt x="4519246" y="2927838"/>
                </a:cubicBezTo>
                <a:cubicBezTo>
                  <a:pt x="4548700" y="2927838"/>
                  <a:pt x="4525371" y="2869248"/>
                  <a:pt x="4528038" y="2839915"/>
                </a:cubicBezTo>
                <a:cubicBezTo>
                  <a:pt x="4531233" y="2804769"/>
                  <a:pt x="4531840" y="2769344"/>
                  <a:pt x="4536831" y="2734407"/>
                </a:cubicBezTo>
                <a:cubicBezTo>
                  <a:pt x="4540652" y="2707658"/>
                  <a:pt x="4549719" y="2681885"/>
                  <a:pt x="4554415" y="2655276"/>
                </a:cubicBezTo>
                <a:cubicBezTo>
                  <a:pt x="4558521" y="2632007"/>
                  <a:pt x="4560277" y="2608384"/>
                  <a:pt x="4563208" y="2584938"/>
                </a:cubicBezTo>
                <a:cubicBezTo>
                  <a:pt x="4546115" y="2362745"/>
                  <a:pt x="4564546" y="2567334"/>
                  <a:pt x="4519246" y="2233246"/>
                </a:cubicBezTo>
                <a:cubicBezTo>
                  <a:pt x="4422219" y="1517667"/>
                  <a:pt x="4545458" y="2346561"/>
                  <a:pt x="4440115" y="1714500"/>
                </a:cubicBezTo>
                <a:cubicBezTo>
                  <a:pt x="4406548" y="1513099"/>
                  <a:pt x="4437208" y="1641318"/>
                  <a:pt x="4413738" y="1547446"/>
                </a:cubicBezTo>
                <a:cubicBezTo>
                  <a:pt x="4441076" y="1889164"/>
                  <a:pt x="4450799" y="2028488"/>
                  <a:pt x="4396154" y="1186961"/>
                </a:cubicBezTo>
                <a:cubicBezTo>
                  <a:pt x="4387172" y="1048640"/>
                  <a:pt x="4349550" y="816180"/>
                  <a:pt x="4422531" y="1424353"/>
                </a:cubicBezTo>
                <a:cubicBezTo>
                  <a:pt x="4426779" y="1459753"/>
                  <a:pt x="4434254" y="1494692"/>
                  <a:pt x="4440115" y="1529861"/>
                </a:cubicBezTo>
                <a:cubicBezTo>
                  <a:pt x="4437184" y="1266092"/>
                  <a:pt x="4439313" y="1002218"/>
                  <a:pt x="4431323" y="738553"/>
                </a:cubicBezTo>
                <a:cubicBezTo>
                  <a:pt x="4430505" y="711545"/>
                  <a:pt x="4416184" y="632514"/>
                  <a:pt x="4413738" y="659423"/>
                </a:cubicBezTo>
                <a:cubicBezTo>
                  <a:pt x="4404574" y="760229"/>
                  <a:pt x="4422972" y="837695"/>
                  <a:pt x="4440115" y="931984"/>
                </a:cubicBezTo>
                <a:cubicBezTo>
                  <a:pt x="4445977" y="855784"/>
                  <a:pt x="4440515" y="777852"/>
                  <a:pt x="4457700" y="703384"/>
                </a:cubicBezTo>
                <a:cubicBezTo>
                  <a:pt x="4466292" y="666150"/>
                  <a:pt x="4459450" y="855242"/>
                  <a:pt x="4466492" y="817684"/>
                </a:cubicBezTo>
                <a:cubicBezTo>
                  <a:pt x="4482192" y="733949"/>
                  <a:pt x="4478215" y="647699"/>
                  <a:pt x="4484077" y="562707"/>
                </a:cubicBezTo>
                <a:cubicBezTo>
                  <a:pt x="4487008" y="597876"/>
                  <a:pt x="4490262" y="633020"/>
                  <a:pt x="4492869" y="668215"/>
                </a:cubicBezTo>
                <a:cubicBezTo>
                  <a:pt x="4496124" y="712154"/>
                  <a:pt x="4499660" y="844114"/>
                  <a:pt x="4501661" y="800100"/>
                </a:cubicBezTo>
                <a:cubicBezTo>
                  <a:pt x="4509514" y="627338"/>
                  <a:pt x="4507523" y="454269"/>
                  <a:pt x="4510454" y="281353"/>
                </a:cubicBezTo>
                <a:cubicBezTo>
                  <a:pt x="4527048" y="347731"/>
                  <a:pt x="4520454" y="313327"/>
                  <a:pt x="4528038" y="422030"/>
                </a:cubicBezTo>
                <a:cubicBezTo>
                  <a:pt x="4565626" y="960783"/>
                  <a:pt x="4531278" y="508097"/>
                  <a:pt x="4554415" y="808892"/>
                </a:cubicBezTo>
                <a:cubicBezTo>
                  <a:pt x="4557346" y="794238"/>
                  <a:pt x="4562276" y="779845"/>
                  <a:pt x="4563208" y="764930"/>
                </a:cubicBezTo>
                <a:cubicBezTo>
                  <a:pt x="4568148" y="685899"/>
                  <a:pt x="4546959" y="602659"/>
                  <a:pt x="4572000" y="527538"/>
                </a:cubicBezTo>
                <a:cubicBezTo>
                  <a:pt x="4588785" y="477183"/>
                  <a:pt x="4583723" y="633046"/>
                  <a:pt x="4589585" y="685800"/>
                </a:cubicBezTo>
                <a:cubicBezTo>
                  <a:pt x="4592516" y="890954"/>
                  <a:pt x="4592758" y="1096163"/>
                  <a:pt x="4598377" y="1301261"/>
                </a:cubicBezTo>
                <a:cubicBezTo>
                  <a:pt x="4598631" y="1310525"/>
                  <a:pt x="4606399" y="1336874"/>
                  <a:pt x="4607169" y="1327638"/>
                </a:cubicBezTo>
                <a:cubicBezTo>
                  <a:pt x="4613745" y="1248727"/>
                  <a:pt x="4610039" y="1169209"/>
                  <a:pt x="4615961" y="1090246"/>
                </a:cubicBezTo>
                <a:cubicBezTo>
                  <a:pt x="4618844" y="1051806"/>
                  <a:pt x="4628094" y="1014107"/>
                  <a:pt x="4633546" y="975946"/>
                </a:cubicBezTo>
                <a:cubicBezTo>
                  <a:pt x="4636888" y="952555"/>
                  <a:pt x="4639407" y="929053"/>
                  <a:pt x="4642338" y="905607"/>
                </a:cubicBezTo>
                <a:cubicBezTo>
                  <a:pt x="4648200" y="929053"/>
                  <a:pt x="4655469" y="952192"/>
                  <a:pt x="4659923" y="975946"/>
                </a:cubicBezTo>
                <a:cubicBezTo>
                  <a:pt x="4664277" y="999170"/>
                  <a:pt x="4668020" y="1022666"/>
                  <a:pt x="4668715" y="1046284"/>
                </a:cubicBezTo>
                <a:cubicBezTo>
                  <a:pt x="4673886" y="1222079"/>
                  <a:pt x="4674577" y="1397977"/>
                  <a:pt x="4677508" y="1573823"/>
                </a:cubicBezTo>
                <a:cubicBezTo>
                  <a:pt x="4680439" y="1565031"/>
                  <a:pt x="4685786" y="1556700"/>
                  <a:pt x="4686300" y="1547446"/>
                </a:cubicBezTo>
                <a:cubicBezTo>
                  <a:pt x="4701022" y="1282442"/>
                  <a:pt x="4686867" y="1125717"/>
                  <a:pt x="4703885" y="1397976"/>
                </a:cubicBezTo>
                <a:cubicBezTo>
                  <a:pt x="4706816" y="1550376"/>
                  <a:pt x="4706197" y="1702886"/>
                  <a:pt x="4712677" y="1855176"/>
                </a:cubicBezTo>
                <a:cubicBezTo>
                  <a:pt x="4713312" y="1870106"/>
                  <a:pt x="4719877" y="1826074"/>
                  <a:pt x="4721469" y="1811215"/>
                </a:cubicBezTo>
                <a:cubicBezTo>
                  <a:pt x="4728677" y="1743938"/>
                  <a:pt x="4732928" y="1676376"/>
                  <a:pt x="4739054" y="1608992"/>
                </a:cubicBezTo>
                <a:cubicBezTo>
                  <a:pt x="4741721" y="1579659"/>
                  <a:pt x="4744915" y="1550377"/>
                  <a:pt x="4747846" y="1521069"/>
                </a:cubicBezTo>
                <a:cubicBezTo>
                  <a:pt x="4823231" y="1722094"/>
                  <a:pt x="4759504" y="1528606"/>
                  <a:pt x="4783015" y="1987061"/>
                </a:cubicBezTo>
                <a:cubicBezTo>
                  <a:pt x="4783928" y="2004865"/>
                  <a:pt x="4789974" y="1952040"/>
                  <a:pt x="4791808" y="1934307"/>
                </a:cubicBezTo>
                <a:cubicBezTo>
                  <a:pt x="4827542" y="1588875"/>
                  <a:pt x="4790904" y="1861497"/>
                  <a:pt x="4826977" y="1608992"/>
                </a:cubicBezTo>
                <a:cubicBezTo>
                  <a:pt x="4832838" y="1655884"/>
                  <a:pt x="4841890" y="1702487"/>
                  <a:pt x="4844561" y="1749669"/>
                </a:cubicBezTo>
                <a:cubicBezTo>
                  <a:pt x="4850691" y="1857974"/>
                  <a:pt x="4842192" y="1967082"/>
                  <a:pt x="4853354" y="2074984"/>
                </a:cubicBezTo>
                <a:cubicBezTo>
                  <a:pt x="4855841" y="2099023"/>
                  <a:pt x="4867263" y="2028533"/>
                  <a:pt x="4870938" y="2004646"/>
                </a:cubicBezTo>
                <a:cubicBezTo>
                  <a:pt x="4876800" y="1966546"/>
                  <a:pt x="4883071" y="1928507"/>
                  <a:pt x="4888523" y="1890346"/>
                </a:cubicBezTo>
                <a:cubicBezTo>
                  <a:pt x="4912766" y="1720651"/>
                  <a:pt x="4893464" y="1809037"/>
                  <a:pt x="4923692" y="1688123"/>
                </a:cubicBezTo>
                <a:cubicBezTo>
                  <a:pt x="4926623" y="1650023"/>
                  <a:pt x="4927745" y="1611740"/>
                  <a:pt x="4932485" y="1573823"/>
                </a:cubicBezTo>
                <a:cubicBezTo>
                  <a:pt x="4933635" y="1564627"/>
                  <a:pt x="4937513" y="1538977"/>
                  <a:pt x="4941277" y="1547446"/>
                </a:cubicBezTo>
                <a:cubicBezTo>
                  <a:pt x="4956000" y="1580573"/>
                  <a:pt x="4961529" y="1617223"/>
                  <a:pt x="4967654" y="1652953"/>
                </a:cubicBezTo>
                <a:cubicBezTo>
                  <a:pt x="5010936" y="1905429"/>
                  <a:pt x="4981607" y="1825283"/>
                  <a:pt x="5011615" y="2101361"/>
                </a:cubicBezTo>
                <a:cubicBezTo>
                  <a:pt x="5015152" y="2133899"/>
                  <a:pt x="5033811" y="2266753"/>
                  <a:pt x="5055577" y="2321169"/>
                </a:cubicBezTo>
                <a:cubicBezTo>
                  <a:pt x="5059501" y="2330980"/>
                  <a:pt x="5067300" y="2338754"/>
                  <a:pt x="5073161" y="2347546"/>
                </a:cubicBezTo>
                <a:cubicBezTo>
                  <a:pt x="5084884" y="2318238"/>
                  <a:pt x="5103019" y="2290738"/>
                  <a:pt x="5108331" y="2259623"/>
                </a:cubicBezTo>
                <a:cubicBezTo>
                  <a:pt x="5123693" y="2169647"/>
                  <a:pt x="5123614" y="2077663"/>
                  <a:pt x="5134708" y="1987061"/>
                </a:cubicBezTo>
                <a:cubicBezTo>
                  <a:pt x="5141208" y="1933976"/>
                  <a:pt x="5151078" y="1881337"/>
                  <a:pt x="5161085" y="1828800"/>
                </a:cubicBezTo>
                <a:cubicBezTo>
                  <a:pt x="5162819" y="1819696"/>
                  <a:pt x="5166946" y="1811215"/>
                  <a:pt x="5169877" y="1802423"/>
                </a:cubicBezTo>
                <a:cubicBezTo>
                  <a:pt x="5172808" y="1822938"/>
                  <a:pt x="5175262" y="1843527"/>
                  <a:pt x="5178669" y="1863969"/>
                </a:cubicBezTo>
                <a:cubicBezTo>
                  <a:pt x="5186986" y="1913873"/>
                  <a:pt x="5199301" y="1963172"/>
                  <a:pt x="5205046" y="2013438"/>
                </a:cubicBezTo>
                <a:cubicBezTo>
                  <a:pt x="5237735" y="2299466"/>
                  <a:pt x="5190922" y="2068580"/>
                  <a:pt x="5231423" y="2250830"/>
                </a:cubicBezTo>
                <a:cubicBezTo>
                  <a:pt x="5243146" y="2183422"/>
                  <a:pt x="5261344" y="2116825"/>
                  <a:pt x="5266592" y="2048607"/>
                </a:cubicBezTo>
                <a:cubicBezTo>
                  <a:pt x="5277239" y="1910211"/>
                  <a:pt x="5266117" y="1971379"/>
                  <a:pt x="5292969" y="1863969"/>
                </a:cubicBezTo>
                <a:cubicBezTo>
                  <a:pt x="5316326" y="1969072"/>
                  <a:pt x="5309606" y="1922933"/>
                  <a:pt x="5319346" y="2039815"/>
                </a:cubicBezTo>
                <a:cubicBezTo>
                  <a:pt x="5322519" y="2077896"/>
                  <a:pt x="5323673" y="2116164"/>
                  <a:pt x="5328138" y="2154115"/>
                </a:cubicBezTo>
                <a:cubicBezTo>
                  <a:pt x="5329550" y="2166116"/>
                  <a:pt x="5328386" y="2180739"/>
                  <a:pt x="5336931" y="2189284"/>
                </a:cubicBezTo>
                <a:cubicBezTo>
                  <a:pt x="5341565" y="2193918"/>
                  <a:pt x="5342792" y="2177561"/>
                  <a:pt x="5345723" y="217170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25054" y="1718596"/>
            <a:ext cx="196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reason behind the noise?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941276" y="1763134"/>
            <a:ext cx="1740877" cy="15801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655351" y="5496675"/>
            <a:ext cx="5275385" cy="1017699"/>
          </a:xfrm>
          <a:custGeom>
            <a:avLst/>
            <a:gdLst>
              <a:gd name="connsiteX0" fmla="*/ 0 w 5073162"/>
              <a:gd name="connsiteY0" fmla="*/ 922276 h 1017699"/>
              <a:gd name="connsiteX1" fmla="*/ 175846 w 5073162"/>
              <a:gd name="connsiteY1" fmla="*/ 869522 h 1017699"/>
              <a:gd name="connsiteX2" fmla="*/ 325316 w 5073162"/>
              <a:gd name="connsiteY2" fmla="*/ 755222 h 1017699"/>
              <a:gd name="connsiteX3" fmla="*/ 430823 w 5073162"/>
              <a:gd name="connsiteY3" fmla="*/ 684884 h 1017699"/>
              <a:gd name="connsiteX4" fmla="*/ 650631 w 5073162"/>
              <a:gd name="connsiteY4" fmla="*/ 579376 h 1017699"/>
              <a:gd name="connsiteX5" fmla="*/ 791308 w 5073162"/>
              <a:gd name="connsiteY5" fmla="*/ 447492 h 1017699"/>
              <a:gd name="connsiteX6" fmla="*/ 861646 w 5073162"/>
              <a:gd name="connsiteY6" fmla="*/ 368361 h 1017699"/>
              <a:gd name="connsiteX7" fmla="*/ 1037492 w 5073162"/>
              <a:gd name="connsiteY7" fmla="*/ 271646 h 1017699"/>
              <a:gd name="connsiteX8" fmla="*/ 1151792 w 5073162"/>
              <a:gd name="connsiteY8" fmla="*/ 192515 h 1017699"/>
              <a:gd name="connsiteX9" fmla="*/ 1406769 w 5073162"/>
              <a:gd name="connsiteY9" fmla="*/ 130969 h 1017699"/>
              <a:gd name="connsiteX10" fmla="*/ 1573823 w 5073162"/>
              <a:gd name="connsiteY10" fmla="*/ 95799 h 1017699"/>
              <a:gd name="connsiteX11" fmla="*/ 1784839 w 5073162"/>
              <a:gd name="connsiteY11" fmla="*/ 113384 h 1017699"/>
              <a:gd name="connsiteX12" fmla="*/ 1863969 w 5073162"/>
              <a:gd name="connsiteY12" fmla="*/ 166138 h 1017699"/>
              <a:gd name="connsiteX13" fmla="*/ 1978269 w 5073162"/>
              <a:gd name="connsiteY13" fmla="*/ 236476 h 1017699"/>
              <a:gd name="connsiteX14" fmla="*/ 2286000 w 5073162"/>
              <a:gd name="connsiteY14" fmla="*/ 218892 h 1017699"/>
              <a:gd name="connsiteX15" fmla="*/ 2444262 w 5073162"/>
              <a:gd name="connsiteY15" fmla="*/ 315607 h 1017699"/>
              <a:gd name="connsiteX16" fmla="*/ 2505808 w 5073162"/>
              <a:gd name="connsiteY16" fmla="*/ 403530 h 1017699"/>
              <a:gd name="connsiteX17" fmla="*/ 2611316 w 5073162"/>
              <a:gd name="connsiteY17" fmla="*/ 561792 h 1017699"/>
              <a:gd name="connsiteX18" fmla="*/ 2672862 w 5073162"/>
              <a:gd name="connsiteY18" fmla="*/ 702469 h 1017699"/>
              <a:gd name="connsiteX19" fmla="*/ 2725616 w 5073162"/>
              <a:gd name="connsiteY19" fmla="*/ 755222 h 1017699"/>
              <a:gd name="connsiteX20" fmla="*/ 2875085 w 5073162"/>
              <a:gd name="connsiteY20" fmla="*/ 755222 h 1017699"/>
              <a:gd name="connsiteX21" fmla="*/ 2980592 w 5073162"/>
              <a:gd name="connsiteY21" fmla="*/ 860730 h 1017699"/>
              <a:gd name="connsiteX22" fmla="*/ 3130062 w 5073162"/>
              <a:gd name="connsiteY22" fmla="*/ 913484 h 1017699"/>
              <a:gd name="connsiteX23" fmla="*/ 3349869 w 5073162"/>
              <a:gd name="connsiteY23" fmla="*/ 1010199 h 1017699"/>
              <a:gd name="connsiteX24" fmla="*/ 3543300 w 5073162"/>
              <a:gd name="connsiteY24" fmla="*/ 1010199 h 1017699"/>
              <a:gd name="connsiteX25" fmla="*/ 3727939 w 5073162"/>
              <a:gd name="connsiteY25" fmla="*/ 1001407 h 1017699"/>
              <a:gd name="connsiteX26" fmla="*/ 3763108 w 5073162"/>
              <a:gd name="connsiteY26" fmla="*/ 895899 h 1017699"/>
              <a:gd name="connsiteX27" fmla="*/ 3824654 w 5073162"/>
              <a:gd name="connsiteY27" fmla="*/ 781599 h 1017699"/>
              <a:gd name="connsiteX28" fmla="*/ 3886200 w 5073162"/>
              <a:gd name="connsiteY28" fmla="*/ 614546 h 1017699"/>
              <a:gd name="connsiteX29" fmla="*/ 4053254 w 5073162"/>
              <a:gd name="connsiteY29" fmla="*/ 526622 h 1017699"/>
              <a:gd name="connsiteX30" fmla="*/ 4220308 w 5073162"/>
              <a:gd name="connsiteY30" fmla="*/ 500246 h 1017699"/>
              <a:gd name="connsiteX31" fmla="*/ 4343400 w 5073162"/>
              <a:gd name="connsiteY31" fmla="*/ 438699 h 1017699"/>
              <a:gd name="connsiteX32" fmla="*/ 4396154 w 5073162"/>
              <a:gd name="connsiteY32" fmla="*/ 341984 h 1017699"/>
              <a:gd name="connsiteX33" fmla="*/ 4448908 w 5073162"/>
              <a:gd name="connsiteY33" fmla="*/ 192515 h 1017699"/>
              <a:gd name="connsiteX34" fmla="*/ 4510454 w 5073162"/>
              <a:gd name="connsiteY34" fmla="*/ 218892 h 1017699"/>
              <a:gd name="connsiteX35" fmla="*/ 4536831 w 5073162"/>
              <a:gd name="connsiteY35" fmla="*/ 377153 h 1017699"/>
              <a:gd name="connsiteX36" fmla="*/ 4615962 w 5073162"/>
              <a:gd name="connsiteY36" fmla="*/ 632130 h 1017699"/>
              <a:gd name="connsiteX37" fmla="*/ 4633546 w 5073162"/>
              <a:gd name="connsiteY37" fmla="*/ 764015 h 1017699"/>
              <a:gd name="connsiteX38" fmla="*/ 4677508 w 5073162"/>
              <a:gd name="connsiteY38" fmla="*/ 772807 h 1017699"/>
              <a:gd name="connsiteX39" fmla="*/ 4712677 w 5073162"/>
              <a:gd name="connsiteY39" fmla="*/ 544207 h 1017699"/>
              <a:gd name="connsiteX40" fmla="*/ 4712677 w 5073162"/>
              <a:gd name="connsiteY40" fmla="*/ 385946 h 1017699"/>
              <a:gd name="connsiteX41" fmla="*/ 4739054 w 5073162"/>
              <a:gd name="connsiteY41" fmla="*/ 245269 h 1017699"/>
              <a:gd name="connsiteX42" fmla="*/ 4747846 w 5073162"/>
              <a:gd name="connsiteY42" fmla="*/ 139761 h 1017699"/>
              <a:gd name="connsiteX43" fmla="*/ 4774223 w 5073162"/>
              <a:gd name="connsiteY43" fmla="*/ 7876 h 1017699"/>
              <a:gd name="connsiteX44" fmla="*/ 4809392 w 5073162"/>
              <a:gd name="connsiteY44" fmla="*/ 34253 h 1017699"/>
              <a:gd name="connsiteX45" fmla="*/ 4818185 w 5073162"/>
              <a:gd name="connsiteY45" fmla="*/ 192515 h 1017699"/>
              <a:gd name="connsiteX46" fmla="*/ 4870939 w 5073162"/>
              <a:gd name="connsiteY46" fmla="*/ 482661 h 1017699"/>
              <a:gd name="connsiteX47" fmla="*/ 4932485 w 5073162"/>
              <a:gd name="connsiteY47" fmla="*/ 658507 h 1017699"/>
              <a:gd name="connsiteX48" fmla="*/ 4985239 w 5073162"/>
              <a:gd name="connsiteY48" fmla="*/ 807976 h 1017699"/>
              <a:gd name="connsiteX49" fmla="*/ 5037992 w 5073162"/>
              <a:gd name="connsiteY49" fmla="*/ 904692 h 1017699"/>
              <a:gd name="connsiteX50" fmla="*/ 5073162 w 5073162"/>
              <a:gd name="connsiteY50" fmla="*/ 922276 h 10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73162" h="1017699">
                <a:moveTo>
                  <a:pt x="0" y="922276"/>
                </a:moveTo>
                <a:cubicBezTo>
                  <a:pt x="60813" y="909820"/>
                  <a:pt x="121627" y="897364"/>
                  <a:pt x="175846" y="869522"/>
                </a:cubicBezTo>
                <a:cubicBezTo>
                  <a:pt x="230065" y="841680"/>
                  <a:pt x="282820" y="785995"/>
                  <a:pt x="325316" y="755222"/>
                </a:cubicBezTo>
                <a:cubicBezTo>
                  <a:pt x="367812" y="724449"/>
                  <a:pt x="376604" y="714192"/>
                  <a:pt x="430823" y="684884"/>
                </a:cubicBezTo>
                <a:cubicBezTo>
                  <a:pt x="485042" y="655576"/>
                  <a:pt x="590550" y="618941"/>
                  <a:pt x="650631" y="579376"/>
                </a:cubicBezTo>
                <a:cubicBezTo>
                  <a:pt x="710712" y="539811"/>
                  <a:pt x="756139" y="482661"/>
                  <a:pt x="791308" y="447492"/>
                </a:cubicBezTo>
                <a:cubicBezTo>
                  <a:pt x="826477" y="412323"/>
                  <a:pt x="820615" y="397669"/>
                  <a:pt x="861646" y="368361"/>
                </a:cubicBezTo>
                <a:cubicBezTo>
                  <a:pt x="902677" y="339053"/>
                  <a:pt x="989134" y="300954"/>
                  <a:pt x="1037492" y="271646"/>
                </a:cubicBezTo>
                <a:cubicBezTo>
                  <a:pt x="1085850" y="242338"/>
                  <a:pt x="1090246" y="215961"/>
                  <a:pt x="1151792" y="192515"/>
                </a:cubicBezTo>
                <a:cubicBezTo>
                  <a:pt x="1213338" y="169069"/>
                  <a:pt x="1336431" y="147088"/>
                  <a:pt x="1406769" y="130969"/>
                </a:cubicBezTo>
                <a:cubicBezTo>
                  <a:pt x="1477108" y="114850"/>
                  <a:pt x="1510812" y="98730"/>
                  <a:pt x="1573823" y="95799"/>
                </a:cubicBezTo>
                <a:cubicBezTo>
                  <a:pt x="1636834" y="92868"/>
                  <a:pt x="1736481" y="101661"/>
                  <a:pt x="1784839" y="113384"/>
                </a:cubicBezTo>
                <a:cubicBezTo>
                  <a:pt x="1833197" y="125107"/>
                  <a:pt x="1831731" y="145623"/>
                  <a:pt x="1863969" y="166138"/>
                </a:cubicBezTo>
                <a:cubicBezTo>
                  <a:pt x="1896207" y="186653"/>
                  <a:pt x="1907931" y="227684"/>
                  <a:pt x="1978269" y="236476"/>
                </a:cubicBezTo>
                <a:cubicBezTo>
                  <a:pt x="2048607" y="245268"/>
                  <a:pt x="2208335" y="205704"/>
                  <a:pt x="2286000" y="218892"/>
                </a:cubicBezTo>
                <a:cubicBezTo>
                  <a:pt x="2363665" y="232080"/>
                  <a:pt x="2407627" y="284834"/>
                  <a:pt x="2444262" y="315607"/>
                </a:cubicBezTo>
                <a:cubicBezTo>
                  <a:pt x="2480897" y="346380"/>
                  <a:pt x="2477966" y="362499"/>
                  <a:pt x="2505808" y="403530"/>
                </a:cubicBezTo>
                <a:cubicBezTo>
                  <a:pt x="2533650" y="444561"/>
                  <a:pt x="2583474" y="511969"/>
                  <a:pt x="2611316" y="561792"/>
                </a:cubicBezTo>
                <a:cubicBezTo>
                  <a:pt x="2639158" y="611615"/>
                  <a:pt x="2653812" y="670231"/>
                  <a:pt x="2672862" y="702469"/>
                </a:cubicBezTo>
                <a:cubicBezTo>
                  <a:pt x="2691912" y="734707"/>
                  <a:pt x="2691912" y="746430"/>
                  <a:pt x="2725616" y="755222"/>
                </a:cubicBezTo>
                <a:cubicBezTo>
                  <a:pt x="2759320" y="764014"/>
                  <a:pt x="2832589" y="737637"/>
                  <a:pt x="2875085" y="755222"/>
                </a:cubicBezTo>
                <a:cubicBezTo>
                  <a:pt x="2917581" y="772807"/>
                  <a:pt x="2938096" y="834353"/>
                  <a:pt x="2980592" y="860730"/>
                </a:cubicBezTo>
                <a:cubicBezTo>
                  <a:pt x="3023088" y="887107"/>
                  <a:pt x="3068516" y="888573"/>
                  <a:pt x="3130062" y="913484"/>
                </a:cubicBezTo>
                <a:cubicBezTo>
                  <a:pt x="3191608" y="938395"/>
                  <a:pt x="3280996" y="994080"/>
                  <a:pt x="3349869" y="1010199"/>
                </a:cubicBezTo>
                <a:cubicBezTo>
                  <a:pt x="3418742" y="1026318"/>
                  <a:pt x="3480288" y="1011664"/>
                  <a:pt x="3543300" y="1010199"/>
                </a:cubicBezTo>
                <a:cubicBezTo>
                  <a:pt x="3606312" y="1008734"/>
                  <a:pt x="3691304" y="1020457"/>
                  <a:pt x="3727939" y="1001407"/>
                </a:cubicBezTo>
                <a:cubicBezTo>
                  <a:pt x="3764574" y="982357"/>
                  <a:pt x="3746989" y="932534"/>
                  <a:pt x="3763108" y="895899"/>
                </a:cubicBezTo>
                <a:cubicBezTo>
                  <a:pt x="3779227" y="859264"/>
                  <a:pt x="3804139" y="828491"/>
                  <a:pt x="3824654" y="781599"/>
                </a:cubicBezTo>
                <a:cubicBezTo>
                  <a:pt x="3845169" y="734707"/>
                  <a:pt x="3848100" y="657042"/>
                  <a:pt x="3886200" y="614546"/>
                </a:cubicBezTo>
                <a:cubicBezTo>
                  <a:pt x="3924300" y="572050"/>
                  <a:pt x="3997569" y="545672"/>
                  <a:pt x="4053254" y="526622"/>
                </a:cubicBezTo>
                <a:cubicBezTo>
                  <a:pt x="4108939" y="507572"/>
                  <a:pt x="4171950" y="514900"/>
                  <a:pt x="4220308" y="500246"/>
                </a:cubicBezTo>
                <a:cubicBezTo>
                  <a:pt x="4268666" y="485592"/>
                  <a:pt x="4314092" y="465076"/>
                  <a:pt x="4343400" y="438699"/>
                </a:cubicBezTo>
                <a:cubicBezTo>
                  <a:pt x="4372708" y="412322"/>
                  <a:pt x="4378569" y="383015"/>
                  <a:pt x="4396154" y="341984"/>
                </a:cubicBezTo>
                <a:cubicBezTo>
                  <a:pt x="4413739" y="300953"/>
                  <a:pt x="4429858" y="213030"/>
                  <a:pt x="4448908" y="192515"/>
                </a:cubicBezTo>
                <a:cubicBezTo>
                  <a:pt x="4467958" y="172000"/>
                  <a:pt x="4495800" y="188119"/>
                  <a:pt x="4510454" y="218892"/>
                </a:cubicBezTo>
                <a:cubicBezTo>
                  <a:pt x="4525108" y="249665"/>
                  <a:pt x="4519246" y="308280"/>
                  <a:pt x="4536831" y="377153"/>
                </a:cubicBezTo>
                <a:cubicBezTo>
                  <a:pt x="4554416" y="446026"/>
                  <a:pt x="4599843" y="567653"/>
                  <a:pt x="4615962" y="632130"/>
                </a:cubicBezTo>
                <a:cubicBezTo>
                  <a:pt x="4632081" y="696607"/>
                  <a:pt x="4623288" y="740569"/>
                  <a:pt x="4633546" y="764015"/>
                </a:cubicBezTo>
                <a:cubicBezTo>
                  <a:pt x="4643804" y="787461"/>
                  <a:pt x="4664319" y="809442"/>
                  <a:pt x="4677508" y="772807"/>
                </a:cubicBezTo>
                <a:cubicBezTo>
                  <a:pt x="4690697" y="736172"/>
                  <a:pt x="4706816" y="608684"/>
                  <a:pt x="4712677" y="544207"/>
                </a:cubicBezTo>
                <a:cubicBezTo>
                  <a:pt x="4718539" y="479730"/>
                  <a:pt x="4708281" y="435769"/>
                  <a:pt x="4712677" y="385946"/>
                </a:cubicBezTo>
                <a:cubicBezTo>
                  <a:pt x="4717073" y="336123"/>
                  <a:pt x="4733193" y="286300"/>
                  <a:pt x="4739054" y="245269"/>
                </a:cubicBezTo>
                <a:cubicBezTo>
                  <a:pt x="4744915" y="204238"/>
                  <a:pt x="4741985" y="179326"/>
                  <a:pt x="4747846" y="139761"/>
                </a:cubicBezTo>
                <a:cubicBezTo>
                  <a:pt x="4753707" y="100196"/>
                  <a:pt x="4763965" y="25461"/>
                  <a:pt x="4774223" y="7876"/>
                </a:cubicBezTo>
                <a:cubicBezTo>
                  <a:pt x="4784481" y="-9709"/>
                  <a:pt x="4802065" y="3480"/>
                  <a:pt x="4809392" y="34253"/>
                </a:cubicBezTo>
                <a:cubicBezTo>
                  <a:pt x="4816719" y="65026"/>
                  <a:pt x="4807927" y="117780"/>
                  <a:pt x="4818185" y="192515"/>
                </a:cubicBezTo>
                <a:cubicBezTo>
                  <a:pt x="4828443" y="267250"/>
                  <a:pt x="4851889" y="404996"/>
                  <a:pt x="4870939" y="482661"/>
                </a:cubicBezTo>
                <a:cubicBezTo>
                  <a:pt x="4889989" y="560326"/>
                  <a:pt x="4913435" y="604288"/>
                  <a:pt x="4932485" y="658507"/>
                </a:cubicBezTo>
                <a:cubicBezTo>
                  <a:pt x="4951535" y="712726"/>
                  <a:pt x="4967655" y="766945"/>
                  <a:pt x="4985239" y="807976"/>
                </a:cubicBezTo>
                <a:cubicBezTo>
                  <a:pt x="5002824" y="849007"/>
                  <a:pt x="5023338" y="885642"/>
                  <a:pt x="5037992" y="904692"/>
                </a:cubicBezTo>
                <a:cubicBezTo>
                  <a:pt x="5052646" y="923742"/>
                  <a:pt x="5062904" y="923009"/>
                  <a:pt x="5073162" y="922276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01362" y="2714137"/>
            <a:ext cx="852853" cy="22409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8" idx="2"/>
            <a:endCxn id="17" idx="6"/>
          </p:cNvCxnSpPr>
          <p:nvPr/>
        </p:nvCxnSpPr>
        <p:spPr>
          <a:xfrm>
            <a:off x="2527789" y="4955071"/>
            <a:ext cx="23554" cy="90996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55975" y="1028671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261860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Algorithm 1 – Peak detection</a:t>
            </a:r>
          </a:p>
          <a:p>
            <a:pPr lvl="1"/>
            <a:r>
              <a:rPr lang="en-US" sz="2000" dirty="0"/>
              <a:t>Use a moving window and count peaks</a:t>
            </a:r>
          </a:p>
          <a:p>
            <a:pPr lvl="2"/>
            <a:r>
              <a:rPr lang="en-US" dirty="0"/>
              <a:t>Heel strike peak is easier to detect</a:t>
            </a:r>
          </a:p>
          <a:p>
            <a:pPr lvl="2"/>
            <a:r>
              <a:rPr lang="en-US" dirty="0"/>
              <a:t>Use a threshold to determine heel strike peaks</a:t>
            </a:r>
          </a:p>
          <a:p>
            <a:pPr lvl="2"/>
            <a:r>
              <a:rPr lang="en-US" dirty="0"/>
              <a:t>Count a step from heel strike to heel strike</a:t>
            </a:r>
          </a:p>
          <a:p>
            <a:pPr lvl="2"/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932" y="2874331"/>
            <a:ext cx="4652111" cy="37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81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Algorithm 2 – Mean crossing count</a:t>
            </a:r>
          </a:p>
          <a:p>
            <a:endParaRPr lang="en-US" sz="2400" dirty="0"/>
          </a:p>
          <a:p>
            <a:pPr lvl="1"/>
            <a:r>
              <a:rPr lang="en-US" sz="2000" dirty="0"/>
              <a:t>Smooth the accelerometer signal using moving average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Slice the signal into non-overlapping windows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Calculate mean in each small window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Count a step </a:t>
            </a:r>
          </a:p>
          <a:p>
            <a:pPr lvl="2"/>
            <a:r>
              <a:rPr lang="en-US" sz="1600" dirty="0"/>
              <a:t>Number of mean crossings is twice the number of steps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Choice of window size an open design parameter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1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Agenda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216" y="1462373"/>
            <a:ext cx="6825228" cy="4998027"/>
          </a:xfrm>
        </p:spPr>
        <p:txBody>
          <a:bodyPr>
            <a:normAutofit/>
          </a:bodyPr>
          <a:lstStyle/>
          <a:p>
            <a:r>
              <a:rPr lang="en-US" sz="2400" dirty="0"/>
              <a:t>Sensor overview</a:t>
            </a:r>
          </a:p>
          <a:p>
            <a:pPr lvl="1"/>
            <a:r>
              <a:rPr lang="en-US" sz="2000" dirty="0"/>
              <a:t>Accelerometer and gyroscope</a:t>
            </a:r>
          </a:p>
          <a:p>
            <a:r>
              <a:rPr lang="en-US" sz="2400" dirty="0"/>
              <a:t>Step counting</a:t>
            </a:r>
          </a:p>
          <a:p>
            <a:r>
              <a:rPr lang="en-US" sz="2400" dirty="0"/>
              <a:t>Heading detection</a:t>
            </a:r>
          </a:p>
          <a:p>
            <a:pPr lvl="1"/>
            <a:r>
              <a:rPr lang="en-US" sz="2000" dirty="0"/>
              <a:t>Magnetometer and compass</a:t>
            </a:r>
          </a:p>
          <a:p>
            <a:pPr lvl="1"/>
            <a:r>
              <a:rPr lang="en-US" sz="2000" dirty="0"/>
              <a:t>Use on </a:t>
            </a:r>
            <a:r>
              <a:rPr lang="en-US" sz="2000" dirty="0" err="1"/>
              <a:t>WiFi</a:t>
            </a:r>
            <a:r>
              <a:rPr lang="en-US" sz="2000" dirty="0"/>
              <a:t> localization</a:t>
            </a:r>
          </a:p>
          <a:p>
            <a:r>
              <a:rPr lang="en-US" sz="2400" dirty="0"/>
              <a:t>Gesture recognition</a:t>
            </a:r>
          </a:p>
          <a:p>
            <a:pPr lvl="1"/>
            <a:r>
              <a:rPr lang="en-US" sz="2000" dirty="0"/>
              <a:t>Motion sensors on smartwatch</a:t>
            </a:r>
          </a:p>
          <a:p>
            <a:r>
              <a:rPr lang="en-US" sz="2400" dirty="0"/>
              <a:t>Voice sensing through accelerometer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66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Algorithm 3 – Autocorrelation</a:t>
            </a:r>
          </a:p>
          <a:p>
            <a:r>
              <a:rPr lang="en-US" sz="2400" dirty="0"/>
              <a:t>Walking is periodic</a:t>
            </a:r>
          </a:p>
          <a:p>
            <a:pPr lvl="1"/>
            <a:r>
              <a:rPr lang="en-US" sz="2000" dirty="0"/>
              <a:t>Cycles in periodic time series data can be detected using autocorrelation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Count the peaks in autocorrelation signals (number of steps)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389185" y="2593731"/>
            <a:ext cx="6137031" cy="524652"/>
          </a:xfrm>
          <a:custGeom>
            <a:avLst/>
            <a:gdLst>
              <a:gd name="connsiteX0" fmla="*/ 0 w 6137031"/>
              <a:gd name="connsiteY0" fmla="*/ 608747 h 1282870"/>
              <a:gd name="connsiteX1" fmla="*/ 43961 w 6137031"/>
              <a:gd name="connsiteY1" fmla="*/ 555993 h 1282870"/>
              <a:gd name="connsiteX2" fmla="*/ 211015 w 6137031"/>
              <a:gd name="connsiteY2" fmla="*/ 485655 h 1282870"/>
              <a:gd name="connsiteX3" fmla="*/ 501161 w 6137031"/>
              <a:gd name="connsiteY3" fmla="*/ 503240 h 1282870"/>
              <a:gd name="connsiteX4" fmla="*/ 729761 w 6137031"/>
              <a:gd name="connsiteY4" fmla="*/ 740632 h 1282870"/>
              <a:gd name="connsiteX5" fmla="*/ 958361 w 6137031"/>
              <a:gd name="connsiteY5" fmla="*/ 837347 h 1282870"/>
              <a:gd name="connsiteX6" fmla="*/ 1327638 w 6137031"/>
              <a:gd name="connsiteY6" fmla="*/ 635124 h 1282870"/>
              <a:gd name="connsiteX7" fmla="*/ 1415561 w 6137031"/>
              <a:gd name="connsiteY7" fmla="*/ 538409 h 1282870"/>
              <a:gd name="connsiteX8" fmla="*/ 1459523 w 6137031"/>
              <a:gd name="connsiteY8" fmla="*/ 837347 h 1282870"/>
              <a:gd name="connsiteX9" fmla="*/ 1529861 w 6137031"/>
              <a:gd name="connsiteY9" fmla="*/ 54832 h 1282870"/>
              <a:gd name="connsiteX10" fmla="*/ 1652954 w 6137031"/>
              <a:gd name="connsiteY10" fmla="*/ 1039570 h 1282870"/>
              <a:gd name="connsiteX11" fmla="*/ 1688123 w 6137031"/>
              <a:gd name="connsiteY11" fmla="*/ 1189040 h 1282870"/>
              <a:gd name="connsiteX12" fmla="*/ 1767254 w 6137031"/>
              <a:gd name="connsiteY12" fmla="*/ 643916 h 1282870"/>
              <a:gd name="connsiteX13" fmla="*/ 2110154 w 6137031"/>
              <a:gd name="connsiteY13" fmla="*/ 520824 h 1282870"/>
              <a:gd name="connsiteX14" fmla="*/ 2373923 w 6137031"/>
              <a:gd name="connsiteY14" fmla="*/ 740632 h 1282870"/>
              <a:gd name="connsiteX15" fmla="*/ 2743200 w 6137031"/>
              <a:gd name="connsiteY15" fmla="*/ 679086 h 1282870"/>
              <a:gd name="connsiteX16" fmla="*/ 2804746 w 6137031"/>
              <a:gd name="connsiteY16" fmla="*/ 503240 h 1282870"/>
              <a:gd name="connsiteX17" fmla="*/ 2857500 w 6137031"/>
              <a:gd name="connsiteY17" fmla="*/ 520824 h 1282870"/>
              <a:gd name="connsiteX18" fmla="*/ 2901461 w 6137031"/>
              <a:gd name="connsiteY18" fmla="*/ 793386 h 1282870"/>
              <a:gd name="connsiteX19" fmla="*/ 2980592 w 6137031"/>
              <a:gd name="connsiteY19" fmla="*/ 63624 h 1282870"/>
              <a:gd name="connsiteX20" fmla="*/ 3094892 w 6137031"/>
              <a:gd name="connsiteY20" fmla="*/ 837347 h 1282870"/>
              <a:gd name="connsiteX21" fmla="*/ 3138854 w 6137031"/>
              <a:gd name="connsiteY21" fmla="*/ 1171455 h 1282870"/>
              <a:gd name="connsiteX22" fmla="*/ 3182815 w 6137031"/>
              <a:gd name="connsiteY22" fmla="*/ 652709 h 1282870"/>
              <a:gd name="connsiteX23" fmla="*/ 3279531 w 6137031"/>
              <a:gd name="connsiteY23" fmla="*/ 503240 h 1282870"/>
              <a:gd name="connsiteX24" fmla="*/ 3455377 w 6137031"/>
              <a:gd name="connsiteY24" fmla="*/ 476863 h 1282870"/>
              <a:gd name="connsiteX25" fmla="*/ 3745523 w 6137031"/>
              <a:gd name="connsiteY25" fmla="*/ 503240 h 1282870"/>
              <a:gd name="connsiteX26" fmla="*/ 3859823 w 6137031"/>
              <a:gd name="connsiteY26" fmla="*/ 749424 h 1282870"/>
              <a:gd name="connsiteX27" fmla="*/ 4097215 w 6137031"/>
              <a:gd name="connsiteY27" fmla="*/ 749424 h 1282870"/>
              <a:gd name="connsiteX28" fmla="*/ 4255477 w 6137031"/>
              <a:gd name="connsiteY28" fmla="*/ 705463 h 1282870"/>
              <a:gd name="connsiteX29" fmla="*/ 4299438 w 6137031"/>
              <a:gd name="connsiteY29" fmla="*/ 468070 h 1282870"/>
              <a:gd name="connsiteX30" fmla="*/ 4360984 w 6137031"/>
              <a:gd name="connsiteY30" fmla="*/ 591163 h 1282870"/>
              <a:gd name="connsiteX31" fmla="*/ 4369777 w 6137031"/>
              <a:gd name="connsiteY31" fmla="*/ 793386 h 1282870"/>
              <a:gd name="connsiteX32" fmla="*/ 4413738 w 6137031"/>
              <a:gd name="connsiteY32" fmla="*/ 819763 h 1282870"/>
              <a:gd name="connsiteX33" fmla="*/ 4475284 w 6137031"/>
              <a:gd name="connsiteY33" fmla="*/ 116378 h 1282870"/>
              <a:gd name="connsiteX34" fmla="*/ 4501661 w 6137031"/>
              <a:gd name="connsiteY34" fmla="*/ 72416 h 1282870"/>
              <a:gd name="connsiteX35" fmla="*/ 4545623 w 6137031"/>
              <a:gd name="connsiteY35" fmla="*/ 837347 h 1282870"/>
              <a:gd name="connsiteX36" fmla="*/ 4572000 w 6137031"/>
              <a:gd name="connsiteY36" fmla="*/ 1153870 h 1282870"/>
              <a:gd name="connsiteX37" fmla="*/ 4589584 w 6137031"/>
              <a:gd name="connsiteY37" fmla="*/ 1268170 h 1282870"/>
              <a:gd name="connsiteX38" fmla="*/ 4659923 w 6137031"/>
              <a:gd name="connsiteY38" fmla="*/ 846140 h 1282870"/>
              <a:gd name="connsiteX39" fmla="*/ 4668715 w 6137031"/>
              <a:gd name="connsiteY39" fmla="*/ 564786 h 1282870"/>
              <a:gd name="connsiteX40" fmla="*/ 4800600 w 6137031"/>
              <a:gd name="connsiteY40" fmla="*/ 494447 h 1282870"/>
              <a:gd name="connsiteX41" fmla="*/ 5002823 w 6137031"/>
              <a:gd name="connsiteY41" fmla="*/ 503240 h 1282870"/>
              <a:gd name="connsiteX42" fmla="*/ 5064369 w 6137031"/>
              <a:gd name="connsiteY42" fmla="*/ 670293 h 1282870"/>
              <a:gd name="connsiteX43" fmla="*/ 5187461 w 6137031"/>
              <a:gd name="connsiteY43" fmla="*/ 758216 h 1282870"/>
              <a:gd name="connsiteX44" fmla="*/ 5319346 w 6137031"/>
              <a:gd name="connsiteY44" fmla="*/ 767009 h 1282870"/>
              <a:gd name="connsiteX45" fmla="*/ 5433646 w 6137031"/>
              <a:gd name="connsiteY45" fmla="*/ 591163 h 1282870"/>
              <a:gd name="connsiteX46" fmla="*/ 5486400 w 6137031"/>
              <a:gd name="connsiteY46" fmla="*/ 520824 h 1282870"/>
              <a:gd name="connsiteX47" fmla="*/ 5530361 w 6137031"/>
              <a:gd name="connsiteY47" fmla="*/ 494447 h 1282870"/>
              <a:gd name="connsiteX48" fmla="*/ 5539154 w 6137031"/>
              <a:gd name="connsiteY48" fmla="*/ 714255 h 1282870"/>
              <a:gd name="connsiteX49" fmla="*/ 5556738 w 6137031"/>
              <a:gd name="connsiteY49" fmla="*/ 819763 h 1282870"/>
              <a:gd name="connsiteX50" fmla="*/ 5627077 w 6137031"/>
              <a:gd name="connsiteY50" fmla="*/ 846140 h 1282870"/>
              <a:gd name="connsiteX51" fmla="*/ 5750169 w 6137031"/>
              <a:gd name="connsiteY51" fmla="*/ 37247 h 1282870"/>
              <a:gd name="connsiteX52" fmla="*/ 5767754 w 6137031"/>
              <a:gd name="connsiteY52" fmla="*/ 854932 h 1282870"/>
              <a:gd name="connsiteX53" fmla="*/ 5829300 w 6137031"/>
              <a:gd name="connsiteY53" fmla="*/ 1136286 h 1282870"/>
              <a:gd name="connsiteX54" fmla="*/ 5864469 w 6137031"/>
              <a:gd name="connsiteY54" fmla="*/ 1268170 h 1282870"/>
              <a:gd name="connsiteX55" fmla="*/ 5926015 w 6137031"/>
              <a:gd name="connsiteY55" fmla="*/ 802178 h 1282870"/>
              <a:gd name="connsiteX56" fmla="*/ 5978769 w 6137031"/>
              <a:gd name="connsiteY56" fmla="*/ 547201 h 1282870"/>
              <a:gd name="connsiteX57" fmla="*/ 6137031 w 6137031"/>
              <a:gd name="connsiteY57" fmla="*/ 503240 h 128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37031" h="1282870">
                <a:moveTo>
                  <a:pt x="0" y="608747"/>
                </a:moveTo>
                <a:cubicBezTo>
                  <a:pt x="4396" y="592627"/>
                  <a:pt x="8792" y="576508"/>
                  <a:pt x="43961" y="555993"/>
                </a:cubicBezTo>
                <a:cubicBezTo>
                  <a:pt x="79130" y="535478"/>
                  <a:pt x="134815" y="494447"/>
                  <a:pt x="211015" y="485655"/>
                </a:cubicBezTo>
                <a:cubicBezTo>
                  <a:pt x="287215" y="476863"/>
                  <a:pt x="414703" y="460744"/>
                  <a:pt x="501161" y="503240"/>
                </a:cubicBezTo>
                <a:cubicBezTo>
                  <a:pt x="587619" y="545736"/>
                  <a:pt x="653561" y="684948"/>
                  <a:pt x="729761" y="740632"/>
                </a:cubicBezTo>
                <a:cubicBezTo>
                  <a:pt x="805961" y="796316"/>
                  <a:pt x="858715" y="854932"/>
                  <a:pt x="958361" y="837347"/>
                </a:cubicBezTo>
                <a:cubicBezTo>
                  <a:pt x="1058007" y="819762"/>
                  <a:pt x="1251438" y="684947"/>
                  <a:pt x="1327638" y="635124"/>
                </a:cubicBezTo>
                <a:cubicBezTo>
                  <a:pt x="1403838" y="585301"/>
                  <a:pt x="1393580" y="504705"/>
                  <a:pt x="1415561" y="538409"/>
                </a:cubicBezTo>
                <a:cubicBezTo>
                  <a:pt x="1437542" y="572113"/>
                  <a:pt x="1440473" y="917943"/>
                  <a:pt x="1459523" y="837347"/>
                </a:cubicBezTo>
                <a:cubicBezTo>
                  <a:pt x="1478573" y="756751"/>
                  <a:pt x="1497622" y="21128"/>
                  <a:pt x="1529861" y="54832"/>
                </a:cubicBezTo>
                <a:cubicBezTo>
                  <a:pt x="1562100" y="88536"/>
                  <a:pt x="1626577" y="850535"/>
                  <a:pt x="1652954" y="1039570"/>
                </a:cubicBezTo>
                <a:cubicBezTo>
                  <a:pt x="1679331" y="1228605"/>
                  <a:pt x="1669073" y="1254982"/>
                  <a:pt x="1688123" y="1189040"/>
                </a:cubicBezTo>
                <a:cubicBezTo>
                  <a:pt x="1707173" y="1123098"/>
                  <a:pt x="1696916" y="755285"/>
                  <a:pt x="1767254" y="643916"/>
                </a:cubicBezTo>
                <a:cubicBezTo>
                  <a:pt x="1837592" y="532547"/>
                  <a:pt x="2009043" y="504705"/>
                  <a:pt x="2110154" y="520824"/>
                </a:cubicBezTo>
                <a:cubicBezTo>
                  <a:pt x="2211265" y="536943"/>
                  <a:pt x="2268415" y="714255"/>
                  <a:pt x="2373923" y="740632"/>
                </a:cubicBezTo>
                <a:cubicBezTo>
                  <a:pt x="2479431" y="767009"/>
                  <a:pt x="2671396" y="718651"/>
                  <a:pt x="2743200" y="679086"/>
                </a:cubicBezTo>
                <a:cubicBezTo>
                  <a:pt x="2815004" y="639521"/>
                  <a:pt x="2785696" y="529617"/>
                  <a:pt x="2804746" y="503240"/>
                </a:cubicBezTo>
                <a:cubicBezTo>
                  <a:pt x="2823796" y="476863"/>
                  <a:pt x="2841381" y="472467"/>
                  <a:pt x="2857500" y="520824"/>
                </a:cubicBezTo>
                <a:cubicBezTo>
                  <a:pt x="2873619" y="569181"/>
                  <a:pt x="2880946" y="869586"/>
                  <a:pt x="2901461" y="793386"/>
                </a:cubicBezTo>
                <a:cubicBezTo>
                  <a:pt x="2921976" y="717186"/>
                  <a:pt x="2948354" y="56297"/>
                  <a:pt x="2980592" y="63624"/>
                </a:cubicBezTo>
                <a:cubicBezTo>
                  <a:pt x="3012831" y="70951"/>
                  <a:pt x="3068515" y="652708"/>
                  <a:pt x="3094892" y="837347"/>
                </a:cubicBezTo>
                <a:cubicBezTo>
                  <a:pt x="3121269" y="1021986"/>
                  <a:pt x="3124200" y="1202228"/>
                  <a:pt x="3138854" y="1171455"/>
                </a:cubicBezTo>
                <a:cubicBezTo>
                  <a:pt x="3153508" y="1140682"/>
                  <a:pt x="3159369" y="764078"/>
                  <a:pt x="3182815" y="652709"/>
                </a:cubicBezTo>
                <a:cubicBezTo>
                  <a:pt x="3206261" y="541340"/>
                  <a:pt x="3234104" y="532548"/>
                  <a:pt x="3279531" y="503240"/>
                </a:cubicBezTo>
                <a:cubicBezTo>
                  <a:pt x="3324958" y="473932"/>
                  <a:pt x="3377712" y="476863"/>
                  <a:pt x="3455377" y="476863"/>
                </a:cubicBezTo>
                <a:cubicBezTo>
                  <a:pt x="3533042" y="476863"/>
                  <a:pt x="3678115" y="457813"/>
                  <a:pt x="3745523" y="503240"/>
                </a:cubicBezTo>
                <a:cubicBezTo>
                  <a:pt x="3812931" y="548667"/>
                  <a:pt x="3801208" y="708393"/>
                  <a:pt x="3859823" y="749424"/>
                </a:cubicBezTo>
                <a:cubicBezTo>
                  <a:pt x="3918438" y="790455"/>
                  <a:pt x="4031273" y="756751"/>
                  <a:pt x="4097215" y="749424"/>
                </a:cubicBezTo>
                <a:cubicBezTo>
                  <a:pt x="4163157" y="742097"/>
                  <a:pt x="4221773" y="752355"/>
                  <a:pt x="4255477" y="705463"/>
                </a:cubicBezTo>
                <a:cubicBezTo>
                  <a:pt x="4289181" y="658571"/>
                  <a:pt x="4281854" y="487120"/>
                  <a:pt x="4299438" y="468070"/>
                </a:cubicBezTo>
                <a:cubicBezTo>
                  <a:pt x="4317022" y="449020"/>
                  <a:pt x="4349261" y="536944"/>
                  <a:pt x="4360984" y="591163"/>
                </a:cubicBezTo>
                <a:cubicBezTo>
                  <a:pt x="4372707" y="645382"/>
                  <a:pt x="4360985" y="755286"/>
                  <a:pt x="4369777" y="793386"/>
                </a:cubicBezTo>
                <a:cubicBezTo>
                  <a:pt x="4378569" y="831486"/>
                  <a:pt x="4396154" y="932598"/>
                  <a:pt x="4413738" y="819763"/>
                </a:cubicBezTo>
                <a:cubicBezTo>
                  <a:pt x="4431322" y="706928"/>
                  <a:pt x="4460630" y="240936"/>
                  <a:pt x="4475284" y="116378"/>
                </a:cubicBezTo>
                <a:cubicBezTo>
                  <a:pt x="4489938" y="-8180"/>
                  <a:pt x="4489938" y="-47745"/>
                  <a:pt x="4501661" y="72416"/>
                </a:cubicBezTo>
                <a:cubicBezTo>
                  <a:pt x="4513384" y="192577"/>
                  <a:pt x="4533900" y="657105"/>
                  <a:pt x="4545623" y="837347"/>
                </a:cubicBezTo>
                <a:cubicBezTo>
                  <a:pt x="4557346" y="1017589"/>
                  <a:pt x="4564673" y="1082066"/>
                  <a:pt x="4572000" y="1153870"/>
                </a:cubicBezTo>
                <a:cubicBezTo>
                  <a:pt x="4579327" y="1225674"/>
                  <a:pt x="4574930" y="1319458"/>
                  <a:pt x="4589584" y="1268170"/>
                </a:cubicBezTo>
                <a:cubicBezTo>
                  <a:pt x="4604238" y="1216882"/>
                  <a:pt x="4646735" y="963371"/>
                  <a:pt x="4659923" y="846140"/>
                </a:cubicBezTo>
                <a:cubicBezTo>
                  <a:pt x="4673111" y="728909"/>
                  <a:pt x="4645269" y="623401"/>
                  <a:pt x="4668715" y="564786"/>
                </a:cubicBezTo>
                <a:cubicBezTo>
                  <a:pt x="4692161" y="506171"/>
                  <a:pt x="4744915" y="504705"/>
                  <a:pt x="4800600" y="494447"/>
                </a:cubicBezTo>
                <a:cubicBezTo>
                  <a:pt x="4856285" y="484189"/>
                  <a:pt x="4958862" y="473932"/>
                  <a:pt x="5002823" y="503240"/>
                </a:cubicBezTo>
                <a:cubicBezTo>
                  <a:pt x="5046784" y="532548"/>
                  <a:pt x="5033596" y="627797"/>
                  <a:pt x="5064369" y="670293"/>
                </a:cubicBezTo>
                <a:cubicBezTo>
                  <a:pt x="5095142" y="712789"/>
                  <a:pt x="5144965" y="742097"/>
                  <a:pt x="5187461" y="758216"/>
                </a:cubicBezTo>
                <a:cubicBezTo>
                  <a:pt x="5229957" y="774335"/>
                  <a:pt x="5278315" y="794851"/>
                  <a:pt x="5319346" y="767009"/>
                </a:cubicBezTo>
                <a:cubicBezTo>
                  <a:pt x="5360377" y="739167"/>
                  <a:pt x="5405804" y="632194"/>
                  <a:pt x="5433646" y="591163"/>
                </a:cubicBezTo>
                <a:cubicBezTo>
                  <a:pt x="5461488" y="550132"/>
                  <a:pt x="5470281" y="536943"/>
                  <a:pt x="5486400" y="520824"/>
                </a:cubicBezTo>
                <a:cubicBezTo>
                  <a:pt x="5502519" y="504705"/>
                  <a:pt x="5521569" y="462208"/>
                  <a:pt x="5530361" y="494447"/>
                </a:cubicBezTo>
                <a:cubicBezTo>
                  <a:pt x="5539153" y="526685"/>
                  <a:pt x="5534758" y="660036"/>
                  <a:pt x="5539154" y="714255"/>
                </a:cubicBezTo>
                <a:cubicBezTo>
                  <a:pt x="5543550" y="768474"/>
                  <a:pt x="5542084" y="797782"/>
                  <a:pt x="5556738" y="819763"/>
                </a:cubicBezTo>
                <a:cubicBezTo>
                  <a:pt x="5571392" y="841744"/>
                  <a:pt x="5594839" y="976559"/>
                  <a:pt x="5627077" y="846140"/>
                </a:cubicBezTo>
                <a:cubicBezTo>
                  <a:pt x="5659315" y="715721"/>
                  <a:pt x="5726723" y="35782"/>
                  <a:pt x="5750169" y="37247"/>
                </a:cubicBezTo>
                <a:cubicBezTo>
                  <a:pt x="5773615" y="38712"/>
                  <a:pt x="5754566" y="671759"/>
                  <a:pt x="5767754" y="854932"/>
                </a:cubicBezTo>
                <a:cubicBezTo>
                  <a:pt x="5780942" y="1038105"/>
                  <a:pt x="5813181" y="1067413"/>
                  <a:pt x="5829300" y="1136286"/>
                </a:cubicBezTo>
                <a:cubicBezTo>
                  <a:pt x="5845419" y="1205159"/>
                  <a:pt x="5848350" y="1323855"/>
                  <a:pt x="5864469" y="1268170"/>
                </a:cubicBezTo>
                <a:cubicBezTo>
                  <a:pt x="5880588" y="1212485"/>
                  <a:pt x="5906965" y="922340"/>
                  <a:pt x="5926015" y="802178"/>
                </a:cubicBezTo>
                <a:cubicBezTo>
                  <a:pt x="5945065" y="682017"/>
                  <a:pt x="5943600" y="597024"/>
                  <a:pt x="5978769" y="547201"/>
                </a:cubicBezTo>
                <a:cubicBezTo>
                  <a:pt x="6013938" y="497378"/>
                  <a:pt x="6075484" y="500309"/>
                  <a:pt x="6137031" y="50324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89184" y="2593731"/>
            <a:ext cx="3217985" cy="6066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389184" y="3441931"/>
            <a:ext cx="6137031" cy="524652"/>
          </a:xfrm>
          <a:custGeom>
            <a:avLst/>
            <a:gdLst>
              <a:gd name="connsiteX0" fmla="*/ 0 w 6137031"/>
              <a:gd name="connsiteY0" fmla="*/ 608747 h 1282870"/>
              <a:gd name="connsiteX1" fmla="*/ 43961 w 6137031"/>
              <a:gd name="connsiteY1" fmla="*/ 555993 h 1282870"/>
              <a:gd name="connsiteX2" fmla="*/ 211015 w 6137031"/>
              <a:gd name="connsiteY2" fmla="*/ 485655 h 1282870"/>
              <a:gd name="connsiteX3" fmla="*/ 501161 w 6137031"/>
              <a:gd name="connsiteY3" fmla="*/ 503240 h 1282870"/>
              <a:gd name="connsiteX4" fmla="*/ 729761 w 6137031"/>
              <a:gd name="connsiteY4" fmla="*/ 740632 h 1282870"/>
              <a:gd name="connsiteX5" fmla="*/ 958361 w 6137031"/>
              <a:gd name="connsiteY5" fmla="*/ 837347 h 1282870"/>
              <a:gd name="connsiteX6" fmla="*/ 1327638 w 6137031"/>
              <a:gd name="connsiteY6" fmla="*/ 635124 h 1282870"/>
              <a:gd name="connsiteX7" fmla="*/ 1415561 w 6137031"/>
              <a:gd name="connsiteY7" fmla="*/ 538409 h 1282870"/>
              <a:gd name="connsiteX8" fmla="*/ 1459523 w 6137031"/>
              <a:gd name="connsiteY8" fmla="*/ 837347 h 1282870"/>
              <a:gd name="connsiteX9" fmla="*/ 1529861 w 6137031"/>
              <a:gd name="connsiteY9" fmla="*/ 54832 h 1282870"/>
              <a:gd name="connsiteX10" fmla="*/ 1652954 w 6137031"/>
              <a:gd name="connsiteY10" fmla="*/ 1039570 h 1282870"/>
              <a:gd name="connsiteX11" fmla="*/ 1688123 w 6137031"/>
              <a:gd name="connsiteY11" fmla="*/ 1189040 h 1282870"/>
              <a:gd name="connsiteX12" fmla="*/ 1767254 w 6137031"/>
              <a:gd name="connsiteY12" fmla="*/ 643916 h 1282870"/>
              <a:gd name="connsiteX13" fmla="*/ 2110154 w 6137031"/>
              <a:gd name="connsiteY13" fmla="*/ 520824 h 1282870"/>
              <a:gd name="connsiteX14" fmla="*/ 2373923 w 6137031"/>
              <a:gd name="connsiteY14" fmla="*/ 740632 h 1282870"/>
              <a:gd name="connsiteX15" fmla="*/ 2743200 w 6137031"/>
              <a:gd name="connsiteY15" fmla="*/ 679086 h 1282870"/>
              <a:gd name="connsiteX16" fmla="*/ 2804746 w 6137031"/>
              <a:gd name="connsiteY16" fmla="*/ 503240 h 1282870"/>
              <a:gd name="connsiteX17" fmla="*/ 2857500 w 6137031"/>
              <a:gd name="connsiteY17" fmla="*/ 520824 h 1282870"/>
              <a:gd name="connsiteX18" fmla="*/ 2901461 w 6137031"/>
              <a:gd name="connsiteY18" fmla="*/ 793386 h 1282870"/>
              <a:gd name="connsiteX19" fmla="*/ 2980592 w 6137031"/>
              <a:gd name="connsiteY19" fmla="*/ 63624 h 1282870"/>
              <a:gd name="connsiteX20" fmla="*/ 3094892 w 6137031"/>
              <a:gd name="connsiteY20" fmla="*/ 837347 h 1282870"/>
              <a:gd name="connsiteX21" fmla="*/ 3138854 w 6137031"/>
              <a:gd name="connsiteY21" fmla="*/ 1171455 h 1282870"/>
              <a:gd name="connsiteX22" fmla="*/ 3182815 w 6137031"/>
              <a:gd name="connsiteY22" fmla="*/ 652709 h 1282870"/>
              <a:gd name="connsiteX23" fmla="*/ 3279531 w 6137031"/>
              <a:gd name="connsiteY23" fmla="*/ 503240 h 1282870"/>
              <a:gd name="connsiteX24" fmla="*/ 3455377 w 6137031"/>
              <a:gd name="connsiteY24" fmla="*/ 476863 h 1282870"/>
              <a:gd name="connsiteX25" fmla="*/ 3745523 w 6137031"/>
              <a:gd name="connsiteY25" fmla="*/ 503240 h 1282870"/>
              <a:gd name="connsiteX26" fmla="*/ 3859823 w 6137031"/>
              <a:gd name="connsiteY26" fmla="*/ 749424 h 1282870"/>
              <a:gd name="connsiteX27" fmla="*/ 4097215 w 6137031"/>
              <a:gd name="connsiteY27" fmla="*/ 749424 h 1282870"/>
              <a:gd name="connsiteX28" fmla="*/ 4255477 w 6137031"/>
              <a:gd name="connsiteY28" fmla="*/ 705463 h 1282870"/>
              <a:gd name="connsiteX29" fmla="*/ 4299438 w 6137031"/>
              <a:gd name="connsiteY29" fmla="*/ 468070 h 1282870"/>
              <a:gd name="connsiteX30" fmla="*/ 4360984 w 6137031"/>
              <a:gd name="connsiteY30" fmla="*/ 591163 h 1282870"/>
              <a:gd name="connsiteX31" fmla="*/ 4369777 w 6137031"/>
              <a:gd name="connsiteY31" fmla="*/ 793386 h 1282870"/>
              <a:gd name="connsiteX32" fmla="*/ 4413738 w 6137031"/>
              <a:gd name="connsiteY32" fmla="*/ 819763 h 1282870"/>
              <a:gd name="connsiteX33" fmla="*/ 4475284 w 6137031"/>
              <a:gd name="connsiteY33" fmla="*/ 116378 h 1282870"/>
              <a:gd name="connsiteX34" fmla="*/ 4501661 w 6137031"/>
              <a:gd name="connsiteY34" fmla="*/ 72416 h 1282870"/>
              <a:gd name="connsiteX35" fmla="*/ 4545623 w 6137031"/>
              <a:gd name="connsiteY35" fmla="*/ 837347 h 1282870"/>
              <a:gd name="connsiteX36" fmla="*/ 4572000 w 6137031"/>
              <a:gd name="connsiteY36" fmla="*/ 1153870 h 1282870"/>
              <a:gd name="connsiteX37" fmla="*/ 4589584 w 6137031"/>
              <a:gd name="connsiteY37" fmla="*/ 1268170 h 1282870"/>
              <a:gd name="connsiteX38" fmla="*/ 4659923 w 6137031"/>
              <a:gd name="connsiteY38" fmla="*/ 846140 h 1282870"/>
              <a:gd name="connsiteX39" fmla="*/ 4668715 w 6137031"/>
              <a:gd name="connsiteY39" fmla="*/ 564786 h 1282870"/>
              <a:gd name="connsiteX40" fmla="*/ 4800600 w 6137031"/>
              <a:gd name="connsiteY40" fmla="*/ 494447 h 1282870"/>
              <a:gd name="connsiteX41" fmla="*/ 5002823 w 6137031"/>
              <a:gd name="connsiteY41" fmla="*/ 503240 h 1282870"/>
              <a:gd name="connsiteX42" fmla="*/ 5064369 w 6137031"/>
              <a:gd name="connsiteY42" fmla="*/ 670293 h 1282870"/>
              <a:gd name="connsiteX43" fmla="*/ 5187461 w 6137031"/>
              <a:gd name="connsiteY43" fmla="*/ 758216 h 1282870"/>
              <a:gd name="connsiteX44" fmla="*/ 5319346 w 6137031"/>
              <a:gd name="connsiteY44" fmla="*/ 767009 h 1282870"/>
              <a:gd name="connsiteX45" fmla="*/ 5433646 w 6137031"/>
              <a:gd name="connsiteY45" fmla="*/ 591163 h 1282870"/>
              <a:gd name="connsiteX46" fmla="*/ 5486400 w 6137031"/>
              <a:gd name="connsiteY46" fmla="*/ 520824 h 1282870"/>
              <a:gd name="connsiteX47" fmla="*/ 5530361 w 6137031"/>
              <a:gd name="connsiteY47" fmla="*/ 494447 h 1282870"/>
              <a:gd name="connsiteX48" fmla="*/ 5539154 w 6137031"/>
              <a:gd name="connsiteY48" fmla="*/ 714255 h 1282870"/>
              <a:gd name="connsiteX49" fmla="*/ 5556738 w 6137031"/>
              <a:gd name="connsiteY49" fmla="*/ 819763 h 1282870"/>
              <a:gd name="connsiteX50" fmla="*/ 5627077 w 6137031"/>
              <a:gd name="connsiteY50" fmla="*/ 846140 h 1282870"/>
              <a:gd name="connsiteX51" fmla="*/ 5750169 w 6137031"/>
              <a:gd name="connsiteY51" fmla="*/ 37247 h 1282870"/>
              <a:gd name="connsiteX52" fmla="*/ 5767754 w 6137031"/>
              <a:gd name="connsiteY52" fmla="*/ 854932 h 1282870"/>
              <a:gd name="connsiteX53" fmla="*/ 5829300 w 6137031"/>
              <a:gd name="connsiteY53" fmla="*/ 1136286 h 1282870"/>
              <a:gd name="connsiteX54" fmla="*/ 5864469 w 6137031"/>
              <a:gd name="connsiteY54" fmla="*/ 1268170 h 1282870"/>
              <a:gd name="connsiteX55" fmla="*/ 5926015 w 6137031"/>
              <a:gd name="connsiteY55" fmla="*/ 802178 h 1282870"/>
              <a:gd name="connsiteX56" fmla="*/ 5978769 w 6137031"/>
              <a:gd name="connsiteY56" fmla="*/ 547201 h 1282870"/>
              <a:gd name="connsiteX57" fmla="*/ 6137031 w 6137031"/>
              <a:gd name="connsiteY57" fmla="*/ 503240 h 128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37031" h="1282870">
                <a:moveTo>
                  <a:pt x="0" y="608747"/>
                </a:moveTo>
                <a:cubicBezTo>
                  <a:pt x="4396" y="592627"/>
                  <a:pt x="8792" y="576508"/>
                  <a:pt x="43961" y="555993"/>
                </a:cubicBezTo>
                <a:cubicBezTo>
                  <a:pt x="79130" y="535478"/>
                  <a:pt x="134815" y="494447"/>
                  <a:pt x="211015" y="485655"/>
                </a:cubicBezTo>
                <a:cubicBezTo>
                  <a:pt x="287215" y="476863"/>
                  <a:pt x="414703" y="460744"/>
                  <a:pt x="501161" y="503240"/>
                </a:cubicBezTo>
                <a:cubicBezTo>
                  <a:pt x="587619" y="545736"/>
                  <a:pt x="653561" y="684948"/>
                  <a:pt x="729761" y="740632"/>
                </a:cubicBezTo>
                <a:cubicBezTo>
                  <a:pt x="805961" y="796316"/>
                  <a:pt x="858715" y="854932"/>
                  <a:pt x="958361" y="837347"/>
                </a:cubicBezTo>
                <a:cubicBezTo>
                  <a:pt x="1058007" y="819762"/>
                  <a:pt x="1251438" y="684947"/>
                  <a:pt x="1327638" y="635124"/>
                </a:cubicBezTo>
                <a:cubicBezTo>
                  <a:pt x="1403838" y="585301"/>
                  <a:pt x="1393580" y="504705"/>
                  <a:pt x="1415561" y="538409"/>
                </a:cubicBezTo>
                <a:cubicBezTo>
                  <a:pt x="1437542" y="572113"/>
                  <a:pt x="1440473" y="917943"/>
                  <a:pt x="1459523" y="837347"/>
                </a:cubicBezTo>
                <a:cubicBezTo>
                  <a:pt x="1478573" y="756751"/>
                  <a:pt x="1497622" y="21128"/>
                  <a:pt x="1529861" y="54832"/>
                </a:cubicBezTo>
                <a:cubicBezTo>
                  <a:pt x="1562100" y="88536"/>
                  <a:pt x="1626577" y="850535"/>
                  <a:pt x="1652954" y="1039570"/>
                </a:cubicBezTo>
                <a:cubicBezTo>
                  <a:pt x="1679331" y="1228605"/>
                  <a:pt x="1669073" y="1254982"/>
                  <a:pt x="1688123" y="1189040"/>
                </a:cubicBezTo>
                <a:cubicBezTo>
                  <a:pt x="1707173" y="1123098"/>
                  <a:pt x="1696916" y="755285"/>
                  <a:pt x="1767254" y="643916"/>
                </a:cubicBezTo>
                <a:cubicBezTo>
                  <a:pt x="1837592" y="532547"/>
                  <a:pt x="2009043" y="504705"/>
                  <a:pt x="2110154" y="520824"/>
                </a:cubicBezTo>
                <a:cubicBezTo>
                  <a:pt x="2211265" y="536943"/>
                  <a:pt x="2268415" y="714255"/>
                  <a:pt x="2373923" y="740632"/>
                </a:cubicBezTo>
                <a:cubicBezTo>
                  <a:pt x="2479431" y="767009"/>
                  <a:pt x="2671396" y="718651"/>
                  <a:pt x="2743200" y="679086"/>
                </a:cubicBezTo>
                <a:cubicBezTo>
                  <a:pt x="2815004" y="639521"/>
                  <a:pt x="2785696" y="529617"/>
                  <a:pt x="2804746" y="503240"/>
                </a:cubicBezTo>
                <a:cubicBezTo>
                  <a:pt x="2823796" y="476863"/>
                  <a:pt x="2841381" y="472467"/>
                  <a:pt x="2857500" y="520824"/>
                </a:cubicBezTo>
                <a:cubicBezTo>
                  <a:pt x="2873619" y="569181"/>
                  <a:pt x="2880946" y="869586"/>
                  <a:pt x="2901461" y="793386"/>
                </a:cubicBezTo>
                <a:cubicBezTo>
                  <a:pt x="2921976" y="717186"/>
                  <a:pt x="2948354" y="56297"/>
                  <a:pt x="2980592" y="63624"/>
                </a:cubicBezTo>
                <a:cubicBezTo>
                  <a:pt x="3012831" y="70951"/>
                  <a:pt x="3068515" y="652708"/>
                  <a:pt x="3094892" y="837347"/>
                </a:cubicBezTo>
                <a:cubicBezTo>
                  <a:pt x="3121269" y="1021986"/>
                  <a:pt x="3124200" y="1202228"/>
                  <a:pt x="3138854" y="1171455"/>
                </a:cubicBezTo>
                <a:cubicBezTo>
                  <a:pt x="3153508" y="1140682"/>
                  <a:pt x="3159369" y="764078"/>
                  <a:pt x="3182815" y="652709"/>
                </a:cubicBezTo>
                <a:cubicBezTo>
                  <a:pt x="3206261" y="541340"/>
                  <a:pt x="3234104" y="532548"/>
                  <a:pt x="3279531" y="503240"/>
                </a:cubicBezTo>
                <a:cubicBezTo>
                  <a:pt x="3324958" y="473932"/>
                  <a:pt x="3377712" y="476863"/>
                  <a:pt x="3455377" y="476863"/>
                </a:cubicBezTo>
                <a:cubicBezTo>
                  <a:pt x="3533042" y="476863"/>
                  <a:pt x="3678115" y="457813"/>
                  <a:pt x="3745523" y="503240"/>
                </a:cubicBezTo>
                <a:cubicBezTo>
                  <a:pt x="3812931" y="548667"/>
                  <a:pt x="3801208" y="708393"/>
                  <a:pt x="3859823" y="749424"/>
                </a:cubicBezTo>
                <a:cubicBezTo>
                  <a:pt x="3918438" y="790455"/>
                  <a:pt x="4031273" y="756751"/>
                  <a:pt x="4097215" y="749424"/>
                </a:cubicBezTo>
                <a:cubicBezTo>
                  <a:pt x="4163157" y="742097"/>
                  <a:pt x="4221773" y="752355"/>
                  <a:pt x="4255477" y="705463"/>
                </a:cubicBezTo>
                <a:cubicBezTo>
                  <a:pt x="4289181" y="658571"/>
                  <a:pt x="4281854" y="487120"/>
                  <a:pt x="4299438" y="468070"/>
                </a:cubicBezTo>
                <a:cubicBezTo>
                  <a:pt x="4317022" y="449020"/>
                  <a:pt x="4349261" y="536944"/>
                  <a:pt x="4360984" y="591163"/>
                </a:cubicBezTo>
                <a:cubicBezTo>
                  <a:pt x="4372707" y="645382"/>
                  <a:pt x="4360985" y="755286"/>
                  <a:pt x="4369777" y="793386"/>
                </a:cubicBezTo>
                <a:cubicBezTo>
                  <a:pt x="4378569" y="831486"/>
                  <a:pt x="4396154" y="932598"/>
                  <a:pt x="4413738" y="819763"/>
                </a:cubicBezTo>
                <a:cubicBezTo>
                  <a:pt x="4431322" y="706928"/>
                  <a:pt x="4460630" y="240936"/>
                  <a:pt x="4475284" y="116378"/>
                </a:cubicBezTo>
                <a:cubicBezTo>
                  <a:pt x="4489938" y="-8180"/>
                  <a:pt x="4489938" y="-47745"/>
                  <a:pt x="4501661" y="72416"/>
                </a:cubicBezTo>
                <a:cubicBezTo>
                  <a:pt x="4513384" y="192577"/>
                  <a:pt x="4533900" y="657105"/>
                  <a:pt x="4545623" y="837347"/>
                </a:cubicBezTo>
                <a:cubicBezTo>
                  <a:pt x="4557346" y="1017589"/>
                  <a:pt x="4564673" y="1082066"/>
                  <a:pt x="4572000" y="1153870"/>
                </a:cubicBezTo>
                <a:cubicBezTo>
                  <a:pt x="4579327" y="1225674"/>
                  <a:pt x="4574930" y="1319458"/>
                  <a:pt x="4589584" y="1268170"/>
                </a:cubicBezTo>
                <a:cubicBezTo>
                  <a:pt x="4604238" y="1216882"/>
                  <a:pt x="4646735" y="963371"/>
                  <a:pt x="4659923" y="846140"/>
                </a:cubicBezTo>
                <a:cubicBezTo>
                  <a:pt x="4673111" y="728909"/>
                  <a:pt x="4645269" y="623401"/>
                  <a:pt x="4668715" y="564786"/>
                </a:cubicBezTo>
                <a:cubicBezTo>
                  <a:pt x="4692161" y="506171"/>
                  <a:pt x="4744915" y="504705"/>
                  <a:pt x="4800600" y="494447"/>
                </a:cubicBezTo>
                <a:cubicBezTo>
                  <a:pt x="4856285" y="484189"/>
                  <a:pt x="4958862" y="473932"/>
                  <a:pt x="5002823" y="503240"/>
                </a:cubicBezTo>
                <a:cubicBezTo>
                  <a:pt x="5046784" y="532548"/>
                  <a:pt x="5033596" y="627797"/>
                  <a:pt x="5064369" y="670293"/>
                </a:cubicBezTo>
                <a:cubicBezTo>
                  <a:pt x="5095142" y="712789"/>
                  <a:pt x="5144965" y="742097"/>
                  <a:pt x="5187461" y="758216"/>
                </a:cubicBezTo>
                <a:cubicBezTo>
                  <a:pt x="5229957" y="774335"/>
                  <a:pt x="5278315" y="794851"/>
                  <a:pt x="5319346" y="767009"/>
                </a:cubicBezTo>
                <a:cubicBezTo>
                  <a:pt x="5360377" y="739167"/>
                  <a:pt x="5405804" y="632194"/>
                  <a:pt x="5433646" y="591163"/>
                </a:cubicBezTo>
                <a:cubicBezTo>
                  <a:pt x="5461488" y="550132"/>
                  <a:pt x="5470281" y="536943"/>
                  <a:pt x="5486400" y="520824"/>
                </a:cubicBezTo>
                <a:cubicBezTo>
                  <a:pt x="5502519" y="504705"/>
                  <a:pt x="5521569" y="462208"/>
                  <a:pt x="5530361" y="494447"/>
                </a:cubicBezTo>
                <a:cubicBezTo>
                  <a:pt x="5539153" y="526685"/>
                  <a:pt x="5534758" y="660036"/>
                  <a:pt x="5539154" y="714255"/>
                </a:cubicBezTo>
                <a:cubicBezTo>
                  <a:pt x="5543550" y="768474"/>
                  <a:pt x="5542084" y="797782"/>
                  <a:pt x="5556738" y="819763"/>
                </a:cubicBezTo>
                <a:cubicBezTo>
                  <a:pt x="5571392" y="841744"/>
                  <a:pt x="5594839" y="976559"/>
                  <a:pt x="5627077" y="846140"/>
                </a:cubicBezTo>
                <a:cubicBezTo>
                  <a:pt x="5659315" y="715721"/>
                  <a:pt x="5726723" y="35782"/>
                  <a:pt x="5750169" y="37247"/>
                </a:cubicBezTo>
                <a:cubicBezTo>
                  <a:pt x="5773615" y="38712"/>
                  <a:pt x="5754566" y="671759"/>
                  <a:pt x="5767754" y="854932"/>
                </a:cubicBezTo>
                <a:cubicBezTo>
                  <a:pt x="5780942" y="1038105"/>
                  <a:pt x="5813181" y="1067413"/>
                  <a:pt x="5829300" y="1136286"/>
                </a:cubicBezTo>
                <a:cubicBezTo>
                  <a:pt x="5845419" y="1205159"/>
                  <a:pt x="5848350" y="1323855"/>
                  <a:pt x="5864469" y="1268170"/>
                </a:cubicBezTo>
                <a:cubicBezTo>
                  <a:pt x="5880588" y="1212485"/>
                  <a:pt x="5906965" y="922340"/>
                  <a:pt x="5926015" y="802178"/>
                </a:cubicBezTo>
                <a:cubicBezTo>
                  <a:pt x="5945065" y="682017"/>
                  <a:pt x="5943600" y="597024"/>
                  <a:pt x="5978769" y="547201"/>
                </a:cubicBezTo>
                <a:cubicBezTo>
                  <a:pt x="6013938" y="497378"/>
                  <a:pt x="6075484" y="500309"/>
                  <a:pt x="6137031" y="50324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445" y="3400922"/>
            <a:ext cx="3217985" cy="6066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389184" y="4235610"/>
            <a:ext cx="6137031" cy="524652"/>
          </a:xfrm>
          <a:custGeom>
            <a:avLst/>
            <a:gdLst>
              <a:gd name="connsiteX0" fmla="*/ 0 w 6137031"/>
              <a:gd name="connsiteY0" fmla="*/ 608747 h 1282870"/>
              <a:gd name="connsiteX1" fmla="*/ 43961 w 6137031"/>
              <a:gd name="connsiteY1" fmla="*/ 555993 h 1282870"/>
              <a:gd name="connsiteX2" fmla="*/ 211015 w 6137031"/>
              <a:gd name="connsiteY2" fmla="*/ 485655 h 1282870"/>
              <a:gd name="connsiteX3" fmla="*/ 501161 w 6137031"/>
              <a:gd name="connsiteY3" fmla="*/ 503240 h 1282870"/>
              <a:gd name="connsiteX4" fmla="*/ 729761 w 6137031"/>
              <a:gd name="connsiteY4" fmla="*/ 740632 h 1282870"/>
              <a:gd name="connsiteX5" fmla="*/ 958361 w 6137031"/>
              <a:gd name="connsiteY5" fmla="*/ 837347 h 1282870"/>
              <a:gd name="connsiteX6" fmla="*/ 1327638 w 6137031"/>
              <a:gd name="connsiteY6" fmla="*/ 635124 h 1282870"/>
              <a:gd name="connsiteX7" fmla="*/ 1415561 w 6137031"/>
              <a:gd name="connsiteY7" fmla="*/ 538409 h 1282870"/>
              <a:gd name="connsiteX8" fmla="*/ 1459523 w 6137031"/>
              <a:gd name="connsiteY8" fmla="*/ 837347 h 1282870"/>
              <a:gd name="connsiteX9" fmla="*/ 1529861 w 6137031"/>
              <a:gd name="connsiteY9" fmla="*/ 54832 h 1282870"/>
              <a:gd name="connsiteX10" fmla="*/ 1652954 w 6137031"/>
              <a:gd name="connsiteY10" fmla="*/ 1039570 h 1282870"/>
              <a:gd name="connsiteX11" fmla="*/ 1688123 w 6137031"/>
              <a:gd name="connsiteY11" fmla="*/ 1189040 h 1282870"/>
              <a:gd name="connsiteX12" fmla="*/ 1767254 w 6137031"/>
              <a:gd name="connsiteY12" fmla="*/ 643916 h 1282870"/>
              <a:gd name="connsiteX13" fmla="*/ 2110154 w 6137031"/>
              <a:gd name="connsiteY13" fmla="*/ 520824 h 1282870"/>
              <a:gd name="connsiteX14" fmla="*/ 2373923 w 6137031"/>
              <a:gd name="connsiteY14" fmla="*/ 740632 h 1282870"/>
              <a:gd name="connsiteX15" fmla="*/ 2743200 w 6137031"/>
              <a:gd name="connsiteY15" fmla="*/ 679086 h 1282870"/>
              <a:gd name="connsiteX16" fmla="*/ 2804746 w 6137031"/>
              <a:gd name="connsiteY16" fmla="*/ 503240 h 1282870"/>
              <a:gd name="connsiteX17" fmla="*/ 2857500 w 6137031"/>
              <a:gd name="connsiteY17" fmla="*/ 520824 h 1282870"/>
              <a:gd name="connsiteX18" fmla="*/ 2901461 w 6137031"/>
              <a:gd name="connsiteY18" fmla="*/ 793386 h 1282870"/>
              <a:gd name="connsiteX19" fmla="*/ 2980592 w 6137031"/>
              <a:gd name="connsiteY19" fmla="*/ 63624 h 1282870"/>
              <a:gd name="connsiteX20" fmla="*/ 3094892 w 6137031"/>
              <a:gd name="connsiteY20" fmla="*/ 837347 h 1282870"/>
              <a:gd name="connsiteX21" fmla="*/ 3138854 w 6137031"/>
              <a:gd name="connsiteY21" fmla="*/ 1171455 h 1282870"/>
              <a:gd name="connsiteX22" fmla="*/ 3182815 w 6137031"/>
              <a:gd name="connsiteY22" fmla="*/ 652709 h 1282870"/>
              <a:gd name="connsiteX23" fmla="*/ 3279531 w 6137031"/>
              <a:gd name="connsiteY23" fmla="*/ 503240 h 1282870"/>
              <a:gd name="connsiteX24" fmla="*/ 3455377 w 6137031"/>
              <a:gd name="connsiteY24" fmla="*/ 476863 h 1282870"/>
              <a:gd name="connsiteX25" fmla="*/ 3745523 w 6137031"/>
              <a:gd name="connsiteY25" fmla="*/ 503240 h 1282870"/>
              <a:gd name="connsiteX26" fmla="*/ 3859823 w 6137031"/>
              <a:gd name="connsiteY26" fmla="*/ 749424 h 1282870"/>
              <a:gd name="connsiteX27" fmla="*/ 4097215 w 6137031"/>
              <a:gd name="connsiteY27" fmla="*/ 749424 h 1282870"/>
              <a:gd name="connsiteX28" fmla="*/ 4255477 w 6137031"/>
              <a:gd name="connsiteY28" fmla="*/ 705463 h 1282870"/>
              <a:gd name="connsiteX29" fmla="*/ 4299438 w 6137031"/>
              <a:gd name="connsiteY29" fmla="*/ 468070 h 1282870"/>
              <a:gd name="connsiteX30" fmla="*/ 4360984 w 6137031"/>
              <a:gd name="connsiteY30" fmla="*/ 591163 h 1282870"/>
              <a:gd name="connsiteX31" fmla="*/ 4369777 w 6137031"/>
              <a:gd name="connsiteY31" fmla="*/ 793386 h 1282870"/>
              <a:gd name="connsiteX32" fmla="*/ 4413738 w 6137031"/>
              <a:gd name="connsiteY32" fmla="*/ 819763 h 1282870"/>
              <a:gd name="connsiteX33" fmla="*/ 4475284 w 6137031"/>
              <a:gd name="connsiteY33" fmla="*/ 116378 h 1282870"/>
              <a:gd name="connsiteX34" fmla="*/ 4501661 w 6137031"/>
              <a:gd name="connsiteY34" fmla="*/ 72416 h 1282870"/>
              <a:gd name="connsiteX35" fmla="*/ 4545623 w 6137031"/>
              <a:gd name="connsiteY35" fmla="*/ 837347 h 1282870"/>
              <a:gd name="connsiteX36" fmla="*/ 4572000 w 6137031"/>
              <a:gd name="connsiteY36" fmla="*/ 1153870 h 1282870"/>
              <a:gd name="connsiteX37" fmla="*/ 4589584 w 6137031"/>
              <a:gd name="connsiteY37" fmla="*/ 1268170 h 1282870"/>
              <a:gd name="connsiteX38" fmla="*/ 4659923 w 6137031"/>
              <a:gd name="connsiteY38" fmla="*/ 846140 h 1282870"/>
              <a:gd name="connsiteX39" fmla="*/ 4668715 w 6137031"/>
              <a:gd name="connsiteY39" fmla="*/ 564786 h 1282870"/>
              <a:gd name="connsiteX40" fmla="*/ 4800600 w 6137031"/>
              <a:gd name="connsiteY40" fmla="*/ 494447 h 1282870"/>
              <a:gd name="connsiteX41" fmla="*/ 5002823 w 6137031"/>
              <a:gd name="connsiteY41" fmla="*/ 503240 h 1282870"/>
              <a:gd name="connsiteX42" fmla="*/ 5064369 w 6137031"/>
              <a:gd name="connsiteY42" fmla="*/ 670293 h 1282870"/>
              <a:gd name="connsiteX43" fmla="*/ 5187461 w 6137031"/>
              <a:gd name="connsiteY43" fmla="*/ 758216 h 1282870"/>
              <a:gd name="connsiteX44" fmla="*/ 5319346 w 6137031"/>
              <a:gd name="connsiteY44" fmla="*/ 767009 h 1282870"/>
              <a:gd name="connsiteX45" fmla="*/ 5433646 w 6137031"/>
              <a:gd name="connsiteY45" fmla="*/ 591163 h 1282870"/>
              <a:gd name="connsiteX46" fmla="*/ 5486400 w 6137031"/>
              <a:gd name="connsiteY46" fmla="*/ 520824 h 1282870"/>
              <a:gd name="connsiteX47" fmla="*/ 5530361 w 6137031"/>
              <a:gd name="connsiteY47" fmla="*/ 494447 h 1282870"/>
              <a:gd name="connsiteX48" fmla="*/ 5539154 w 6137031"/>
              <a:gd name="connsiteY48" fmla="*/ 714255 h 1282870"/>
              <a:gd name="connsiteX49" fmla="*/ 5556738 w 6137031"/>
              <a:gd name="connsiteY49" fmla="*/ 819763 h 1282870"/>
              <a:gd name="connsiteX50" fmla="*/ 5627077 w 6137031"/>
              <a:gd name="connsiteY50" fmla="*/ 846140 h 1282870"/>
              <a:gd name="connsiteX51" fmla="*/ 5750169 w 6137031"/>
              <a:gd name="connsiteY51" fmla="*/ 37247 h 1282870"/>
              <a:gd name="connsiteX52" fmla="*/ 5767754 w 6137031"/>
              <a:gd name="connsiteY52" fmla="*/ 854932 h 1282870"/>
              <a:gd name="connsiteX53" fmla="*/ 5829300 w 6137031"/>
              <a:gd name="connsiteY53" fmla="*/ 1136286 h 1282870"/>
              <a:gd name="connsiteX54" fmla="*/ 5864469 w 6137031"/>
              <a:gd name="connsiteY54" fmla="*/ 1268170 h 1282870"/>
              <a:gd name="connsiteX55" fmla="*/ 5926015 w 6137031"/>
              <a:gd name="connsiteY55" fmla="*/ 802178 h 1282870"/>
              <a:gd name="connsiteX56" fmla="*/ 5978769 w 6137031"/>
              <a:gd name="connsiteY56" fmla="*/ 547201 h 1282870"/>
              <a:gd name="connsiteX57" fmla="*/ 6137031 w 6137031"/>
              <a:gd name="connsiteY57" fmla="*/ 503240 h 128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37031" h="1282870">
                <a:moveTo>
                  <a:pt x="0" y="608747"/>
                </a:moveTo>
                <a:cubicBezTo>
                  <a:pt x="4396" y="592627"/>
                  <a:pt x="8792" y="576508"/>
                  <a:pt x="43961" y="555993"/>
                </a:cubicBezTo>
                <a:cubicBezTo>
                  <a:pt x="79130" y="535478"/>
                  <a:pt x="134815" y="494447"/>
                  <a:pt x="211015" y="485655"/>
                </a:cubicBezTo>
                <a:cubicBezTo>
                  <a:pt x="287215" y="476863"/>
                  <a:pt x="414703" y="460744"/>
                  <a:pt x="501161" y="503240"/>
                </a:cubicBezTo>
                <a:cubicBezTo>
                  <a:pt x="587619" y="545736"/>
                  <a:pt x="653561" y="684948"/>
                  <a:pt x="729761" y="740632"/>
                </a:cubicBezTo>
                <a:cubicBezTo>
                  <a:pt x="805961" y="796316"/>
                  <a:pt x="858715" y="854932"/>
                  <a:pt x="958361" y="837347"/>
                </a:cubicBezTo>
                <a:cubicBezTo>
                  <a:pt x="1058007" y="819762"/>
                  <a:pt x="1251438" y="684947"/>
                  <a:pt x="1327638" y="635124"/>
                </a:cubicBezTo>
                <a:cubicBezTo>
                  <a:pt x="1403838" y="585301"/>
                  <a:pt x="1393580" y="504705"/>
                  <a:pt x="1415561" y="538409"/>
                </a:cubicBezTo>
                <a:cubicBezTo>
                  <a:pt x="1437542" y="572113"/>
                  <a:pt x="1440473" y="917943"/>
                  <a:pt x="1459523" y="837347"/>
                </a:cubicBezTo>
                <a:cubicBezTo>
                  <a:pt x="1478573" y="756751"/>
                  <a:pt x="1497622" y="21128"/>
                  <a:pt x="1529861" y="54832"/>
                </a:cubicBezTo>
                <a:cubicBezTo>
                  <a:pt x="1562100" y="88536"/>
                  <a:pt x="1626577" y="850535"/>
                  <a:pt x="1652954" y="1039570"/>
                </a:cubicBezTo>
                <a:cubicBezTo>
                  <a:pt x="1679331" y="1228605"/>
                  <a:pt x="1669073" y="1254982"/>
                  <a:pt x="1688123" y="1189040"/>
                </a:cubicBezTo>
                <a:cubicBezTo>
                  <a:pt x="1707173" y="1123098"/>
                  <a:pt x="1696916" y="755285"/>
                  <a:pt x="1767254" y="643916"/>
                </a:cubicBezTo>
                <a:cubicBezTo>
                  <a:pt x="1837592" y="532547"/>
                  <a:pt x="2009043" y="504705"/>
                  <a:pt x="2110154" y="520824"/>
                </a:cubicBezTo>
                <a:cubicBezTo>
                  <a:pt x="2211265" y="536943"/>
                  <a:pt x="2268415" y="714255"/>
                  <a:pt x="2373923" y="740632"/>
                </a:cubicBezTo>
                <a:cubicBezTo>
                  <a:pt x="2479431" y="767009"/>
                  <a:pt x="2671396" y="718651"/>
                  <a:pt x="2743200" y="679086"/>
                </a:cubicBezTo>
                <a:cubicBezTo>
                  <a:pt x="2815004" y="639521"/>
                  <a:pt x="2785696" y="529617"/>
                  <a:pt x="2804746" y="503240"/>
                </a:cubicBezTo>
                <a:cubicBezTo>
                  <a:pt x="2823796" y="476863"/>
                  <a:pt x="2841381" y="472467"/>
                  <a:pt x="2857500" y="520824"/>
                </a:cubicBezTo>
                <a:cubicBezTo>
                  <a:pt x="2873619" y="569181"/>
                  <a:pt x="2880946" y="869586"/>
                  <a:pt x="2901461" y="793386"/>
                </a:cubicBezTo>
                <a:cubicBezTo>
                  <a:pt x="2921976" y="717186"/>
                  <a:pt x="2948354" y="56297"/>
                  <a:pt x="2980592" y="63624"/>
                </a:cubicBezTo>
                <a:cubicBezTo>
                  <a:pt x="3012831" y="70951"/>
                  <a:pt x="3068515" y="652708"/>
                  <a:pt x="3094892" y="837347"/>
                </a:cubicBezTo>
                <a:cubicBezTo>
                  <a:pt x="3121269" y="1021986"/>
                  <a:pt x="3124200" y="1202228"/>
                  <a:pt x="3138854" y="1171455"/>
                </a:cubicBezTo>
                <a:cubicBezTo>
                  <a:pt x="3153508" y="1140682"/>
                  <a:pt x="3159369" y="764078"/>
                  <a:pt x="3182815" y="652709"/>
                </a:cubicBezTo>
                <a:cubicBezTo>
                  <a:pt x="3206261" y="541340"/>
                  <a:pt x="3234104" y="532548"/>
                  <a:pt x="3279531" y="503240"/>
                </a:cubicBezTo>
                <a:cubicBezTo>
                  <a:pt x="3324958" y="473932"/>
                  <a:pt x="3377712" y="476863"/>
                  <a:pt x="3455377" y="476863"/>
                </a:cubicBezTo>
                <a:cubicBezTo>
                  <a:pt x="3533042" y="476863"/>
                  <a:pt x="3678115" y="457813"/>
                  <a:pt x="3745523" y="503240"/>
                </a:cubicBezTo>
                <a:cubicBezTo>
                  <a:pt x="3812931" y="548667"/>
                  <a:pt x="3801208" y="708393"/>
                  <a:pt x="3859823" y="749424"/>
                </a:cubicBezTo>
                <a:cubicBezTo>
                  <a:pt x="3918438" y="790455"/>
                  <a:pt x="4031273" y="756751"/>
                  <a:pt x="4097215" y="749424"/>
                </a:cubicBezTo>
                <a:cubicBezTo>
                  <a:pt x="4163157" y="742097"/>
                  <a:pt x="4221773" y="752355"/>
                  <a:pt x="4255477" y="705463"/>
                </a:cubicBezTo>
                <a:cubicBezTo>
                  <a:pt x="4289181" y="658571"/>
                  <a:pt x="4281854" y="487120"/>
                  <a:pt x="4299438" y="468070"/>
                </a:cubicBezTo>
                <a:cubicBezTo>
                  <a:pt x="4317022" y="449020"/>
                  <a:pt x="4349261" y="536944"/>
                  <a:pt x="4360984" y="591163"/>
                </a:cubicBezTo>
                <a:cubicBezTo>
                  <a:pt x="4372707" y="645382"/>
                  <a:pt x="4360985" y="755286"/>
                  <a:pt x="4369777" y="793386"/>
                </a:cubicBezTo>
                <a:cubicBezTo>
                  <a:pt x="4378569" y="831486"/>
                  <a:pt x="4396154" y="932598"/>
                  <a:pt x="4413738" y="819763"/>
                </a:cubicBezTo>
                <a:cubicBezTo>
                  <a:pt x="4431322" y="706928"/>
                  <a:pt x="4460630" y="240936"/>
                  <a:pt x="4475284" y="116378"/>
                </a:cubicBezTo>
                <a:cubicBezTo>
                  <a:pt x="4489938" y="-8180"/>
                  <a:pt x="4489938" y="-47745"/>
                  <a:pt x="4501661" y="72416"/>
                </a:cubicBezTo>
                <a:cubicBezTo>
                  <a:pt x="4513384" y="192577"/>
                  <a:pt x="4533900" y="657105"/>
                  <a:pt x="4545623" y="837347"/>
                </a:cubicBezTo>
                <a:cubicBezTo>
                  <a:pt x="4557346" y="1017589"/>
                  <a:pt x="4564673" y="1082066"/>
                  <a:pt x="4572000" y="1153870"/>
                </a:cubicBezTo>
                <a:cubicBezTo>
                  <a:pt x="4579327" y="1225674"/>
                  <a:pt x="4574930" y="1319458"/>
                  <a:pt x="4589584" y="1268170"/>
                </a:cubicBezTo>
                <a:cubicBezTo>
                  <a:pt x="4604238" y="1216882"/>
                  <a:pt x="4646735" y="963371"/>
                  <a:pt x="4659923" y="846140"/>
                </a:cubicBezTo>
                <a:cubicBezTo>
                  <a:pt x="4673111" y="728909"/>
                  <a:pt x="4645269" y="623401"/>
                  <a:pt x="4668715" y="564786"/>
                </a:cubicBezTo>
                <a:cubicBezTo>
                  <a:pt x="4692161" y="506171"/>
                  <a:pt x="4744915" y="504705"/>
                  <a:pt x="4800600" y="494447"/>
                </a:cubicBezTo>
                <a:cubicBezTo>
                  <a:pt x="4856285" y="484189"/>
                  <a:pt x="4958862" y="473932"/>
                  <a:pt x="5002823" y="503240"/>
                </a:cubicBezTo>
                <a:cubicBezTo>
                  <a:pt x="5046784" y="532548"/>
                  <a:pt x="5033596" y="627797"/>
                  <a:pt x="5064369" y="670293"/>
                </a:cubicBezTo>
                <a:cubicBezTo>
                  <a:pt x="5095142" y="712789"/>
                  <a:pt x="5144965" y="742097"/>
                  <a:pt x="5187461" y="758216"/>
                </a:cubicBezTo>
                <a:cubicBezTo>
                  <a:pt x="5229957" y="774335"/>
                  <a:pt x="5278315" y="794851"/>
                  <a:pt x="5319346" y="767009"/>
                </a:cubicBezTo>
                <a:cubicBezTo>
                  <a:pt x="5360377" y="739167"/>
                  <a:pt x="5405804" y="632194"/>
                  <a:pt x="5433646" y="591163"/>
                </a:cubicBezTo>
                <a:cubicBezTo>
                  <a:pt x="5461488" y="550132"/>
                  <a:pt x="5470281" y="536943"/>
                  <a:pt x="5486400" y="520824"/>
                </a:cubicBezTo>
                <a:cubicBezTo>
                  <a:pt x="5502519" y="504705"/>
                  <a:pt x="5521569" y="462208"/>
                  <a:pt x="5530361" y="494447"/>
                </a:cubicBezTo>
                <a:cubicBezTo>
                  <a:pt x="5539153" y="526685"/>
                  <a:pt x="5534758" y="660036"/>
                  <a:pt x="5539154" y="714255"/>
                </a:cubicBezTo>
                <a:cubicBezTo>
                  <a:pt x="5543550" y="768474"/>
                  <a:pt x="5542084" y="797782"/>
                  <a:pt x="5556738" y="819763"/>
                </a:cubicBezTo>
                <a:cubicBezTo>
                  <a:pt x="5571392" y="841744"/>
                  <a:pt x="5594839" y="976559"/>
                  <a:pt x="5627077" y="846140"/>
                </a:cubicBezTo>
                <a:cubicBezTo>
                  <a:pt x="5659315" y="715721"/>
                  <a:pt x="5726723" y="35782"/>
                  <a:pt x="5750169" y="37247"/>
                </a:cubicBezTo>
                <a:cubicBezTo>
                  <a:pt x="5773615" y="38712"/>
                  <a:pt x="5754566" y="671759"/>
                  <a:pt x="5767754" y="854932"/>
                </a:cubicBezTo>
                <a:cubicBezTo>
                  <a:pt x="5780942" y="1038105"/>
                  <a:pt x="5813181" y="1067413"/>
                  <a:pt x="5829300" y="1136286"/>
                </a:cubicBezTo>
                <a:cubicBezTo>
                  <a:pt x="5845419" y="1205159"/>
                  <a:pt x="5848350" y="1323855"/>
                  <a:pt x="5864469" y="1268170"/>
                </a:cubicBezTo>
                <a:cubicBezTo>
                  <a:pt x="5880588" y="1212485"/>
                  <a:pt x="5906965" y="922340"/>
                  <a:pt x="5926015" y="802178"/>
                </a:cubicBezTo>
                <a:cubicBezTo>
                  <a:pt x="5945065" y="682017"/>
                  <a:pt x="5943600" y="597024"/>
                  <a:pt x="5978769" y="547201"/>
                </a:cubicBezTo>
                <a:cubicBezTo>
                  <a:pt x="6013938" y="497378"/>
                  <a:pt x="6075484" y="500309"/>
                  <a:pt x="6137031" y="50324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40875" y="4182722"/>
            <a:ext cx="3217985" cy="6066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389184" y="5064120"/>
            <a:ext cx="6668966" cy="882363"/>
          </a:xfrm>
          <a:custGeom>
            <a:avLst/>
            <a:gdLst>
              <a:gd name="connsiteX0" fmla="*/ 0 w 6796454"/>
              <a:gd name="connsiteY0" fmla="*/ 938823 h 997491"/>
              <a:gd name="connsiteX1" fmla="*/ 378069 w 6796454"/>
              <a:gd name="connsiteY1" fmla="*/ 973992 h 997491"/>
              <a:gd name="connsiteX2" fmla="*/ 764931 w 6796454"/>
              <a:gd name="connsiteY2" fmla="*/ 991577 h 997491"/>
              <a:gd name="connsiteX3" fmla="*/ 931985 w 6796454"/>
              <a:gd name="connsiteY3" fmla="*/ 868485 h 997491"/>
              <a:gd name="connsiteX4" fmla="*/ 1107831 w 6796454"/>
              <a:gd name="connsiteY4" fmla="*/ 675054 h 997491"/>
              <a:gd name="connsiteX5" fmla="*/ 1239715 w 6796454"/>
              <a:gd name="connsiteY5" fmla="*/ 411285 h 997491"/>
              <a:gd name="connsiteX6" fmla="*/ 1433146 w 6796454"/>
              <a:gd name="connsiteY6" fmla="*/ 235438 h 997491"/>
              <a:gd name="connsiteX7" fmla="*/ 1688123 w 6796454"/>
              <a:gd name="connsiteY7" fmla="*/ 305777 h 997491"/>
              <a:gd name="connsiteX8" fmla="*/ 1784838 w 6796454"/>
              <a:gd name="connsiteY8" fmla="*/ 481623 h 997491"/>
              <a:gd name="connsiteX9" fmla="*/ 1890346 w 6796454"/>
              <a:gd name="connsiteY9" fmla="*/ 710223 h 997491"/>
              <a:gd name="connsiteX10" fmla="*/ 1960685 w 6796454"/>
              <a:gd name="connsiteY10" fmla="*/ 894861 h 997491"/>
              <a:gd name="connsiteX11" fmla="*/ 2004646 w 6796454"/>
              <a:gd name="connsiteY11" fmla="*/ 956408 h 997491"/>
              <a:gd name="connsiteX12" fmla="*/ 2312377 w 6796454"/>
              <a:gd name="connsiteY12" fmla="*/ 973992 h 997491"/>
              <a:gd name="connsiteX13" fmla="*/ 2593731 w 6796454"/>
              <a:gd name="connsiteY13" fmla="*/ 956408 h 997491"/>
              <a:gd name="connsiteX14" fmla="*/ 2699238 w 6796454"/>
              <a:gd name="connsiteY14" fmla="*/ 815731 h 997491"/>
              <a:gd name="connsiteX15" fmla="*/ 2760785 w 6796454"/>
              <a:gd name="connsiteY15" fmla="*/ 560754 h 997491"/>
              <a:gd name="connsiteX16" fmla="*/ 2875085 w 6796454"/>
              <a:gd name="connsiteY16" fmla="*/ 332154 h 997491"/>
              <a:gd name="connsiteX17" fmla="*/ 3042138 w 6796454"/>
              <a:gd name="connsiteY17" fmla="*/ 200269 h 997491"/>
              <a:gd name="connsiteX18" fmla="*/ 3217985 w 6796454"/>
              <a:gd name="connsiteY18" fmla="*/ 261815 h 997491"/>
              <a:gd name="connsiteX19" fmla="*/ 3385038 w 6796454"/>
              <a:gd name="connsiteY19" fmla="*/ 490415 h 997491"/>
              <a:gd name="connsiteX20" fmla="*/ 3472961 w 6796454"/>
              <a:gd name="connsiteY20" fmla="*/ 710223 h 997491"/>
              <a:gd name="connsiteX21" fmla="*/ 3560885 w 6796454"/>
              <a:gd name="connsiteY21" fmla="*/ 877277 h 997491"/>
              <a:gd name="connsiteX22" fmla="*/ 3921369 w 6796454"/>
              <a:gd name="connsiteY22" fmla="*/ 903654 h 997491"/>
              <a:gd name="connsiteX23" fmla="*/ 4211515 w 6796454"/>
              <a:gd name="connsiteY23" fmla="*/ 903654 h 997491"/>
              <a:gd name="connsiteX24" fmla="*/ 4299438 w 6796454"/>
              <a:gd name="connsiteY24" fmla="*/ 771769 h 997491"/>
              <a:gd name="connsiteX25" fmla="*/ 4378569 w 6796454"/>
              <a:gd name="connsiteY25" fmla="*/ 332154 h 997491"/>
              <a:gd name="connsiteX26" fmla="*/ 4475285 w 6796454"/>
              <a:gd name="connsiteY26" fmla="*/ 156308 h 997491"/>
              <a:gd name="connsiteX27" fmla="*/ 4677508 w 6796454"/>
              <a:gd name="connsiteY27" fmla="*/ 121138 h 997491"/>
              <a:gd name="connsiteX28" fmla="*/ 4853354 w 6796454"/>
              <a:gd name="connsiteY28" fmla="*/ 209061 h 997491"/>
              <a:gd name="connsiteX29" fmla="*/ 4967654 w 6796454"/>
              <a:gd name="connsiteY29" fmla="*/ 437661 h 997491"/>
              <a:gd name="connsiteX30" fmla="*/ 5064369 w 6796454"/>
              <a:gd name="connsiteY30" fmla="*/ 727808 h 997491"/>
              <a:gd name="connsiteX31" fmla="*/ 5213838 w 6796454"/>
              <a:gd name="connsiteY31" fmla="*/ 833315 h 997491"/>
              <a:gd name="connsiteX32" fmla="*/ 5495192 w 6796454"/>
              <a:gd name="connsiteY32" fmla="*/ 798146 h 997491"/>
              <a:gd name="connsiteX33" fmla="*/ 5609492 w 6796454"/>
              <a:gd name="connsiteY33" fmla="*/ 745392 h 997491"/>
              <a:gd name="connsiteX34" fmla="*/ 5794131 w 6796454"/>
              <a:gd name="connsiteY34" fmla="*/ 50800 h 997491"/>
              <a:gd name="connsiteX35" fmla="*/ 5926015 w 6796454"/>
              <a:gd name="connsiteY35" fmla="*/ 68385 h 997491"/>
              <a:gd name="connsiteX36" fmla="*/ 6137031 w 6796454"/>
              <a:gd name="connsiteY36" fmla="*/ 191477 h 997491"/>
              <a:gd name="connsiteX37" fmla="*/ 6268915 w 6796454"/>
              <a:gd name="connsiteY37" fmla="*/ 455246 h 997491"/>
              <a:gd name="connsiteX38" fmla="*/ 6356838 w 6796454"/>
              <a:gd name="connsiteY38" fmla="*/ 719015 h 997491"/>
              <a:gd name="connsiteX39" fmla="*/ 6392008 w 6796454"/>
              <a:gd name="connsiteY39" fmla="*/ 806938 h 997491"/>
              <a:gd name="connsiteX40" fmla="*/ 6462346 w 6796454"/>
              <a:gd name="connsiteY40" fmla="*/ 806938 h 997491"/>
              <a:gd name="connsiteX41" fmla="*/ 6611815 w 6796454"/>
              <a:gd name="connsiteY41" fmla="*/ 806938 h 997491"/>
              <a:gd name="connsiteX42" fmla="*/ 6796454 w 6796454"/>
              <a:gd name="connsiteY42" fmla="*/ 798146 h 99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796454" h="997491">
                <a:moveTo>
                  <a:pt x="0" y="938823"/>
                </a:moveTo>
                <a:cubicBezTo>
                  <a:pt x="125290" y="952011"/>
                  <a:pt x="250581" y="965200"/>
                  <a:pt x="378069" y="973992"/>
                </a:cubicBezTo>
                <a:cubicBezTo>
                  <a:pt x="505557" y="982784"/>
                  <a:pt x="672612" y="1009161"/>
                  <a:pt x="764931" y="991577"/>
                </a:cubicBezTo>
                <a:cubicBezTo>
                  <a:pt x="857250" y="973993"/>
                  <a:pt x="874835" y="921239"/>
                  <a:pt x="931985" y="868485"/>
                </a:cubicBezTo>
                <a:cubicBezTo>
                  <a:pt x="989135" y="815731"/>
                  <a:pt x="1056543" y="751254"/>
                  <a:pt x="1107831" y="675054"/>
                </a:cubicBezTo>
                <a:cubicBezTo>
                  <a:pt x="1159119" y="598854"/>
                  <a:pt x="1185496" y="484554"/>
                  <a:pt x="1239715" y="411285"/>
                </a:cubicBezTo>
                <a:cubicBezTo>
                  <a:pt x="1293934" y="338016"/>
                  <a:pt x="1358411" y="253023"/>
                  <a:pt x="1433146" y="235438"/>
                </a:cubicBezTo>
                <a:cubicBezTo>
                  <a:pt x="1507881" y="217853"/>
                  <a:pt x="1629508" y="264746"/>
                  <a:pt x="1688123" y="305777"/>
                </a:cubicBezTo>
                <a:cubicBezTo>
                  <a:pt x="1746738" y="346808"/>
                  <a:pt x="1751134" y="414215"/>
                  <a:pt x="1784838" y="481623"/>
                </a:cubicBezTo>
                <a:cubicBezTo>
                  <a:pt x="1818542" y="549031"/>
                  <a:pt x="1861038" y="641350"/>
                  <a:pt x="1890346" y="710223"/>
                </a:cubicBezTo>
                <a:cubicBezTo>
                  <a:pt x="1919654" y="779096"/>
                  <a:pt x="1941635" y="853830"/>
                  <a:pt x="1960685" y="894861"/>
                </a:cubicBezTo>
                <a:cubicBezTo>
                  <a:pt x="1979735" y="935892"/>
                  <a:pt x="1946031" y="943220"/>
                  <a:pt x="2004646" y="956408"/>
                </a:cubicBezTo>
                <a:cubicBezTo>
                  <a:pt x="2063261" y="969596"/>
                  <a:pt x="2214196" y="973992"/>
                  <a:pt x="2312377" y="973992"/>
                </a:cubicBezTo>
                <a:cubicBezTo>
                  <a:pt x="2410558" y="973992"/>
                  <a:pt x="2529254" y="982785"/>
                  <a:pt x="2593731" y="956408"/>
                </a:cubicBezTo>
                <a:cubicBezTo>
                  <a:pt x="2658208" y="930031"/>
                  <a:pt x="2671396" y="881673"/>
                  <a:pt x="2699238" y="815731"/>
                </a:cubicBezTo>
                <a:cubicBezTo>
                  <a:pt x="2727080" y="749789"/>
                  <a:pt x="2731477" y="641350"/>
                  <a:pt x="2760785" y="560754"/>
                </a:cubicBezTo>
                <a:cubicBezTo>
                  <a:pt x="2790093" y="480158"/>
                  <a:pt x="2828193" y="392235"/>
                  <a:pt x="2875085" y="332154"/>
                </a:cubicBezTo>
                <a:cubicBezTo>
                  <a:pt x="2921977" y="272073"/>
                  <a:pt x="2984988" y="211992"/>
                  <a:pt x="3042138" y="200269"/>
                </a:cubicBezTo>
                <a:cubicBezTo>
                  <a:pt x="3099288" y="188546"/>
                  <a:pt x="3160835" y="213457"/>
                  <a:pt x="3217985" y="261815"/>
                </a:cubicBezTo>
                <a:cubicBezTo>
                  <a:pt x="3275135" y="310173"/>
                  <a:pt x="3342542" y="415680"/>
                  <a:pt x="3385038" y="490415"/>
                </a:cubicBezTo>
                <a:cubicBezTo>
                  <a:pt x="3427534" y="565150"/>
                  <a:pt x="3443653" y="645746"/>
                  <a:pt x="3472961" y="710223"/>
                </a:cubicBezTo>
                <a:cubicBezTo>
                  <a:pt x="3502269" y="774700"/>
                  <a:pt x="3486150" y="845039"/>
                  <a:pt x="3560885" y="877277"/>
                </a:cubicBezTo>
                <a:cubicBezTo>
                  <a:pt x="3635620" y="909515"/>
                  <a:pt x="3812931" y="899258"/>
                  <a:pt x="3921369" y="903654"/>
                </a:cubicBezTo>
                <a:cubicBezTo>
                  <a:pt x="4029807" y="908050"/>
                  <a:pt x="4148504" y="925635"/>
                  <a:pt x="4211515" y="903654"/>
                </a:cubicBezTo>
                <a:cubicBezTo>
                  <a:pt x="4274526" y="881673"/>
                  <a:pt x="4271596" y="867019"/>
                  <a:pt x="4299438" y="771769"/>
                </a:cubicBezTo>
                <a:cubicBezTo>
                  <a:pt x="4327280" y="676519"/>
                  <a:pt x="4349261" y="434731"/>
                  <a:pt x="4378569" y="332154"/>
                </a:cubicBezTo>
                <a:cubicBezTo>
                  <a:pt x="4407877" y="229577"/>
                  <a:pt x="4425462" y="191477"/>
                  <a:pt x="4475285" y="156308"/>
                </a:cubicBezTo>
                <a:cubicBezTo>
                  <a:pt x="4525108" y="121139"/>
                  <a:pt x="4614497" y="112346"/>
                  <a:pt x="4677508" y="121138"/>
                </a:cubicBezTo>
                <a:cubicBezTo>
                  <a:pt x="4740519" y="129930"/>
                  <a:pt x="4804996" y="156307"/>
                  <a:pt x="4853354" y="209061"/>
                </a:cubicBezTo>
                <a:cubicBezTo>
                  <a:pt x="4901712" y="261815"/>
                  <a:pt x="4932485" y="351203"/>
                  <a:pt x="4967654" y="437661"/>
                </a:cubicBezTo>
                <a:cubicBezTo>
                  <a:pt x="5002823" y="524119"/>
                  <a:pt x="5023338" y="661866"/>
                  <a:pt x="5064369" y="727808"/>
                </a:cubicBezTo>
                <a:cubicBezTo>
                  <a:pt x="5105400" y="793750"/>
                  <a:pt x="5142034" y="821592"/>
                  <a:pt x="5213838" y="833315"/>
                </a:cubicBezTo>
                <a:cubicBezTo>
                  <a:pt x="5285642" y="845038"/>
                  <a:pt x="5429250" y="812800"/>
                  <a:pt x="5495192" y="798146"/>
                </a:cubicBezTo>
                <a:cubicBezTo>
                  <a:pt x="5561134" y="783492"/>
                  <a:pt x="5559669" y="869950"/>
                  <a:pt x="5609492" y="745392"/>
                </a:cubicBezTo>
                <a:cubicBezTo>
                  <a:pt x="5659315" y="620834"/>
                  <a:pt x="5741377" y="163635"/>
                  <a:pt x="5794131" y="50800"/>
                </a:cubicBezTo>
                <a:cubicBezTo>
                  <a:pt x="5846885" y="-62035"/>
                  <a:pt x="5868865" y="44939"/>
                  <a:pt x="5926015" y="68385"/>
                </a:cubicBezTo>
                <a:cubicBezTo>
                  <a:pt x="5983165" y="91831"/>
                  <a:pt x="6079881" y="127000"/>
                  <a:pt x="6137031" y="191477"/>
                </a:cubicBezTo>
                <a:cubicBezTo>
                  <a:pt x="6194181" y="255954"/>
                  <a:pt x="6232281" y="367323"/>
                  <a:pt x="6268915" y="455246"/>
                </a:cubicBezTo>
                <a:cubicBezTo>
                  <a:pt x="6305549" y="543169"/>
                  <a:pt x="6336323" y="660400"/>
                  <a:pt x="6356838" y="719015"/>
                </a:cubicBezTo>
                <a:cubicBezTo>
                  <a:pt x="6377353" y="777630"/>
                  <a:pt x="6374423" y="792284"/>
                  <a:pt x="6392008" y="806938"/>
                </a:cubicBezTo>
                <a:cubicBezTo>
                  <a:pt x="6409593" y="821592"/>
                  <a:pt x="6462346" y="806938"/>
                  <a:pt x="6462346" y="806938"/>
                </a:cubicBezTo>
                <a:cubicBezTo>
                  <a:pt x="6498980" y="806938"/>
                  <a:pt x="6556130" y="808403"/>
                  <a:pt x="6611815" y="806938"/>
                </a:cubicBezTo>
                <a:cubicBezTo>
                  <a:pt x="6667500" y="805473"/>
                  <a:pt x="6731977" y="801809"/>
                  <a:pt x="6796454" y="798146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55975" y="1028671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35083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Algorithm 4 – Dynamic Time Warping (DTW)</a:t>
            </a:r>
          </a:p>
          <a:p>
            <a:r>
              <a:rPr lang="en-US" sz="2400" dirty="0"/>
              <a:t>Create a accelerometer data template of “typical” step </a:t>
            </a:r>
          </a:p>
          <a:p>
            <a:pPr lvl="1"/>
            <a:r>
              <a:rPr lang="en-US" sz="2000" dirty="0"/>
              <a:t>Use DTW to match the template in the observed accelerometer data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 step in the observed accelerometer data can have</a:t>
            </a:r>
          </a:p>
          <a:p>
            <a:pPr lvl="2"/>
            <a:r>
              <a:rPr lang="en-US" sz="1600" dirty="0"/>
              <a:t>Different amplitude (user takes a step with more intensity)</a:t>
            </a:r>
          </a:p>
          <a:p>
            <a:pPr lvl="2"/>
            <a:r>
              <a:rPr lang="en-US" sz="1600" dirty="0"/>
              <a:t>Different time duration (user takes a faster step)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DTW can match the shape of the step</a:t>
            </a:r>
          </a:p>
          <a:p>
            <a:pPr lvl="2"/>
            <a:r>
              <a:rPr lang="en-US" sz="1600" dirty="0"/>
              <a:t>Even when the step is different in time and amplitude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389184" y="3519964"/>
            <a:ext cx="6137031" cy="779473"/>
          </a:xfrm>
          <a:custGeom>
            <a:avLst/>
            <a:gdLst>
              <a:gd name="connsiteX0" fmla="*/ 0 w 6137031"/>
              <a:gd name="connsiteY0" fmla="*/ 608747 h 1282870"/>
              <a:gd name="connsiteX1" fmla="*/ 43961 w 6137031"/>
              <a:gd name="connsiteY1" fmla="*/ 555993 h 1282870"/>
              <a:gd name="connsiteX2" fmla="*/ 211015 w 6137031"/>
              <a:gd name="connsiteY2" fmla="*/ 485655 h 1282870"/>
              <a:gd name="connsiteX3" fmla="*/ 501161 w 6137031"/>
              <a:gd name="connsiteY3" fmla="*/ 503240 h 1282870"/>
              <a:gd name="connsiteX4" fmla="*/ 729761 w 6137031"/>
              <a:gd name="connsiteY4" fmla="*/ 740632 h 1282870"/>
              <a:gd name="connsiteX5" fmla="*/ 958361 w 6137031"/>
              <a:gd name="connsiteY5" fmla="*/ 837347 h 1282870"/>
              <a:gd name="connsiteX6" fmla="*/ 1327638 w 6137031"/>
              <a:gd name="connsiteY6" fmla="*/ 635124 h 1282870"/>
              <a:gd name="connsiteX7" fmla="*/ 1415561 w 6137031"/>
              <a:gd name="connsiteY7" fmla="*/ 538409 h 1282870"/>
              <a:gd name="connsiteX8" fmla="*/ 1459523 w 6137031"/>
              <a:gd name="connsiteY8" fmla="*/ 837347 h 1282870"/>
              <a:gd name="connsiteX9" fmla="*/ 1529861 w 6137031"/>
              <a:gd name="connsiteY9" fmla="*/ 54832 h 1282870"/>
              <a:gd name="connsiteX10" fmla="*/ 1652954 w 6137031"/>
              <a:gd name="connsiteY10" fmla="*/ 1039570 h 1282870"/>
              <a:gd name="connsiteX11" fmla="*/ 1688123 w 6137031"/>
              <a:gd name="connsiteY11" fmla="*/ 1189040 h 1282870"/>
              <a:gd name="connsiteX12" fmla="*/ 1767254 w 6137031"/>
              <a:gd name="connsiteY12" fmla="*/ 643916 h 1282870"/>
              <a:gd name="connsiteX13" fmla="*/ 2110154 w 6137031"/>
              <a:gd name="connsiteY13" fmla="*/ 520824 h 1282870"/>
              <a:gd name="connsiteX14" fmla="*/ 2373923 w 6137031"/>
              <a:gd name="connsiteY14" fmla="*/ 740632 h 1282870"/>
              <a:gd name="connsiteX15" fmla="*/ 2743200 w 6137031"/>
              <a:gd name="connsiteY15" fmla="*/ 679086 h 1282870"/>
              <a:gd name="connsiteX16" fmla="*/ 2804746 w 6137031"/>
              <a:gd name="connsiteY16" fmla="*/ 503240 h 1282870"/>
              <a:gd name="connsiteX17" fmla="*/ 2857500 w 6137031"/>
              <a:gd name="connsiteY17" fmla="*/ 520824 h 1282870"/>
              <a:gd name="connsiteX18" fmla="*/ 2901461 w 6137031"/>
              <a:gd name="connsiteY18" fmla="*/ 793386 h 1282870"/>
              <a:gd name="connsiteX19" fmla="*/ 2980592 w 6137031"/>
              <a:gd name="connsiteY19" fmla="*/ 63624 h 1282870"/>
              <a:gd name="connsiteX20" fmla="*/ 3094892 w 6137031"/>
              <a:gd name="connsiteY20" fmla="*/ 837347 h 1282870"/>
              <a:gd name="connsiteX21" fmla="*/ 3138854 w 6137031"/>
              <a:gd name="connsiteY21" fmla="*/ 1171455 h 1282870"/>
              <a:gd name="connsiteX22" fmla="*/ 3182815 w 6137031"/>
              <a:gd name="connsiteY22" fmla="*/ 652709 h 1282870"/>
              <a:gd name="connsiteX23" fmla="*/ 3279531 w 6137031"/>
              <a:gd name="connsiteY23" fmla="*/ 503240 h 1282870"/>
              <a:gd name="connsiteX24" fmla="*/ 3455377 w 6137031"/>
              <a:gd name="connsiteY24" fmla="*/ 476863 h 1282870"/>
              <a:gd name="connsiteX25" fmla="*/ 3745523 w 6137031"/>
              <a:gd name="connsiteY25" fmla="*/ 503240 h 1282870"/>
              <a:gd name="connsiteX26" fmla="*/ 3859823 w 6137031"/>
              <a:gd name="connsiteY26" fmla="*/ 749424 h 1282870"/>
              <a:gd name="connsiteX27" fmla="*/ 4097215 w 6137031"/>
              <a:gd name="connsiteY27" fmla="*/ 749424 h 1282870"/>
              <a:gd name="connsiteX28" fmla="*/ 4255477 w 6137031"/>
              <a:gd name="connsiteY28" fmla="*/ 705463 h 1282870"/>
              <a:gd name="connsiteX29" fmla="*/ 4299438 w 6137031"/>
              <a:gd name="connsiteY29" fmla="*/ 468070 h 1282870"/>
              <a:gd name="connsiteX30" fmla="*/ 4360984 w 6137031"/>
              <a:gd name="connsiteY30" fmla="*/ 591163 h 1282870"/>
              <a:gd name="connsiteX31" fmla="*/ 4369777 w 6137031"/>
              <a:gd name="connsiteY31" fmla="*/ 793386 h 1282870"/>
              <a:gd name="connsiteX32" fmla="*/ 4413738 w 6137031"/>
              <a:gd name="connsiteY32" fmla="*/ 819763 h 1282870"/>
              <a:gd name="connsiteX33" fmla="*/ 4475284 w 6137031"/>
              <a:gd name="connsiteY33" fmla="*/ 116378 h 1282870"/>
              <a:gd name="connsiteX34" fmla="*/ 4501661 w 6137031"/>
              <a:gd name="connsiteY34" fmla="*/ 72416 h 1282870"/>
              <a:gd name="connsiteX35" fmla="*/ 4545623 w 6137031"/>
              <a:gd name="connsiteY35" fmla="*/ 837347 h 1282870"/>
              <a:gd name="connsiteX36" fmla="*/ 4572000 w 6137031"/>
              <a:gd name="connsiteY36" fmla="*/ 1153870 h 1282870"/>
              <a:gd name="connsiteX37" fmla="*/ 4589584 w 6137031"/>
              <a:gd name="connsiteY37" fmla="*/ 1268170 h 1282870"/>
              <a:gd name="connsiteX38" fmla="*/ 4659923 w 6137031"/>
              <a:gd name="connsiteY38" fmla="*/ 846140 h 1282870"/>
              <a:gd name="connsiteX39" fmla="*/ 4668715 w 6137031"/>
              <a:gd name="connsiteY39" fmla="*/ 564786 h 1282870"/>
              <a:gd name="connsiteX40" fmla="*/ 4800600 w 6137031"/>
              <a:gd name="connsiteY40" fmla="*/ 494447 h 1282870"/>
              <a:gd name="connsiteX41" fmla="*/ 5002823 w 6137031"/>
              <a:gd name="connsiteY41" fmla="*/ 503240 h 1282870"/>
              <a:gd name="connsiteX42" fmla="*/ 5064369 w 6137031"/>
              <a:gd name="connsiteY42" fmla="*/ 670293 h 1282870"/>
              <a:gd name="connsiteX43" fmla="*/ 5187461 w 6137031"/>
              <a:gd name="connsiteY43" fmla="*/ 758216 h 1282870"/>
              <a:gd name="connsiteX44" fmla="*/ 5319346 w 6137031"/>
              <a:gd name="connsiteY44" fmla="*/ 767009 h 1282870"/>
              <a:gd name="connsiteX45" fmla="*/ 5433646 w 6137031"/>
              <a:gd name="connsiteY45" fmla="*/ 591163 h 1282870"/>
              <a:gd name="connsiteX46" fmla="*/ 5486400 w 6137031"/>
              <a:gd name="connsiteY46" fmla="*/ 520824 h 1282870"/>
              <a:gd name="connsiteX47" fmla="*/ 5530361 w 6137031"/>
              <a:gd name="connsiteY47" fmla="*/ 494447 h 1282870"/>
              <a:gd name="connsiteX48" fmla="*/ 5539154 w 6137031"/>
              <a:gd name="connsiteY48" fmla="*/ 714255 h 1282870"/>
              <a:gd name="connsiteX49" fmla="*/ 5556738 w 6137031"/>
              <a:gd name="connsiteY49" fmla="*/ 819763 h 1282870"/>
              <a:gd name="connsiteX50" fmla="*/ 5627077 w 6137031"/>
              <a:gd name="connsiteY50" fmla="*/ 846140 h 1282870"/>
              <a:gd name="connsiteX51" fmla="*/ 5750169 w 6137031"/>
              <a:gd name="connsiteY51" fmla="*/ 37247 h 1282870"/>
              <a:gd name="connsiteX52" fmla="*/ 5767754 w 6137031"/>
              <a:gd name="connsiteY52" fmla="*/ 854932 h 1282870"/>
              <a:gd name="connsiteX53" fmla="*/ 5829300 w 6137031"/>
              <a:gd name="connsiteY53" fmla="*/ 1136286 h 1282870"/>
              <a:gd name="connsiteX54" fmla="*/ 5864469 w 6137031"/>
              <a:gd name="connsiteY54" fmla="*/ 1268170 h 1282870"/>
              <a:gd name="connsiteX55" fmla="*/ 5926015 w 6137031"/>
              <a:gd name="connsiteY55" fmla="*/ 802178 h 1282870"/>
              <a:gd name="connsiteX56" fmla="*/ 5978769 w 6137031"/>
              <a:gd name="connsiteY56" fmla="*/ 547201 h 1282870"/>
              <a:gd name="connsiteX57" fmla="*/ 6137031 w 6137031"/>
              <a:gd name="connsiteY57" fmla="*/ 503240 h 128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37031" h="1282870">
                <a:moveTo>
                  <a:pt x="0" y="608747"/>
                </a:moveTo>
                <a:cubicBezTo>
                  <a:pt x="4396" y="592627"/>
                  <a:pt x="8792" y="576508"/>
                  <a:pt x="43961" y="555993"/>
                </a:cubicBezTo>
                <a:cubicBezTo>
                  <a:pt x="79130" y="535478"/>
                  <a:pt x="134815" y="494447"/>
                  <a:pt x="211015" y="485655"/>
                </a:cubicBezTo>
                <a:cubicBezTo>
                  <a:pt x="287215" y="476863"/>
                  <a:pt x="414703" y="460744"/>
                  <a:pt x="501161" y="503240"/>
                </a:cubicBezTo>
                <a:cubicBezTo>
                  <a:pt x="587619" y="545736"/>
                  <a:pt x="653561" y="684948"/>
                  <a:pt x="729761" y="740632"/>
                </a:cubicBezTo>
                <a:cubicBezTo>
                  <a:pt x="805961" y="796316"/>
                  <a:pt x="858715" y="854932"/>
                  <a:pt x="958361" y="837347"/>
                </a:cubicBezTo>
                <a:cubicBezTo>
                  <a:pt x="1058007" y="819762"/>
                  <a:pt x="1251438" y="684947"/>
                  <a:pt x="1327638" y="635124"/>
                </a:cubicBezTo>
                <a:cubicBezTo>
                  <a:pt x="1403838" y="585301"/>
                  <a:pt x="1393580" y="504705"/>
                  <a:pt x="1415561" y="538409"/>
                </a:cubicBezTo>
                <a:cubicBezTo>
                  <a:pt x="1437542" y="572113"/>
                  <a:pt x="1440473" y="917943"/>
                  <a:pt x="1459523" y="837347"/>
                </a:cubicBezTo>
                <a:cubicBezTo>
                  <a:pt x="1478573" y="756751"/>
                  <a:pt x="1497622" y="21128"/>
                  <a:pt x="1529861" y="54832"/>
                </a:cubicBezTo>
                <a:cubicBezTo>
                  <a:pt x="1562100" y="88536"/>
                  <a:pt x="1626577" y="850535"/>
                  <a:pt x="1652954" y="1039570"/>
                </a:cubicBezTo>
                <a:cubicBezTo>
                  <a:pt x="1679331" y="1228605"/>
                  <a:pt x="1669073" y="1254982"/>
                  <a:pt x="1688123" y="1189040"/>
                </a:cubicBezTo>
                <a:cubicBezTo>
                  <a:pt x="1707173" y="1123098"/>
                  <a:pt x="1696916" y="755285"/>
                  <a:pt x="1767254" y="643916"/>
                </a:cubicBezTo>
                <a:cubicBezTo>
                  <a:pt x="1837592" y="532547"/>
                  <a:pt x="2009043" y="504705"/>
                  <a:pt x="2110154" y="520824"/>
                </a:cubicBezTo>
                <a:cubicBezTo>
                  <a:pt x="2211265" y="536943"/>
                  <a:pt x="2268415" y="714255"/>
                  <a:pt x="2373923" y="740632"/>
                </a:cubicBezTo>
                <a:cubicBezTo>
                  <a:pt x="2479431" y="767009"/>
                  <a:pt x="2671396" y="718651"/>
                  <a:pt x="2743200" y="679086"/>
                </a:cubicBezTo>
                <a:cubicBezTo>
                  <a:pt x="2815004" y="639521"/>
                  <a:pt x="2785696" y="529617"/>
                  <a:pt x="2804746" y="503240"/>
                </a:cubicBezTo>
                <a:cubicBezTo>
                  <a:pt x="2823796" y="476863"/>
                  <a:pt x="2841381" y="472467"/>
                  <a:pt x="2857500" y="520824"/>
                </a:cubicBezTo>
                <a:cubicBezTo>
                  <a:pt x="2873619" y="569181"/>
                  <a:pt x="2880946" y="869586"/>
                  <a:pt x="2901461" y="793386"/>
                </a:cubicBezTo>
                <a:cubicBezTo>
                  <a:pt x="2921976" y="717186"/>
                  <a:pt x="2948354" y="56297"/>
                  <a:pt x="2980592" y="63624"/>
                </a:cubicBezTo>
                <a:cubicBezTo>
                  <a:pt x="3012831" y="70951"/>
                  <a:pt x="3068515" y="652708"/>
                  <a:pt x="3094892" y="837347"/>
                </a:cubicBezTo>
                <a:cubicBezTo>
                  <a:pt x="3121269" y="1021986"/>
                  <a:pt x="3124200" y="1202228"/>
                  <a:pt x="3138854" y="1171455"/>
                </a:cubicBezTo>
                <a:cubicBezTo>
                  <a:pt x="3153508" y="1140682"/>
                  <a:pt x="3159369" y="764078"/>
                  <a:pt x="3182815" y="652709"/>
                </a:cubicBezTo>
                <a:cubicBezTo>
                  <a:pt x="3206261" y="541340"/>
                  <a:pt x="3234104" y="532548"/>
                  <a:pt x="3279531" y="503240"/>
                </a:cubicBezTo>
                <a:cubicBezTo>
                  <a:pt x="3324958" y="473932"/>
                  <a:pt x="3377712" y="476863"/>
                  <a:pt x="3455377" y="476863"/>
                </a:cubicBezTo>
                <a:cubicBezTo>
                  <a:pt x="3533042" y="476863"/>
                  <a:pt x="3678115" y="457813"/>
                  <a:pt x="3745523" y="503240"/>
                </a:cubicBezTo>
                <a:cubicBezTo>
                  <a:pt x="3812931" y="548667"/>
                  <a:pt x="3801208" y="708393"/>
                  <a:pt x="3859823" y="749424"/>
                </a:cubicBezTo>
                <a:cubicBezTo>
                  <a:pt x="3918438" y="790455"/>
                  <a:pt x="4031273" y="756751"/>
                  <a:pt x="4097215" y="749424"/>
                </a:cubicBezTo>
                <a:cubicBezTo>
                  <a:pt x="4163157" y="742097"/>
                  <a:pt x="4221773" y="752355"/>
                  <a:pt x="4255477" y="705463"/>
                </a:cubicBezTo>
                <a:cubicBezTo>
                  <a:pt x="4289181" y="658571"/>
                  <a:pt x="4281854" y="487120"/>
                  <a:pt x="4299438" y="468070"/>
                </a:cubicBezTo>
                <a:cubicBezTo>
                  <a:pt x="4317022" y="449020"/>
                  <a:pt x="4349261" y="536944"/>
                  <a:pt x="4360984" y="591163"/>
                </a:cubicBezTo>
                <a:cubicBezTo>
                  <a:pt x="4372707" y="645382"/>
                  <a:pt x="4360985" y="755286"/>
                  <a:pt x="4369777" y="793386"/>
                </a:cubicBezTo>
                <a:cubicBezTo>
                  <a:pt x="4378569" y="831486"/>
                  <a:pt x="4396154" y="932598"/>
                  <a:pt x="4413738" y="819763"/>
                </a:cubicBezTo>
                <a:cubicBezTo>
                  <a:pt x="4431322" y="706928"/>
                  <a:pt x="4460630" y="240936"/>
                  <a:pt x="4475284" y="116378"/>
                </a:cubicBezTo>
                <a:cubicBezTo>
                  <a:pt x="4489938" y="-8180"/>
                  <a:pt x="4489938" y="-47745"/>
                  <a:pt x="4501661" y="72416"/>
                </a:cubicBezTo>
                <a:cubicBezTo>
                  <a:pt x="4513384" y="192577"/>
                  <a:pt x="4533900" y="657105"/>
                  <a:pt x="4545623" y="837347"/>
                </a:cubicBezTo>
                <a:cubicBezTo>
                  <a:pt x="4557346" y="1017589"/>
                  <a:pt x="4564673" y="1082066"/>
                  <a:pt x="4572000" y="1153870"/>
                </a:cubicBezTo>
                <a:cubicBezTo>
                  <a:pt x="4579327" y="1225674"/>
                  <a:pt x="4574930" y="1319458"/>
                  <a:pt x="4589584" y="1268170"/>
                </a:cubicBezTo>
                <a:cubicBezTo>
                  <a:pt x="4604238" y="1216882"/>
                  <a:pt x="4646735" y="963371"/>
                  <a:pt x="4659923" y="846140"/>
                </a:cubicBezTo>
                <a:cubicBezTo>
                  <a:pt x="4673111" y="728909"/>
                  <a:pt x="4645269" y="623401"/>
                  <a:pt x="4668715" y="564786"/>
                </a:cubicBezTo>
                <a:cubicBezTo>
                  <a:pt x="4692161" y="506171"/>
                  <a:pt x="4744915" y="504705"/>
                  <a:pt x="4800600" y="494447"/>
                </a:cubicBezTo>
                <a:cubicBezTo>
                  <a:pt x="4856285" y="484189"/>
                  <a:pt x="4958862" y="473932"/>
                  <a:pt x="5002823" y="503240"/>
                </a:cubicBezTo>
                <a:cubicBezTo>
                  <a:pt x="5046784" y="532548"/>
                  <a:pt x="5033596" y="627797"/>
                  <a:pt x="5064369" y="670293"/>
                </a:cubicBezTo>
                <a:cubicBezTo>
                  <a:pt x="5095142" y="712789"/>
                  <a:pt x="5144965" y="742097"/>
                  <a:pt x="5187461" y="758216"/>
                </a:cubicBezTo>
                <a:cubicBezTo>
                  <a:pt x="5229957" y="774335"/>
                  <a:pt x="5278315" y="794851"/>
                  <a:pt x="5319346" y="767009"/>
                </a:cubicBezTo>
                <a:cubicBezTo>
                  <a:pt x="5360377" y="739167"/>
                  <a:pt x="5405804" y="632194"/>
                  <a:pt x="5433646" y="591163"/>
                </a:cubicBezTo>
                <a:cubicBezTo>
                  <a:pt x="5461488" y="550132"/>
                  <a:pt x="5470281" y="536943"/>
                  <a:pt x="5486400" y="520824"/>
                </a:cubicBezTo>
                <a:cubicBezTo>
                  <a:pt x="5502519" y="504705"/>
                  <a:pt x="5521569" y="462208"/>
                  <a:pt x="5530361" y="494447"/>
                </a:cubicBezTo>
                <a:cubicBezTo>
                  <a:pt x="5539153" y="526685"/>
                  <a:pt x="5534758" y="660036"/>
                  <a:pt x="5539154" y="714255"/>
                </a:cubicBezTo>
                <a:cubicBezTo>
                  <a:pt x="5543550" y="768474"/>
                  <a:pt x="5542084" y="797782"/>
                  <a:pt x="5556738" y="819763"/>
                </a:cubicBezTo>
                <a:cubicBezTo>
                  <a:pt x="5571392" y="841744"/>
                  <a:pt x="5594839" y="976559"/>
                  <a:pt x="5627077" y="846140"/>
                </a:cubicBezTo>
                <a:cubicBezTo>
                  <a:pt x="5659315" y="715721"/>
                  <a:pt x="5726723" y="35782"/>
                  <a:pt x="5750169" y="37247"/>
                </a:cubicBezTo>
                <a:cubicBezTo>
                  <a:pt x="5773615" y="38712"/>
                  <a:pt x="5754566" y="671759"/>
                  <a:pt x="5767754" y="854932"/>
                </a:cubicBezTo>
                <a:cubicBezTo>
                  <a:pt x="5780942" y="1038105"/>
                  <a:pt x="5813181" y="1067413"/>
                  <a:pt x="5829300" y="1136286"/>
                </a:cubicBezTo>
                <a:cubicBezTo>
                  <a:pt x="5845419" y="1205159"/>
                  <a:pt x="5848350" y="1323855"/>
                  <a:pt x="5864469" y="1268170"/>
                </a:cubicBezTo>
                <a:cubicBezTo>
                  <a:pt x="5880588" y="1212485"/>
                  <a:pt x="5906965" y="922340"/>
                  <a:pt x="5926015" y="802178"/>
                </a:cubicBezTo>
                <a:cubicBezTo>
                  <a:pt x="5945065" y="682017"/>
                  <a:pt x="5943600" y="597024"/>
                  <a:pt x="5978769" y="547201"/>
                </a:cubicBezTo>
                <a:cubicBezTo>
                  <a:pt x="6013938" y="497378"/>
                  <a:pt x="6075484" y="500309"/>
                  <a:pt x="6137031" y="50324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2" b="-8999"/>
          <a:stretch/>
        </p:blipFill>
        <p:spPr>
          <a:xfrm>
            <a:off x="3347081" y="2277688"/>
            <a:ext cx="1809607" cy="5847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540977" y="3006969"/>
            <a:ext cx="641838" cy="39999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00500" y="3033346"/>
            <a:ext cx="158262" cy="37362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73162" y="3150594"/>
            <a:ext cx="167053" cy="36937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92082" y="2862458"/>
            <a:ext cx="1097840" cy="544508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722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Challenges in designing step counting algorithms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Different users have different walking behavior</a:t>
            </a:r>
          </a:p>
          <a:p>
            <a:pPr lvl="2"/>
            <a:r>
              <a:rPr lang="en-US" sz="1600" dirty="0"/>
              <a:t>Difficult to determine the exact thresholds for peak detection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False positives</a:t>
            </a:r>
          </a:p>
          <a:p>
            <a:pPr lvl="2"/>
            <a:r>
              <a:rPr lang="en-US" sz="1600" dirty="0"/>
              <a:t>Other motions (moving of legs while sitting) can be counted as steps</a:t>
            </a:r>
          </a:p>
          <a:p>
            <a:pPr lvl="2"/>
            <a:r>
              <a:rPr lang="en-US" sz="1600" dirty="0"/>
              <a:t>Peak detection and mean crossing methods have higher false positives</a:t>
            </a:r>
          </a:p>
          <a:p>
            <a:pPr lvl="2"/>
            <a:r>
              <a:rPr lang="en-US" sz="1600" dirty="0"/>
              <a:t>Autocorrelation and DTW can reduce false positives as they are matching pattern of a step, not just one statistic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Phone position</a:t>
            </a:r>
          </a:p>
          <a:p>
            <a:pPr lvl="2"/>
            <a:r>
              <a:rPr lang="en-US" sz="1600" dirty="0"/>
              <a:t>Users can choose to phone anywhere – pant pocket, close to ear while talking, holding in the hand, in the purse etc.</a:t>
            </a:r>
          </a:p>
          <a:p>
            <a:pPr lvl="2"/>
            <a:r>
              <a:rPr lang="en-US" sz="1600" dirty="0"/>
              <a:t>Heel strike is observed (with different intensity) in all positions</a:t>
            </a:r>
          </a:p>
          <a:p>
            <a:pPr lvl="2"/>
            <a:r>
              <a:rPr lang="en-US" sz="1600" dirty="0"/>
              <a:t>Step counting should be robust to phone position</a:t>
            </a:r>
          </a:p>
          <a:p>
            <a:pPr lvl="2"/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89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Agenda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216" y="1462373"/>
            <a:ext cx="6825228" cy="4998027"/>
          </a:xfrm>
        </p:spPr>
        <p:txBody>
          <a:bodyPr>
            <a:normAutofit/>
          </a:bodyPr>
          <a:lstStyle/>
          <a:p>
            <a:r>
              <a:rPr lang="en-US" sz="2400" dirty="0"/>
              <a:t>Sensor overview</a:t>
            </a:r>
          </a:p>
          <a:p>
            <a:pPr lvl="1"/>
            <a:r>
              <a:rPr lang="en-US" sz="2000" dirty="0"/>
              <a:t>Accelerometer and gyroscope</a:t>
            </a:r>
          </a:p>
          <a:p>
            <a:r>
              <a:rPr lang="en-US" sz="2400" dirty="0"/>
              <a:t>Step counting</a:t>
            </a:r>
          </a:p>
          <a:p>
            <a:r>
              <a:rPr lang="en-US" sz="2400" dirty="0"/>
              <a:t>Heading detection</a:t>
            </a:r>
          </a:p>
          <a:p>
            <a:pPr lvl="1"/>
            <a:r>
              <a:rPr lang="en-US" sz="2000" dirty="0"/>
              <a:t>Magnetometer and compass</a:t>
            </a:r>
          </a:p>
          <a:p>
            <a:pPr lvl="1"/>
            <a:r>
              <a:rPr lang="en-US" sz="2000" dirty="0"/>
              <a:t>Use on </a:t>
            </a:r>
            <a:r>
              <a:rPr lang="en-US" sz="2000" dirty="0" err="1"/>
              <a:t>WiFi</a:t>
            </a:r>
            <a:r>
              <a:rPr lang="en-US" sz="2000" dirty="0"/>
              <a:t> localization</a:t>
            </a:r>
          </a:p>
          <a:p>
            <a:r>
              <a:rPr lang="en-US" sz="2400" dirty="0"/>
              <a:t>Gesture recognition</a:t>
            </a:r>
          </a:p>
          <a:p>
            <a:pPr lvl="1"/>
            <a:r>
              <a:rPr lang="en-US" sz="2000" dirty="0"/>
              <a:t>Motion sensors on smartwatch</a:t>
            </a:r>
          </a:p>
          <a:p>
            <a:r>
              <a:rPr lang="en-US" sz="2400" dirty="0"/>
              <a:t>Voice sensing through accelerometer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48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Magnetometer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Measures the ambient magnetic field force</a:t>
            </a:r>
          </a:p>
          <a:p>
            <a:pPr lvl="1"/>
            <a:r>
              <a:rPr lang="en-US" sz="2000" dirty="0"/>
              <a:t>In </a:t>
            </a:r>
            <a:r>
              <a:rPr lang="en-US" sz="2000" dirty="0" err="1"/>
              <a:t>microTesla</a:t>
            </a:r>
            <a:r>
              <a:rPr lang="en-US" sz="2000" dirty="0"/>
              <a:t> in 3-axis </a:t>
            </a:r>
          </a:p>
          <a:p>
            <a:pPr lvl="1"/>
            <a:endParaRPr lang="en-US" sz="2000" dirty="0"/>
          </a:p>
          <a:p>
            <a:r>
              <a:rPr lang="en-US" sz="2400" dirty="0"/>
              <a:t>Accelerometer and gyroscope</a:t>
            </a:r>
          </a:p>
          <a:p>
            <a:pPr lvl="1"/>
            <a:r>
              <a:rPr lang="en-US" sz="2000" dirty="0"/>
              <a:t>Measure motion compared to device’s own axis</a:t>
            </a:r>
          </a:p>
          <a:p>
            <a:pPr lvl="1"/>
            <a:r>
              <a:rPr lang="en-US" sz="2000" dirty="0"/>
              <a:t>Relates to smartphone’s own coordinate system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In absence of any other magnetic field</a:t>
            </a:r>
          </a:p>
          <a:p>
            <a:pPr lvl="1"/>
            <a:r>
              <a:rPr lang="en-US" sz="2000" dirty="0"/>
              <a:t>Magnetometer measures earth’s magnetic field force</a:t>
            </a:r>
          </a:p>
          <a:p>
            <a:pPr lvl="1"/>
            <a:r>
              <a:rPr lang="en-US" sz="2000" dirty="0"/>
              <a:t>Similar to compass</a:t>
            </a:r>
          </a:p>
          <a:p>
            <a:pPr lvl="1"/>
            <a:endParaRPr lang="en-US" sz="2000" dirty="0"/>
          </a:p>
          <a:p>
            <a:r>
              <a:rPr lang="en-US" sz="2400" dirty="0"/>
              <a:t>Noise</a:t>
            </a:r>
          </a:p>
          <a:p>
            <a:pPr lvl="1"/>
            <a:r>
              <a:rPr lang="en-US" sz="2000" dirty="0"/>
              <a:t>Any surrounding device with electromagnetic field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78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Magnetometer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Earth’s magnetic field</a:t>
            </a:r>
          </a:p>
          <a:p>
            <a:pPr lvl="1"/>
            <a:r>
              <a:rPr lang="en-US" sz="2000" dirty="0"/>
              <a:t>Field line originating from a south pole and terminating at north pole</a:t>
            </a:r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25</a:t>
            </a:fld>
            <a:endParaRPr lang="en-US" dirty="0"/>
          </a:p>
        </p:txBody>
      </p:sp>
      <p:pic>
        <p:nvPicPr>
          <p:cNvPr id="1032" name="Picture 8" descr="Representation of Earth's Invisible Magnetic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22" y="2111112"/>
            <a:ext cx="5539458" cy="42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28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Magnetometer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Earth’s magnetic field at different points on earth</a:t>
            </a:r>
          </a:p>
          <a:p>
            <a:pPr lvl="1"/>
            <a:r>
              <a:rPr lang="en-US" sz="2000" dirty="0"/>
              <a:t>At different places on earth, the magnetic field has different strength and direction of force</a:t>
            </a:r>
          </a:p>
          <a:p>
            <a:pPr lvl="1"/>
            <a:r>
              <a:rPr lang="en-US" sz="2000" dirty="0"/>
              <a:t>For example, in north America, the field lines point downward towards north at an angle close to 70 degrees (called angle of inclination </a:t>
            </a:r>
            <a:r>
              <a:rPr lang="el-GR" sz="2000" dirty="0"/>
              <a:t>θ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Magnetometer measures </a:t>
            </a:r>
            <a:r>
              <a:rPr lang="en-US" sz="2000" dirty="0" err="1"/>
              <a:t>Mx</a:t>
            </a:r>
            <a:r>
              <a:rPr lang="en-US" sz="2000" dirty="0"/>
              <a:t>, My and </a:t>
            </a:r>
            <a:r>
              <a:rPr lang="en-US" sz="2000" dirty="0" err="1"/>
              <a:t>Mz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26</a:t>
            </a:fld>
            <a:endParaRPr lang="en-US" dirty="0"/>
          </a:p>
        </p:txBody>
      </p:sp>
      <p:pic>
        <p:nvPicPr>
          <p:cNvPr id="1032" name="Picture 8" descr="Representation of Earth's Invisible Magnetic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40" y="3349868"/>
            <a:ext cx="3169121" cy="24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561384" y="3165231"/>
            <a:ext cx="0" cy="182000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03024" y="4009293"/>
            <a:ext cx="958360" cy="97594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44662" y="4985238"/>
            <a:ext cx="1916722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61384" y="4985238"/>
            <a:ext cx="993531" cy="99353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03023" y="4009293"/>
            <a:ext cx="0" cy="1472710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03023" y="4009293"/>
            <a:ext cx="958360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34633" y="4985238"/>
            <a:ext cx="468390" cy="496765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03023" y="5482003"/>
            <a:ext cx="1455126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603022" y="4985238"/>
            <a:ext cx="958361" cy="496764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Arc 1026"/>
          <p:cNvSpPr/>
          <p:nvPr/>
        </p:nvSpPr>
        <p:spPr>
          <a:xfrm rot="13861671">
            <a:off x="7348081" y="4791838"/>
            <a:ext cx="354045" cy="364149"/>
          </a:xfrm>
          <a:prstGeom prst="arc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TextBox 1027"/>
          <p:cNvSpPr txBox="1"/>
          <p:nvPr/>
        </p:nvSpPr>
        <p:spPr>
          <a:xfrm>
            <a:off x="7062620" y="4703884"/>
            <a:ext cx="27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θ</a:t>
            </a:r>
            <a:endParaRPr lang="en-US" dirty="0"/>
          </a:p>
        </p:txBody>
      </p:sp>
      <p:sp>
        <p:nvSpPr>
          <p:cNvPr id="1029" name="TextBox 1028"/>
          <p:cNvSpPr txBox="1"/>
          <p:nvPr/>
        </p:nvSpPr>
        <p:spPr>
          <a:xfrm>
            <a:off x="7777995" y="5754869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Mx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561383" y="3165230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Mz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277782" y="4470434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74907" y="3639961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26314" y="2549315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3263430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Heading determination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Determine the direction of walking </a:t>
            </a:r>
          </a:p>
          <a:p>
            <a:pPr lvl="1"/>
            <a:r>
              <a:rPr lang="en-US" sz="2000" dirty="0"/>
              <a:t>Using magnetometer in smartphone</a:t>
            </a:r>
          </a:p>
          <a:p>
            <a:pPr lvl="1"/>
            <a:r>
              <a:rPr lang="en-US" sz="2000" dirty="0"/>
              <a:t>Direction measured as relative angle to magnetic north pole</a:t>
            </a:r>
          </a:p>
          <a:p>
            <a:pPr lvl="1"/>
            <a:r>
              <a:rPr lang="en-US" sz="2000" dirty="0"/>
              <a:t>Example: user is walking 30 degrees North</a:t>
            </a:r>
          </a:p>
          <a:p>
            <a:pPr lvl="1"/>
            <a:endParaRPr lang="en-US" sz="2000" dirty="0"/>
          </a:p>
          <a:p>
            <a:r>
              <a:rPr lang="en-US" sz="2400" dirty="0"/>
              <a:t>Magnetometer </a:t>
            </a:r>
          </a:p>
          <a:p>
            <a:pPr lvl="1"/>
            <a:r>
              <a:rPr lang="en-US" sz="2000" dirty="0" err="1"/>
              <a:t>Mx</a:t>
            </a:r>
            <a:r>
              <a:rPr lang="en-US" sz="2000" dirty="0"/>
              <a:t> and My are planar to earth’s surface</a:t>
            </a:r>
          </a:p>
          <a:p>
            <a:pPr lvl="1"/>
            <a:r>
              <a:rPr lang="en-US" sz="2000" dirty="0"/>
              <a:t>can be used to determine the compass heading direction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893168" y="3754314"/>
            <a:ext cx="0" cy="182000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34808" y="4598376"/>
            <a:ext cx="958360" cy="97594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76446" y="5574321"/>
            <a:ext cx="1916722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93168" y="5574321"/>
            <a:ext cx="993531" cy="99353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34807" y="4598376"/>
            <a:ext cx="0" cy="1472710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34807" y="4598376"/>
            <a:ext cx="958360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66417" y="5574321"/>
            <a:ext cx="468390" cy="496765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34807" y="6071086"/>
            <a:ext cx="1455126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34806" y="5574321"/>
            <a:ext cx="958361" cy="496764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3861671">
            <a:off x="6679865" y="5380921"/>
            <a:ext cx="354045" cy="364149"/>
          </a:xfrm>
          <a:prstGeom prst="arc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94404" y="5292967"/>
            <a:ext cx="27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θ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09779" y="6343952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93167" y="3754313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09566" y="5059517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6691" y="4229044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pic>
        <p:nvPicPr>
          <p:cNvPr id="1034" name="Picture 10" descr="Image result for smartph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28874"/>
          <a:stretch/>
        </p:blipFill>
        <p:spPr bwMode="auto">
          <a:xfrm>
            <a:off x="3101918" y="5101281"/>
            <a:ext cx="479804" cy="2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erson walking with phone in 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29" y="4123645"/>
            <a:ext cx="1232633" cy="20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>
          <a:xfrm>
            <a:off x="3580661" y="5116789"/>
            <a:ext cx="462740" cy="145547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42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Heading determination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Observation</a:t>
            </a:r>
          </a:p>
          <a:p>
            <a:pPr lvl="1"/>
            <a:r>
              <a:rPr lang="en-US" sz="2000" dirty="0"/>
              <a:t>Rotate in a circle with the smartphone in your hand (keep it level to ground, no magnetic interference)</a:t>
            </a:r>
          </a:p>
          <a:p>
            <a:pPr lvl="1"/>
            <a:r>
              <a:rPr lang="en-US" sz="2000" dirty="0"/>
              <a:t>Positive or negative depending on heading direction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28</a:t>
            </a:fld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2022231" y="3301811"/>
            <a:ext cx="4598377" cy="2884338"/>
          </a:xfrm>
          <a:custGeom>
            <a:avLst/>
            <a:gdLst>
              <a:gd name="connsiteX0" fmla="*/ 0 w 4598377"/>
              <a:gd name="connsiteY0" fmla="*/ 1463620 h 2884338"/>
              <a:gd name="connsiteX1" fmla="*/ 413238 w 4598377"/>
              <a:gd name="connsiteY1" fmla="*/ 663520 h 2884338"/>
              <a:gd name="connsiteX2" fmla="*/ 826477 w 4598377"/>
              <a:gd name="connsiteY2" fmla="*/ 127189 h 2884338"/>
              <a:gd name="connsiteX3" fmla="*/ 1204546 w 4598377"/>
              <a:gd name="connsiteY3" fmla="*/ 12889 h 2884338"/>
              <a:gd name="connsiteX4" fmla="*/ 1661746 w 4598377"/>
              <a:gd name="connsiteY4" fmla="*/ 346997 h 2884338"/>
              <a:gd name="connsiteX5" fmla="*/ 1960684 w 4598377"/>
              <a:gd name="connsiteY5" fmla="*/ 795404 h 2884338"/>
              <a:gd name="connsiteX6" fmla="*/ 2312377 w 4598377"/>
              <a:gd name="connsiteY6" fmla="*/ 1463620 h 2884338"/>
              <a:gd name="connsiteX7" fmla="*/ 2620107 w 4598377"/>
              <a:gd name="connsiteY7" fmla="*/ 2070289 h 2884338"/>
              <a:gd name="connsiteX8" fmla="*/ 2910254 w 4598377"/>
              <a:gd name="connsiteY8" fmla="*/ 2545074 h 2884338"/>
              <a:gd name="connsiteX9" fmla="*/ 3209192 w 4598377"/>
              <a:gd name="connsiteY9" fmla="*/ 2817635 h 2884338"/>
              <a:gd name="connsiteX10" fmla="*/ 3455377 w 4598377"/>
              <a:gd name="connsiteY10" fmla="*/ 2879181 h 2884338"/>
              <a:gd name="connsiteX11" fmla="*/ 3807069 w 4598377"/>
              <a:gd name="connsiteY11" fmla="*/ 2720920 h 2884338"/>
              <a:gd name="connsiteX12" fmla="*/ 4106007 w 4598377"/>
              <a:gd name="connsiteY12" fmla="*/ 2334058 h 2884338"/>
              <a:gd name="connsiteX13" fmla="*/ 4396154 w 4598377"/>
              <a:gd name="connsiteY13" fmla="*/ 1806520 h 2884338"/>
              <a:gd name="connsiteX14" fmla="*/ 4598377 w 4598377"/>
              <a:gd name="connsiteY14" fmla="*/ 1472412 h 288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98377" h="2884338">
                <a:moveTo>
                  <a:pt x="0" y="1463620"/>
                </a:moveTo>
                <a:cubicBezTo>
                  <a:pt x="137746" y="1174939"/>
                  <a:pt x="275492" y="886258"/>
                  <a:pt x="413238" y="663520"/>
                </a:cubicBezTo>
                <a:cubicBezTo>
                  <a:pt x="550984" y="440782"/>
                  <a:pt x="694592" y="235627"/>
                  <a:pt x="826477" y="127189"/>
                </a:cubicBezTo>
                <a:cubicBezTo>
                  <a:pt x="958362" y="18750"/>
                  <a:pt x="1065335" y="-23746"/>
                  <a:pt x="1204546" y="12889"/>
                </a:cubicBezTo>
                <a:cubicBezTo>
                  <a:pt x="1343758" y="49524"/>
                  <a:pt x="1535723" y="216578"/>
                  <a:pt x="1661746" y="346997"/>
                </a:cubicBezTo>
                <a:cubicBezTo>
                  <a:pt x="1787769" y="477416"/>
                  <a:pt x="1852245" y="609300"/>
                  <a:pt x="1960684" y="795404"/>
                </a:cubicBezTo>
                <a:cubicBezTo>
                  <a:pt x="2069123" y="981508"/>
                  <a:pt x="2202473" y="1251139"/>
                  <a:pt x="2312377" y="1463620"/>
                </a:cubicBezTo>
                <a:cubicBezTo>
                  <a:pt x="2422281" y="1676101"/>
                  <a:pt x="2520461" y="1890047"/>
                  <a:pt x="2620107" y="2070289"/>
                </a:cubicBezTo>
                <a:cubicBezTo>
                  <a:pt x="2719753" y="2250531"/>
                  <a:pt x="2812073" y="2420516"/>
                  <a:pt x="2910254" y="2545074"/>
                </a:cubicBezTo>
                <a:cubicBezTo>
                  <a:pt x="3008435" y="2669632"/>
                  <a:pt x="3118338" y="2761951"/>
                  <a:pt x="3209192" y="2817635"/>
                </a:cubicBezTo>
                <a:cubicBezTo>
                  <a:pt x="3300046" y="2873319"/>
                  <a:pt x="3355731" y="2895300"/>
                  <a:pt x="3455377" y="2879181"/>
                </a:cubicBezTo>
                <a:cubicBezTo>
                  <a:pt x="3555023" y="2863062"/>
                  <a:pt x="3698631" y="2811774"/>
                  <a:pt x="3807069" y="2720920"/>
                </a:cubicBezTo>
                <a:cubicBezTo>
                  <a:pt x="3915507" y="2630066"/>
                  <a:pt x="4007826" y="2486458"/>
                  <a:pt x="4106007" y="2334058"/>
                </a:cubicBezTo>
                <a:cubicBezTo>
                  <a:pt x="4204188" y="2181658"/>
                  <a:pt x="4314092" y="1950128"/>
                  <a:pt x="4396154" y="1806520"/>
                </a:cubicBezTo>
                <a:cubicBezTo>
                  <a:pt x="4478216" y="1662912"/>
                  <a:pt x="4538296" y="1567662"/>
                  <a:pt x="4598377" y="1472412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057400" y="3313008"/>
            <a:ext cx="4536831" cy="2868695"/>
          </a:xfrm>
          <a:custGeom>
            <a:avLst/>
            <a:gdLst>
              <a:gd name="connsiteX0" fmla="*/ 0 w 4536831"/>
              <a:gd name="connsiteY0" fmla="*/ 19277 h 2868695"/>
              <a:gd name="connsiteX1" fmla="*/ 105508 w 4536831"/>
              <a:gd name="connsiteY1" fmla="*/ 45654 h 2868695"/>
              <a:gd name="connsiteX2" fmla="*/ 281354 w 4536831"/>
              <a:gd name="connsiteY2" fmla="*/ 133577 h 2868695"/>
              <a:gd name="connsiteX3" fmla="*/ 826477 w 4536831"/>
              <a:gd name="connsiteY3" fmla="*/ 898507 h 2868695"/>
              <a:gd name="connsiteX4" fmla="*/ 1116623 w 4536831"/>
              <a:gd name="connsiteY4" fmla="*/ 1443630 h 2868695"/>
              <a:gd name="connsiteX5" fmla="*/ 1600200 w 4536831"/>
              <a:gd name="connsiteY5" fmla="*/ 2322861 h 2868695"/>
              <a:gd name="connsiteX6" fmla="*/ 1828800 w 4536831"/>
              <a:gd name="connsiteY6" fmla="*/ 2630592 h 2868695"/>
              <a:gd name="connsiteX7" fmla="*/ 2048608 w 4536831"/>
              <a:gd name="connsiteY7" fmla="*/ 2832815 h 2868695"/>
              <a:gd name="connsiteX8" fmla="*/ 2268415 w 4536831"/>
              <a:gd name="connsiteY8" fmla="*/ 2867984 h 2868695"/>
              <a:gd name="connsiteX9" fmla="*/ 2479431 w 4536831"/>
              <a:gd name="connsiteY9" fmla="*/ 2824023 h 2868695"/>
              <a:gd name="connsiteX10" fmla="*/ 2716823 w 4536831"/>
              <a:gd name="connsiteY10" fmla="*/ 2586630 h 2868695"/>
              <a:gd name="connsiteX11" fmla="*/ 3033346 w 4536831"/>
              <a:gd name="connsiteY11" fmla="*/ 2120638 h 2868695"/>
              <a:gd name="connsiteX12" fmla="*/ 3314700 w 4536831"/>
              <a:gd name="connsiteY12" fmla="*/ 1619477 h 2868695"/>
              <a:gd name="connsiteX13" fmla="*/ 3666392 w 4536831"/>
              <a:gd name="connsiteY13" fmla="*/ 916092 h 2868695"/>
              <a:gd name="connsiteX14" fmla="*/ 3956538 w 4536831"/>
              <a:gd name="connsiteY14" fmla="*/ 450100 h 2868695"/>
              <a:gd name="connsiteX15" fmla="*/ 4141177 w 4536831"/>
              <a:gd name="connsiteY15" fmla="*/ 195123 h 2868695"/>
              <a:gd name="connsiteX16" fmla="*/ 4413738 w 4536831"/>
              <a:gd name="connsiteY16" fmla="*/ 28069 h 2868695"/>
              <a:gd name="connsiteX17" fmla="*/ 4536831 w 4536831"/>
              <a:gd name="connsiteY17" fmla="*/ 1692 h 286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36831" h="2868695">
                <a:moveTo>
                  <a:pt x="0" y="19277"/>
                </a:moveTo>
                <a:cubicBezTo>
                  <a:pt x="29308" y="22940"/>
                  <a:pt x="58616" y="26604"/>
                  <a:pt x="105508" y="45654"/>
                </a:cubicBezTo>
                <a:cubicBezTo>
                  <a:pt x="152400" y="64704"/>
                  <a:pt x="161193" y="-8565"/>
                  <a:pt x="281354" y="133577"/>
                </a:cubicBezTo>
                <a:cubicBezTo>
                  <a:pt x="401515" y="275719"/>
                  <a:pt x="687266" y="680165"/>
                  <a:pt x="826477" y="898507"/>
                </a:cubicBezTo>
                <a:cubicBezTo>
                  <a:pt x="965688" y="1116849"/>
                  <a:pt x="987669" y="1206238"/>
                  <a:pt x="1116623" y="1443630"/>
                </a:cubicBezTo>
                <a:cubicBezTo>
                  <a:pt x="1245577" y="1681022"/>
                  <a:pt x="1481504" y="2125034"/>
                  <a:pt x="1600200" y="2322861"/>
                </a:cubicBezTo>
                <a:cubicBezTo>
                  <a:pt x="1718896" y="2520688"/>
                  <a:pt x="1754065" y="2545600"/>
                  <a:pt x="1828800" y="2630592"/>
                </a:cubicBezTo>
                <a:cubicBezTo>
                  <a:pt x="1903535" y="2715584"/>
                  <a:pt x="1975339" y="2793250"/>
                  <a:pt x="2048608" y="2832815"/>
                </a:cubicBezTo>
                <a:cubicBezTo>
                  <a:pt x="2121877" y="2872380"/>
                  <a:pt x="2196611" y="2869449"/>
                  <a:pt x="2268415" y="2867984"/>
                </a:cubicBezTo>
                <a:cubicBezTo>
                  <a:pt x="2340219" y="2866519"/>
                  <a:pt x="2404696" y="2870915"/>
                  <a:pt x="2479431" y="2824023"/>
                </a:cubicBezTo>
                <a:cubicBezTo>
                  <a:pt x="2554166" y="2777131"/>
                  <a:pt x="2624504" y="2703861"/>
                  <a:pt x="2716823" y="2586630"/>
                </a:cubicBezTo>
                <a:cubicBezTo>
                  <a:pt x="2809142" y="2469399"/>
                  <a:pt x="2933700" y="2281830"/>
                  <a:pt x="3033346" y="2120638"/>
                </a:cubicBezTo>
                <a:cubicBezTo>
                  <a:pt x="3132992" y="1959446"/>
                  <a:pt x="3209192" y="1820235"/>
                  <a:pt x="3314700" y="1619477"/>
                </a:cubicBezTo>
                <a:cubicBezTo>
                  <a:pt x="3420208" y="1418719"/>
                  <a:pt x="3559419" y="1110988"/>
                  <a:pt x="3666392" y="916092"/>
                </a:cubicBezTo>
                <a:cubicBezTo>
                  <a:pt x="3773365" y="721196"/>
                  <a:pt x="3877407" y="570261"/>
                  <a:pt x="3956538" y="450100"/>
                </a:cubicBezTo>
                <a:cubicBezTo>
                  <a:pt x="4035669" y="329939"/>
                  <a:pt x="4064977" y="265461"/>
                  <a:pt x="4141177" y="195123"/>
                </a:cubicBezTo>
                <a:cubicBezTo>
                  <a:pt x="4217377" y="124785"/>
                  <a:pt x="4347796" y="60307"/>
                  <a:pt x="4413738" y="28069"/>
                </a:cubicBezTo>
                <a:cubicBezTo>
                  <a:pt x="4479680" y="-4169"/>
                  <a:pt x="4508255" y="-1239"/>
                  <a:pt x="4536831" y="169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022231" y="2795954"/>
            <a:ext cx="0" cy="3664446"/>
          </a:xfrm>
          <a:prstGeom prst="line">
            <a:avLst/>
          </a:prstGeom>
          <a:ln w="12700">
            <a:solidFill>
              <a:srgbClr val="00206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79078" y="2785996"/>
            <a:ext cx="0" cy="3664446"/>
          </a:xfrm>
          <a:prstGeom prst="line">
            <a:avLst/>
          </a:prstGeom>
          <a:ln w="12700">
            <a:solidFill>
              <a:srgbClr val="00206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24201" y="2795954"/>
            <a:ext cx="0" cy="3664446"/>
          </a:xfrm>
          <a:prstGeom prst="line">
            <a:avLst/>
          </a:prstGeom>
          <a:ln w="12700">
            <a:solidFill>
              <a:srgbClr val="00206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04492" y="2795954"/>
            <a:ext cx="0" cy="3664446"/>
          </a:xfrm>
          <a:prstGeom prst="line">
            <a:avLst/>
          </a:prstGeom>
          <a:ln w="12700">
            <a:solidFill>
              <a:srgbClr val="00206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08230" y="2795954"/>
            <a:ext cx="0" cy="3664446"/>
          </a:xfrm>
          <a:prstGeom prst="line">
            <a:avLst/>
          </a:prstGeom>
          <a:ln w="12700">
            <a:solidFill>
              <a:srgbClr val="00206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73870" y="2795954"/>
            <a:ext cx="0" cy="3664446"/>
          </a:xfrm>
          <a:prstGeom prst="line">
            <a:avLst/>
          </a:prstGeom>
          <a:ln w="12700">
            <a:solidFill>
              <a:srgbClr val="00206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45369" y="2795954"/>
            <a:ext cx="0" cy="3664446"/>
          </a:xfrm>
          <a:prstGeom prst="line">
            <a:avLst/>
          </a:prstGeom>
          <a:ln w="12700">
            <a:solidFill>
              <a:srgbClr val="00206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25662" y="2785996"/>
            <a:ext cx="0" cy="3664446"/>
          </a:xfrm>
          <a:prstGeom prst="line">
            <a:avLst/>
          </a:prstGeom>
          <a:ln w="12700">
            <a:solidFill>
              <a:srgbClr val="00206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94231" y="2795954"/>
            <a:ext cx="0" cy="3664446"/>
          </a:xfrm>
          <a:prstGeom prst="line">
            <a:avLst/>
          </a:prstGeom>
          <a:ln w="12700">
            <a:solidFill>
              <a:srgbClr val="00206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05708" y="2470638"/>
            <a:ext cx="56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25261" y="2426622"/>
            <a:ext cx="56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09291" y="2416637"/>
            <a:ext cx="56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4015" y="2406101"/>
            <a:ext cx="56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12877" y="2413673"/>
            <a:ext cx="56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024230" y="4791809"/>
            <a:ext cx="4875734" cy="0"/>
          </a:xfrm>
          <a:prstGeom prst="line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6200000">
            <a:off x="-470411" y="4365351"/>
            <a:ext cx="415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Magnetometer readings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76284" y="6454565"/>
            <a:ext cx="286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Heading direction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51464" y="5221474"/>
            <a:ext cx="56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05027" y="3627989"/>
            <a:ext cx="56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2461" y="4613821"/>
            <a:ext cx="56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26314" y="2558107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1136289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Heading direction (H) calculation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43004"/>
              </p:ext>
            </p:extLst>
          </p:nvPr>
        </p:nvGraphicFramePr>
        <p:xfrm>
          <a:off x="135509" y="2039815"/>
          <a:ext cx="5249668" cy="3492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0346">
                  <a:extLst>
                    <a:ext uri="{9D8B030D-6E8A-4147-A177-3AD203B41FA5}">
                      <a16:colId xmlns:a16="http://schemas.microsoft.com/office/drawing/2014/main" val="166660820"/>
                    </a:ext>
                  </a:extLst>
                </a:gridCol>
                <a:gridCol w="3389322">
                  <a:extLst>
                    <a:ext uri="{9D8B030D-6E8A-4147-A177-3AD203B41FA5}">
                      <a16:colId xmlns:a16="http://schemas.microsoft.com/office/drawing/2014/main" val="1374660065"/>
                    </a:ext>
                  </a:extLst>
                </a:gridCol>
              </a:tblGrid>
              <a:tr h="8731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My &gt;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119440"/>
                  </a:ext>
                </a:extLst>
              </a:tr>
              <a:tr h="8731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My &lt;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38671"/>
                  </a:ext>
                </a:extLst>
              </a:tr>
              <a:tr h="8731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My = 0; </a:t>
                      </a:r>
                      <a:r>
                        <a:rPr lang="en-US" dirty="0" err="1"/>
                        <a:t>Mx</a:t>
                      </a:r>
                      <a:r>
                        <a:rPr lang="en-US" dirty="0"/>
                        <a:t> &lt;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434066"/>
                  </a:ext>
                </a:extLst>
              </a:tr>
              <a:tr h="8731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My = 0; </a:t>
                      </a:r>
                      <a:r>
                        <a:rPr lang="en-US" dirty="0" err="1"/>
                        <a:t>Mx</a:t>
                      </a:r>
                      <a:r>
                        <a:rPr lang="en-US" dirty="0"/>
                        <a:t> &gt;</a:t>
                      </a:r>
                      <a:r>
                        <a:rPr lang="en-US" baseline="0" dirty="0"/>
                        <a:t>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50278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Heading determination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5636" y="2143125"/>
                <a:ext cx="31440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𝑎𝑟𝑐𝑇𝑎𝑛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𝑀𝑦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36" y="2143125"/>
                <a:ext cx="3144066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116871" y="3029919"/>
                <a:ext cx="322101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270−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𝑎𝑟𝑐𝑇𝑎𝑛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𝑀𝑦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871" y="3029919"/>
                <a:ext cx="3221010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116871" y="4095045"/>
                <a:ext cx="914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871" y="4095045"/>
                <a:ext cx="914033" cy="276999"/>
              </a:xfrm>
              <a:prstGeom prst="rect">
                <a:avLst/>
              </a:prstGeom>
              <a:blipFill>
                <a:blip r:embed="rId4"/>
                <a:stretch>
                  <a:fillRect l="-5333" r="-6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116871" y="4947663"/>
                <a:ext cx="657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871" y="4947663"/>
                <a:ext cx="657552" cy="276999"/>
              </a:xfrm>
              <a:prstGeom prst="rect">
                <a:avLst/>
              </a:prstGeom>
              <a:blipFill>
                <a:blip r:embed="rId5"/>
                <a:stretch>
                  <a:fillRect l="-7407" r="-8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68" y="3902346"/>
            <a:ext cx="3256024" cy="2644631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V="1">
            <a:off x="7930661" y="703386"/>
            <a:ext cx="0" cy="182000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972301" y="1547448"/>
            <a:ext cx="958360" cy="97594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013939" y="2523393"/>
            <a:ext cx="1916722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930661" y="2523393"/>
            <a:ext cx="993531" cy="99353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72300" y="1547448"/>
            <a:ext cx="0" cy="1472710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972300" y="1547448"/>
            <a:ext cx="958360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503910" y="2523393"/>
            <a:ext cx="468390" cy="496765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972300" y="3020158"/>
            <a:ext cx="1455126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972299" y="2523393"/>
            <a:ext cx="958361" cy="496764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c 68"/>
          <p:cNvSpPr/>
          <p:nvPr/>
        </p:nvSpPr>
        <p:spPr>
          <a:xfrm rot="13861671">
            <a:off x="7717358" y="2329993"/>
            <a:ext cx="354045" cy="364149"/>
          </a:xfrm>
          <a:prstGeom prst="arc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431897" y="2242039"/>
            <a:ext cx="27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θ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8147272" y="3293024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Mx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930660" y="703385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Mz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647059" y="2008589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44184" y="1178116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10953" y="1590954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13825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Smartphone sensors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216" y="1462373"/>
            <a:ext cx="6825228" cy="4998027"/>
          </a:xfrm>
        </p:spPr>
        <p:txBody>
          <a:bodyPr>
            <a:normAutofit/>
          </a:bodyPr>
          <a:lstStyle/>
          <a:p>
            <a:r>
              <a:rPr lang="en-US" sz="2400" dirty="0"/>
              <a:t>Accelerometer</a:t>
            </a:r>
          </a:p>
          <a:p>
            <a:r>
              <a:rPr lang="en-US" sz="2400" dirty="0"/>
              <a:t>Gyroscope</a:t>
            </a:r>
          </a:p>
          <a:p>
            <a:r>
              <a:rPr lang="en-US" sz="2400" dirty="0"/>
              <a:t>Magnetometer (compass)</a:t>
            </a:r>
          </a:p>
          <a:p>
            <a:r>
              <a:rPr lang="en-US" sz="2400" dirty="0"/>
              <a:t>Light (photodiode)</a:t>
            </a:r>
          </a:p>
          <a:p>
            <a:r>
              <a:rPr lang="en-US" sz="2400" dirty="0"/>
              <a:t>Pressure (Barometer)</a:t>
            </a:r>
          </a:p>
          <a:p>
            <a:r>
              <a:rPr lang="en-US" sz="2400" dirty="0"/>
              <a:t>Proximity</a:t>
            </a:r>
          </a:p>
          <a:p>
            <a:r>
              <a:rPr lang="en-US" sz="2400" dirty="0"/>
              <a:t>Temperature</a:t>
            </a:r>
          </a:p>
          <a:p>
            <a:r>
              <a:rPr lang="en-US" sz="2400" dirty="0"/>
              <a:t>Camera (imaging sensor)</a:t>
            </a:r>
          </a:p>
          <a:p>
            <a:r>
              <a:rPr lang="en-US" sz="2400" dirty="0"/>
              <a:t>BLE, </a:t>
            </a:r>
            <a:r>
              <a:rPr lang="en-US" sz="2400" dirty="0" err="1"/>
              <a:t>WiFi</a:t>
            </a:r>
            <a:endParaRPr lang="en-US" sz="2400" dirty="0"/>
          </a:p>
          <a:p>
            <a:r>
              <a:rPr lang="en-US" sz="2400" dirty="0"/>
              <a:t>And others…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11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Heading determination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Heading calculation requires accounting for declination angle</a:t>
            </a:r>
          </a:p>
          <a:p>
            <a:endParaRPr lang="en-US" sz="2400" dirty="0"/>
          </a:p>
          <a:p>
            <a:r>
              <a:rPr lang="en-US" sz="2400" dirty="0"/>
              <a:t>Declination angle</a:t>
            </a:r>
          </a:p>
          <a:p>
            <a:pPr lvl="1"/>
            <a:r>
              <a:rPr lang="en-US" sz="2000" dirty="0"/>
              <a:t>Magnetic north/south poles and geographic poles are off by 11.5 degrees</a:t>
            </a:r>
          </a:p>
          <a:p>
            <a:pPr lvl="1"/>
            <a:r>
              <a:rPr lang="en-US" sz="2000" dirty="0"/>
              <a:t>Requires adjustment to the calculated heading directions </a:t>
            </a:r>
          </a:p>
          <a:p>
            <a:pPr lvl="1"/>
            <a:r>
              <a:rPr lang="en-US" sz="2000" dirty="0"/>
              <a:t>Different at every point on earth</a:t>
            </a:r>
          </a:p>
          <a:p>
            <a:pPr lvl="1"/>
            <a:r>
              <a:rPr lang="en-US" sz="2000" dirty="0"/>
              <a:t>Maintained as a static database by National Geophysical Data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94" y="3719508"/>
            <a:ext cx="5147849" cy="2923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7708" y="4097215"/>
            <a:ext cx="2479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Heading direction in Fairfax when pointing to geographic North would be 9 degrees to the west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5192" y="5494737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3314828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Heading calculation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Phone orientation</a:t>
            </a:r>
          </a:p>
          <a:p>
            <a:pPr lvl="1"/>
            <a:r>
              <a:rPr lang="en-US" sz="2000" dirty="0"/>
              <a:t>A user can carry the phone anywhere on body</a:t>
            </a:r>
          </a:p>
          <a:p>
            <a:pPr lvl="1"/>
            <a:r>
              <a:rPr lang="en-US" sz="2000" dirty="0"/>
              <a:t>Examples: pant pocket, in a bag/purse etc.</a:t>
            </a:r>
          </a:p>
          <a:p>
            <a:pPr lvl="1"/>
            <a:r>
              <a:rPr lang="en-US" sz="2000" dirty="0"/>
              <a:t>How to know the heading direction when the phone is not at level to earth’s surface?</a:t>
            </a:r>
          </a:p>
          <a:p>
            <a:pPr lvl="1"/>
            <a:endParaRPr lang="en-US" sz="2000" dirty="0"/>
          </a:p>
          <a:p>
            <a:r>
              <a:rPr lang="en-US" sz="2400" dirty="0"/>
              <a:t>Magnetic Interference </a:t>
            </a:r>
          </a:p>
          <a:p>
            <a:pPr lvl="1"/>
            <a:r>
              <a:rPr lang="en-US" sz="2000" dirty="0"/>
              <a:t>Magnetometer readings are affected by many different electromagnetic fields around us</a:t>
            </a:r>
          </a:p>
          <a:p>
            <a:pPr lvl="1"/>
            <a:r>
              <a:rPr lang="en-US" sz="2000" dirty="0"/>
              <a:t>Ferromagnetic materials – iron, nickel objects</a:t>
            </a:r>
          </a:p>
          <a:p>
            <a:pPr lvl="1"/>
            <a:r>
              <a:rPr lang="en-US" sz="2000" dirty="0"/>
              <a:t>Electrical devices – large power circuits</a:t>
            </a:r>
          </a:p>
          <a:p>
            <a:pPr lvl="1"/>
            <a:r>
              <a:rPr lang="en-US" sz="2000" dirty="0"/>
              <a:t>How to isolate the impact of only earth’s magnetic field from the magnetometer readings?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31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Phone orientation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What is phone orientation?</a:t>
            </a:r>
          </a:p>
          <a:p>
            <a:pPr lvl="1"/>
            <a:r>
              <a:rPr lang="en-US" sz="2000" dirty="0"/>
              <a:t>Roll, pitch and yaw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Yaw – measures device rotation around Z axis </a:t>
            </a:r>
          </a:p>
          <a:p>
            <a:pPr lvl="2"/>
            <a:r>
              <a:rPr lang="en-US" sz="1600" dirty="0"/>
              <a:t>Angle relative to the magnetic north pole</a:t>
            </a:r>
          </a:p>
          <a:p>
            <a:pPr lvl="1"/>
            <a:r>
              <a:rPr lang="en-US" sz="2000" dirty="0"/>
              <a:t>Pitch – measures device rotation around Y axis</a:t>
            </a:r>
          </a:p>
          <a:p>
            <a:pPr lvl="2"/>
            <a:r>
              <a:rPr lang="en-US" sz="1600" dirty="0"/>
              <a:t>relative angle to ground surface</a:t>
            </a:r>
          </a:p>
          <a:p>
            <a:pPr lvl="2"/>
            <a:r>
              <a:rPr lang="en-US" sz="1600" dirty="0"/>
              <a:t>0 means phone is flat on a surface (for example, table top)</a:t>
            </a:r>
          </a:p>
          <a:p>
            <a:pPr lvl="2"/>
            <a:r>
              <a:rPr lang="en-US" sz="1600" dirty="0"/>
              <a:t>90 means phone is perpendicular to the surface (for example, phone standing vertically)</a:t>
            </a:r>
          </a:p>
          <a:p>
            <a:pPr lvl="1"/>
            <a:r>
              <a:rPr lang="en-US" sz="2000" dirty="0"/>
              <a:t>Roll - measures device rotation around X axis</a:t>
            </a:r>
            <a:endParaRPr lang="en-US" sz="1600" dirty="0"/>
          </a:p>
          <a:p>
            <a:pPr lvl="2"/>
            <a:r>
              <a:rPr lang="en-US" sz="1600" dirty="0"/>
              <a:t>0 means phone screen is facing the sky</a:t>
            </a:r>
          </a:p>
          <a:p>
            <a:pPr lvl="2"/>
            <a:r>
              <a:rPr lang="en-US" sz="1600" dirty="0"/>
              <a:t>180 means phone screen in facing the ground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32</a:t>
            </a:fld>
            <a:endParaRPr lang="en-US" dirty="0"/>
          </a:p>
        </p:txBody>
      </p:sp>
      <p:pic>
        <p:nvPicPr>
          <p:cNvPr id="1028" name="Picture 4" descr="Image result for smart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49" y="1807223"/>
            <a:ext cx="2569405" cy="19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396152" y="1398615"/>
            <a:ext cx="1212702" cy="12127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96152" y="2611317"/>
            <a:ext cx="1626577" cy="63304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396152" y="870440"/>
            <a:ext cx="0" cy="174087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47310" y="1398586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1185" y="3272856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66262" y="833742"/>
            <a:ext cx="57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616270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Phone orientation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How to determine phone orientation?</a:t>
            </a:r>
          </a:p>
          <a:p>
            <a:pPr lvl="1"/>
            <a:r>
              <a:rPr lang="en-US" sz="2000" dirty="0"/>
              <a:t>Accelerometer and magnetometer</a:t>
            </a:r>
          </a:p>
          <a:p>
            <a:pPr lvl="1"/>
            <a:endParaRPr lang="en-US" sz="2000" dirty="0"/>
          </a:p>
          <a:p>
            <a:r>
              <a:rPr lang="en-US" sz="2400" dirty="0"/>
              <a:t>Accelerometer measures gravity</a:t>
            </a:r>
          </a:p>
          <a:p>
            <a:pPr lvl="1"/>
            <a:r>
              <a:rPr lang="en-US" sz="2000" dirty="0"/>
              <a:t>The 9.8 m/s^2 force is observed in all 3 axis</a:t>
            </a:r>
          </a:p>
          <a:p>
            <a:pPr lvl="1"/>
            <a:endParaRPr lang="en-US" sz="2000" dirty="0"/>
          </a:p>
          <a:p>
            <a:r>
              <a:rPr lang="en-US" sz="2400" dirty="0"/>
              <a:t>Magnetometer measures angle relative to North</a:t>
            </a:r>
          </a:p>
          <a:p>
            <a:pPr lvl="1"/>
            <a:r>
              <a:rPr lang="en-US" sz="2000" dirty="0" err="1"/>
              <a:t>Mx</a:t>
            </a:r>
            <a:r>
              <a:rPr lang="en-US" sz="2000" dirty="0"/>
              <a:t>, My and </a:t>
            </a:r>
            <a:r>
              <a:rPr lang="en-US" sz="2000" dirty="0" err="1"/>
              <a:t>Mz</a:t>
            </a:r>
            <a:r>
              <a:rPr lang="en-US" sz="2000" dirty="0"/>
              <a:t> measure earth’s magnetic field</a:t>
            </a:r>
          </a:p>
          <a:p>
            <a:pPr lvl="1"/>
            <a:endParaRPr lang="en-US" sz="2000" dirty="0"/>
          </a:p>
          <a:p>
            <a:r>
              <a:rPr lang="en-US" sz="2400" dirty="0"/>
              <a:t>Anchors</a:t>
            </a:r>
          </a:p>
          <a:p>
            <a:pPr lvl="1"/>
            <a:r>
              <a:rPr lang="en-US" sz="2000" dirty="0"/>
              <a:t>Use gravity and magnetic north as anchors to calculate the pitch, roll and yaw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Equations and sample code at </a:t>
            </a:r>
          </a:p>
          <a:p>
            <a:pPr marL="457200" lvl="1" indent="0">
              <a:buNone/>
            </a:pPr>
            <a:r>
              <a:rPr lang="en-US" sz="2000" dirty="0">
                <a:hlinkClick r:id="rId2"/>
              </a:rPr>
              <a:t>https://www.nxp.com/files/sensors/doc/app_note/AN3461.pdf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Android orientation</a:t>
            </a:r>
          </a:p>
          <a:p>
            <a:pPr marL="457200" lvl="1" indent="0">
              <a:buNone/>
            </a:pPr>
            <a:r>
              <a:rPr lang="en-US" sz="2000" dirty="0">
                <a:hlinkClick r:id="rId3"/>
              </a:rPr>
              <a:t>https://developer.android.com/guide/topics/sensors/sensors_position.html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22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Magnetic interference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How to deal with magnetic interference?</a:t>
            </a:r>
          </a:p>
          <a:p>
            <a:endParaRPr lang="en-US" sz="2400" dirty="0"/>
          </a:p>
          <a:p>
            <a:r>
              <a:rPr lang="en-US" sz="2400" dirty="0"/>
              <a:t>Smoothing and gyroscope</a:t>
            </a:r>
          </a:p>
          <a:p>
            <a:pPr lvl="1"/>
            <a:r>
              <a:rPr lang="en-US" sz="2000" dirty="0"/>
              <a:t>When a user is walking, she can pass by many ferromagnetic or electrical appliances, causing fluctuations in the magnetometer readings</a:t>
            </a:r>
          </a:p>
          <a:p>
            <a:pPr lvl="1"/>
            <a:r>
              <a:rPr lang="en-US" sz="2000" dirty="0"/>
              <a:t>Smoothing can be applied to disregard the short-term variations, and only consider long-term variations</a:t>
            </a:r>
          </a:p>
          <a:p>
            <a:pPr lvl="1"/>
            <a:endParaRPr lang="en-US" sz="2000" dirty="0"/>
          </a:p>
          <a:p>
            <a:r>
              <a:rPr lang="en-US" sz="2400" dirty="0"/>
              <a:t>Gyroscope</a:t>
            </a:r>
          </a:p>
          <a:p>
            <a:pPr lvl="1"/>
            <a:r>
              <a:rPr lang="en-US" sz="2000" dirty="0"/>
              <a:t>When user takes a turn while walking, gyroscope registers rotation in its 3 axis</a:t>
            </a:r>
          </a:p>
          <a:p>
            <a:pPr lvl="1"/>
            <a:r>
              <a:rPr lang="en-US" sz="2000" dirty="0"/>
              <a:t>This can be used by the magnetometer to determine if the magnetometer variation occurred because of user’s turn</a:t>
            </a:r>
          </a:p>
          <a:p>
            <a:pPr lvl="1"/>
            <a:r>
              <a:rPr lang="en-US" sz="2000" dirty="0"/>
              <a:t>If not, the variation could be inferred as magnetic interference and can be corrected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1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Heading determination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Measure accelerometer, gyroscope and magnetometer</a:t>
            </a:r>
          </a:p>
          <a:p>
            <a:endParaRPr lang="en-US" sz="2400" dirty="0"/>
          </a:p>
          <a:p>
            <a:r>
              <a:rPr lang="en-US" sz="2400" dirty="0"/>
              <a:t>Determine if user is walking</a:t>
            </a:r>
          </a:p>
          <a:p>
            <a:pPr lvl="1"/>
            <a:r>
              <a:rPr lang="en-US" sz="2000" dirty="0"/>
              <a:t>Count steps</a:t>
            </a:r>
          </a:p>
          <a:p>
            <a:pPr lvl="1"/>
            <a:endParaRPr lang="en-US" sz="2400" dirty="0"/>
          </a:p>
          <a:p>
            <a:r>
              <a:rPr lang="en-US" sz="2400" dirty="0"/>
              <a:t>Find local heading direction</a:t>
            </a:r>
          </a:p>
          <a:p>
            <a:pPr lvl="1"/>
            <a:r>
              <a:rPr lang="en-US" sz="2000" dirty="0"/>
              <a:t>Use accelerometer and phone’s orientation to determine the heading direction in smartphone’s coordinate system </a:t>
            </a:r>
          </a:p>
          <a:p>
            <a:pPr lvl="1"/>
            <a:endParaRPr lang="en-US" sz="2000" dirty="0"/>
          </a:p>
          <a:p>
            <a:r>
              <a:rPr lang="en-US" sz="2400" dirty="0"/>
              <a:t>Find global heading direction</a:t>
            </a:r>
          </a:p>
          <a:p>
            <a:pPr lvl="1"/>
            <a:r>
              <a:rPr lang="en-US" sz="2000" dirty="0"/>
              <a:t>Use local heading, orientation and gyroscope to map the local heading to global heading direction</a:t>
            </a:r>
          </a:p>
          <a:p>
            <a:pPr lvl="1"/>
            <a:endParaRPr lang="en-US" sz="2000" dirty="0"/>
          </a:p>
          <a:p>
            <a:r>
              <a:rPr lang="en-US" sz="2400" dirty="0"/>
              <a:t>Open research problem</a:t>
            </a:r>
          </a:p>
          <a:p>
            <a:pPr lvl="1"/>
            <a:r>
              <a:rPr lang="en-US" sz="2000" dirty="0"/>
              <a:t>Essential to indoor localization</a:t>
            </a:r>
          </a:p>
          <a:p>
            <a:pPr lvl="1"/>
            <a:r>
              <a:rPr lang="en-US" sz="2000" dirty="0"/>
              <a:t>Accuracy in indoor scenarios is comparatively lower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67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Agenda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216" y="1462373"/>
            <a:ext cx="6825228" cy="4998027"/>
          </a:xfrm>
        </p:spPr>
        <p:txBody>
          <a:bodyPr>
            <a:normAutofit/>
          </a:bodyPr>
          <a:lstStyle/>
          <a:p>
            <a:r>
              <a:rPr lang="en-US" sz="2400" dirty="0"/>
              <a:t>Sensor overview</a:t>
            </a:r>
          </a:p>
          <a:p>
            <a:pPr lvl="1"/>
            <a:r>
              <a:rPr lang="en-US" sz="2000" dirty="0"/>
              <a:t>Accelerometer and gyroscope</a:t>
            </a:r>
          </a:p>
          <a:p>
            <a:r>
              <a:rPr lang="en-US" sz="2400" dirty="0"/>
              <a:t>Step counting</a:t>
            </a:r>
          </a:p>
          <a:p>
            <a:r>
              <a:rPr lang="en-US" sz="2400" dirty="0"/>
              <a:t>Heading detection</a:t>
            </a:r>
          </a:p>
          <a:p>
            <a:pPr lvl="1"/>
            <a:r>
              <a:rPr lang="en-US" sz="2000" dirty="0"/>
              <a:t>Magnetometer and compass</a:t>
            </a:r>
          </a:p>
          <a:p>
            <a:pPr lvl="1"/>
            <a:r>
              <a:rPr lang="en-US" sz="2000" dirty="0"/>
              <a:t>Use on </a:t>
            </a:r>
            <a:r>
              <a:rPr lang="en-US" sz="2000" dirty="0" err="1"/>
              <a:t>WiFi</a:t>
            </a:r>
            <a:r>
              <a:rPr lang="en-US" sz="2000" dirty="0"/>
              <a:t> localization</a:t>
            </a:r>
          </a:p>
          <a:p>
            <a:r>
              <a:rPr lang="en-US" sz="2400" dirty="0"/>
              <a:t>Gesture recognition</a:t>
            </a:r>
          </a:p>
          <a:p>
            <a:pPr lvl="1"/>
            <a:r>
              <a:rPr lang="en-US" sz="2000" dirty="0"/>
              <a:t>Motion sensors on smartwatch</a:t>
            </a:r>
          </a:p>
          <a:p>
            <a:r>
              <a:rPr lang="en-US" sz="2400" dirty="0"/>
              <a:t>Voice sensing through accelerometer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23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rise of wrist-worn wearables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Shape 48"/>
          <p:cNvSpPr txBox="1">
            <a:spLocks noGrp="1"/>
          </p:cNvSpPr>
          <p:nvPr/>
        </p:nvSpPr>
        <p:spPr>
          <a:xfrm>
            <a:off x="457200" y="1438275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spcBef>
                <a:spcPts val="0"/>
              </a:spcBef>
              <a:buNone/>
            </a:pPr>
            <a:r>
              <a:rPr lang="en" sz="2000"/>
              <a:t>Activity tracking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000"/>
              <a:t>Richer interaction</a:t>
            </a:r>
          </a:p>
        </p:txBody>
      </p:sp>
      <p:pic>
        <p:nvPicPr>
          <p:cNvPr id="6" name="Shape 49" descr="jabone_sized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69250" y="1694275"/>
            <a:ext cx="1728149" cy="137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51" descr="41Im6VK%2B62L._SX300_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800" y="1581921"/>
            <a:ext cx="2086349" cy="156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52" descr="watch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1026" y="3694950"/>
            <a:ext cx="1224590" cy="172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53" descr="microsoft-band_hero_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4728" y="3867687"/>
            <a:ext cx="1903112" cy="137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54" descr="watch-dm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9878" y="3569925"/>
            <a:ext cx="1493500" cy="1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0" descr="simple.b-cssdisabled-png.hd627ccbe12b7073332eee60630aab4ff.pack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0154" y="1268575"/>
            <a:ext cx="1679724" cy="212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86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Smartwatch sensors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44500" indent="-342900">
              <a:spcBef>
                <a:spcPts val="0"/>
              </a:spcBef>
              <a:buSzPct val="100000"/>
            </a:pPr>
            <a:r>
              <a:rPr lang="en-US" sz="2400" dirty="0"/>
              <a:t>Motion sensors (3 axis)</a:t>
            </a:r>
          </a:p>
          <a:p>
            <a:pPr marL="914400" lvl="1" indent="-355600">
              <a:spcBef>
                <a:spcPts val="0"/>
              </a:spcBef>
              <a:buSzPct val="100000"/>
              <a:buChar char="○"/>
            </a:pPr>
            <a:r>
              <a:rPr lang="en-US" sz="2000" dirty="0"/>
              <a:t>Accelerometer - measures linear acceleration</a:t>
            </a:r>
          </a:p>
          <a:p>
            <a:pPr marL="914400" lvl="1" indent="-355600">
              <a:spcBef>
                <a:spcPts val="0"/>
              </a:spcBef>
              <a:buSzPct val="100000"/>
              <a:buChar char="○"/>
            </a:pPr>
            <a:r>
              <a:rPr lang="en-US" sz="2000" dirty="0"/>
              <a:t>Gyroscope - measures rotation</a:t>
            </a:r>
          </a:p>
          <a:p>
            <a:pPr marL="914400" lvl="1" indent="-355600">
              <a:spcBef>
                <a:spcPts val="0"/>
              </a:spcBef>
              <a:buSzPct val="100000"/>
              <a:buChar char="○"/>
            </a:pPr>
            <a:r>
              <a:rPr lang="en-US" sz="2000" dirty="0"/>
              <a:t>Magnetometer - measures magnetic field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/>
          </a:p>
          <a:p>
            <a:pPr marL="444500" indent="-342900">
              <a:spcBef>
                <a:spcPts val="0"/>
              </a:spcBef>
              <a:buSzPct val="100000"/>
            </a:pPr>
            <a:r>
              <a:rPr lang="en-US" sz="2400" dirty="0"/>
              <a:t>Optical sensors</a:t>
            </a:r>
          </a:p>
          <a:p>
            <a:pPr marL="914400" lvl="1" indent="-355600">
              <a:spcBef>
                <a:spcPts val="0"/>
              </a:spcBef>
              <a:buSzPct val="100000"/>
              <a:buChar char="○"/>
            </a:pPr>
            <a:r>
              <a:rPr lang="en-US" sz="2000" dirty="0"/>
              <a:t>Photodiode - light measurement, color adjustment</a:t>
            </a:r>
          </a:p>
          <a:p>
            <a:pPr marL="914400" lvl="1" indent="-355600">
              <a:spcBef>
                <a:spcPts val="0"/>
              </a:spcBef>
              <a:buSzPct val="100000"/>
              <a:buChar char="○"/>
            </a:pPr>
            <a:r>
              <a:rPr lang="en-US" sz="2000" dirty="0"/>
              <a:t>Heart rate sensor - Green LED and photodiode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/>
          </a:p>
          <a:p>
            <a:pPr marL="444500" indent="-342900">
              <a:spcBef>
                <a:spcPts val="0"/>
              </a:spcBef>
              <a:buSzPct val="100000"/>
            </a:pPr>
            <a:r>
              <a:rPr lang="en-US" sz="2400" dirty="0"/>
              <a:t>GPS, Bluetooth, </a:t>
            </a:r>
            <a:r>
              <a:rPr lang="en-US" sz="2400" dirty="0" err="1"/>
              <a:t>WiFi</a:t>
            </a:r>
            <a:r>
              <a:rPr lang="en-US" sz="2400" dirty="0"/>
              <a:t> ...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21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Opportunity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44500" indent="-342900">
              <a:spcBef>
                <a:spcPts val="0"/>
              </a:spcBef>
              <a:buSzPct val="100000"/>
            </a:pPr>
            <a:r>
              <a:rPr lang="en-US" sz="2400" dirty="0"/>
              <a:t>Always-on access to user’s arm and hand movements</a:t>
            </a:r>
          </a:p>
          <a:p>
            <a:pPr marL="914400" lvl="1" indent="-355600">
              <a:spcBef>
                <a:spcPts val="0"/>
              </a:spcBef>
              <a:buSzPct val="100000"/>
              <a:buChar char="○"/>
            </a:pPr>
            <a:r>
              <a:rPr lang="en-US" sz="2000" dirty="0"/>
              <a:t>Accelerometer and gyroscope sensors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/>
          </a:p>
          <a:p>
            <a:pPr marL="444500" indent="-342900">
              <a:spcBef>
                <a:spcPts val="0"/>
              </a:spcBef>
              <a:buSzPct val="100000"/>
            </a:pPr>
            <a:r>
              <a:rPr lang="en-US" sz="2400" dirty="0"/>
              <a:t>Arm, hand and finger gestures</a:t>
            </a:r>
          </a:p>
          <a:p>
            <a:pPr lvl="0">
              <a:spcBef>
                <a:spcPts val="0"/>
              </a:spcBef>
              <a:buNone/>
            </a:pPr>
            <a:endParaRPr lang="en-US" sz="2000" dirty="0"/>
          </a:p>
          <a:p>
            <a:pPr lvl="0">
              <a:spcBef>
                <a:spcPts val="0"/>
              </a:spcBef>
              <a:buNone/>
            </a:pPr>
            <a:endParaRPr lang="en-US" sz="2000" dirty="0"/>
          </a:p>
          <a:p>
            <a:pPr marL="457200" lvl="0" indent="-355600">
              <a:spcBef>
                <a:spcPts val="0"/>
              </a:spcBef>
              <a:buSzPct val="100000"/>
            </a:pPr>
            <a:r>
              <a:rPr lang="en-US" sz="2400" dirty="0"/>
              <a:t>Applications</a:t>
            </a:r>
          </a:p>
          <a:p>
            <a:pPr marL="914400" lvl="1" indent="-355600">
              <a:spcBef>
                <a:spcPts val="0"/>
              </a:spcBef>
              <a:buSzPct val="100000"/>
            </a:pPr>
            <a:r>
              <a:rPr lang="en-US" sz="2000" dirty="0"/>
              <a:t>Remote control devices in the surrounding (smartphone, TV and many others)</a:t>
            </a:r>
          </a:p>
          <a:p>
            <a:pPr marL="444500" indent="-342900">
              <a:spcBef>
                <a:spcPts val="0"/>
              </a:spcBef>
              <a:buSzPct val="100000"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Shape 68" descr="all-3-gestures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11848" y="1790756"/>
            <a:ext cx="3638950" cy="1693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07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Accelerometer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Measures displacement of the device </a:t>
            </a:r>
          </a:p>
          <a:p>
            <a:pPr lvl="1"/>
            <a:r>
              <a:rPr lang="en-US" sz="2000" dirty="0"/>
              <a:t>acceleration (m/s^2) in 3 axis of the phone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72055"/>
            <a:ext cx="542076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t1.ftcdn.net/jpg/00/70/56/56/240_F_70565641_26ZY7VCWzYjqoHDpWPPBZ8zvE21cbuk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2" y="2997831"/>
            <a:ext cx="21086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605839" y="2458081"/>
            <a:ext cx="0" cy="11620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05839" y="3143881"/>
            <a:ext cx="1054338" cy="4762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05839" y="3620131"/>
            <a:ext cx="774463" cy="7048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9800" y="2845723"/>
            <a:ext cx="4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4114" y="4129455"/>
            <a:ext cx="4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2388523"/>
            <a:ext cx="4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095691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Challenges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55600">
              <a:spcBef>
                <a:spcPts val="0"/>
              </a:spcBef>
              <a:buSzPct val="100000"/>
            </a:pPr>
            <a:r>
              <a:rPr lang="en" sz="2400" dirty="0"/>
              <a:t>Interacting with smartwatch</a:t>
            </a:r>
          </a:p>
          <a:p>
            <a:pPr marL="457200" lvl="0" indent="-355600">
              <a:spcBef>
                <a:spcPts val="0"/>
              </a:spcBef>
              <a:buSzPct val="100000"/>
            </a:pPr>
            <a:endParaRPr lang="en" sz="2000" dirty="0"/>
          </a:p>
          <a:p>
            <a:pPr marL="914400" lvl="1" indent="-355600">
              <a:spcBef>
                <a:spcPts val="0"/>
              </a:spcBef>
              <a:buSzPct val="100000"/>
            </a:pPr>
            <a:r>
              <a:rPr lang="en" sz="2000" dirty="0"/>
              <a:t>Touch - small screen</a:t>
            </a:r>
          </a:p>
          <a:p>
            <a:pPr marL="914400" lvl="1" indent="-355600">
              <a:spcBef>
                <a:spcPts val="0"/>
              </a:spcBef>
              <a:buSzPct val="100000"/>
            </a:pPr>
            <a:endParaRPr lang="en" sz="2000" dirty="0"/>
          </a:p>
          <a:p>
            <a:pPr marL="914400" lvl="1" indent="-355600">
              <a:spcBef>
                <a:spcPts val="0"/>
              </a:spcBef>
              <a:buSzPct val="100000"/>
            </a:pPr>
            <a:endParaRPr lang="en" sz="2000" dirty="0"/>
          </a:p>
          <a:p>
            <a:pPr marL="914400" lvl="1" indent="-355600">
              <a:spcBef>
                <a:spcPts val="0"/>
              </a:spcBef>
              <a:buSzPct val="100000"/>
            </a:pPr>
            <a:r>
              <a:rPr lang="en" sz="2000" dirty="0"/>
              <a:t>Voice - accuracy, energy</a:t>
            </a:r>
          </a:p>
          <a:p>
            <a:pPr marL="457200" lvl="0" indent="-355600">
              <a:spcBef>
                <a:spcPts val="0"/>
              </a:spcBef>
              <a:buSzPct val="100000"/>
            </a:pPr>
            <a:endParaRPr lang="en" sz="2000" dirty="0"/>
          </a:p>
          <a:p>
            <a:pPr marL="457200" lvl="0" indent="-355600">
              <a:spcBef>
                <a:spcPts val="0"/>
              </a:spcBef>
              <a:buSzPct val="100000"/>
            </a:pPr>
            <a:endParaRPr lang="en" sz="2000" dirty="0"/>
          </a:p>
          <a:p>
            <a:pPr marL="457200" lvl="0" indent="-355600">
              <a:spcBef>
                <a:spcPts val="0"/>
              </a:spcBef>
              <a:buSzPct val="100000"/>
            </a:pPr>
            <a:endParaRPr lang="en" sz="2000" dirty="0"/>
          </a:p>
          <a:p>
            <a:pPr marL="457200" lvl="0" indent="-355600">
              <a:spcBef>
                <a:spcPts val="0"/>
              </a:spcBef>
              <a:buSzPct val="100000"/>
            </a:pPr>
            <a:endParaRPr lang="en" sz="2000" dirty="0"/>
          </a:p>
          <a:p>
            <a:pPr marL="457200" lvl="0" indent="-355600">
              <a:spcBef>
                <a:spcPts val="0"/>
              </a:spcBef>
              <a:buSzPct val="100000"/>
            </a:pPr>
            <a:endParaRPr lang="en" sz="2000" dirty="0"/>
          </a:p>
          <a:p>
            <a:pPr marL="457200" lvl="0" indent="-355600">
              <a:spcBef>
                <a:spcPts val="0"/>
              </a:spcBef>
              <a:buSzPct val="100000"/>
            </a:pPr>
            <a:r>
              <a:rPr lang="en" sz="2400" dirty="0"/>
              <a:t>Using gestures</a:t>
            </a:r>
          </a:p>
          <a:p>
            <a:pPr marL="457200" lvl="0" indent="-355600">
              <a:spcBef>
                <a:spcPts val="0"/>
              </a:spcBef>
              <a:buSzPct val="100000"/>
            </a:pPr>
            <a:endParaRPr lang="en" sz="2400" dirty="0"/>
          </a:p>
          <a:p>
            <a:pPr marL="914400" lvl="1" indent="-355600">
              <a:spcBef>
                <a:spcPts val="0"/>
              </a:spcBef>
              <a:buSzPct val="100000"/>
            </a:pPr>
            <a:r>
              <a:rPr lang="en" sz="2000" dirty="0"/>
              <a:t>finger-writing to input text</a:t>
            </a: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Shape 75" descr="speak_now_screen-100352975-gallery.jpg"/>
          <p:cNvPicPr preferRelativeResize="0"/>
          <p:nvPr/>
        </p:nvPicPr>
        <p:blipFill rotWithShape="1">
          <a:blip r:embed="rId2">
            <a:alphaModFix/>
          </a:blip>
          <a:srcRect l="32205" t="18815" r="31863" b="25067"/>
          <a:stretch/>
        </p:blipFill>
        <p:spPr>
          <a:xfrm>
            <a:off x="5974387" y="1318116"/>
            <a:ext cx="1985049" cy="246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333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Questions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5866867" cy="5860472"/>
          </a:xfrm>
        </p:spPr>
        <p:txBody>
          <a:bodyPr>
            <a:normAutofit/>
          </a:bodyPr>
          <a:lstStyle/>
          <a:p>
            <a:pPr marL="444500" indent="-342900">
              <a:spcBef>
                <a:spcPts val="0"/>
              </a:spcBef>
              <a:buSzPct val="100000"/>
            </a:pPr>
            <a:r>
              <a:rPr lang="en-US" sz="2400" dirty="0"/>
              <a:t>Can we recognize finger gestures using smartwatch sensors?</a:t>
            </a:r>
          </a:p>
          <a:p>
            <a:pPr marL="444500" indent="-342900">
              <a:spcBef>
                <a:spcPts val="0"/>
              </a:spcBef>
              <a:buSzPct val="100000"/>
            </a:pPr>
            <a:endParaRPr lang="en-US" sz="2400" dirty="0"/>
          </a:p>
          <a:p>
            <a:pPr marL="901700" indent="-342900">
              <a:spcBef>
                <a:spcPts val="0"/>
              </a:spcBef>
              <a:buSzPct val="100000"/>
            </a:pPr>
            <a:r>
              <a:rPr lang="en-US" sz="2000" dirty="0"/>
              <a:t>arm and hand gestures - easier</a:t>
            </a:r>
          </a:p>
          <a:p>
            <a:pPr marL="901700" indent="-342900">
              <a:spcBef>
                <a:spcPts val="0"/>
              </a:spcBef>
              <a:buSzPct val="100000"/>
            </a:pPr>
            <a:r>
              <a:rPr lang="en-US" sz="2000" dirty="0"/>
              <a:t>minor motion in finger gestures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lvl="0">
              <a:spcBef>
                <a:spcPts val="0"/>
              </a:spcBef>
              <a:buNone/>
            </a:pPr>
            <a:endParaRPr lang="en-US" sz="2000" dirty="0"/>
          </a:p>
          <a:p>
            <a:pPr lvl="0">
              <a:spcBef>
                <a:spcPts val="0"/>
              </a:spcBef>
              <a:buNone/>
            </a:pPr>
            <a:endParaRPr lang="en-US" sz="2000" dirty="0"/>
          </a:p>
          <a:p>
            <a:pPr lvl="0">
              <a:spcBef>
                <a:spcPts val="0"/>
              </a:spcBef>
              <a:buNone/>
            </a:pPr>
            <a:endParaRPr lang="en-US" sz="2000" dirty="0"/>
          </a:p>
          <a:p>
            <a:pPr lvl="0">
              <a:spcBef>
                <a:spcPts val="0"/>
              </a:spcBef>
              <a:buNone/>
            </a:pPr>
            <a:endParaRPr lang="en-US" sz="2000" dirty="0"/>
          </a:p>
          <a:p>
            <a:pPr marL="444500" indent="-342900">
              <a:spcBef>
                <a:spcPts val="0"/>
              </a:spcBef>
              <a:buSzPct val="100000"/>
            </a:pPr>
            <a:r>
              <a:rPr lang="en-US" sz="2400" dirty="0"/>
              <a:t>Is finger-writing feasible using a smartwatch?</a:t>
            </a:r>
          </a:p>
          <a:p>
            <a:pPr marL="444500" indent="-342900">
              <a:spcBef>
                <a:spcPts val="0"/>
              </a:spcBef>
              <a:buSzPct val="100000"/>
            </a:pPr>
            <a:endParaRPr lang="en-US" sz="2400" dirty="0"/>
          </a:p>
          <a:p>
            <a:pPr marL="901700" indent="-342900">
              <a:spcBef>
                <a:spcPts val="0"/>
              </a:spcBef>
              <a:buSzPct val="100000"/>
            </a:pPr>
            <a:r>
              <a:rPr lang="en-US" sz="2000" dirty="0"/>
              <a:t>in the air or on a surface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Shape 83"/>
          <p:cNvPicPr preferRelativeResize="0"/>
          <p:nvPr/>
        </p:nvPicPr>
        <p:blipFill rotWithShape="1">
          <a:blip r:embed="rId2">
            <a:alphaModFix/>
          </a:blip>
          <a:srcRect l="10049" t="5892" r="22140" b="5091"/>
          <a:stretch/>
        </p:blipFill>
        <p:spPr>
          <a:xfrm>
            <a:off x="5638925" y="3485095"/>
            <a:ext cx="2596503" cy="191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84" descr="fing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7811" y="852055"/>
            <a:ext cx="1727275" cy="202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252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Roadmap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44500" indent="-342900">
              <a:spcBef>
                <a:spcPts val="0"/>
              </a:spcBef>
              <a:buSzPct val="100000"/>
            </a:pPr>
            <a:r>
              <a:rPr lang="en-US" sz="2400" dirty="0"/>
              <a:t>Gesture type</a:t>
            </a:r>
          </a:p>
          <a:p>
            <a:pPr marL="914400" lvl="1" indent="-355600">
              <a:spcBef>
                <a:spcPts val="0"/>
              </a:spcBef>
              <a:buSzPct val="100000"/>
            </a:pPr>
            <a:r>
              <a:rPr lang="en-US" sz="2000" dirty="0"/>
              <a:t>can we classify gestures - arm, hand or finger?</a:t>
            </a:r>
          </a:p>
          <a:p>
            <a:pPr marL="914400" lvl="1" indent="-355600">
              <a:spcBef>
                <a:spcPts val="0"/>
              </a:spcBef>
              <a:buSzPct val="100000"/>
            </a:pPr>
            <a:endParaRPr lang="en-US" sz="2000" dirty="0"/>
          </a:p>
          <a:p>
            <a:pPr marL="0" lvl="0" indent="0">
              <a:spcBef>
                <a:spcPts val="0"/>
              </a:spcBef>
              <a:buNone/>
            </a:pPr>
            <a:endParaRPr lang="en-US" sz="1400" dirty="0"/>
          </a:p>
          <a:p>
            <a:pPr marL="444500" indent="-342900">
              <a:spcBef>
                <a:spcPts val="0"/>
              </a:spcBef>
              <a:buSzPct val="100000"/>
            </a:pPr>
            <a:r>
              <a:rPr lang="en-US" sz="2400" dirty="0"/>
              <a:t>Motion energy for finger gestures</a:t>
            </a:r>
          </a:p>
          <a:p>
            <a:pPr marL="914400" lvl="1" indent="-355600">
              <a:spcBef>
                <a:spcPts val="0"/>
              </a:spcBef>
              <a:buSzPct val="100000"/>
            </a:pPr>
            <a:r>
              <a:rPr lang="en-US" sz="2000" dirty="0"/>
              <a:t>how much energy is measured in wrist while doing a finger gesture?</a:t>
            </a:r>
          </a:p>
          <a:p>
            <a:pPr marL="914400" lvl="1" indent="-355600">
              <a:spcBef>
                <a:spcPts val="0"/>
              </a:spcBef>
              <a:buSzPct val="100000"/>
            </a:pPr>
            <a:endParaRPr lang="en-US" sz="2000" dirty="0"/>
          </a:p>
          <a:p>
            <a:pPr marL="914400" lvl="1" indent="-355600">
              <a:spcBef>
                <a:spcPts val="0"/>
              </a:spcBef>
              <a:buSzPct val="100000"/>
            </a:pPr>
            <a:endParaRPr lang="en-US" sz="2000" dirty="0"/>
          </a:p>
          <a:p>
            <a:pPr lvl="0">
              <a:spcBef>
                <a:spcPts val="0"/>
              </a:spcBef>
              <a:buNone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2400" dirty="0"/>
              <a:t>Gesture recognition</a:t>
            </a:r>
          </a:p>
          <a:p>
            <a:pPr marL="914400" lvl="1" indent="-355600">
              <a:spcBef>
                <a:spcPts val="0"/>
              </a:spcBef>
              <a:buSzPct val="100000"/>
            </a:pPr>
            <a:r>
              <a:rPr lang="en-US" sz="2000" dirty="0"/>
              <a:t>is the wrist movement sufficient to identify finger gestures?</a:t>
            </a:r>
          </a:p>
          <a:p>
            <a:pPr marL="914400" lvl="1" indent="-355600">
              <a:spcBef>
                <a:spcPts val="0"/>
              </a:spcBef>
              <a:buSzPct val="100000"/>
            </a:pPr>
            <a:endParaRPr lang="en-US" sz="2000" dirty="0"/>
          </a:p>
          <a:p>
            <a:pPr marL="914400" lvl="1" indent="-355600">
              <a:spcBef>
                <a:spcPts val="0"/>
              </a:spcBef>
              <a:buSzPct val="100000"/>
            </a:pPr>
            <a:endParaRPr lang="en-US" sz="2000" dirty="0"/>
          </a:p>
          <a:p>
            <a:pPr lvl="0">
              <a:spcBef>
                <a:spcPts val="0"/>
              </a:spcBef>
              <a:buNone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2400" dirty="0"/>
              <a:t>Finger-writing with smartwatch</a:t>
            </a:r>
          </a:p>
          <a:p>
            <a:pPr marL="914400" lvl="1" indent="-355600">
              <a:spcBef>
                <a:spcPts val="0"/>
              </a:spcBef>
              <a:buSzPct val="100000"/>
            </a:pPr>
            <a:r>
              <a:rPr lang="en-US" sz="2000" dirty="0"/>
              <a:t>how to detect characters written with index finger?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78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Arm, hand and finger gestures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Shape 103"/>
          <p:cNvSpPr txBox="1">
            <a:spLocks/>
          </p:cNvSpPr>
          <p:nvPr/>
        </p:nvSpPr>
        <p:spPr>
          <a:xfrm>
            <a:off x="457200" y="1422887"/>
            <a:ext cx="8229600" cy="43989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2C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" sz="2000"/>
              <a:t>                                          </a:t>
            </a:r>
          </a:p>
          <a:p>
            <a:pPr marL="3657600" indent="-355600">
              <a:spcBef>
                <a:spcPts val="0"/>
              </a:spcBef>
              <a:buSzPct val="100000"/>
            </a:pPr>
            <a:r>
              <a:rPr lang="en" sz="2000"/>
              <a:t>Shimmer as the smartwatch</a:t>
            </a:r>
          </a:p>
          <a:p>
            <a:pPr marL="3657600" indent="-355600">
              <a:spcBef>
                <a:spcPts val="0"/>
              </a:spcBef>
              <a:buSzPct val="100000"/>
            </a:pPr>
            <a:r>
              <a:rPr lang="en" sz="2000"/>
              <a:t>Accelerometer + gyroscope</a:t>
            </a:r>
          </a:p>
          <a:p>
            <a:pPr marL="3657600" indent="-355600">
              <a:spcBef>
                <a:spcPts val="0"/>
              </a:spcBef>
              <a:buSzPct val="100000"/>
            </a:pPr>
            <a:r>
              <a:rPr lang="en" sz="2000"/>
              <a:t>128 Hz sampling rate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" sz="2000"/>
              <a:t>	</a:t>
            </a:r>
          </a:p>
        </p:txBody>
      </p:sp>
      <p:pic>
        <p:nvPicPr>
          <p:cNvPr id="6" name="Shape 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650" y="3620149"/>
            <a:ext cx="2362100" cy="151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052" y="3640749"/>
            <a:ext cx="2307147" cy="147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8175" y="3640737"/>
            <a:ext cx="2362099" cy="147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650" y="1593895"/>
            <a:ext cx="2411424" cy="14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08"/>
          <p:cNvSpPr txBox="1"/>
          <p:nvPr/>
        </p:nvSpPr>
        <p:spPr>
          <a:xfrm>
            <a:off x="909000" y="5155459"/>
            <a:ext cx="22134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Finger gesture</a:t>
            </a:r>
          </a:p>
        </p:txBody>
      </p:sp>
      <p:sp>
        <p:nvSpPr>
          <p:cNvPr id="12" name="Shape 109"/>
          <p:cNvSpPr txBox="1"/>
          <p:nvPr/>
        </p:nvSpPr>
        <p:spPr>
          <a:xfrm>
            <a:off x="3503925" y="5134134"/>
            <a:ext cx="22134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Hand gesture</a:t>
            </a:r>
          </a:p>
        </p:txBody>
      </p:sp>
      <p:sp>
        <p:nvSpPr>
          <p:cNvPr id="13" name="Shape 110"/>
          <p:cNvSpPr txBox="1"/>
          <p:nvPr/>
        </p:nvSpPr>
        <p:spPr>
          <a:xfrm>
            <a:off x="6162525" y="5155459"/>
            <a:ext cx="22134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Arm gesture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8100" y="1195754"/>
            <a:ext cx="88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99225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Sample gestures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884" y="852055"/>
            <a:ext cx="7713251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Objective: </a:t>
            </a:r>
          </a:p>
          <a:p>
            <a:pPr marL="457200" indent="-457200">
              <a:buAutoNum type="arabicPeriod"/>
            </a:pPr>
            <a:r>
              <a:rPr lang="en-US" sz="2000" dirty="0"/>
              <a:t>classify what type of gesture (arm, hand or finger)?</a:t>
            </a:r>
          </a:p>
          <a:p>
            <a:pPr marL="457200" indent="-457200">
              <a:buAutoNum type="arabicPeriod"/>
            </a:pPr>
            <a:r>
              <a:rPr lang="en-US" sz="2000" dirty="0"/>
              <a:t>Identify which gesture was performed?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Shape 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68310" y="2398442"/>
            <a:ext cx="4762426" cy="198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19"/>
          <p:cNvSpPr txBox="1"/>
          <p:nvPr/>
        </p:nvSpPr>
        <p:spPr>
          <a:xfrm>
            <a:off x="2345717" y="1469549"/>
            <a:ext cx="4719900" cy="31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/>
              <a:t>37 gestures: 13 finger, 14 hand and 10 arm</a:t>
            </a:r>
          </a:p>
        </p:txBody>
      </p:sp>
    </p:spTree>
    <p:extLst>
      <p:ext uri="{BB962C8B-B14F-4D97-AF65-F5344CB8AC3E}">
        <p14:creationId xmlns:p14="http://schemas.microsoft.com/office/powerpoint/2010/main" val="564327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Motion energy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How to recognize the gesture type?</a:t>
            </a:r>
          </a:p>
          <a:p>
            <a:r>
              <a:rPr lang="en-US" sz="2400" dirty="0"/>
              <a:t>Can we measure the intensity of gesture using accelerometer and gyroscope?</a:t>
            </a:r>
          </a:p>
          <a:p>
            <a:pPr lvl="1"/>
            <a:r>
              <a:rPr lang="en-US" sz="2000" dirty="0"/>
              <a:t>Intensity of arm gestures &gt; intensity of hand gestures &gt; intensity of finger gestures</a:t>
            </a:r>
          </a:p>
          <a:p>
            <a:pPr lvl="1"/>
            <a:endParaRPr lang="en-US" sz="2000" dirty="0"/>
          </a:p>
          <a:p>
            <a:r>
              <a:rPr lang="en-US" sz="2400" dirty="0"/>
              <a:t>Measuring intensity using “motion energy”</a:t>
            </a:r>
          </a:p>
          <a:p>
            <a:pPr lvl="1"/>
            <a:r>
              <a:rPr lang="en-US" sz="2000" dirty="0"/>
              <a:t>Motion energy can be measured using frequency domain analysis</a:t>
            </a:r>
          </a:p>
          <a:p>
            <a:endParaRPr lang="en-US" sz="2400" dirty="0"/>
          </a:p>
          <a:p>
            <a:r>
              <a:rPr lang="en-US" sz="2400" dirty="0"/>
              <a:t>Motion energy</a:t>
            </a:r>
          </a:p>
          <a:p>
            <a:pPr lvl="1"/>
            <a:r>
              <a:rPr lang="en-US" sz="2000" dirty="0"/>
              <a:t>Convert the time series ACC and GYR signals (all 3 axis) to frequency domain using FFT</a:t>
            </a:r>
          </a:p>
          <a:p>
            <a:pPr lvl="1"/>
            <a:r>
              <a:rPr lang="en-US" sz="2000" dirty="0"/>
              <a:t>Measure the magnitude of FFT coefficients</a:t>
            </a:r>
          </a:p>
          <a:p>
            <a:pPr lvl="1"/>
            <a:r>
              <a:rPr lang="en-US" sz="2000" dirty="0"/>
              <a:t>Motion energy is the sum of squares of the magnitude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28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Motion energy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Motion energy for different type of gestures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Shape 1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42652" y="1978821"/>
            <a:ext cx="4656023" cy="33548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658100" y="1195754"/>
            <a:ext cx="88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3451405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Motion energy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Is the motion energy measured in wrist enough?</a:t>
            </a:r>
            <a:endParaRPr lang="en-US" sz="2000" dirty="0"/>
          </a:p>
          <a:p>
            <a:pPr lvl="1"/>
            <a:r>
              <a:rPr lang="en-US" sz="2000" dirty="0"/>
              <a:t>Do we observe sufficient motion in the wrist when doing small finger gestures?</a:t>
            </a:r>
          </a:p>
          <a:p>
            <a:pPr lvl="1"/>
            <a:endParaRPr lang="en-US" sz="2000" dirty="0"/>
          </a:p>
          <a:p>
            <a:r>
              <a:rPr lang="en-US" sz="2400" dirty="0"/>
              <a:t>Comparison of motion energy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Finger – ground truth of the motion</a:t>
            </a:r>
          </a:p>
          <a:p>
            <a:pPr lvl="1"/>
            <a:r>
              <a:rPr lang="en-US" sz="2000" dirty="0"/>
              <a:t>Wrist – motion observed by the smartwatch sensors</a:t>
            </a:r>
          </a:p>
          <a:p>
            <a:pPr lvl="1"/>
            <a:r>
              <a:rPr lang="en-US" sz="2000" dirty="0"/>
              <a:t>Forearm – alternate devices like </a:t>
            </a:r>
            <a:r>
              <a:rPr lang="en-US" sz="2000" dirty="0" err="1"/>
              <a:t>Myo</a:t>
            </a:r>
            <a:r>
              <a:rPr lang="en-US" sz="2000" dirty="0"/>
              <a:t> band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47</a:t>
            </a:fld>
            <a:endParaRPr lang="en-US" dirty="0"/>
          </a:p>
        </p:txBody>
      </p:sp>
      <p:pic>
        <p:nvPicPr>
          <p:cNvPr id="5" name="Shape 145"/>
          <p:cNvPicPr preferRelativeResize="0"/>
          <p:nvPr/>
        </p:nvPicPr>
        <p:blipFill rotWithShape="1">
          <a:blip r:embed="rId2">
            <a:alphaModFix/>
          </a:blip>
          <a:srcRect r="66807"/>
          <a:stretch/>
        </p:blipFill>
        <p:spPr>
          <a:xfrm>
            <a:off x="3059724" y="2903501"/>
            <a:ext cx="2782875" cy="22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586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Motion energy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Focus on finger and hand gesture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Wrist motion is smaller but noticeable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48</a:t>
            </a:fld>
            <a:endParaRPr lang="en-US" dirty="0"/>
          </a:p>
        </p:txBody>
      </p:sp>
      <p:pic>
        <p:nvPicPr>
          <p:cNvPr id="5" name="Shape 1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199" y="1848410"/>
            <a:ext cx="8383848" cy="2229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hape 153"/>
          <p:cNvCxnSpPr/>
          <p:nvPr/>
        </p:nvCxnSpPr>
        <p:spPr>
          <a:xfrm rot="10800000">
            <a:off x="7697124" y="4077835"/>
            <a:ext cx="5100" cy="4115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" name="Shape 154"/>
          <p:cNvCxnSpPr>
            <a:endCxn id="5" idx="2"/>
          </p:cNvCxnSpPr>
          <p:nvPr/>
        </p:nvCxnSpPr>
        <p:spPr>
          <a:xfrm rot="10800000">
            <a:off x="4649124" y="4077835"/>
            <a:ext cx="5100" cy="411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" name="Shape 155"/>
          <p:cNvSpPr txBox="1"/>
          <p:nvPr/>
        </p:nvSpPr>
        <p:spPr>
          <a:xfrm>
            <a:off x="3261475" y="4421423"/>
            <a:ext cx="27591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Finger gesture: index finger up-down with increasing frequency</a:t>
            </a:r>
          </a:p>
        </p:txBody>
      </p:sp>
      <p:sp>
        <p:nvSpPr>
          <p:cNvPr id="10" name="Shape 156"/>
          <p:cNvSpPr txBox="1"/>
          <p:nvPr/>
        </p:nvSpPr>
        <p:spPr>
          <a:xfrm>
            <a:off x="6309475" y="4421423"/>
            <a:ext cx="2759100" cy="8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Hand gesture: fist open and close</a:t>
            </a:r>
          </a:p>
        </p:txBody>
      </p:sp>
    </p:spTree>
    <p:extLst>
      <p:ext uri="{BB962C8B-B14F-4D97-AF65-F5344CB8AC3E}">
        <p14:creationId xmlns:p14="http://schemas.microsoft.com/office/powerpoint/2010/main" val="1924749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Tendons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000" dirty="0"/>
              <a:t>Why is there a motion in wrist when moving fingers?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Shape 169"/>
          <p:cNvSpPr txBox="1">
            <a:spLocks/>
          </p:cNvSpPr>
          <p:nvPr/>
        </p:nvSpPr>
        <p:spPr>
          <a:xfrm>
            <a:off x="316523" y="1616072"/>
            <a:ext cx="8229600" cy="43071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2C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55600">
              <a:spcBef>
                <a:spcPts val="0"/>
              </a:spcBef>
              <a:buSzPct val="100000"/>
            </a:pPr>
            <a:r>
              <a:rPr lang="en-US" sz="2000" dirty="0"/>
              <a:t>Tissues connecting muscles with finger bones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2000" dirty="0"/>
          </a:p>
          <a:p>
            <a:pPr marL="457200" indent="-355600">
              <a:spcBef>
                <a:spcPts val="0"/>
              </a:spcBef>
              <a:buSzPct val="100000"/>
            </a:pPr>
            <a:r>
              <a:rPr lang="en-US" sz="2000" dirty="0"/>
              <a:t>17 tendons move differently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/>
              <a:t>	while doing different finger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/>
              <a:t>	movements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2000" dirty="0"/>
          </a:p>
          <a:p>
            <a:pPr marL="457200" indent="-355600">
              <a:spcBef>
                <a:spcPts val="0"/>
              </a:spcBef>
              <a:buSzPct val="100000"/>
            </a:pPr>
            <a:r>
              <a:rPr lang="en-US" sz="2000" dirty="0"/>
              <a:t>Creates small but unique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/>
              <a:t>	signatures that help to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000" dirty="0"/>
              <a:t>	identify finger gestures</a:t>
            </a:r>
          </a:p>
        </p:txBody>
      </p:sp>
      <p:pic>
        <p:nvPicPr>
          <p:cNvPr id="6" name="Shape 1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1704" y="2452266"/>
            <a:ext cx="4415425" cy="26600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658100" y="1195754"/>
            <a:ext cx="88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202529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Accelerometer data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 descr="https://t1.ftcdn.net/jpg/00/70/56/56/240_F_70565641_26ZY7VCWzYjqoHDpWPPBZ8zvE21cbu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2" y="2997831"/>
            <a:ext cx="21086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605839" y="2458081"/>
            <a:ext cx="0" cy="11620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05839" y="3143881"/>
            <a:ext cx="1054338" cy="4762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05839" y="3620131"/>
            <a:ext cx="774463" cy="7048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2845723"/>
            <a:ext cx="4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4114" y="4129455"/>
            <a:ext cx="4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2388523"/>
            <a:ext cx="4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69" y="1044751"/>
            <a:ext cx="3776546" cy="16003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269" y="2876670"/>
            <a:ext cx="3776545" cy="1645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269" y="4815146"/>
            <a:ext cx="3776545" cy="16452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87603" y="5304242"/>
            <a:ext cx="2473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the baseline acceleration is close to 10 in Z axis?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305908" y="5360831"/>
            <a:ext cx="672361" cy="252968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23569" y="1165943"/>
            <a:ext cx="4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43551" y="3003666"/>
            <a:ext cx="4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2285" y="4899189"/>
            <a:ext cx="4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9893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Primitive finger gestures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Up-down using different finger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3 motions using the index finger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Shape 1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4687" y="1381434"/>
            <a:ext cx="7174626" cy="165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277" y="4104328"/>
            <a:ext cx="5579674" cy="1688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163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Gesture identification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How to identify gestures?</a:t>
            </a:r>
          </a:p>
          <a:p>
            <a:endParaRPr lang="en-US" sz="2400" dirty="0"/>
          </a:p>
          <a:p>
            <a:pPr lvl="1"/>
            <a:r>
              <a:rPr lang="en-US" sz="2000" dirty="0"/>
              <a:t>Calculate ACC and GYR statistics for different gestures</a:t>
            </a:r>
          </a:p>
          <a:p>
            <a:pPr lvl="2"/>
            <a:r>
              <a:rPr lang="en-US" sz="1600" dirty="0"/>
              <a:t>Ges1 = (accS1, accS2, accS3, gyrS1, gyrS2..)</a:t>
            </a:r>
          </a:p>
          <a:p>
            <a:pPr lvl="2"/>
            <a:r>
              <a:rPr lang="en-US" sz="1600" dirty="0"/>
              <a:t>Ges2 = (accS1, accS2, accS3, gyrS1, gyrS2..)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Train machine learning model using sample gestures and its statistics</a:t>
            </a:r>
          </a:p>
          <a:p>
            <a:pPr lvl="2"/>
            <a:r>
              <a:rPr lang="en-US" sz="1600" dirty="0"/>
              <a:t>Perform each gesture many times and calculate the statistic signatures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Use the model to identify gestures</a:t>
            </a:r>
          </a:p>
          <a:p>
            <a:pPr lvl="2"/>
            <a:r>
              <a:rPr lang="en-US" sz="1600" dirty="0"/>
              <a:t>When user does a gesture, look up the gesture signatures you had created in the training phase</a:t>
            </a:r>
          </a:p>
          <a:p>
            <a:pPr lvl="2"/>
            <a:r>
              <a:rPr lang="en-US" sz="1600" dirty="0"/>
              <a:t>Machine learning model tries to find the best match, and output a guess of which gesture user did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Some commonly used machine learning classifiers</a:t>
            </a:r>
          </a:p>
          <a:p>
            <a:pPr lvl="2"/>
            <a:r>
              <a:rPr lang="en-US" sz="1600" dirty="0"/>
              <a:t>Naïve Bayes (NB), Logistic Regression (LR), Decision Tree (DT)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466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Statistics for ACC and GYR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The statistics are calculated for both ACC and GYR data</a:t>
            </a:r>
          </a:p>
          <a:p>
            <a:endParaRPr lang="en-US" sz="2400" dirty="0"/>
          </a:p>
          <a:p>
            <a:r>
              <a:rPr lang="en-US" sz="2400" dirty="0"/>
              <a:t>The statistics are referred as features in machine learning terms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52</a:t>
            </a:fld>
            <a:endParaRPr lang="en-US" dirty="0"/>
          </a:p>
        </p:txBody>
      </p:sp>
      <p:pic>
        <p:nvPicPr>
          <p:cNvPr id="5" name="Shape 1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95963" y="2913665"/>
            <a:ext cx="5113526" cy="148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3140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Gesture recognition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Accuracy and misclassification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53</a:t>
            </a:fld>
            <a:endParaRPr lang="en-US" dirty="0"/>
          </a:p>
        </p:txBody>
      </p:sp>
      <p:pic>
        <p:nvPicPr>
          <p:cNvPr id="5" name="Shape 2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4374" y="1544053"/>
            <a:ext cx="5615251" cy="4224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0968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Finger writing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55600">
              <a:spcBef>
                <a:spcPts val="0"/>
              </a:spcBef>
              <a:buSzPct val="100000"/>
            </a:pPr>
            <a:r>
              <a:rPr lang="en" sz="2000" dirty="0"/>
              <a:t>Writing characters with index finger on a surface</a:t>
            </a:r>
          </a:p>
          <a:p>
            <a:pPr marL="914400" lvl="1" indent="-355600">
              <a:spcBef>
                <a:spcPts val="0"/>
              </a:spcBef>
              <a:buSzPct val="100000"/>
            </a:pPr>
            <a:r>
              <a:rPr lang="en" sz="2000" dirty="0"/>
              <a:t>Recognition using the same set of features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54</a:t>
            </a:fld>
            <a:endParaRPr lang="en-US" dirty="0"/>
          </a:p>
        </p:txBody>
      </p:sp>
      <p:pic>
        <p:nvPicPr>
          <p:cNvPr id="5" name="Shape 2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5274" y="2279225"/>
            <a:ext cx="2863924" cy="18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675" y="2638325"/>
            <a:ext cx="5351501" cy="1168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6522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Challenges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556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/>
              <a:t>Unconstrained movement of arm</a:t>
            </a:r>
          </a:p>
          <a:p>
            <a:pPr marL="914400" lvl="1" indent="-3556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/>
              <a:t>This work assumes arm is affixed to a support</a:t>
            </a:r>
          </a:p>
          <a:p>
            <a:pPr marL="914400" lvl="1" indent="-3556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/>
              <a:t>One possible approach: fine-grained freq. filtering</a:t>
            </a:r>
          </a:p>
          <a:p>
            <a:pPr marL="914400" lvl="1" indent="-3556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/>
              <a:t>Arm movements are lower frequency than finger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lvl="0" indent="-3556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/>
              <a:t>User-specific traits</a:t>
            </a:r>
          </a:p>
          <a:p>
            <a:pPr marL="914400" lvl="1" indent="-3556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/>
              <a:t>Left handed vs. right handed</a:t>
            </a:r>
          </a:p>
          <a:p>
            <a:pPr marL="914400" lvl="1" indent="-3556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/>
              <a:t>Training for individual users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lvl="0" indent="-3556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/>
              <a:t>More work required to understand/improve</a:t>
            </a:r>
          </a:p>
          <a:p>
            <a:pPr marL="914400" lvl="1" indent="-3556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/>
              <a:t>Computational, memory and energy requirements</a:t>
            </a:r>
          </a:p>
          <a:p>
            <a:pPr marL="914400" lvl="1" indent="-3556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/>
              <a:t>Detecting start/end of gestures</a:t>
            </a: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367435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Agenda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216" y="1462373"/>
            <a:ext cx="6825228" cy="4998027"/>
          </a:xfrm>
        </p:spPr>
        <p:txBody>
          <a:bodyPr>
            <a:normAutofit/>
          </a:bodyPr>
          <a:lstStyle/>
          <a:p>
            <a:r>
              <a:rPr lang="en-US" sz="2400" dirty="0"/>
              <a:t>Sensor overview</a:t>
            </a:r>
          </a:p>
          <a:p>
            <a:pPr lvl="1"/>
            <a:r>
              <a:rPr lang="en-US" sz="2000" dirty="0"/>
              <a:t>Accelerometer and gyroscope</a:t>
            </a:r>
          </a:p>
          <a:p>
            <a:r>
              <a:rPr lang="en-US" sz="2400" dirty="0"/>
              <a:t>Step counting</a:t>
            </a:r>
          </a:p>
          <a:p>
            <a:r>
              <a:rPr lang="en-US" sz="2400" dirty="0"/>
              <a:t>Heading detection</a:t>
            </a:r>
          </a:p>
          <a:p>
            <a:pPr lvl="1"/>
            <a:r>
              <a:rPr lang="en-US" sz="2000" dirty="0"/>
              <a:t>Magnetometer and compass</a:t>
            </a:r>
          </a:p>
          <a:p>
            <a:pPr lvl="1"/>
            <a:r>
              <a:rPr lang="en-US" sz="2000" dirty="0"/>
              <a:t>Use on </a:t>
            </a:r>
            <a:r>
              <a:rPr lang="en-US" sz="2000" dirty="0" err="1"/>
              <a:t>WiFi</a:t>
            </a:r>
            <a:r>
              <a:rPr lang="en-US" sz="2000" dirty="0"/>
              <a:t> localization</a:t>
            </a:r>
          </a:p>
          <a:p>
            <a:r>
              <a:rPr lang="en-US" sz="2400" dirty="0"/>
              <a:t>Gesture recognition</a:t>
            </a:r>
          </a:p>
          <a:p>
            <a:pPr lvl="1"/>
            <a:r>
              <a:rPr lang="en-US" sz="2000" dirty="0"/>
              <a:t>Motion sensors on smartwatch</a:t>
            </a:r>
          </a:p>
          <a:p>
            <a:r>
              <a:rPr lang="en-US" sz="2400" dirty="0"/>
              <a:t>Voice sensing through accelerometer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25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Voice control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/>
              <a:t>Popular on smartphones </a:t>
            </a:r>
          </a:p>
          <a:p>
            <a:pPr lvl="1" fontAlgn="base"/>
            <a:r>
              <a:rPr lang="en-US" sz="1800" dirty="0"/>
              <a:t>Electronic assistant (Google now, Apple Siri)</a:t>
            </a:r>
          </a:p>
          <a:p>
            <a:pPr fontAlgn="base"/>
            <a:r>
              <a:rPr lang="en-US" sz="2000" dirty="0"/>
              <a:t>Primary method of interaction for wearables (smartwatch, </a:t>
            </a:r>
            <a:r>
              <a:rPr lang="en-US" sz="2000" dirty="0" err="1"/>
              <a:t>smartglass</a:t>
            </a:r>
            <a:r>
              <a:rPr lang="en-US" sz="2000" dirty="0"/>
              <a:t>)</a:t>
            </a:r>
          </a:p>
          <a:p>
            <a:pPr lvl="1" fontAlgn="base"/>
            <a:r>
              <a:rPr lang="en-US" sz="1800" dirty="0"/>
              <a:t>Touch not always feasible for wearables</a:t>
            </a:r>
          </a:p>
          <a:p>
            <a:pPr fontAlgn="base"/>
            <a:endParaRPr lang="en-US" sz="2000" dirty="0"/>
          </a:p>
          <a:p>
            <a:pPr fontAlgn="base"/>
            <a:endParaRPr lang="en-US" sz="2000" dirty="0"/>
          </a:p>
          <a:p>
            <a:pPr fontAlgn="base"/>
            <a:endParaRPr lang="en-US" sz="2000" dirty="0"/>
          </a:p>
          <a:p>
            <a:pPr fontAlgn="base"/>
            <a:endParaRPr lang="en-US" sz="2000" dirty="0"/>
          </a:p>
          <a:p>
            <a:pPr fontAlgn="base"/>
            <a:endParaRPr lang="en-US" sz="2000" dirty="0"/>
          </a:p>
          <a:p>
            <a:pPr fontAlgn="base"/>
            <a:endParaRPr lang="en-US" sz="2000" dirty="0"/>
          </a:p>
          <a:p>
            <a:pPr fontAlgn="base"/>
            <a:endParaRPr lang="en-US" sz="2000" dirty="0"/>
          </a:p>
          <a:p>
            <a:pPr fontAlgn="base"/>
            <a:r>
              <a:rPr lang="en-US" sz="2000" dirty="0"/>
              <a:t>Internet-Of-Things (</a:t>
            </a:r>
            <a:r>
              <a:rPr lang="en-US" sz="2000" dirty="0" err="1"/>
              <a:t>IoT</a:t>
            </a:r>
            <a:r>
              <a:rPr lang="en-US" sz="2000" dirty="0"/>
              <a:t>) applications</a:t>
            </a:r>
          </a:p>
          <a:p>
            <a:pPr lvl="1" fontAlgn="base"/>
            <a:r>
              <a:rPr lang="en-US" sz="1800" dirty="0"/>
              <a:t>Low-cost, low-power, pervasive</a:t>
            </a:r>
          </a:p>
          <a:p>
            <a:pPr lvl="1" fontAlgn="base"/>
            <a:r>
              <a:rPr lang="en-US" sz="1800" dirty="0"/>
              <a:t>Example: Amazon Echo smart speaker </a:t>
            </a:r>
          </a:p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57</a:t>
            </a:fld>
            <a:endParaRPr lang="en-US" dirty="0"/>
          </a:p>
        </p:txBody>
      </p:sp>
      <p:pic>
        <p:nvPicPr>
          <p:cNvPr id="13" name="Shape 52" descr="voice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397" y="2791988"/>
            <a:ext cx="1042500" cy="14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53" descr="Android-Wear-Lollipop-Moto-360-2-1280x853.jpg"/>
          <p:cNvPicPr preferRelativeResize="0"/>
          <p:nvPr/>
        </p:nvPicPr>
        <p:blipFill rotWithShape="1">
          <a:blip r:embed="rId3">
            <a:alphaModFix/>
          </a:blip>
          <a:srcRect l="26235" t="10593" r="27655" b="9214"/>
          <a:stretch/>
        </p:blipFill>
        <p:spPr>
          <a:xfrm>
            <a:off x="2264025" y="2792001"/>
            <a:ext cx="1254899" cy="14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54" descr="tumblr_inline_mt7798Cs741r8abs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6399" y="2772825"/>
            <a:ext cx="1978025" cy="14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55" descr="Amazon-Echo-Questions.png"/>
          <p:cNvPicPr preferRelativeResize="0"/>
          <p:nvPr/>
        </p:nvPicPr>
        <p:blipFill rotWithShape="1">
          <a:blip r:embed="rId5">
            <a:alphaModFix/>
          </a:blip>
          <a:srcRect l="7042" r="50326" b="18988"/>
          <a:stretch/>
        </p:blipFill>
        <p:spPr>
          <a:xfrm>
            <a:off x="6399375" y="2719298"/>
            <a:ext cx="1567048" cy="1638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5985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Current voice control applications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1800" dirty="0" err="1">
                <a:ea typeface="Calibri"/>
                <a:cs typeface="Calibri"/>
                <a:sym typeface="Calibri"/>
              </a:rPr>
              <a:t>Hotword</a:t>
            </a:r>
            <a:r>
              <a:rPr lang="en-US" sz="1800" dirty="0">
                <a:ea typeface="Calibri"/>
                <a:cs typeface="Calibri"/>
                <a:sym typeface="Calibri"/>
              </a:rPr>
              <a:t> detection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1800" dirty="0">
                <a:ea typeface="Calibri"/>
                <a:cs typeface="Calibri"/>
                <a:sym typeface="Calibri"/>
              </a:rPr>
              <a:t>Detect the </a:t>
            </a:r>
            <a:r>
              <a:rPr lang="en-US" sz="1800" dirty="0" err="1">
                <a:ea typeface="Calibri"/>
                <a:cs typeface="Calibri"/>
                <a:sym typeface="Calibri"/>
              </a:rPr>
              <a:t>hotword</a:t>
            </a:r>
            <a:r>
              <a:rPr lang="en-US" sz="1800" dirty="0">
                <a:ea typeface="Calibri"/>
                <a:cs typeface="Calibri"/>
                <a:sym typeface="Calibri"/>
              </a:rPr>
              <a:t> “Ok Google”, “Hi Galaxy” etc. to start voice control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1800" dirty="0">
                <a:ea typeface="Calibri"/>
                <a:cs typeface="Calibri"/>
                <a:sym typeface="Calibri"/>
              </a:rPr>
              <a:t>Distinguishes between voice command and other conversations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1800" dirty="0">
                <a:ea typeface="Calibri"/>
                <a:cs typeface="Calibri"/>
                <a:sym typeface="Calibri"/>
              </a:rPr>
              <a:t>Continuous audio sensing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1800" dirty="0">
                <a:ea typeface="Calibri"/>
                <a:cs typeface="Calibri"/>
                <a:sym typeface="Calibri"/>
              </a:rPr>
              <a:t>“Always” listen for </a:t>
            </a:r>
            <a:r>
              <a:rPr lang="en-US" sz="1800" dirty="0" err="1">
                <a:ea typeface="Calibri"/>
                <a:cs typeface="Calibri"/>
                <a:sym typeface="Calibri"/>
              </a:rPr>
              <a:t>hotword</a:t>
            </a: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58</a:t>
            </a:fld>
            <a:endParaRPr lang="en-US" dirty="0"/>
          </a:p>
        </p:txBody>
      </p:sp>
      <p:pic>
        <p:nvPicPr>
          <p:cNvPr id="5" name="Shape 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09561" y="3091901"/>
            <a:ext cx="3936536" cy="25879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86700" y="2347547"/>
            <a:ext cx="88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[7]</a:t>
            </a:r>
          </a:p>
        </p:txBody>
      </p:sp>
    </p:spTree>
    <p:extLst>
      <p:ext uri="{BB962C8B-B14F-4D97-AF65-F5344CB8AC3E}">
        <p14:creationId xmlns:p14="http://schemas.microsoft.com/office/powerpoint/2010/main" val="16192381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Energy hungry voice control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" sz="1800" dirty="0">
                <a:ea typeface="Calibri"/>
                <a:cs typeface="Calibri"/>
                <a:sym typeface="Calibri"/>
              </a:rPr>
              <a:t>Current voice control and hotword detection is energy inefficient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1800" dirty="0">
                <a:ea typeface="Calibri"/>
                <a:cs typeface="Calibri"/>
                <a:sym typeface="Calibri"/>
              </a:rPr>
              <a:t>Microphone sampling rate - 44 KHz</a:t>
            </a: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Shape 72"/>
          <p:cNvSpPr txBox="1"/>
          <p:nvPr/>
        </p:nvSpPr>
        <p:spPr>
          <a:xfrm>
            <a:off x="4064100" y="2591175"/>
            <a:ext cx="5079900" cy="31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Isolated measurement on Samsung Galaxy S4</a:t>
            </a:r>
          </a:p>
          <a:p>
            <a:pPr marL="914400" lvl="1" indent="-342900" rtl="0"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Disable network interfaces</a:t>
            </a:r>
          </a:p>
          <a:p>
            <a:pPr marL="914400" lvl="1" indent="-342900" rtl="0"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Deduct GUI power consumption</a:t>
            </a:r>
          </a:p>
          <a:p>
            <a:pPr marL="914400" lvl="1" indent="-342900" rtl="0"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background apps</a:t>
            </a:r>
          </a:p>
        </p:txBody>
      </p:sp>
      <p:pic>
        <p:nvPicPr>
          <p:cNvPr id="6" name="Shape 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2568" y="1893188"/>
            <a:ext cx="3731532" cy="4032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70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Gyroscope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Measures the rotation of the device</a:t>
            </a:r>
          </a:p>
          <a:p>
            <a:pPr lvl="1"/>
            <a:r>
              <a:rPr lang="en-US" sz="2000" dirty="0"/>
              <a:t>Radians/second around the 3 axis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906" y="1074067"/>
            <a:ext cx="3160900" cy="1437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906" y="2770804"/>
            <a:ext cx="3160900" cy="1625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721" y="4655277"/>
            <a:ext cx="3090085" cy="1692126"/>
          </a:xfrm>
          <a:prstGeom prst="rect">
            <a:avLst/>
          </a:prstGeom>
        </p:spPr>
      </p:pic>
      <p:pic>
        <p:nvPicPr>
          <p:cNvPr id="8" name="Picture 2" descr="https://t1.ftcdn.net/jpg/00/70/56/56/240_F_70565641_26ZY7VCWzYjqoHDpWPPBZ8zvE21cbuk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72" y="3183026"/>
            <a:ext cx="21086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2647559" y="2643276"/>
            <a:ext cx="0" cy="11620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47559" y="3329076"/>
            <a:ext cx="1054338" cy="4762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47559" y="3805326"/>
            <a:ext cx="774463" cy="7048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51520" y="3030918"/>
            <a:ext cx="4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5834" y="4314650"/>
            <a:ext cx="4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1920" y="2573718"/>
            <a:ext cx="4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9658882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Energy hungry voice control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1800" dirty="0">
                <a:ea typeface="Calibri"/>
                <a:cs typeface="Calibri"/>
                <a:sym typeface="Calibri"/>
              </a:rPr>
              <a:t>Power consumption after 30 minutes</a:t>
            </a: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1800" dirty="0">
                <a:ea typeface="Calibri"/>
                <a:cs typeface="Calibri"/>
                <a:sym typeface="Calibri"/>
              </a:rPr>
              <a:t>Observations 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1800" dirty="0">
                <a:ea typeface="Calibri"/>
                <a:cs typeface="Calibri"/>
                <a:sym typeface="Calibri"/>
              </a:rPr>
              <a:t>Voice control apps consume more power compared to “microphone”</a:t>
            </a:r>
          </a:p>
          <a:p>
            <a:pPr marL="1371600" lvl="0" indent="-342900">
              <a:spcBef>
                <a:spcPts val="0"/>
              </a:spcBef>
              <a:buSzPct val="100000"/>
              <a:buFont typeface="Calibri"/>
              <a:buChar char="-"/>
            </a:pPr>
            <a:r>
              <a:rPr lang="en-US" sz="1800" dirty="0" err="1">
                <a:ea typeface="Calibri"/>
                <a:cs typeface="Calibri"/>
                <a:sym typeface="Calibri"/>
              </a:rPr>
              <a:t>Hotword</a:t>
            </a:r>
            <a:r>
              <a:rPr lang="en-US" sz="1800" dirty="0">
                <a:ea typeface="Calibri"/>
                <a:cs typeface="Calibri"/>
                <a:sym typeface="Calibri"/>
              </a:rPr>
              <a:t> detection 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1800" dirty="0">
                <a:ea typeface="Calibri"/>
                <a:cs typeface="Calibri"/>
                <a:sym typeface="Calibri"/>
              </a:rPr>
              <a:t>“Quiet” and “User speaking” have similar power consumption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1800" u="sng" dirty="0">
                <a:ea typeface="Calibri"/>
                <a:cs typeface="Calibri"/>
                <a:sym typeface="Calibri"/>
              </a:rPr>
              <a:t>Continuously listening for </a:t>
            </a:r>
            <a:r>
              <a:rPr lang="en-US" sz="1800" u="sng" dirty="0" err="1">
                <a:ea typeface="Calibri"/>
                <a:cs typeface="Calibri"/>
                <a:sym typeface="Calibri"/>
              </a:rPr>
              <a:t>hotword</a:t>
            </a:r>
            <a:r>
              <a:rPr lang="en-US" sz="1800" dirty="0">
                <a:ea typeface="Calibri"/>
                <a:cs typeface="Calibri"/>
                <a:sym typeface="Calibri"/>
              </a:rPr>
              <a:t> is a major factor for high power consumption of voice control apps</a:t>
            </a: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60</a:t>
            </a:fld>
            <a:endParaRPr lang="en-US" dirty="0"/>
          </a:p>
        </p:txBody>
      </p:sp>
      <p:pic>
        <p:nvPicPr>
          <p:cNvPr id="5" name="Shape 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0822" y="1179758"/>
            <a:ext cx="5551962" cy="229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8938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Ideal </a:t>
            </a:r>
            <a:r>
              <a:rPr lang="en-US" sz="3200" dirty="0" err="1"/>
              <a:t>hotword</a:t>
            </a:r>
            <a:r>
              <a:rPr lang="en-US" sz="3200" dirty="0"/>
              <a:t> detection scheme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High accuracy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dirty="0">
                <a:ea typeface="Calibri"/>
                <a:cs typeface="Calibri"/>
                <a:sym typeface="Calibri"/>
              </a:rPr>
              <a:t>Dominant factor in adoption of voice control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dirty="0">
                <a:ea typeface="Calibri"/>
                <a:cs typeface="Calibri"/>
                <a:sym typeface="Calibri"/>
              </a:rPr>
              <a:t>Frequent failure in </a:t>
            </a:r>
            <a:r>
              <a:rPr lang="en-US" dirty="0" err="1">
                <a:ea typeface="Calibri"/>
                <a:cs typeface="Calibri"/>
                <a:sym typeface="Calibri"/>
              </a:rPr>
              <a:t>hotword</a:t>
            </a:r>
            <a:r>
              <a:rPr lang="en-US" dirty="0">
                <a:ea typeface="Calibri"/>
                <a:cs typeface="Calibri"/>
                <a:sym typeface="Calibri"/>
              </a:rPr>
              <a:t> detection is unacceptable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Robustness to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dirty="0">
                <a:ea typeface="Calibri"/>
                <a:cs typeface="Calibri"/>
                <a:sym typeface="Calibri"/>
              </a:rPr>
              <a:t>User mobility 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dirty="0">
                <a:ea typeface="Calibri"/>
                <a:cs typeface="Calibri"/>
                <a:sym typeface="Calibri"/>
              </a:rPr>
              <a:t>Different voice frequency (female/male)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dirty="0">
                <a:ea typeface="Calibri"/>
                <a:cs typeface="Calibri"/>
                <a:sym typeface="Calibri"/>
              </a:rPr>
              <a:t>Noisy surroundings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Energy efficiency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dirty="0">
                <a:ea typeface="Calibri"/>
                <a:cs typeface="Calibri"/>
                <a:sym typeface="Calibri"/>
              </a:rPr>
              <a:t>Essential for ubiquitous deployment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73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Hotword</a:t>
            </a:r>
            <a:r>
              <a:rPr lang="en-US" sz="3200" dirty="0"/>
              <a:t> sensing using accelerometer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000" dirty="0" err="1">
                <a:ea typeface="Calibri"/>
                <a:cs typeface="Calibri"/>
                <a:sym typeface="Calibri"/>
              </a:rPr>
              <a:t>AccelWord</a:t>
            </a:r>
            <a:r>
              <a:rPr lang="en-US" sz="2000" dirty="0">
                <a:ea typeface="Calibri"/>
                <a:cs typeface="Calibri"/>
                <a:sym typeface="Calibri"/>
              </a:rPr>
              <a:t> idea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Empirical evidence that accelerometers are sensitive to spoken voice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Accelerometer registers acceleration when audio signals strike the inertial mass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u="sng" dirty="0">
                <a:ea typeface="Calibri"/>
                <a:cs typeface="Calibri"/>
                <a:sym typeface="Calibri"/>
              </a:rPr>
              <a:t>Can we “listen” using accelerometer?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000" dirty="0">
                <a:ea typeface="Calibri"/>
                <a:cs typeface="Calibri"/>
                <a:sym typeface="Calibri"/>
              </a:rPr>
              <a:t>Accelerometer sensor 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Included in almost all smart devices (phones, watches, glasses etc.)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Low-cost (&lt; $5) and low energy (sampling &lt; 200 Hz)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62</a:t>
            </a:fld>
            <a:endParaRPr lang="en-US" dirty="0"/>
          </a:p>
        </p:txBody>
      </p:sp>
      <p:pic>
        <p:nvPicPr>
          <p:cNvPr id="5" name="Shape 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4029" y="2464824"/>
            <a:ext cx="4548464" cy="1904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448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Feasibility study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000" dirty="0">
                <a:ea typeface="Calibri"/>
                <a:cs typeface="Calibri"/>
                <a:sym typeface="Calibri"/>
              </a:rPr>
              <a:t>Understand the impact of sound on accelerometer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Different sound pressure levels (SPL = loudness)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000" dirty="0">
                <a:ea typeface="Calibri"/>
                <a:cs typeface="Calibri"/>
                <a:sym typeface="Calibri"/>
              </a:rPr>
              <a:t>Accelerometer registers sounds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Higher SPL =&gt; higher acceleration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63</a:t>
            </a:fld>
            <a:endParaRPr lang="en-US" dirty="0"/>
          </a:p>
        </p:txBody>
      </p:sp>
      <p:pic>
        <p:nvPicPr>
          <p:cNvPr id="5" name="Shape 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2434" y="1482684"/>
            <a:ext cx="2488858" cy="213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08" y="3982061"/>
            <a:ext cx="3281460" cy="173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906" y="3825354"/>
            <a:ext cx="5176738" cy="252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1120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Hotword</a:t>
            </a:r>
            <a:r>
              <a:rPr lang="en-US" sz="3200" dirty="0"/>
              <a:t> detection using accelerometer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000" dirty="0">
                <a:ea typeface="Calibri"/>
                <a:cs typeface="Calibri"/>
                <a:sym typeface="Calibri"/>
              </a:rPr>
              <a:t>Can we use accelerometer to “listen” for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hotwords</a:t>
            </a:r>
            <a:r>
              <a:rPr lang="en-US" sz="2000" dirty="0">
                <a:ea typeface="Calibri"/>
                <a:cs typeface="Calibri"/>
                <a:sym typeface="Calibri"/>
              </a:rPr>
              <a:t>?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If the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hotword</a:t>
            </a:r>
            <a:r>
              <a:rPr lang="en-US" sz="2000" dirty="0">
                <a:ea typeface="Calibri"/>
                <a:cs typeface="Calibri"/>
                <a:sym typeface="Calibri"/>
              </a:rPr>
              <a:t> is detected using accelerometer, start the microphone for complete voice recognition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457200" lvl="0" indent="-342900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Char char="➢"/>
            </a:pPr>
            <a:r>
              <a:rPr lang="en-US" sz="2000" dirty="0">
                <a:ea typeface="Calibri"/>
                <a:cs typeface="Calibri"/>
                <a:sym typeface="Calibri"/>
              </a:rPr>
              <a:t>Advantage - lower energy consumption compared to microphone</a:t>
            </a:r>
          </a:p>
          <a:p>
            <a:pPr marL="914400" lvl="1" indent="-342900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20 Hz - 22 KHz human voice modulated on 200 Hz accelerometer samples</a:t>
            </a:r>
          </a:p>
          <a:p>
            <a:pPr marL="914400" lvl="1" indent="-342900">
              <a:lnSpc>
                <a:spcPct val="100000"/>
              </a:lnSpc>
              <a:spcBef>
                <a:spcPts val="60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Lower sampling results in low-power sensing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64</a:t>
            </a:fld>
            <a:endParaRPr lang="en-US" dirty="0"/>
          </a:p>
        </p:txBody>
      </p:sp>
      <p:pic>
        <p:nvPicPr>
          <p:cNvPr id="5" name="Shape 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213" y="3745880"/>
            <a:ext cx="6943810" cy="2874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60323" y="1802423"/>
            <a:ext cx="88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[7]</a:t>
            </a:r>
          </a:p>
        </p:txBody>
      </p:sp>
    </p:spTree>
    <p:extLst>
      <p:ext uri="{BB962C8B-B14F-4D97-AF65-F5344CB8AC3E}">
        <p14:creationId xmlns:p14="http://schemas.microsoft.com/office/powerpoint/2010/main" val="37228154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AccelWord</a:t>
            </a:r>
            <a:r>
              <a:rPr lang="en-US" sz="3200" dirty="0"/>
              <a:t> challenges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 err="1">
                <a:ea typeface="Calibri"/>
                <a:cs typeface="Calibri"/>
                <a:sym typeface="Calibri"/>
              </a:rPr>
              <a:t>Hotword</a:t>
            </a:r>
            <a:r>
              <a:rPr lang="en-US" sz="2400" dirty="0">
                <a:ea typeface="Calibri"/>
                <a:cs typeface="Calibri"/>
                <a:sym typeface="Calibri"/>
              </a:rPr>
              <a:t> recognition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Can accelerometer distinguish between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hotword</a:t>
            </a:r>
            <a:r>
              <a:rPr lang="en-US" sz="2000" dirty="0">
                <a:ea typeface="Calibri"/>
                <a:cs typeface="Calibri"/>
                <a:sym typeface="Calibri"/>
              </a:rPr>
              <a:t> and other words?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Complete speech recognition is difficult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Human mobility interference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How to remove the mobility-related acceleration to distill voice-related acceleration data?</a:t>
            </a:r>
            <a:br>
              <a:rPr lang="en-US" dirty="0">
                <a:ea typeface="Calibri"/>
                <a:cs typeface="Calibri"/>
                <a:sym typeface="Calibri"/>
              </a:rPr>
            </a:br>
            <a:endParaRPr lang="en-US" dirty="0">
              <a:ea typeface="Calibri"/>
              <a:cs typeface="Calibri"/>
              <a:sym typeface="Calibri"/>
            </a:endParaRP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endParaRPr lang="en-US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Noise cancellation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Advanced techniques already exist for microphone to remove background noise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Is the impact of background noise on accelerometer too detrimental?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063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Analyzing accelerometer audio signals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Voice recognition features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Designed to analyze high-frequency audio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Unsuitable due to low sampling rate of accelerometer (200 Hz)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Activity recognition features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Used to detect walking, running etc.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Time and frequency domain analysis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Information gain shows they are suitable for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hotword</a:t>
            </a:r>
            <a:r>
              <a:rPr lang="en-US" sz="2000" dirty="0">
                <a:ea typeface="Calibri"/>
                <a:cs typeface="Calibri"/>
                <a:sym typeface="Calibri"/>
              </a:rPr>
              <a:t> detection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endParaRPr lang="en-US" sz="20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66</a:t>
            </a:fld>
            <a:endParaRPr lang="en-US" dirty="0"/>
          </a:p>
        </p:txBody>
      </p:sp>
      <p:pic>
        <p:nvPicPr>
          <p:cNvPr id="5" name="Shape 1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0" y="3782291"/>
            <a:ext cx="4335011" cy="23401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29"/>
          <p:cNvSpPr txBox="1"/>
          <p:nvPr/>
        </p:nvSpPr>
        <p:spPr>
          <a:xfrm>
            <a:off x="155864" y="3982016"/>
            <a:ext cx="4297199" cy="1670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en" sz="1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Seperately for X, Y and Z axis</a:t>
            </a:r>
          </a:p>
          <a:p>
            <a:pPr lvl="0" rtl="0">
              <a:spcBef>
                <a:spcPts val="480"/>
              </a:spcBef>
              <a:buNone/>
            </a:pP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min, max, median, variance, std-dev, range, abs. mean, CV, skewness, </a:t>
            </a:r>
          </a:p>
          <a:p>
            <a:pPr lvl="0" indent="457200" rtl="0">
              <a:spcBef>
                <a:spcPts val="480"/>
              </a:spcBef>
              <a:buNone/>
            </a:pP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kurtosis, Q1, Q2, Q3, interquartile range, mean-crossing rate, abs. area</a:t>
            </a:r>
          </a:p>
          <a:p>
            <a:pPr lvl="0" rtl="0">
              <a:spcBef>
                <a:spcPts val="480"/>
              </a:spcBef>
              <a:buNone/>
            </a:pPr>
            <a:r>
              <a:rPr lang="en" sz="1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Calculated across X, Y and Z axis</a:t>
            </a:r>
          </a:p>
          <a:p>
            <a:pPr lvl="0" indent="457200" rtl="0">
              <a:spcBef>
                <a:spcPts val="480"/>
              </a:spcBef>
              <a:buNone/>
            </a:pP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abs. area, total SVM	</a:t>
            </a:r>
          </a:p>
          <a:p>
            <a:pPr lvl="0" rtl="0">
              <a:spcBef>
                <a:spcPts val="480"/>
              </a:spcBef>
              <a:buNone/>
            </a:pPr>
            <a:r>
              <a:rPr lang="en" sz="1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Frequency domain (separately for X, Y and Z axis)</a:t>
            </a:r>
          </a:p>
          <a:p>
            <a:pPr lvl="0" rtl="0">
              <a:spcBef>
                <a:spcPts val="480"/>
              </a:spcBef>
              <a:buNone/>
            </a:pP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Energy, entropy and dominant frequency ratio</a:t>
            </a:r>
          </a:p>
          <a:p>
            <a:pPr lvl="0" rtl="0">
              <a:spcBef>
                <a:spcPts val="480"/>
              </a:spcBef>
              <a:buNone/>
            </a:pP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lvl="0">
              <a:spcBef>
                <a:spcPts val="0"/>
              </a:spcBef>
              <a:buNone/>
            </a:pP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27723277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Combating mobility interference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Activity recognition literature suggests that user activities are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Sedentary movements &lt; 0.7 Hz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Walking, low intensity movements &lt;= 2 Hz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Running, high intensity movements &lt;= 20 Hz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Frequency domain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67</a:t>
            </a:fld>
            <a:endParaRPr lang="en-US" dirty="0"/>
          </a:p>
        </p:txBody>
      </p:sp>
      <p:pic>
        <p:nvPicPr>
          <p:cNvPr id="5" name="Shape 1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7924" y="3323857"/>
            <a:ext cx="3267892" cy="250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711" y="3323857"/>
            <a:ext cx="3439420" cy="2514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6780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Filtering mobility interference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High-pass filter can be used to remove low-frequency mobility impact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Cut-off for high-pass filter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Too low =&gt; does not remove mobility impact adequately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Too high =&gt; removes useful voice-related variations 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How well can we distinguish different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hotwords</a:t>
            </a:r>
            <a:r>
              <a:rPr lang="en-US" sz="2400" dirty="0">
                <a:ea typeface="Calibri"/>
                <a:cs typeface="Calibri"/>
                <a:sym typeface="Calibri"/>
              </a:rPr>
              <a:t> with different cut-offs?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Cut-off = 2 Hz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68</a:t>
            </a:fld>
            <a:endParaRPr lang="en-US" dirty="0"/>
          </a:p>
        </p:txBody>
      </p:sp>
      <p:pic>
        <p:nvPicPr>
          <p:cNvPr id="5" name="Shape 1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19538" y="4124003"/>
            <a:ext cx="4511198" cy="251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1216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AccelWord</a:t>
            </a:r>
            <a:r>
              <a:rPr lang="en-US" sz="3200" dirty="0"/>
              <a:t> classifier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Android implementation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Android 4.4.2 on Samsung Galaxy S4 and Nexus S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Sliding window to buffer last few seconds data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2 seconds sufficient to pronounce the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hotword</a:t>
            </a:r>
            <a:endParaRPr lang="en-US" sz="20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Decision tree classifier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One classifier trained per user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69</a:t>
            </a:fld>
            <a:endParaRPr lang="en-US" dirty="0"/>
          </a:p>
        </p:txBody>
      </p:sp>
      <p:pic>
        <p:nvPicPr>
          <p:cNvPr id="5" name="Shape 1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2561" y="2531839"/>
            <a:ext cx="2246875" cy="385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51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Agenda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216" y="1462373"/>
            <a:ext cx="6825228" cy="4998027"/>
          </a:xfrm>
        </p:spPr>
        <p:txBody>
          <a:bodyPr>
            <a:normAutofit/>
          </a:bodyPr>
          <a:lstStyle/>
          <a:p>
            <a:r>
              <a:rPr lang="en-US" sz="2400" dirty="0"/>
              <a:t>Sensor overview</a:t>
            </a:r>
          </a:p>
          <a:p>
            <a:pPr lvl="1"/>
            <a:r>
              <a:rPr lang="en-US" sz="2000" dirty="0"/>
              <a:t>Accelerometer and gyroscope</a:t>
            </a:r>
          </a:p>
          <a:p>
            <a:r>
              <a:rPr lang="en-US" sz="2400" dirty="0"/>
              <a:t>Step counting</a:t>
            </a:r>
          </a:p>
          <a:p>
            <a:r>
              <a:rPr lang="en-US" sz="2400" dirty="0"/>
              <a:t>Heading detection</a:t>
            </a:r>
          </a:p>
          <a:p>
            <a:pPr lvl="1"/>
            <a:r>
              <a:rPr lang="en-US" sz="2000" dirty="0"/>
              <a:t>Magnetometer and compass</a:t>
            </a:r>
          </a:p>
          <a:p>
            <a:pPr lvl="1"/>
            <a:r>
              <a:rPr lang="en-US" sz="2000" dirty="0"/>
              <a:t>Use on </a:t>
            </a:r>
            <a:r>
              <a:rPr lang="en-US" sz="2000" dirty="0" err="1"/>
              <a:t>WiFi</a:t>
            </a:r>
            <a:r>
              <a:rPr lang="en-US" sz="2000" dirty="0"/>
              <a:t> localization</a:t>
            </a:r>
          </a:p>
          <a:p>
            <a:r>
              <a:rPr lang="en-US" sz="2400" dirty="0"/>
              <a:t>Gesture recognition</a:t>
            </a:r>
          </a:p>
          <a:p>
            <a:pPr lvl="1"/>
            <a:r>
              <a:rPr lang="en-US" sz="2000" dirty="0"/>
              <a:t>Motion sensors on smartwatch</a:t>
            </a:r>
          </a:p>
          <a:p>
            <a:r>
              <a:rPr lang="en-US" sz="2400" dirty="0"/>
              <a:t>Voice sensing through accelerometer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328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Performance evaluation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Smartphone implementation 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10 volunteers (5 females and 5 males)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Samsung Galaxy S4 and Google Nexus 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Training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10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Hotword</a:t>
            </a:r>
            <a:r>
              <a:rPr lang="en-US" sz="2000" dirty="0">
                <a:ea typeface="Calibri"/>
                <a:cs typeface="Calibri"/>
                <a:sym typeface="Calibri"/>
              </a:rPr>
              <a:t> instances (5 mobile, 5 stationary)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20 random sentences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Each played 10 times in different background noise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Comparison with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Google Now and Samsung S Voice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TP rate, FP rate and energy consumption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393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Hotword</a:t>
            </a:r>
            <a:r>
              <a:rPr lang="en-US" sz="3200" dirty="0"/>
              <a:t> detection accuracy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" sz="2400" dirty="0">
                <a:ea typeface="Calibri"/>
                <a:cs typeface="Calibri"/>
                <a:sym typeface="Calibri"/>
              </a:rPr>
              <a:t>Trained and tested with the same SPL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TP rate measures the fraction of hotword instances correctly detected from all spoken instances including random sentences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71</a:t>
            </a:fld>
            <a:endParaRPr lang="en-US" dirty="0"/>
          </a:p>
        </p:txBody>
      </p:sp>
      <p:pic>
        <p:nvPicPr>
          <p:cNvPr id="5" name="Shape 1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9273" y="2333507"/>
            <a:ext cx="6920519" cy="3012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0422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 err="1"/>
              <a:t>Hotword</a:t>
            </a:r>
            <a:r>
              <a:rPr lang="en-US" sz="3200" dirty="0"/>
              <a:t> detection accuracy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" sz="2400" dirty="0">
                <a:ea typeface="Calibri"/>
                <a:cs typeface="Calibri"/>
                <a:sym typeface="Calibri"/>
              </a:rPr>
              <a:t>Trained and tested with different SPL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endParaRPr lang="en" sz="2000" dirty="0">
              <a:ea typeface="Calibri"/>
              <a:cs typeface="Calibri"/>
              <a:sym typeface="Calibri"/>
            </a:endParaRP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Lower TP rate compared to the case where classifier is trained and tested with same SPL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endParaRPr lang="en" sz="2000" dirty="0">
              <a:ea typeface="Calibri"/>
              <a:cs typeface="Calibri"/>
              <a:sym typeface="Calibri"/>
            </a:endParaRP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Models trained and tested with same or higher SPL achieve higher TP rates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72</a:t>
            </a:fld>
            <a:endParaRPr lang="en-US" dirty="0"/>
          </a:p>
        </p:txBody>
      </p:sp>
      <p:pic>
        <p:nvPicPr>
          <p:cNvPr id="5" name="Shape 1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94905" y="3111070"/>
            <a:ext cx="6530248" cy="301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7920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Comparison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" sz="2400" dirty="0">
                <a:ea typeface="Calibri"/>
                <a:cs typeface="Calibri"/>
                <a:sym typeface="Calibri"/>
              </a:rPr>
              <a:t>TP rate comparison with Google Now and Samsung S Voice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endParaRPr lang="en" sz="2000" dirty="0">
              <a:ea typeface="Calibri"/>
              <a:cs typeface="Calibri"/>
              <a:sym typeface="Calibri"/>
            </a:endParaRP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AccelWord model trained with instances of SPL &gt;= 55 dB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endParaRPr lang="en" sz="2000" dirty="0">
              <a:ea typeface="Calibri"/>
              <a:cs typeface="Calibri"/>
              <a:sym typeface="Calibri"/>
            </a:endParaRP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TP rate of AccelWord is 99.1% and 97.6% of the TP rates of Google Now and S Voice at SPL &gt;= 65 dB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73</a:t>
            </a:fld>
            <a:endParaRPr lang="en-US" dirty="0"/>
          </a:p>
        </p:txBody>
      </p:sp>
      <p:pic>
        <p:nvPicPr>
          <p:cNvPr id="5" name="Shape 1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4511" y="3112802"/>
            <a:ext cx="6849243" cy="2927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7438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Comparison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" sz="2400" dirty="0">
                <a:ea typeface="Calibri"/>
                <a:cs typeface="Calibri"/>
                <a:sym typeface="Calibri"/>
              </a:rPr>
              <a:t>In presence of background noise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endParaRPr lang="en" sz="2000" dirty="0">
              <a:ea typeface="Calibri"/>
              <a:cs typeface="Calibri"/>
              <a:sym typeface="Calibri"/>
            </a:endParaRP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TP rate of AccelWord drops faster than the other two apps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endParaRPr lang="en" sz="2000" dirty="0">
              <a:ea typeface="Calibri"/>
              <a:cs typeface="Calibri"/>
              <a:sym typeface="Calibri"/>
            </a:endParaRP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Expected given that current microphones use advanced noise cancellation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74</a:t>
            </a:fld>
            <a:endParaRPr lang="en-US" dirty="0"/>
          </a:p>
        </p:txBody>
      </p:sp>
      <p:pic>
        <p:nvPicPr>
          <p:cNvPr id="5" name="Shape 1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41222" y="3264989"/>
            <a:ext cx="6242194" cy="274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0071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Mobile scenario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Experiments with walking while speaking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TP rate is highest at 2 Hz cut-off for high pass filter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2 Hz filter is sufficient to remove most indoor mobility-related interference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 err="1">
                <a:ea typeface="Calibri"/>
                <a:cs typeface="Calibri"/>
                <a:sym typeface="Calibri"/>
              </a:rPr>
              <a:t>AccelWord</a:t>
            </a:r>
            <a:r>
              <a:rPr lang="en-US" sz="2400" dirty="0">
                <a:ea typeface="Calibri"/>
                <a:cs typeface="Calibri"/>
                <a:sym typeface="Calibri"/>
              </a:rPr>
              <a:t> is robust to user mobility</a:t>
            </a:r>
          </a:p>
          <a:p>
            <a:pPr lvl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75</a:t>
            </a:fld>
            <a:endParaRPr lang="en-US" dirty="0"/>
          </a:p>
        </p:txBody>
      </p:sp>
      <p:pic>
        <p:nvPicPr>
          <p:cNvPr id="5" name="Shape 2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41526" y="3542630"/>
            <a:ext cx="5573874" cy="226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64" y="3701563"/>
            <a:ext cx="2945016" cy="1945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9968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Energy efficiency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" sz="2400" dirty="0">
                <a:ea typeface="Calibri"/>
                <a:cs typeface="Calibri"/>
                <a:sym typeface="Calibri"/>
              </a:rPr>
              <a:t> Energy savings mostly attributed to low-cost sensing through accelerometer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000" dirty="0">
                <a:ea typeface="Calibri"/>
                <a:cs typeface="Calibri"/>
                <a:sym typeface="Calibri"/>
              </a:rPr>
              <a:t>With optimized implementation of AccelWord, further processing-related savings can be achieved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76</a:t>
            </a:fld>
            <a:endParaRPr lang="en-US" dirty="0"/>
          </a:p>
        </p:txBody>
      </p:sp>
      <p:pic>
        <p:nvPicPr>
          <p:cNvPr id="6" name="Shape 2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3692" y="2754176"/>
            <a:ext cx="4751895" cy="338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017" y="2836175"/>
            <a:ext cx="3776952" cy="15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5350" y="4595941"/>
            <a:ext cx="3098856" cy="1302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9669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Speaker identification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 Accelerometer signatures of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hotwords</a:t>
            </a:r>
            <a:r>
              <a:rPr lang="en-US" sz="2400" dirty="0">
                <a:ea typeface="Calibri"/>
                <a:cs typeface="Calibri"/>
                <a:sym typeface="Calibri"/>
              </a:rPr>
              <a:t> can also be used 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To identify the speaker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Useful to ignore other user’s voice commands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Only recognize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hotword</a:t>
            </a:r>
            <a:r>
              <a:rPr lang="en-US" sz="2000" dirty="0">
                <a:ea typeface="Calibri"/>
                <a:cs typeface="Calibri"/>
                <a:sym typeface="Calibri"/>
              </a:rPr>
              <a:t> from the owner user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 err="1">
                <a:ea typeface="Calibri"/>
                <a:cs typeface="Calibri"/>
                <a:sym typeface="Calibri"/>
              </a:rPr>
              <a:t>AccelWord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Gender identification accuracy 100%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Speaker identification 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-US" sz="2000" dirty="0">
                <a:ea typeface="Calibri"/>
                <a:cs typeface="Calibri"/>
                <a:sym typeface="Calibri"/>
              </a:rPr>
              <a:t>	Female - 82%, Male - 88% 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18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77</a:t>
            </a:fld>
            <a:endParaRPr lang="en-US" dirty="0"/>
          </a:p>
        </p:txBody>
      </p:sp>
      <p:pic>
        <p:nvPicPr>
          <p:cNvPr id="5" name="Shape 2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1872" y="3443675"/>
            <a:ext cx="4420627" cy="3132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3365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Scope for improvement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 err="1"/>
              <a:t>Accelword</a:t>
            </a:r>
            <a:r>
              <a:rPr lang="en-US" sz="2400" dirty="0"/>
              <a:t> currently being adopted by an </a:t>
            </a:r>
            <a:r>
              <a:rPr lang="en-US" sz="2400" dirty="0" err="1"/>
              <a:t>IoT</a:t>
            </a:r>
            <a:r>
              <a:rPr lang="en-US" sz="2400" dirty="0"/>
              <a:t> startup</a:t>
            </a:r>
          </a:p>
          <a:p>
            <a:endParaRPr lang="en-US" sz="2400" dirty="0"/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Noise Cancellation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Techniques to remove the impact of background noise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 Mobility patterns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Extension to other types of mobility patterns - driving in car, running etc.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Challenging to remove high frequency activity interference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Calibri"/>
              <a:buChar char="➢"/>
            </a:pPr>
            <a:r>
              <a:rPr lang="en-US" sz="2400" dirty="0">
                <a:ea typeface="Calibri"/>
                <a:cs typeface="Calibri"/>
                <a:sym typeface="Calibri"/>
              </a:rPr>
              <a:t>Privacy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Smartphone apps with only accelerometer access permission can “listen” to user’s conversations, record confidential information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-US" sz="2000" dirty="0">
                <a:ea typeface="Calibri"/>
                <a:cs typeface="Calibri"/>
                <a:sym typeface="Calibri"/>
              </a:rPr>
              <a:t>Designing protection mechanisms</a:t>
            </a: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940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References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[1] Kim, </a:t>
            </a:r>
            <a:r>
              <a:rPr lang="en-US" sz="1600" dirty="0" err="1"/>
              <a:t>Jeong</a:t>
            </a:r>
            <a:r>
              <a:rPr lang="en-US" sz="1600" dirty="0"/>
              <a:t> Won, Han </a:t>
            </a:r>
            <a:r>
              <a:rPr lang="en-US" sz="1600" dirty="0" err="1"/>
              <a:t>Jin</a:t>
            </a:r>
            <a:r>
              <a:rPr lang="en-US" sz="1600" dirty="0"/>
              <a:t> Jang, Dong-Hwan Hwang, and </a:t>
            </a:r>
            <a:r>
              <a:rPr lang="en-US" sz="1600" dirty="0" err="1"/>
              <a:t>Chansik</a:t>
            </a:r>
            <a:r>
              <a:rPr lang="en-US" sz="1600" dirty="0"/>
              <a:t> Park. "A step, stride and heading determination for the pedestrian navigation system." Positioning 1, no. 08 (2004): 0.</a:t>
            </a:r>
          </a:p>
          <a:p>
            <a:pPr marL="0" indent="0">
              <a:buNone/>
            </a:pPr>
            <a:r>
              <a:rPr lang="en-US" sz="1600" dirty="0"/>
              <a:t>[2] </a:t>
            </a:r>
            <a:r>
              <a:rPr lang="en-US" sz="1600" dirty="0" err="1"/>
              <a:t>Mariakakis</a:t>
            </a:r>
            <a:r>
              <a:rPr lang="en-US" sz="1600" dirty="0"/>
              <a:t>, Alex T., </a:t>
            </a:r>
            <a:r>
              <a:rPr lang="en-US" sz="1600" dirty="0" err="1"/>
              <a:t>Souvik</a:t>
            </a:r>
            <a:r>
              <a:rPr lang="en-US" sz="1600" dirty="0"/>
              <a:t> Sen, </a:t>
            </a:r>
            <a:r>
              <a:rPr lang="en-US" sz="1600" dirty="0" err="1"/>
              <a:t>Jeongkeun</a:t>
            </a:r>
            <a:r>
              <a:rPr lang="en-US" sz="1600" dirty="0"/>
              <a:t> Lee, and </a:t>
            </a:r>
            <a:r>
              <a:rPr lang="en-US" sz="1600" dirty="0" err="1"/>
              <a:t>Kyu</a:t>
            </a:r>
            <a:r>
              <a:rPr lang="en-US" sz="1600" dirty="0"/>
              <a:t>-Han Kim. "SAIL: single access point-based indoor localization." In Proceedings of the 12th annual international conference on Mobile systems, applications, and services, pp. 315-328. ACM, 2014.</a:t>
            </a:r>
          </a:p>
          <a:p>
            <a:pPr marL="0" indent="0">
              <a:buNone/>
            </a:pPr>
            <a:r>
              <a:rPr lang="en-US" sz="1600" dirty="0"/>
              <a:t>[3] </a:t>
            </a:r>
            <a:r>
              <a:rPr lang="en-US" sz="1600" dirty="0" err="1"/>
              <a:t>Brajdic</a:t>
            </a:r>
            <a:r>
              <a:rPr lang="en-US" sz="1600" dirty="0"/>
              <a:t>, </a:t>
            </a:r>
            <a:r>
              <a:rPr lang="en-US" sz="1600" dirty="0" err="1"/>
              <a:t>Agata</a:t>
            </a:r>
            <a:r>
              <a:rPr lang="en-US" sz="1600" dirty="0"/>
              <a:t>, and Robert </a:t>
            </a:r>
            <a:r>
              <a:rPr lang="en-US" sz="1600" dirty="0" err="1"/>
              <a:t>Harle</a:t>
            </a:r>
            <a:r>
              <a:rPr lang="en-US" sz="1600" dirty="0"/>
              <a:t>. "Walk detection and step counting on unconstrained smartphones." In Proceedings of the 2013 ACM international joint conference on Pervasive and ubiquitous computing, pp. 225-234. ACM, 2013.</a:t>
            </a:r>
          </a:p>
          <a:p>
            <a:pPr marL="0" indent="0">
              <a:buNone/>
            </a:pPr>
            <a:r>
              <a:rPr lang="en-US" sz="1600" dirty="0"/>
              <a:t>[4] Rai, </a:t>
            </a:r>
            <a:r>
              <a:rPr lang="en-US" sz="1600" dirty="0" err="1"/>
              <a:t>Anshul</a:t>
            </a:r>
            <a:r>
              <a:rPr lang="en-US" sz="1600" dirty="0"/>
              <a:t>, Krishna Kant </a:t>
            </a:r>
            <a:r>
              <a:rPr lang="en-US" sz="1600" dirty="0" err="1"/>
              <a:t>Chintalapudi</a:t>
            </a:r>
            <a:r>
              <a:rPr lang="en-US" sz="1600" dirty="0"/>
              <a:t>, </a:t>
            </a:r>
            <a:r>
              <a:rPr lang="en-US" sz="1600" dirty="0" err="1"/>
              <a:t>Venkata</a:t>
            </a:r>
            <a:r>
              <a:rPr lang="en-US" sz="1600" dirty="0"/>
              <a:t> N. </a:t>
            </a:r>
            <a:r>
              <a:rPr lang="en-US" sz="1600" dirty="0" err="1"/>
              <a:t>Padmanabhan</a:t>
            </a:r>
            <a:r>
              <a:rPr lang="en-US" sz="1600" dirty="0"/>
              <a:t>, and </a:t>
            </a:r>
            <a:r>
              <a:rPr lang="en-US" sz="1600" dirty="0" err="1"/>
              <a:t>Rijurekha</a:t>
            </a:r>
            <a:r>
              <a:rPr lang="en-US" sz="1600" dirty="0"/>
              <a:t> Sen. "Zee: zero-effort crowdsourcing for indoor localization." In Proceedings of the 18th annual international conference on Mobile computing and networking, pp. 293-304. ACM, 2012.</a:t>
            </a:r>
          </a:p>
          <a:p>
            <a:pPr marL="0" indent="0">
              <a:buNone/>
            </a:pPr>
            <a:r>
              <a:rPr lang="en-US" sz="1600" dirty="0"/>
              <a:t>[5] </a:t>
            </a:r>
            <a:r>
              <a:rPr lang="en-US" sz="1600" dirty="0">
                <a:hlinkClick r:id="rId2"/>
              </a:rPr>
              <a:t>https://cdn-shop.adafruit.com/datasheets/AN203_Compass_Heading_Using_Magnetometers.pdf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[6] Xu, Chao, </a:t>
            </a:r>
            <a:r>
              <a:rPr lang="en-US" sz="1600" dirty="0" err="1"/>
              <a:t>Parth</a:t>
            </a:r>
            <a:r>
              <a:rPr lang="en-US" sz="1600" dirty="0"/>
              <a:t> H. Pathak, and </a:t>
            </a:r>
            <a:r>
              <a:rPr lang="en-US" sz="1600" dirty="0" err="1"/>
              <a:t>Prasant</a:t>
            </a:r>
            <a:r>
              <a:rPr lang="en-US" sz="1600" dirty="0"/>
              <a:t> </a:t>
            </a:r>
            <a:r>
              <a:rPr lang="en-US" sz="1600" dirty="0" err="1"/>
              <a:t>Mohapatra</a:t>
            </a:r>
            <a:r>
              <a:rPr lang="en-US" sz="1600" dirty="0"/>
              <a:t>. "Finger-writing with smartwatch: A case for finger and hand gesture recognition using smartwatch." In Proceedings of the 16th International Workshop on Mobile Computing Systems and Applications, pp. 9-14. ACM, 2015.</a:t>
            </a:r>
          </a:p>
          <a:p>
            <a:pPr marL="0" indent="0">
              <a:buNone/>
            </a:pPr>
            <a:r>
              <a:rPr lang="en-US" sz="1600" dirty="0"/>
              <a:t>[7] Zhang, Li, </a:t>
            </a:r>
            <a:r>
              <a:rPr lang="en-US" sz="1600" dirty="0" err="1"/>
              <a:t>Parth</a:t>
            </a:r>
            <a:r>
              <a:rPr lang="en-US" sz="1600" dirty="0"/>
              <a:t> H. Pathak, </a:t>
            </a:r>
            <a:r>
              <a:rPr lang="en-US" sz="1600" dirty="0" err="1"/>
              <a:t>Muchen</a:t>
            </a:r>
            <a:r>
              <a:rPr lang="en-US" sz="1600" dirty="0"/>
              <a:t> Wu, </a:t>
            </a:r>
            <a:r>
              <a:rPr lang="en-US" sz="1600" dirty="0" err="1"/>
              <a:t>Yixin</a:t>
            </a:r>
            <a:r>
              <a:rPr lang="en-US" sz="1600" dirty="0"/>
              <a:t> Zhao, and </a:t>
            </a:r>
            <a:r>
              <a:rPr lang="en-US" sz="1600" dirty="0" err="1"/>
              <a:t>Prasant</a:t>
            </a:r>
            <a:r>
              <a:rPr lang="en-US" sz="1600" dirty="0"/>
              <a:t> </a:t>
            </a:r>
            <a:r>
              <a:rPr lang="en-US" sz="1600" dirty="0" err="1"/>
              <a:t>Mohapatra</a:t>
            </a:r>
            <a:r>
              <a:rPr lang="en-US" sz="1600" dirty="0"/>
              <a:t>. "</a:t>
            </a:r>
            <a:r>
              <a:rPr lang="en-US" sz="1600" dirty="0" err="1"/>
              <a:t>Accelword</a:t>
            </a:r>
            <a:r>
              <a:rPr lang="en-US" sz="1600" dirty="0"/>
              <a:t>: Energy efficient </a:t>
            </a:r>
            <a:r>
              <a:rPr lang="en-US" sz="1600" dirty="0" err="1"/>
              <a:t>hotword</a:t>
            </a:r>
            <a:r>
              <a:rPr lang="en-US" sz="1600" dirty="0"/>
              <a:t> detection through accelerometer." In Proceedings of the 13th Annual International Conference on Mobile Systems, Applications, and Services, pp. 301-315. ACM, 2015.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4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Pedometer in your smartphone</a:t>
            </a:r>
          </a:p>
          <a:p>
            <a:pPr lvl="1"/>
            <a:r>
              <a:rPr lang="en-US" sz="2000" dirty="0"/>
              <a:t>Count steps using smartphone sensors</a:t>
            </a:r>
          </a:p>
          <a:p>
            <a:pPr lvl="1"/>
            <a:endParaRPr lang="en-US" sz="2000" dirty="0"/>
          </a:p>
          <a:p>
            <a:r>
              <a:rPr lang="en-US" sz="2400" dirty="0"/>
              <a:t>Quantified-self</a:t>
            </a:r>
          </a:p>
          <a:p>
            <a:pPr lvl="1"/>
            <a:r>
              <a:rPr lang="en-US" sz="2000" dirty="0"/>
              <a:t>Measure your day-to-day activities</a:t>
            </a:r>
          </a:p>
          <a:p>
            <a:pPr lvl="1"/>
            <a:r>
              <a:rPr lang="en-US" sz="2000" dirty="0"/>
              <a:t>Infer your habits – how much you move around, active/passive times</a:t>
            </a:r>
          </a:p>
          <a:p>
            <a:pPr lvl="1"/>
            <a:r>
              <a:rPr lang="en-US" sz="2000" dirty="0"/>
              <a:t>Increase the active time</a:t>
            </a:r>
          </a:p>
          <a:p>
            <a:pPr lvl="1"/>
            <a:endParaRPr lang="en-US" sz="2000" dirty="0"/>
          </a:p>
          <a:p>
            <a:r>
              <a:rPr lang="en-US" sz="2400" dirty="0"/>
              <a:t>How to measure steps using smartphone?</a:t>
            </a:r>
          </a:p>
          <a:p>
            <a:pPr lvl="1"/>
            <a:r>
              <a:rPr lang="en-US" sz="2000" dirty="0"/>
              <a:t>Use accelerometer </a:t>
            </a:r>
          </a:p>
          <a:p>
            <a:pPr lvl="1"/>
            <a:r>
              <a:rPr lang="en-US" sz="2000" dirty="0"/>
              <a:t>Capture motion using accelerometer and see if the motion was a step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5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Step counting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Anatomy of a step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91" y="2303584"/>
            <a:ext cx="4079409" cy="2391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75" y="1920573"/>
            <a:ext cx="3070061" cy="3034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7276" y="1072662"/>
            <a:ext cx="116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[1], [2] </a:t>
            </a:r>
          </a:p>
        </p:txBody>
      </p:sp>
    </p:spTree>
    <p:extLst>
      <p:ext uri="{BB962C8B-B14F-4D97-AF65-F5344CB8AC3E}">
        <p14:creationId xmlns:p14="http://schemas.microsoft.com/office/powerpoint/2010/main" val="298414413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206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12549</TotalTime>
  <Words>3779</Words>
  <Application>Microsoft Office PowerPoint</Application>
  <PresentationFormat>On-screen Show (4:3)</PresentationFormat>
  <Paragraphs>912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Calibri</vt:lpstr>
      <vt:lpstr>Calibri Light</vt:lpstr>
      <vt:lpstr>Cambria Math</vt:lpstr>
      <vt:lpstr>Courier New</vt:lpstr>
      <vt:lpstr>Wingdings</vt:lpstr>
      <vt:lpstr>2_Office Theme</vt:lpstr>
      <vt:lpstr>PowerPoint Presentation</vt:lpstr>
      <vt:lpstr>Agenda</vt:lpstr>
      <vt:lpstr>Smartphone sensors</vt:lpstr>
      <vt:lpstr>Accelerometer</vt:lpstr>
      <vt:lpstr>Accelerometer data</vt:lpstr>
      <vt:lpstr>Gyroscope</vt:lpstr>
      <vt:lpstr>Agenda</vt:lpstr>
      <vt:lpstr>Step counting</vt:lpstr>
      <vt:lpstr>Step counting</vt:lpstr>
      <vt:lpstr>Step counting</vt:lpstr>
      <vt:lpstr>Step counting</vt:lpstr>
      <vt:lpstr>Step counting</vt:lpstr>
      <vt:lpstr>Step counting</vt:lpstr>
      <vt:lpstr>Step counting</vt:lpstr>
      <vt:lpstr>Step counting</vt:lpstr>
      <vt:lpstr>Step counting</vt:lpstr>
      <vt:lpstr>Step counting</vt:lpstr>
      <vt:lpstr>Step counting</vt:lpstr>
      <vt:lpstr>Step counting</vt:lpstr>
      <vt:lpstr>Step counting</vt:lpstr>
      <vt:lpstr>Step counting</vt:lpstr>
      <vt:lpstr>Step counting</vt:lpstr>
      <vt:lpstr>Agenda</vt:lpstr>
      <vt:lpstr>Magnetometer</vt:lpstr>
      <vt:lpstr>Magnetometer</vt:lpstr>
      <vt:lpstr>Magnetometer</vt:lpstr>
      <vt:lpstr>Heading determination</vt:lpstr>
      <vt:lpstr>Heading determination</vt:lpstr>
      <vt:lpstr>Heading determination</vt:lpstr>
      <vt:lpstr>Heading determination</vt:lpstr>
      <vt:lpstr>Heading calculation</vt:lpstr>
      <vt:lpstr>Phone orientation</vt:lpstr>
      <vt:lpstr>Phone orientation</vt:lpstr>
      <vt:lpstr>Magnetic interference</vt:lpstr>
      <vt:lpstr>Heading determination</vt:lpstr>
      <vt:lpstr>Agenda</vt:lpstr>
      <vt:lpstr>The rise of wrist-worn wearables</vt:lpstr>
      <vt:lpstr>Smartwatch sensors</vt:lpstr>
      <vt:lpstr>Opportunity</vt:lpstr>
      <vt:lpstr>Challenges</vt:lpstr>
      <vt:lpstr>Questions</vt:lpstr>
      <vt:lpstr>Roadmap</vt:lpstr>
      <vt:lpstr>Arm, hand and finger gestures</vt:lpstr>
      <vt:lpstr>Sample gestures</vt:lpstr>
      <vt:lpstr>Motion energy</vt:lpstr>
      <vt:lpstr>Motion energy</vt:lpstr>
      <vt:lpstr>Motion energy</vt:lpstr>
      <vt:lpstr>Motion energy</vt:lpstr>
      <vt:lpstr>Tendons</vt:lpstr>
      <vt:lpstr>Primitive finger gestures</vt:lpstr>
      <vt:lpstr>Gesture identification</vt:lpstr>
      <vt:lpstr>Statistics for ACC and GYR</vt:lpstr>
      <vt:lpstr>Gesture recognition</vt:lpstr>
      <vt:lpstr>Finger writing</vt:lpstr>
      <vt:lpstr>Challenges</vt:lpstr>
      <vt:lpstr>Agenda</vt:lpstr>
      <vt:lpstr>Voice control</vt:lpstr>
      <vt:lpstr>Current voice control applications</vt:lpstr>
      <vt:lpstr>Energy hungry voice control</vt:lpstr>
      <vt:lpstr>Energy hungry voice control</vt:lpstr>
      <vt:lpstr>Ideal hotword detection scheme</vt:lpstr>
      <vt:lpstr>Hotword sensing using accelerometer</vt:lpstr>
      <vt:lpstr>Feasibility study</vt:lpstr>
      <vt:lpstr>Hotword detection using accelerometer</vt:lpstr>
      <vt:lpstr>AccelWord challenges</vt:lpstr>
      <vt:lpstr>Analyzing accelerometer audio signals</vt:lpstr>
      <vt:lpstr>Combating mobility interference</vt:lpstr>
      <vt:lpstr>Filtering mobility interference</vt:lpstr>
      <vt:lpstr>AccelWord classifier</vt:lpstr>
      <vt:lpstr>Performance evaluation</vt:lpstr>
      <vt:lpstr>Hotword detection accuracy</vt:lpstr>
      <vt:lpstr>Hotword detection accuracy</vt:lpstr>
      <vt:lpstr>Comparison</vt:lpstr>
      <vt:lpstr>Comparison</vt:lpstr>
      <vt:lpstr>Mobile scenario</vt:lpstr>
      <vt:lpstr>Energy efficiency</vt:lpstr>
      <vt:lpstr>Speaker identification</vt:lpstr>
      <vt:lpstr>Scope for improvement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continuous rise of WiFi</dc:title>
  <dc:creator>phpathak</dc:creator>
  <cp:lastModifiedBy>phpathak</cp:lastModifiedBy>
  <cp:revision>1514</cp:revision>
  <dcterms:created xsi:type="dcterms:W3CDTF">2016-08-30T13:58:17Z</dcterms:created>
  <dcterms:modified xsi:type="dcterms:W3CDTF">2019-11-04T18:00:01Z</dcterms:modified>
</cp:coreProperties>
</file>