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0"/>
  </p:notesMasterIdLst>
  <p:sldIdLst>
    <p:sldId id="284" r:id="rId2"/>
    <p:sldId id="421" r:id="rId3"/>
    <p:sldId id="422" r:id="rId4"/>
    <p:sldId id="423" r:id="rId5"/>
    <p:sldId id="424" r:id="rId6"/>
    <p:sldId id="435" r:id="rId7"/>
    <p:sldId id="427" r:id="rId8"/>
    <p:sldId id="428" r:id="rId9"/>
    <p:sldId id="436" r:id="rId10"/>
    <p:sldId id="429" r:id="rId11"/>
    <p:sldId id="430" r:id="rId12"/>
    <p:sldId id="434" r:id="rId13"/>
    <p:sldId id="431" r:id="rId14"/>
    <p:sldId id="432" r:id="rId15"/>
    <p:sldId id="433" r:id="rId16"/>
    <p:sldId id="437" r:id="rId17"/>
    <p:sldId id="438" r:id="rId18"/>
    <p:sldId id="439" r:id="rId19"/>
    <p:sldId id="440" r:id="rId20"/>
    <p:sldId id="441" r:id="rId21"/>
    <p:sldId id="442" r:id="rId22"/>
    <p:sldId id="443" r:id="rId23"/>
    <p:sldId id="444" r:id="rId24"/>
    <p:sldId id="445" r:id="rId25"/>
    <p:sldId id="446" r:id="rId26"/>
    <p:sldId id="447" r:id="rId27"/>
    <p:sldId id="448" r:id="rId28"/>
    <p:sldId id="449" r:id="rId29"/>
    <p:sldId id="450" r:id="rId30"/>
    <p:sldId id="451" r:id="rId31"/>
    <p:sldId id="452" r:id="rId32"/>
    <p:sldId id="454" r:id="rId33"/>
    <p:sldId id="455" r:id="rId34"/>
    <p:sldId id="461" r:id="rId35"/>
    <p:sldId id="462" r:id="rId36"/>
    <p:sldId id="464" r:id="rId37"/>
    <p:sldId id="463" r:id="rId38"/>
    <p:sldId id="465" r:id="rId39"/>
    <p:sldId id="456" r:id="rId40"/>
    <p:sldId id="457" r:id="rId41"/>
    <p:sldId id="458" r:id="rId42"/>
    <p:sldId id="459" r:id="rId43"/>
    <p:sldId id="460" r:id="rId44"/>
    <p:sldId id="466" r:id="rId45"/>
    <p:sldId id="467" r:id="rId46"/>
    <p:sldId id="468" r:id="rId47"/>
    <p:sldId id="469" r:id="rId48"/>
    <p:sldId id="470" r:id="rId49"/>
    <p:sldId id="471" r:id="rId50"/>
    <p:sldId id="476" r:id="rId51"/>
    <p:sldId id="473" r:id="rId52"/>
    <p:sldId id="477" r:id="rId53"/>
    <p:sldId id="474" r:id="rId54"/>
    <p:sldId id="475" r:id="rId55"/>
    <p:sldId id="472" r:id="rId56"/>
    <p:sldId id="478" r:id="rId57"/>
    <p:sldId id="486" r:id="rId58"/>
    <p:sldId id="487" r:id="rId59"/>
    <p:sldId id="488" r:id="rId60"/>
    <p:sldId id="489" r:id="rId61"/>
    <p:sldId id="490" r:id="rId62"/>
    <p:sldId id="479" r:id="rId63"/>
    <p:sldId id="480" r:id="rId64"/>
    <p:sldId id="491" r:id="rId65"/>
    <p:sldId id="492" r:id="rId66"/>
    <p:sldId id="493" r:id="rId67"/>
    <p:sldId id="494" r:id="rId68"/>
    <p:sldId id="485" r:id="rId6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1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606136-D4A4-467C-AADC-3C7BF3F41DE8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0F8A2-4F07-4E87-9FB2-71714CC6F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12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5E27EB-3160-4CD9-8D87-5A6A393A4E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07997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5E27EB-3160-4CD9-8D87-5A6A393A4E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37904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5E27EB-3160-4CD9-8D87-5A6A393A4E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73847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08892"/>
          </a:xfrm>
          <a:solidFill>
            <a:srgbClr val="1E6238"/>
          </a:solidFill>
        </p:spPr>
        <p:txBody>
          <a:bodyPr anchor="ctr" anchorCtr="1">
            <a:norm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262" y="984738"/>
            <a:ext cx="8827476" cy="5736738"/>
          </a:xfrm>
        </p:spPr>
        <p:txBody>
          <a:bodyPr/>
          <a:lstStyle>
            <a:lvl1pPr marL="228600" indent="-228600">
              <a:buClr>
                <a:srgbClr val="4472C4"/>
              </a:buClr>
              <a:buFont typeface="Wingdings" panose="05000000000000000000" pitchFamily="2" charset="2"/>
              <a:buChar char="§"/>
              <a:defRPr/>
            </a:lvl1pPr>
            <a:lvl2pPr>
              <a:buClr>
                <a:srgbClr val="4472C4"/>
              </a:buClr>
              <a:defRPr/>
            </a:lvl2pPr>
            <a:lvl3pPr marL="1143000" indent="-228600">
              <a:buClr>
                <a:srgbClr val="4472C4"/>
              </a:buClr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8338" y="6356351"/>
            <a:ext cx="2057400" cy="36512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5E27EB-3160-4CD9-8D87-5A6A393A4E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93372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5E27EB-3160-4CD9-8D87-5A6A393A4E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17776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5E27EB-3160-4CD9-8D87-5A6A393A4E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6322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5E27EB-3160-4CD9-8D87-5A6A393A4E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34799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5E27EB-3160-4CD9-8D87-5A6A393A4E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82751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5E27EB-3160-4CD9-8D87-5A6A393A4E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25020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5E27EB-3160-4CD9-8D87-5A6A393A4E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44849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5E27EB-3160-4CD9-8D87-5A6A393A4E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37159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5E27EB-3160-4CD9-8D87-5A6A393A4E22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93190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e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emf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60440" y="1951893"/>
            <a:ext cx="7619999" cy="1444987"/>
          </a:xfrm>
          <a:prstGeom prst="rect">
            <a:avLst/>
          </a:prstGeom>
          <a:solidFill>
            <a:srgbClr val="1E6238"/>
          </a:solidFill>
          <a:effectLst>
            <a:softEdge rad="0"/>
          </a:effectLst>
        </p:spPr>
        <p:txBody>
          <a:bodyPr vert="horz" lIns="91440" tIns="45720" rIns="91440" bIns="4572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E2A82B"/>
                </a:solidFill>
                <a:latin typeface="+mn-lt"/>
              </a:rPr>
              <a:t>Mobile Computing:</a:t>
            </a:r>
          </a:p>
          <a:p>
            <a:r>
              <a:rPr lang="en-US" sz="3600" b="1" dirty="0">
                <a:solidFill>
                  <a:srgbClr val="E2A82B"/>
                </a:solidFill>
                <a:latin typeface="+mn-lt"/>
              </a:rPr>
              <a:t>Indoor Localization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4402" y="3710355"/>
            <a:ext cx="8892073" cy="854470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1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+mn-lt"/>
              </a:rPr>
              <a:t>CS 655: Wireless and Mobile Computing</a:t>
            </a:r>
          </a:p>
          <a:p>
            <a:endParaRPr lang="en-US" sz="2800" dirty="0">
              <a:latin typeface="+mn-lt"/>
            </a:endParaRPr>
          </a:p>
          <a:p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Parth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H. Pathak</a:t>
            </a:r>
          </a:p>
        </p:txBody>
      </p:sp>
    </p:spTree>
    <p:extLst>
      <p:ext uri="{BB962C8B-B14F-4D97-AF65-F5344CB8AC3E}">
        <p14:creationId xmlns:p14="http://schemas.microsoft.com/office/powerpoint/2010/main" val="941760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RSS matching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RADAR uses k-nearest neighbors for RSS matching</a:t>
            </a:r>
          </a:p>
          <a:p>
            <a:pPr lvl="1"/>
            <a:r>
              <a:rPr lang="en-US" sz="2000" dirty="0"/>
              <a:t>For the observed RSS values, determine the K nearest neighbors for which the RSS values are known during the offline phase</a:t>
            </a:r>
          </a:p>
          <a:p>
            <a:pPr lvl="1"/>
            <a:r>
              <a:rPr lang="en-US" sz="2000" dirty="0"/>
              <a:t>The location estimate is an average of coordinates of K neighbors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How many neighbors to consider? what should the value of k?</a:t>
            </a:r>
            <a:endParaRPr lang="en-US" sz="16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10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245" y="3077308"/>
            <a:ext cx="3730683" cy="25321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62247" y="3597457"/>
            <a:ext cx="1178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Location estimate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730262" y="4123592"/>
            <a:ext cx="931985" cy="386862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36531" y="3193757"/>
            <a:ext cx="1178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True location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279531" y="3719146"/>
            <a:ext cx="606669" cy="444108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291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RSS matching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Error increases for very few and very large number of neighbors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11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649" y="1668664"/>
            <a:ext cx="6260701" cy="471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2931" y="1371600"/>
            <a:ext cx="694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[2]</a:t>
            </a:r>
          </a:p>
        </p:txBody>
      </p:sp>
    </p:spTree>
    <p:extLst>
      <p:ext uri="{BB962C8B-B14F-4D97-AF65-F5344CB8AC3E}">
        <p14:creationId xmlns:p14="http://schemas.microsoft.com/office/powerpoint/2010/main" val="3180442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RSS matching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How many points should be included in the offline measurement phase?</a:t>
            </a:r>
          </a:p>
          <a:p>
            <a:pPr lvl="1"/>
            <a:r>
              <a:rPr lang="en-US" sz="2000" dirty="0"/>
              <a:t>Of course, more is better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609" y="2294794"/>
            <a:ext cx="5025658" cy="40161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86558" y="2875085"/>
            <a:ext cx="24574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What’s the problem with having more points in the offline phase?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299696" y="3440079"/>
            <a:ext cx="386862" cy="184639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801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RADAR performance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Localization accuracy</a:t>
            </a:r>
          </a:p>
          <a:p>
            <a:pPr lvl="1"/>
            <a:r>
              <a:rPr lang="en-US" sz="2000" dirty="0"/>
              <a:t>Median error of 2.1m</a:t>
            </a:r>
          </a:p>
          <a:p>
            <a:pPr lvl="1"/>
            <a:r>
              <a:rPr lang="en-US" sz="2000" dirty="0"/>
              <a:t>90% of online experiments result in error &lt; 10m</a:t>
            </a:r>
          </a:p>
          <a:p>
            <a:pPr lvl="1"/>
            <a:endParaRPr lang="en-US" sz="2000" dirty="0"/>
          </a:p>
          <a:p>
            <a:r>
              <a:rPr lang="en-US" sz="2400" dirty="0"/>
              <a:t>Limitations of RADAR</a:t>
            </a:r>
          </a:p>
          <a:p>
            <a:pPr lvl="1"/>
            <a:r>
              <a:rPr lang="en-US" sz="2000" dirty="0"/>
              <a:t>Lower accuracy</a:t>
            </a:r>
          </a:p>
          <a:p>
            <a:pPr lvl="1"/>
            <a:r>
              <a:rPr lang="en-US" sz="2000" dirty="0"/>
              <a:t>RSS matching requires significant time/computation</a:t>
            </a:r>
          </a:p>
          <a:p>
            <a:pPr lvl="1"/>
            <a:r>
              <a:rPr lang="en-US" sz="2000" dirty="0"/>
              <a:t>Significant fingerprinting efforts necessary </a:t>
            </a:r>
          </a:p>
          <a:p>
            <a:pPr lvl="1"/>
            <a:endParaRPr lang="en-US" sz="2000" dirty="0"/>
          </a:p>
          <a:p>
            <a:r>
              <a:rPr lang="en-US" sz="2400" dirty="0"/>
              <a:t>Why is the accuracy low in RADAR?</a:t>
            </a:r>
          </a:p>
          <a:p>
            <a:pPr lvl="1"/>
            <a:r>
              <a:rPr lang="en-US" sz="2000" dirty="0"/>
              <a:t>RSS fingerprinting relies on averaging </a:t>
            </a:r>
          </a:p>
          <a:p>
            <a:pPr lvl="1"/>
            <a:r>
              <a:rPr lang="en-US" sz="2000" dirty="0"/>
              <a:t>For each location, multiple RSS measurements were averaged and stored as fingerprints</a:t>
            </a:r>
          </a:p>
          <a:p>
            <a:pPr lvl="1"/>
            <a:r>
              <a:rPr lang="en-US" sz="2000" dirty="0"/>
              <a:t>Wireless channels are time varying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87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HORUS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RSS fingerprinting</a:t>
            </a:r>
          </a:p>
          <a:p>
            <a:pPr lvl="1"/>
            <a:r>
              <a:rPr lang="en-US" sz="2000" dirty="0"/>
              <a:t>RADAR relies on deterministic fingerprinting</a:t>
            </a:r>
          </a:p>
          <a:p>
            <a:pPr lvl="1"/>
            <a:r>
              <a:rPr lang="en-US" sz="2000" dirty="0"/>
              <a:t>RSS at each location assumed to be stable over time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r>
              <a:rPr lang="en-US" sz="2400" dirty="0"/>
              <a:t>HORUS</a:t>
            </a:r>
          </a:p>
          <a:p>
            <a:pPr lvl="1"/>
            <a:r>
              <a:rPr lang="en-US" sz="2000" dirty="0"/>
              <a:t>Proposed in 2005</a:t>
            </a:r>
          </a:p>
          <a:p>
            <a:pPr lvl="1"/>
            <a:r>
              <a:rPr lang="en-US" sz="2000" dirty="0"/>
              <a:t>Main idea</a:t>
            </a:r>
          </a:p>
          <a:p>
            <a:pPr lvl="2"/>
            <a:r>
              <a:rPr lang="en-US" sz="1600" dirty="0"/>
              <a:t>Account for temporal and spatial variations in RSS fingerprinting and matching</a:t>
            </a:r>
          </a:p>
          <a:p>
            <a:pPr lvl="1"/>
            <a:r>
              <a:rPr lang="en-US" sz="2000" dirty="0"/>
              <a:t>RSS fingerprinting should be probabilistic, not deterministic</a:t>
            </a:r>
          </a:p>
          <a:p>
            <a:pPr lvl="1"/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86700" y="2672861"/>
            <a:ext cx="694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[3]</a:t>
            </a:r>
          </a:p>
        </p:txBody>
      </p:sp>
    </p:spTree>
    <p:extLst>
      <p:ext uri="{BB962C8B-B14F-4D97-AF65-F5344CB8AC3E}">
        <p14:creationId xmlns:p14="http://schemas.microsoft.com/office/powerpoint/2010/main" val="1635340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HORUS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Offline RSS fingerprinting</a:t>
            </a:r>
          </a:p>
          <a:p>
            <a:pPr lvl="1"/>
            <a:r>
              <a:rPr lang="en-US" sz="2000" dirty="0"/>
              <a:t>Distributions (time variations)</a:t>
            </a:r>
          </a:p>
          <a:p>
            <a:pPr lvl="1"/>
            <a:r>
              <a:rPr lang="en-US" sz="2000" dirty="0"/>
              <a:t>Clustering (faster computations)</a:t>
            </a:r>
          </a:p>
          <a:p>
            <a:endParaRPr lang="en-US" sz="2400" dirty="0"/>
          </a:p>
          <a:p>
            <a:r>
              <a:rPr lang="en-US" sz="2400" dirty="0"/>
              <a:t>RSS distribution</a:t>
            </a:r>
          </a:p>
          <a:p>
            <a:pPr lvl="1"/>
            <a:r>
              <a:rPr lang="en-US" sz="2000" dirty="0"/>
              <a:t>For each surveyed location, store a distribution of RSS measurements from multiple APs</a:t>
            </a:r>
          </a:p>
          <a:p>
            <a:pPr lvl="1"/>
            <a:r>
              <a:rPr lang="en-US" sz="2000" dirty="0"/>
              <a:t>This means that for given location x, Horus stores probability distribution P(</a:t>
            </a:r>
            <a:r>
              <a:rPr lang="en-US" sz="2000" dirty="0" err="1"/>
              <a:t>RSS|x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More RSS samples/measurements can be used to continuously update the distribution</a:t>
            </a:r>
          </a:p>
          <a:p>
            <a:pPr lvl="1"/>
            <a:endParaRPr lang="en-US" sz="2000" dirty="0"/>
          </a:p>
          <a:p>
            <a:r>
              <a:rPr lang="en-US" sz="2400" dirty="0"/>
              <a:t>Parametric vs. non-parametric</a:t>
            </a:r>
          </a:p>
          <a:p>
            <a:pPr lvl="1"/>
            <a:r>
              <a:rPr lang="en-US" sz="2000" dirty="0"/>
              <a:t>Parametric: Horus shows that the RSS distributions can be modeled as Gaussian distribution</a:t>
            </a:r>
          </a:p>
          <a:p>
            <a:pPr lvl="1"/>
            <a:r>
              <a:rPr lang="en-US" sz="2000" dirty="0"/>
              <a:t>Non-parametric option also considered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02062" y="2321168"/>
            <a:ext cx="694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[3]</a:t>
            </a:r>
          </a:p>
        </p:txBody>
      </p:sp>
    </p:spTree>
    <p:extLst>
      <p:ext uri="{BB962C8B-B14F-4D97-AF65-F5344CB8AC3E}">
        <p14:creationId xmlns:p14="http://schemas.microsoft.com/office/powerpoint/2010/main" val="3602662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HORUS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RSS matching in RADAR</a:t>
            </a:r>
          </a:p>
          <a:p>
            <a:pPr lvl="1"/>
            <a:r>
              <a:rPr lang="en-US" sz="2000" dirty="0"/>
              <a:t>Requires matching the observed RSS vector with all known fingerprints</a:t>
            </a:r>
          </a:p>
          <a:p>
            <a:pPr lvl="1"/>
            <a:r>
              <a:rPr lang="en-US" sz="2000" dirty="0"/>
              <a:t>Long computation times</a:t>
            </a:r>
          </a:p>
          <a:p>
            <a:pPr lvl="1"/>
            <a:endParaRPr lang="en-US" sz="2000" dirty="0"/>
          </a:p>
          <a:p>
            <a:r>
              <a:rPr lang="en-US" sz="2400" dirty="0"/>
              <a:t>Horus proposes location clustering</a:t>
            </a:r>
          </a:p>
          <a:p>
            <a:pPr lvl="1"/>
            <a:r>
              <a:rPr lang="en-US" sz="2000" dirty="0"/>
              <a:t>After the fingerprinting measurements, cluster the locations that are only covered by the same set of APs</a:t>
            </a:r>
          </a:p>
          <a:p>
            <a:pPr lvl="1"/>
            <a:endParaRPr lang="en-US" sz="2000" dirty="0"/>
          </a:p>
          <a:p>
            <a:r>
              <a:rPr lang="en-US" sz="2400" dirty="0"/>
              <a:t>Online RSS matching</a:t>
            </a:r>
          </a:p>
          <a:p>
            <a:pPr lvl="1"/>
            <a:r>
              <a:rPr lang="en-US" sz="2000" dirty="0"/>
              <a:t>A mobile device collects multiple RSS samples</a:t>
            </a:r>
          </a:p>
          <a:p>
            <a:pPr lvl="1"/>
            <a:r>
              <a:rPr lang="en-US" sz="2000" dirty="0"/>
              <a:t>The RSS distribution of multiple samples are compared with known fingerprint distributions</a:t>
            </a:r>
          </a:p>
          <a:p>
            <a:pPr lvl="2"/>
            <a:r>
              <a:rPr lang="en-US" sz="1600" dirty="0"/>
              <a:t>Parametric and non-parametric: choose the location for which the distributions provide the best match (the probability is maximum)</a:t>
            </a:r>
          </a:p>
          <a:p>
            <a:pPr lvl="1"/>
            <a:r>
              <a:rPr lang="en-US" sz="2000" dirty="0"/>
              <a:t>Use location clustering to only match within the cluster of observed APs</a:t>
            </a:r>
          </a:p>
          <a:p>
            <a:pPr lvl="1"/>
            <a:endParaRPr lang="en-US" sz="2000" dirty="0"/>
          </a:p>
          <a:p>
            <a:pPr lvl="2"/>
            <a:endParaRPr lang="en-US" sz="1600" dirty="0"/>
          </a:p>
          <a:p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240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HORUS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Evaluation</a:t>
            </a:r>
          </a:p>
          <a:p>
            <a:pPr lvl="1"/>
            <a:r>
              <a:rPr lang="en-US" sz="2000" dirty="0"/>
              <a:t>21 APs in a university building</a:t>
            </a:r>
          </a:p>
          <a:p>
            <a:pPr lvl="1"/>
            <a:r>
              <a:rPr lang="en-US" sz="2000" dirty="0"/>
              <a:t>110 locations used in testing - each covered by on an average 4 APs</a:t>
            </a:r>
          </a:p>
          <a:p>
            <a:pPr lvl="1"/>
            <a:r>
              <a:rPr lang="en-US" sz="2000" dirty="0"/>
              <a:t>Fingerprinting on spots at 1.52m (mostly in corridor)</a:t>
            </a:r>
          </a:p>
          <a:p>
            <a:pPr lvl="1"/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17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683" y="2743199"/>
            <a:ext cx="7103618" cy="33184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95492" y="2470638"/>
            <a:ext cx="694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[3]</a:t>
            </a:r>
          </a:p>
        </p:txBody>
      </p:sp>
    </p:spTree>
    <p:extLst>
      <p:ext uri="{BB962C8B-B14F-4D97-AF65-F5344CB8AC3E}">
        <p14:creationId xmlns:p14="http://schemas.microsoft.com/office/powerpoint/2010/main" val="473597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HORUS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Performance</a:t>
            </a:r>
          </a:p>
          <a:p>
            <a:pPr lvl="1"/>
            <a:r>
              <a:rPr lang="en-US" sz="2000" dirty="0"/>
              <a:t>90% error &lt; 1.5 m</a:t>
            </a:r>
          </a:p>
          <a:p>
            <a:pPr lvl="1"/>
            <a:r>
              <a:rPr lang="en-US" sz="2000" dirty="0"/>
              <a:t>Compared to RADAR where 90% error was &lt; 10m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RSS fingerprinting should take into account temporal and spatial variations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18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444" y="2070056"/>
            <a:ext cx="5152292" cy="38140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86700" y="2672861"/>
            <a:ext cx="694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[3]</a:t>
            </a:r>
          </a:p>
        </p:txBody>
      </p:sp>
    </p:spTree>
    <p:extLst>
      <p:ext uri="{BB962C8B-B14F-4D97-AF65-F5344CB8AC3E}">
        <p14:creationId xmlns:p14="http://schemas.microsoft.com/office/powerpoint/2010/main" val="3727227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Chasing accuracy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RADAR and Horus</a:t>
            </a:r>
          </a:p>
          <a:p>
            <a:pPr lvl="1"/>
            <a:r>
              <a:rPr lang="en-US" sz="2000" dirty="0"/>
              <a:t>When evaluated in practice at different locations, median location error is 4 to 7 meters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Limitations of RSS</a:t>
            </a:r>
          </a:p>
          <a:p>
            <a:pPr lvl="2"/>
            <a:r>
              <a:rPr lang="en-US" sz="1600" dirty="0"/>
              <a:t>RSS granularity is lower and variations are higher</a:t>
            </a:r>
          </a:p>
          <a:p>
            <a:pPr lvl="2"/>
            <a:r>
              <a:rPr lang="en-US" sz="1600" dirty="0"/>
              <a:t>Accounting for variations beyond a certain level can increase the location error</a:t>
            </a:r>
          </a:p>
          <a:p>
            <a:pPr lvl="2"/>
            <a:endParaRPr lang="en-US" sz="1600" dirty="0"/>
          </a:p>
          <a:p>
            <a:r>
              <a:rPr lang="en-US" sz="2400" dirty="0"/>
              <a:t>Challenge</a:t>
            </a:r>
          </a:p>
          <a:p>
            <a:pPr lvl="1"/>
            <a:r>
              <a:rPr lang="en-US" sz="2000" dirty="0"/>
              <a:t>Many applications require sub-meter location accuracy</a:t>
            </a:r>
          </a:p>
          <a:p>
            <a:pPr lvl="1"/>
            <a:r>
              <a:rPr lang="en-US" sz="2000" dirty="0"/>
              <a:t>Examples</a:t>
            </a:r>
          </a:p>
          <a:p>
            <a:pPr lvl="2"/>
            <a:r>
              <a:rPr lang="en-US" sz="1600" dirty="0"/>
              <a:t>User is facing a particular painting in a museum</a:t>
            </a:r>
          </a:p>
          <a:p>
            <a:pPr lvl="2"/>
            <a:r>
              <a:rPr lang="en-US" sz="1600" dirty="0"/>
              <a:t>User is in aisle 3 in super market</a:t>
            </a:r>
          </a:p>
          <a:p>
            <a:pPr lvl="2"/>
            <a:r>
              <a:rPr lang="en-US" sz="1600" dirty="0"/>
              <a:t>User is entering the door of a shop in a mall</a:t>
            </a:r>
          </a:p>
          <a:p>
            <a:pPr lvl="2"/>
            <a:endParaRPr lang="en-US" sz="1600" dirty="0"/>
          </a:p>
          <a:p>
            <a:r>
              <a:rPr lang="en-US" sz="2400" dirty="0"/>
              <a:t>How to improve accuracy?</a:t>
            </a:r>
          </a:p>
          <a:p>
            <a:pPr lvl="2"/>
            <a:endParaRPr lang="en-US" sz="1600" dirty="0"/>
          </a:p>
          <a:p>
            <a:pPr lvl="2"/>
            <a:endParaRPr lang="en-US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371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Indoor localization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GPS signals do not penetrate walls, concrete</a:t>
            </a:r>
          </a:p>
          <a:p>
            <a:endParaRPr lang="en-US" sz="2400" dirty="0"/>
          </a:p>
          <a:p>
            <a:r>
              <a:rPr lang="en-US" sz="2400" dirty="0"/>
              <a:t>Indoor localization</a:t>
            </a:r>
          </a:p>
          <a:p>
            <a:pPr lvl="1"/>
            <a:r>
              <a:rPr lang="en-US" sz="2000" dirty="0"/>
              <a:t>Localize a mobile device in an indoor space (office, shopping mall)</a:t>
            </a:r>
          </a:p>
          <a:p>
            <a:pPr lvl="1"/>
            <a:endParaRPr lang="en-US" sz="2000" dirty="0"/>
          </a:p>
          <a:p>
            <a:r>
              <a:rPr lang="en-US" sz="2400" dirty="0"/>
              <a:t>Many applications</a:t>
            </a:r>
          </a:p>
          <a:p>
            <a:pPr lvl="1"/>
            <a:r>
              <a:rPr lang="en-US" sz="2000" dirty="0"/>
              <a:t>Indoor navigation in large buildings</a:t>
            </a:r>
          </a:p>
          <a:p>
            <a:pPr lvl="1"/>
            <a:r>
              <a:rPr lang="en-US" sz="2000" dirty="0"/>
              <a:t>Context aware applications</a:t>
            </a:r>
          </a:p>
          <a:p>
            <a:pPr lvl="2"/>
            <a:r>
              <a:rPr lang="en-US" sz="1600" dirty="0"/>
              <a:t>Location-based services</a:t>
            </a:r>
          </a:p>
          <a:p>
            <a:pPr lvl="1"/>
            <a:r>
              <a:rPr lang="en-US" sz="2000" dirty="0"/>
              <a:t>Emergency and medical/healthcare applications</a:t>
            </a:r>
          </a:p>
          <a:p>
            <a:pPr lvl="1"/>
            <a:r>
              <a:rPr lang="en-US" sz="2000" dirty="0"/>
              <a:t>Many more..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39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</a:rPr>
              <a:t>PinLoc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 err="1"/>
              <a:t>PinLoc</a:t>
            </a:r>
            <a:endParaRPr lang="en-US" sz="2400" dirty="0"/>
          </a:p>
          <a:p>
            <a:pPr lvl="1"/>
            <a:r>
              <a:rPr lang="en-US" sz="2000" dirty="0"/>
              <a:t>Proposed in 2012</a:t>
            </a:r>
          </a:p>
          <a:p>
            <a:pPr lvl="1"/>
            <a:r>
              <a:rPr lang="en-US" sz="2000" dirty="0"/>
              <a:t>Main idea</a:t>
            </a:r>
          </a:p>
          <a:p>
            <a:pPr lvl="2"/>
            <a:r>
              <a:rPr lang="en-US" sz="1600" dirty="0"/>
              <a:t>Do away with RSS and instead rely on Channel State Information (CSI)</a:t>
            </a:r>
          </a:p>
          <a:p>
            <a:pPr lvl="1"/>
            <a:r>
              <a:rPr lang="en-US" sz="2000" dirty="0"/>
              <a:t>Objective</a:t>
            </a:r>
          </a:p>
          <a:p>
            <a:pPr lvl="2"/>
            <a:r>
              <a:rPr lang="en-US" sz="1600" dirty="0"/>
              <a:t>Divide the indoor space into squares of 1m x 1m</a:t>
            </a:r>
          </a:p>
          <a:p>
            <a:pPr lvl="2"/>
            <a:r>
              <a:rPr lang="en-US" sz="1600" dirty="0"/>
              <a:t>Use CSI to determine which 1m x 1m square user is in</a:t>
            </a:r>
          </a:p>
          <a:p>
            <a:pPr lvl="2"/>
            <a:r>
              <a:rPr lang="en-US" sz="1600" dirty="0"/>
              <a:t>Referred as spot localization</a:t>
            </a:r>
          </a:p>
          <a:p>
            <a:pPr lvl="2"/>
            <a:endParaRPr lang="en-US" sz="1600" dirty="0"/>
          </a:p>
          <a:p>
            <a:pPr lvl="2"/>
            <a:endParaRPr lang="en-US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250" y="3480530"/>
            <a:ext cx="4217500" cy="32319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86700" y="2672861"/>
            <a:ext cx="694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[4]</a:t>
            </a:r>
          </a:p>
        </p:txBody>
      </p:sp>
    </p:spTree>
    <p:extLst>
      <p:ext uri="{BB962C8B-B14F-4D97-AF65-F5344CB8AC3E}">
        <p14:creationId xmlns:p14="http://schemas.microsoft.com/office/powerpoint/2010/main" val="1109756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 err="1"/>
              <a:t>PinLoc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CSI for localization</a:t>
            </a:r>
          </a:p>
          <a:p>
            <a:pPr lvl="1"/>
            <a:r>
              <a:rPr lang="en-US" sz="2000" dirty="0"/>
              <a:t>If RSS variation is an issue, shouldn’t CSI vary even more?</a:t>
            </a:r>
          </a:p>
          <a:p>
            <a:pPr lvl="1"/>
            <a:r>
              <a:rPr lang="en-US" sz="2000" dirty="0" err="1"/>
              <a:t>PinLoc’s</a:t>
            </a:r>
            <a:r>
              <a:rPr lang="en-US" sz="2000" dirty="0"/>
              <a:t> observation</a:t>
            </a:r>
          </a:p>
          <a:p>
            <a:pPr lvl="2"/>
            <a:r>
              <a:rPr lang="en-US" sz="1600" dirty="0"/>
              <a:t>CSI varies continuously, but the underlying structure of amplitude and phase remains more or less unchanged at different locations</a:t>
            </a:r>
          </a:p>
          <a:p>
            <a:pPr lvl="2"/>
            <a:r>
              <a:rPr lang="en-US" sz="1600" dirty="0"/>
              <a:t>CSI provides richer, fine-grained information – includes phase and amplitude</a:t>
            </a:r>
          </a:p>
          <a:p>
            <a:pPr lvl="2"/>
            <a:r>
              <a:rPr lang="en-US" sz="1600" dirty="0"/>
              <a:t>Applying machine learning on CSI is more effective</a:t>
            </a:r>
            <a:endParaRPr lang="en-US" sz="1000" dirty="0"/>
          </a:p>
          <a:p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331" y="4106927"/>
            <a:ext cx="2133600" cy="408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952" y="4707090"/>
            <a:ext cx="3119438" cy="424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684" y="5239364"/>
            <a:ext cx="1818044" cy="5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365" y="3923469"/>
            <a:ext cx="3578225" cy="1935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115456" y="5756031"/>
            <a:ext cx="1800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cs typeface="Arial" panose="020B0604020202020204" pitchFamily="34" charset="0"/>
              </a:rPr>
              <a:t>Subcarriers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310323" y="4823652"/>
            <a:ext cx="1800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cs typeface="Arial" panose="020B0604020202020204" pitchFamily="34" charset="0"/>
              </a:rPr>
              <a:t>Amplitude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5102" y="4692711"/>
            <a:ext cx="3141729" cy="0"/>
          </a:xfrm>
          <a:prstGeom prst="line">
            <a:avLst/>
          </a:prstGeom>
          <a:ln w="22225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082735" y="3596051"/>
            <a:ext cx="93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RSS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290646" y="3923469"/>
            <a:ext cx="35169" cy="769242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1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 err="1"/>
              <a:t>PinLoc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Three observations</a:t>
            </a:r>
          </a:p>
          <a:p>
            <a:endParaRPr lang="en-US" sz="2400" dirty="0"/>
          </a:p>
          <a:p>
            <a:r>
              <a:rPr lang="en-US" sz="2400" dirty="0"/>
              <a:t>Observation – 1</a:t>
            </a:r>
          </a:p>
          <a:p>
            <a:pPr lvl="1"/>
            <a:r>
              <a:rPr lang="en-US" sz="2000" dirty="0"/>
              <a:t>The CSI at each location appears random but actually exhibits a statistical structure over time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22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16" y="3079852"/>
            <a:ext cx="3880750" cy="33805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99638" y="3464169"/>
            <a:ext cx="26201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Amplitude and phase of 50 randomly chosen packets for a laptop at a location and an AP</a:t>
            </a:r>
          </a:p>
          <a:p>
            <a:endParaRPr lang="en-US" dirty="0"/>
          </a:p>
          <a:p>
            <a:r>
              <a:rPr lang="en-US" dirty="0"/>
              <a:t>The fading in general for different subcarriers shows a pattern specific to location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86700" y="2681653"/>
            <a:ext cx="694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[4]</a:t>
            </a:r>
          </a:p>
        </p:txBody>
      </p:sp>
    </p:spTree>
    <p:extLst>
      <p:ext uri="{BB962C8B-B14F-4D97-AF65-F5344CB8AC3E}">
        <p14:creationId xmlns:p14="http://schemas.microsoft.com/office/powerpoint/2010/main" val="39377022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 err="1"/>
              <a:t>PinLoc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CSI clusters</a:t>
            </a:r>
          </a:p>
          <a:p>
            <a:pPr lvl="1"/>
            <a:r>
              <a:rPr lang="en-US" sz="2000" dirty="0"/>
              <a:t>Amplitude and phase both result in noticeable clusters</a:t>
            </a:r>
          </a:p>
          <a:p>
            <a:pPr lvl="1"/>
            <a:r>
              <a:rPr lang="en-US" sz="2000" dirty="0"/>
              <a:t>Result of location specific propagation – LOS, strong reflections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23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208" y="2595807"/>
            <a:ext cx="4397270" cy="38645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73261" y="2891042"/>
            <a:ext cx="2620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Amplitude and phase of 20000 packets for the a laptop at a location and an AP</a:t>
            </a:r>
          </a:p>
        </p:txBody>
      </p:sp>
    </p:spTree>
    <p:extLst>
      <p:ext uri="{BB962C8B-B14F-4D97-AF65-F5344CB8AC3E}">
        <p14:creationId xmlns:p14="http://schemas.microsoft.com/office/powerpoint/2010/main" val="2130872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 err="1"/>
              <a:t>PinLoc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CSI (CFR – channel frequency response) clusters</a:t>
            </a:r>
          </a:p>
          <a:p>
            <a:pPr lvl="1"/>
            <a:r>
              <a:rPr lang="en-US" sz="2000" dirty="0"/>
              <a:t>Most locations have few unique CSI clusters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24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916" y="1945176"/>
            <a:ext cx="4468509" cy="45152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10554" y="4446494"/>
            <a:ext cx="33498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locations with many clusters, few of them are dominant (observed most of the time)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033346" y="1626577"/>
            <a:ext cx="131885" cy="360485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982841" y="5053301"/>
            <a:ext cx="288129" cy="316523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886700" y="2672861"/>
            <a:ext cx="694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[4]</a:t>
            </a:r>
          </a:p>
        </p:txBody>
      </p:sp>
    </p:spTree>
    <p:extLst>
      <p:ext uri="{BB962C8B-B14F-4D97-AF65-F5344CB8AC3E}">
        <p14:creationId xmlns:p14="http://schemas.microsoft.com/office/powerpoint/2010/main" val="5790129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 err="1"/>
              <a:t>PinLoc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Observation – 2</a:t>
            </a:r>
          </a:p>
          <a:p>
            <a:pPr lvl="1"/>
            <a:r>
              <a:rPr lang="en-US" sz="2000" dirty="0"/>
              <a:t>The distance over which the CSI structure is unique and stable is small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25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64" y="2198298"/>
            <a:ext cx="6372903" cy="38113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28767" y="3320626"/>
            <a:ext cx="2327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Cross-correlation extremely low beyond a meter</a:t>
            </a:r>
          </a:p>
        </p:txBody>
      </p:sp>
    </p:spTree>
    <p:extLst>
      <p:ext uri="{BB962C8B-B14F-4D97-AF65-F5344CB8AC3E}">
        <p14:creationId xmlns:p14="http://schemas.microsoft.com/office/powerpoint/2010/main" val="40726650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 err="1"/>
              <a:t>PinLoc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Observation – 3</a:t>
            </a:r>
          </a:p>
          <a:p>
            <a:pPr lvl="1"/>
            <a:r>
              <a:rPr lang="en-US" sz="2000" dirty="0"/>
              <a:t>The CSI structure of a given location is different from that of all other locations</a:t>
            </a:r>
          </a:p>
          <a:p>
            <a:pPr lvl="1"/>
            <a:r>
              <a:rPr lang="en-US" sz="2000" dirty="0"/>
              <a:t>CSI cluster fingerprinting is feasible and accurate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26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806" y="2512516"/>
            <a:ext cx="4458833" cy="42000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484" y="2763603"/>
            <a:ext cx="445770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Consider a test CSI instance</a:t>
            </a:r>
          </a:p>
          <a:p>
            <a:endParaRPr lang="en-US" sz="1600" dirty="0"/>
          </a:p>
          <a:p>
            <a:r>
              <a:rPr lang="en-US" sz="1600" dirty="0"/>
              <a:t>Let S be the similarity between the test instance and training instances</a:t>
            </a:r>
          </a:p>
          <a:p>
            <a:endParaRPr lang="en-US" sz="1600" dirty="0"/>
          </a:p>
          <a:p>
            <a:r>
              <a:rPr lang="en-US" sz="1600" dirty="0"/>
              <a:t>S(own) = similarity of the test instance with the training instances of the same 1mx1m square</a:t>
            </a:r>
          </a:p>
          <a:p>
            <a:endParaRPr lang="en-US" sz="1600" dirty="0"/>
          </a:p>
          <a:p>
            <a:r>
              <a:rPr lang="en-US" sz="1600" dirty="0"/>
              <a:t>S(other) = similarity of the test instance with the training instances of other 1mx1m square</a:t>
            </a:r>
          </a:p>
          <a:p>
            <a:endParaRPr lang="en-US" sz="1600" dirty="0"/>
          </a:p>
          <a:p>
            <a:r>
              <a:rPr lang="en-US" sz="1600" dirty="0"/>
              <a:t>S(own) – S(other)</a:t>
            </a:r>
          </a:p>
          <a:p>
            <a:endParaRPr lang="en-US" sz="1600" dirty="0"/>
          </a:p>
          <a:p>
            <a:r>
              <a:rPr lang="en-US" sz="1600" dirty="0"/>
              <a:t>Negative indicates chances of misclassification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974373" y="5521569"/>
            <a:ext cx="1344973" cy="517043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9866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 err="1"/>
              <a:t>PinLoc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Building CSI clusters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27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5798" y="2155713"/>
            <a:ext cx="4642338" cy="32531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039" y="1916723"/>
            <a:ext cx="4252574" cy="41107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86700" y="1389184"/>
            <a:ext cx="694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[4]</a:t>
            </a:r>
          </a:p>
        </p:txBody>
      </p:sp>
    </p:spTree>
    <p:extLst>
      <p:ext uri="{BB962C8B-B14F-4D97-AF65-F5344CB8AC3E}">
        <p14:creationId xmlns:p14="http://schemas.microsoft.com/office/powerpoint/2010/main" val="3704105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 err="1"/>
              <a:t>PinLoc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Performance evaluation</a:t>
            </a:r>
          </a:p>
          <a:p>
            <a:pPr lvl="1"/>
            <a:r>
              <a:rPr lang="en-US" sz="2000" dirty="0"/>
              <a:t>Evaluation is in terms of whether </a:t>
            </a:r>
            <a:r>
              <a:rPr lang="en-US" sz="2000" dirty="0" err="1"/>
              <a:t>PinLoc</a:t>
            </a:r>
            <a:r>
              <a:rPr lang="en-US" sz="2000" dirty="0"/>
              <a:t> correctly estimates the current 1m x 1m square</a:t>
            </a:r>
          </a:p>
          <a:p>
            <a:pPr lvl="1"/>
            <a:r>
              <a:rPr lang="en-US" sz="2000" dirty="0"/>
              <a:t>90 % mean accuracy, 6 % false positives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28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39572"/>
            <a:ext cx="7743594" cy="364809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914400" y="4422531"/>
            <a:ext cx="3414597" cy="0"/>
          </a:xfrm>
          <a:prstGeom prst="line">
            <a:avLst/>
          </a:prstGeom>
          <a:ln w="22225">
            <a:prstDash val="sysDash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4888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 err="1"/>
              <a:t>PinLoc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 err="1"/>
              <a:t>PinLoc</a:t>
            </a:r>
            <a:r>
              <a:rPr lang="en-US" sz="2400" dirty="0"/>
              <a:t> is designed for higher localization accuracy</a:t>
            </a:r>
          </a:p>
          <a:p>
            <a:pPr lvl="1"/>
            <a:r>
              <a:rPr lang="en-US" sz="2000" dirty="0"/>
              <a:t>Accuracy still remains one of the two main open challenges</a:t>
            </a:r>
          </a:p>
          <a:p>
            <a:endParaRPr lang="en-US" sz="2400" dirty="0"/>
          </a:p>
          <a:p>
            <a:r>
              <a:rPr lang="en-US" sz="2400" dirty="0"/>
              <a:t>The other challenge?</a:t>
            </a:r>
          </a:p>
          <a:p>
            <a:pPr lvl="1"/>
            <a:r>
              <a:rPr lang="en-US" sz="2000" dirty="0" err="1"/>
              <a:t>WiFi</a:t>
            </a:r>
            <a:r>
              <a:rPr lang="en-US" sz="2000" dirty="0"/>
              <a:t> based localization relies on RSS fingerprinting maps generated through war-driving</a:t>
            </a:r>
          </a:p>
          <a:p>
            <a:pPr lvl="1"/>
            <a:r>
              <a:rPr lang="en-US" sz="2000" dirty="0"/>
              <a:t>War-driving requires extensive efforts</a:t>
            </a:r>
          </a:p>
          <a:p>
            <a:pPr lvl="1"/>
            <a:r>
              <a:rPr lang="en-US" sz="2000" dirty="0"/>
              <a:t>Does not scale even for small size buildings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More locations</a:t>
            </a:r>
          </a:p>
          <a:p>
            <a:pPr lvl="1"/>
            <a:r>
              <a:rPr lang="en-US" sz="2000" dirty="0"/>
              <a:t>More </a:t>
            </a:r>
            <a:r>
              <a:rPr lang="en-US" sz="2000" dirty="0" err="1"/>
              <a:t>WiFi</a:t>
            </a:r>
            <a:r>
              <a:rPr lang="en-US" sz="2000" dirty="0"/>
              <a:t> measurements per each location</a:t>
            </a:r>
          </a:p>
          <a:p>
            <a:pPr lvl="1"/>
            <a:endParaRPr lang="en-US" sz="2000" dirty="0"/>
          </a:p>
          <a:p>
            <a:r>
              <a:rPr lang="en-US" sz="2400" dirty="0"/>
              <a:t>Can we do localization without war-driving?</a:t>
            </a:r>
          </a:p>
          <a:p>
            <a:pPr lvl="1"/>
            <a:r>
              <a:rPr lang="en-US" sz="2000" dirty="0"/>
              <a:t>What will be the impact on accuracy?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95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Indoor localization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2" y="1748492"/>
            <a:ext cx="9039795" cy="40675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8938" y="4545623"/>
            <a:ext cx="2866293" cy="93198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cxnSp>
        <p:nvCxnSpPr>
          <p:cNvPr id="8" name="Straight Arrow Connector 7"/>
          <p:cNvCxnSpPr>
            <a:endCxn id="5" idx="2"/>
          </p:cNvCxnSpPr>
          <p:nvPr/>
        </p:nvCxnSpPr>
        <p:spPr>
          <a:xfrm flipV="1">
            <a:off x="1661746" y="5477608"/>
            <a:ext cx="70339" cy="677007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75946" y="6119446"/>
            <a:ext cx="182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Our focus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57900" y="2725615"/>
            <a:ext cx="1354015" cy="63304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7411915" y="3358662"/>
            <a:ext cx="211016" cy="312099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411915" y="3670761"/>
            <a:ext cx="141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Next lecture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2931" y="1371600"/>
            <a:ext cx="694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[1]</a:t>
            </a:r>
          </a:p>
        </p:txBody>
      </p:sp>
    </p:spTree>
    <p:extLst>
      <p:ext uri="{BB962C8B-B14F-4D97-AF65-F5344CB8AC3E}">
        <p14:creationId xmlns:p14="http://schemas.microsoft.com/office/powerpoint/2010/main" val="18269171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Zee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Zee </a:t>
            </a:r>
          </a:p>
          <a:p>
            <a:pPr lvl="1"/>
            <a:r>
              <a:rPr lang="en-US" sz="2000" dirty="0"/>
              <a:t>Zero effort crowdsourcing for indoor localization</a:t>
            </a:r>
          </a:p>
          <a:p>
            <a:pPr lvl="1"/>
            <a:endParaRPr lang="en-US" sz="2000" dirty="0"/>
          </a:p>
          <a:p>
            <a:r>
              <a:rPr lang="en-US" sz="2400" dirty="0"/>
              <a:t>Main idea</a:t>
            </a:r>
          </a:p>
          <a:p>
            <a:pPr lvl="1"/>
            <a:r>
              <a:rPr lang="en-US" sz="2000" dirty="0"/>
              <a:t>Use smartphone’s inertial sensors to estimate user’s walking paths and location</a:t>
            </a:r>
          </a:p>
          <a:p>
            <a:pPr lvl="1"/>
            <a:r>
              <a:rPr lang="en-US" sz="2000" dirty="0"/>
              <a:t>Use the estimated location and scanned </a:t>
            </a:r>
            <a:r>
              <a:rPr lang="en-US" sz="2000" dirty="0" err="1"/>
              <a:t>WiFi</a:t>
            </a:r>
            <a:r>
              <a:rPr lang="en-US" sz="2000" dirty="0"/>
              <a:t> RSS values to build RSS maps</a:t>
            </a:r>
          </a:p>
          <a:p>
            <a:pPr lvl="1"/>
            <a:r>
              <a:rPr lang="en-US" sz="2000" dirty="0"/>
              <a:t>Crowdsource data from many users to improve accuracy</a:t>
            </a:r>
          </a:p>
          <a:p>
            <a:pPr lvl="1"/>
            <a:endParaRPr lang="en-US" sz="2000" dirty="0"/>
          </a:p>
          <a:p>
            <a:r>
              <a:rPr lang="en-US" sz="2400" dirty="0"/>
              <a:t>No war-driving</a:t>
            </a:r>
          </a:p>
          <a:p>
            <a:pPr lvl="1"/>
            <a:r>
              <a:rPr lang="en-US" sz="2000" dirty="0"/>
              <a:t>Zee does not require dedicated offline phase where each location of the building is inspected for RSS profile</a:t>
            </a:r>
          </a:p>
          <a:p>
            <a:pPr lvl="1"/>
            <a:r>
              <a:rPr lang="en-US" sz="2000" dirty="0" err="1"/>
              <a:t>WiFi</a:t>
            </a:r>
            <a:r>
              <a:rPr lang="en-US" sz="2000" dirty="0"/>
              <a:t> RSS maps are generated through crowdsourcing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51792" y="852055"/>
            <a:ext cx="694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[5]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10BAE3-8DA6-492D-8FC5-2D960FA527D4}"/>
              </a:ext>
            </a:extLst>
          </p:cNvPr>
          <p:cNvSpPr txBox="1"/>
          <p:nvPr/>
        </p:nvSpPr>
        <p:spPr>
          <a:xfrm>
            <a:off x="6456577" y="1551980"/>
            <a:ext cx="232756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What is crowdsourcing?</a:t>
            </a:r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A8669D51-C73F-44F0-81A7-034A9007A86C}"/>
              </a:ext>
            </a:extLst>
          </p:cNvPr>
          <p:cNvCxnSpPr>
            <a:cxnSpLocks/>
          </p:cNvCxnSpPr>
          <p:nvPr/>
        </p:nvCxnSpPr>
        <p:spPr>
          <a:xfrm rot="10800000">
            <a:off x="2731170" y="1588170"/>
            <a:ext cx="3561346" cy="369508"/>
          </a:xfrm>
          <a:prstGeom prst="bentConnector3">
            <a:avLst>
              <a:gd name="adj1" fmla="val 100000"/>
            </a:avLst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9933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Zee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How does Zee work?</a:t>
            </a:r>
          </a:p>
          <a:p>
            <a:endParaRPr lang="en-US" sz="24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When a user walks around in a building, collect ACC, GYR and MAG readings</a:t>
            </a:r>
          </a:p>
          <a:p>
            <a:pPr lvl="2"/>
            <a:r>
              <a:rPr lang="en-US" sz="1600" dirty="0"/>
              <a:t>Use these to determine number of steps walked, walking directions and turns</a:t>
            </a:r>
          </a:p>
          <a:p>
            <a:pPr lvl="2"/>
            <a:r>
              <a:rPr lang="en-US" sz="1600" dirty="0"/>
              <a:t>The process is referred as </a:t>
            </a:r>
            <a:r>
              <a:rPr lang="en-US" sz="1600" u="sng" dirty="0"/>
              <a:t>dead reckoning</a:t>
            </a:r>
          </a:p>
          <a:p>
            <a:pPr marL="1257300" lvl="2" indent="-342900">
              <a:buFont typeface="+mj-lt"/>
              <a:buAutoNum type="arabicPeriod"/>
            </a:pPr>
            <a:endParaRPr lang="en-US" sz="16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The walking trajectories created by dead reckoning are fit within the floor map</a:t>
            </a:r>
          </a:p>
          <a:p>
            <a:pPr lvl="2"/>
            <a:r>
              <a:rPr lang="en-US" sz="1600" dirty="0"/>
              <a:t>The trajectories are likely to fit only in some part of the building</a:t>
            </a:r>
          </a:p>
          <a:p>
            <a:pPr lvl="2"/>
            <a:r>
              <a:rPr lang="en-US" sz="1600" dirty="0"/>
              <a:t>This fitting yields user’s estimated location within the building</a:t>
            </a:r>
          </a:p>
          <a:p>
            <a:pPr marL="914400" lvl="1" indent="-457200">
              <a:buFont typeface="+mj-lt"/>
              <a:buAutoNum type="arabicPeriod"/>
            </a:pP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Use the estimated location and collected </a:t>
            </a:r>
            <a:r>
              <a:rPr lang="en-US" sz="2000" dirty="0" err="1"/>
              <a:t>WiFi</a:t>
            </a:r>
            <a:r>
              <a:rPr lang="en-US" sz="2000" dirty="0"/>
              <a:t> RSS readings to create RSS maps</a:t>
            </a:r>
          </a:p>
          <a:p>
            <a:pPr lvl="2"/>
            <a:r>
              <a:rPr lang="en-US" sz="1600" dirty="0"/>
              <a:t>Associate scanned RSS values with location</a:t>
            </a:r>
          </a:p>
          <a:p>
            <a:pPr marL="1257300" lvl="2" indent="-342900">
              <a:buFont typeface="+mj-lt"/>
              <a:buAutoNum type="arabicPeriod"/>
            </a:pPr>
            <a:endParaRPr lang="en-US" sz="16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More users will improve accuracy - crowdsourcing</a:t>
            </a:r>
          </a:p>
          <a:p>
            <a:pPr lvl="2"/>
            <a:r>
              <a:rPr lang="en-US" sz="1600" dirty="0"/>
              <a:t>Keep improving the location and RSS mappings with every new walk and user</a:t>
            </a:r>
          </a:p>
          <a:p>
            <a:pPr marL="914400" lvl="1" indent="-457200">
              <a:buFont typeface="+mj-lt"/>
              <a:buAutoNum type="arabicPeriod"/>
            </a:pPr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24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Zee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Zee architecture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32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331" y="1955944"/>
            <a:ext cx="8071338" cy="30506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59436" y="1655697"/>
            <a:ext cx="694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[5]</a:t>
            </a:r>
          </a:p>
        </p:txBody>
      </p:sp>
    </p:spTree>
    <p:extLst>
      <p:ext uri="{BB962C8B-B14F-4D97-AF65-F5344CB8AC3E}">
        <p14:creationId xmlns:p14="http://schemas.microsoft.com/office/powerpoint/2010/main" val="31250755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Zee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Step 1</a:t>
            </a:r>
          </a:p>
          <a:p>
            <a:pPr lvl="1"/>
            <a:r>
              <a:rPr lang="en-US" sz="2000" dirty="0"/>
              <a:t>Detect if user is walking using auto-correlation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33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670" y="2646484"/>
            <a:ext cx="4016696" cy="33783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01760" y="3015761"/>
            <a:ext cx="27983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Walking is a periodic motion</a:t>
            </a:r>
          </a:p>
          <a:p>
            <a:endParaRPr lang="en-US" dirty="0"/>
          </a:p>
          <a:p>
            <a:r>
              <a:rPr lang="en-US" dirty="0"/>
              <a:t>Auto-correlation very high compared to other idle and basic movements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554414" y="4193931"/>
            <a:ext cx="773723" cy="237392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5694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Zee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Step 2</a:t>
            </a:r>
          </a:p>
          <a:p>
            <a:pPr lvl="1"/>
            <a:r>
              <a:rPr lang="en-US" sz="2000" dirty="0"/>
              <a:t>Detect if user is walking using auto-correlation</a:t>
            </a:r>
          </a:p>
          <a:p>
            <a:pPr lvl="1"/>
            <a:r>
              <a:rPr lang="en-US" sz="2000" dirty="0"/>
              <a:t>Count steps (also using auto-correlation)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34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262" y="2841077"/>
            <a:ext cx="5993476" cy="293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537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Zee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Step 3</a:t>
            </a:r>
          </a:p>
          <a:p>
            <a:pPr lvl="1"/>
            <a:r>
              <a:rPr lang="en-US" sz="2000" dirty="0"/>
              <a:t>Detect if user is walking using auto-correlation</a:t>
            </a:r>
          </a:p>
          <a:p>
            <a:pPr lvl="1"/>
            <a:r>
              <a:rPr lang="en-US" sz="2000" dirty="0"/>
              <a:t>Count steps (also using auto-correlation)</a:t>
            </a:r>
          </a:p>
          <a:p>
            <a:pPr lvl="1"/>
            <a:r>
              <a:rPr lang="en-US" sz="2000" dirty="0"/>
              <a:t>Estimate heading direction (correction can be applied through gyro)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35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53" y="2943182"/>
            <a:ext cx="4695525" cy="34510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3794" y="3059163"/>
            <a:ext cx="3473925" cy="295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9732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Zee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Step 4</a:t>
            </a:r>
          </a:p>
          <a:p>
            <a:pPr lvl="1"/>
            <a:r>
              <a:rPr lang="en-US" sz="2000" dirty="0"/>
              <a:t>Detect of user is walking using auto-correlation</a:t>
            </a:r>
          </a:p>
          <a:p>
            <a:pPr lvl="1"/>
            <a:r>
              <a:rPr lang="en-US" sz="2000" dirty="0"/>
              <a:t>Count steps (also using auto-correlation)</a:t>
            </a:r>
          </a:p>
          <a:p>
            <a:pPr lvl="1"/>
            <a:r>
              <a:rPr lang="en-US" sz="2000" dirty="0"/>
              <a:t>Estimate heading direction (correction can be applied through gyro)</a:t>
            </a:r>
          </a:p>
          <a:p>
            <a:pPr lvl="1"/>
            <a:r>
              <a:rPr lang="en-US" sz="2000" dirty="0"/>
              <a:t>Fit the steps between the turns (change of heading direction, length of strides)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36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162" y="2948369"/>
            <a:ext cx="4161075" cy="33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9326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Zee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Step 5</a:t>
            </a:r>
          </a:p>
          <a:p>
            <a:pPr lvl="1"/>
            <a:r>
              <a:rPr lang="en-US" sz="2000" dirty="0"/>
              <a:t>Map the walk trajectory onto the floor map</a:t>
            </a:r>
          </a:p>
          <a:p>
            <a:pPr lvl="1"/>
            <a:r>
              <a:rPr lang="en-US" sz="2000" dirty="0"/>
              <a:t>There can be many possible locations of a trajectory</a:t>
            </a:r>
          </a:p>
          <a:p>
            <a:pPr lvl="1"/>
            <a:r>
              <a:rPr lang="en-US" sz="2000" dirty="0"/>
              <a:t>Longer trajectory shrinks possible locations</a:t>
            </a:r>
          </a:p>
          <a:p>
            <a:pPr lvl="1"/>
            <a:r>
              <a:rPr lang="en-US" sz="2000" dirty="0"/>
              <a:t>Zee uses particle filtering and backward propagation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37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824" y="3006731"/>
            <a:ext cx="4466475" cy="306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7441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Zee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38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23" y="1169138"/>
            <a:ext cx="3773161" cy="25851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161" y="1107992"/>
            <a:ext cx="3741150" cy="27074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145" y="4071396"/>
            <a:ext cx="3548478" cy="25861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34222" y="969897"/>
            <a:ext cx="694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[5]</a:t>
            </a:r>
          </a:p>
        </p:txBody>
      </p:sp>
    </p:spTree>
    <p:extLst>
      <p:ext uri="{BB962C8B-B14F-4D97-AF65-F5344CB8AC3E}">
        <p14:creationId xmlns:p14="http://schemas.microsoft.com/office/powerpoint/2010/main" val="40367160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Zee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Performance comparison</a:t>
            </a:r>
          </a:p>
          <a:p>
            <a:pPr lvl="1"/>
            <a:r>
              <a:rPr lang="en-US" sz="2000" dirty="0"/>
              <a:t>Zee uses Horus or EZ for </a:t>
            </a:r>
            <a:r>
              <a:rPr lang="en-US" sz="2000" dirty="0" err="1"/>
              <a:t>WiFi</a:t>
            </a:r>
            <a:r>
              <a:rPr lang="en-US" sz="2000" dirty="0"/>
              <a:t> localization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39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86" y="2381414"/>
            <a:ext cx="4848096" cy="40487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84428" y="3461303"/>
            <a:ext cx="3516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Path only refers to testing locations that are within 5m of a crowdsource walking path</a:t>
            </a:r>
          </a:p>
        </p:txBody>
      </p:sp>
    </p:spTree>
    <p:extLst>
      <p:ext uri="{BB962C8B-B14F-4D97-AF65-F5344CB8AC3E}">
        <p14:creationId xmlns:p14="http://schemas.microsoft.com/office/powerpoint/2010/main" val="3915340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Key requirements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Indoor localization</a:t>
            </a:r>
          </a:p>
          <a:p>
            <a:endParaRPr lang="en-US" sz="2400" dirty="0"/>
          </a:p>
          <a:p>
            <a:pPr lvl="1"/>
            <a:r>
              <a:rPr lang="en-US" sz="2000" dirty="0"/>
              <a:t>Accuracy</a:t>
            </a:r>
          </a:p>
          <a:p>
            <a:pPr lvl="2"/>
            <a:r>
              <a:rPr lang="en-US" sz="1600" dirty="0"/>
              <a:t>Higher accuracy expected in most applications</a:t>
            </a:r>
          </a:p>
          <a:p>
            <a:pPr lvl="1"/>
            <a:r>
              <a:rPr lang="en-US" sz="2000" dirty="0"/>
              <a:t>Real time</a:t>
            </a:r>
          </a:p>
          <a:p>
            <a:pPr lvl="2"/>
            <a:r>
              <a:rPr lang="en-US" sz="1600" dirty="0"/>
              <a:t>Smartphones should be able to localize in real-time to support navigation</a:t>
            </a:r>
          </a:p>
          <a:p>
            <a:pPr lvl="1"/>
            <a:r>
              <a:rPr lang="en-US" sz="2000" dirty="0"/>
              <a:t>Cost</a:t>
            </a:r>
          </a:p>
          <a:p>
            <a:pPr lvl="2"/>
            <a:r>
              <a:rPr lang="en-US" sz="1600" dirty="0"/>
              <a:t>Reduce the reliance on additional infrastructure, leverage what we have</a:t>
            </a:r>
          </a:p>
          <a:p>
            <a:pPr lvl="1"/>
            <a:r>
              <a:rPr lang="en-US" sz="2000" dirty="0"/>
              <a:t>Energy efficiency</a:t>
            </a:r>
          </a:p>
          <a:p>
            <a:pPr lvl="2"/>
            <a:r>
              <a:rPr lang="en-US" sz="1600" dirty="0"/>
              <a:t>Mobile devices, low computational overhead</a:t>
            </a:r>
          </a:p>
          <a:p>
            <a:pPr lvl="1"/>
            <a:r>
              <a:rPr lang="en-US" sz="2000" dirty="0"/>
              <a:t>Scalable</a:t>
            </a:r>
          </a:p>
          <a:p>
            <a:pPr lvl="2"/>
            <a:r>
              <a:rPr lang="en-US" sz="1600" dirty="0"/>
              <a:t>Many users can perform device localization at the same time</a:t>
            </a:r>
          </a:p>
          <a:p>
            <a:pPr lvl="1"/>
            <a:r>
              <a:rPr lang="en-US" sz="2000" dirty="0"/>
              <a:t>Privacy</a:t>
            </a:r>
          </a:p>
          <a:p>
            <a:pPr lvl="2"/>
            <a:r>
              <a:rPr lang="en-US" sz="1600" dirty="0"/>
              <a:t>Device-based solutions are more private, don’t let infrastructure track users</a:t>
            </a:r>
          </a:p>
          <a:p>
            <a:pPr lvl="2"/>
            <a:endParaRPr lang="en-US" sz="1600" dirty="0"/>
          </a:p>
          <a:p>
            <a:pPr lvl="2"/>
            <a:endParaRPr lang="en-US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46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 err="1"/>
              <a:t>UnLoc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Zee</a:t>
            </a:r>
          </a:p>
          <a:p>
            <a:pPr lvl="1"/>
            <a:r>
              <a:rPr lang="en-US" sz="2000" dirty="0"/>
              <a:t>Relies on dead reckoning for </a:t>
            </a:r>
            <a:r>
              <a:rPr lang="en-US" sz="2000" dirty="0" err="1"/>
              <a:t>WiFi</a:t>
            </a:r>
            <a:r>
              <a:rPr lang="en-US" sz="2000" dirty="0"/>
              <a:t> fingerprinting</a:t>
            </a:r>
          </a:p>
          <a:p>
            <a:endParaRPr lang="en-US" sz="2400" dirty="0"/>
          </a:p>
          <a:p>
            <a:r>
              <a:rPr lang="en-US" sz="2400" dirty="0" err="1"/>
              <a:t>UnLoc</a:t>
            </a:r>
            <a:endParaRPr lang="en-US" sz="2400" dirty="0"/>
          </a:p>
          <a:p>
            <a:pPr lvl="1"/>
            <a:r>
              <a:rPr lang="en-US" sz="2000" dirty="0"/>
              <a:t>Another system proposed almost at the same time as Zee</a:t>
            </a:r>
          </a:p>
          <a:p>
            <a:pPr lvl="1"/>
            <a:endParaRPr lang="en-US" sz="2000" dirty="0"/>
          </a:p>
          <a:p>
            <a:r>
              <a:rPr lang="en-US" sz="2400" dirty="0"/>
              <a:t>Main idea</a:t>
            </a:r>
          </a:p>
          <a:p>
            <a:pPr lvl="1"/>
            <a:r>
              <a:rPr lang="en-US" sz="2000" dirty="0"/>
              <a:t>If dead reckoning is used to identify the walking paths/directions, why not to use it directly for localization?</a:t>
            </a:r>
          </a:p>
          <a:p>
            <a:pPr lvl="1"/>
            <a:r>
              <a:rPr lang="en-US" sz="2000" dirty="0"/>
              <a:t>Can we completely do away with </a:t>
            </a:r>
            <a:r>
              <a:rPr lang="en-US" sz="2000" dirty="0" err="1"/>
              <a:t>WiFi</a:t>
            </a:r>
            <a:r>
              <a:rPr lang="en-US" sz="2000" dirty="0"/>
              <a:t> fingerprinting?</a:t>
            </a:r>
          </a:p>
          <a:p>
            <a:pPr lvl="1"/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40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79505" y="2104105"/>
            <a:ext cx="694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[6]</a:t>
            </a:r>
          </a:p>
        </p:txBody>
      </p:sp>
    </p:spTree>
    <p:extLst>
      <p:ext uri="{BB962C8B-B14F-4D97-AF65-F5344CB8AC3E}">
        <p14:creationId xmlns:p14="http://schemas.microsoft.com/office/powerpoint/2010/main" val="2407694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 err="1"/>
              <a:t>UnLoc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Localization purely through inertial sensors and landmark (can use </a:t>
            </a:r>
            <a:r>
              <a:rPr lang="en-US" sz="2400" dirty="0" err="1"/>
              <a:t>WiFi</a:t>
            </a:r>
            <a:r>
              <a:rPr lang="en-US" sz="2400" dirty="0"/>
              <a:t>)</a:t>
            </a:r>
          </a:p>
          <a:p>
            <a:pPr lvl="1"/>
            <a:r>
              <a:rPr lang="en-US" sz="2000" dirty="0"/>
              <a:t>In a building, different points (called landmarks) provide unique sensor (ACC, GYR, ACC) signatures</a:t>
            </a:r>
            <a:endParaRPr lang="en-US" sz="16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A typical user moves around between these landmarks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For example, staircase and elevators cause distinct patters in ACC and GYR. Similarly, magnetic interference (presence of large metal objects) can be profiled through MAG signatures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Use crowdsourcing to identify landmarks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Dead reckoning is used to track users between landmarks</a:t>
            </a:r>
          </a:p>
          <a:p>
            <a:pPr lvl="2"/>
            <a:r>
              <a:rPr lang="en-US" sz="1600" dirty="0"/>
              <a:t>Can increase error but the error is reset when user reaches any landmark (known location)</a:t>
            </a:r>
          </a:p>
          <a:p>
            <a:pPr lvl="1"/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365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 err="1"/>
              <a:t>UnLoc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Three main observations</a:t>
            </a:r>
          </a:p>
          <a:p>
            <a:endParaRPr lang="en-US" sz="2400" dirty="0"/>
          </a:p>
          <a:p>
            <a:r>
              <a:rPr lang="en-US" sz="2400" dirty="0"/>
              <a:t>Observation – 1</a:t>
            </a:r>
          </a:p>
          <a:p>
            <a:pPr lvl="1"/>
            <a:r>
              <a:rPr lang="en-US" sz="2000" dirty="0"/>
              <a:t>Indoor environments provide many landmarks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Types of landmarks</a:t>
            </a:r>
          </a:p>
          <a:p>
            <a:pPr lvl="1"/>
            <a:endParaRPr lang="en-US" sz="2000" dirty="0"/>
          </a:p>
          <a:p>
            <a:pPr marL="914400" lvl="1" indent="-457200">
              <a:buAutoNum type="arabicPeriod"/>
            </a:pPr>
            <a:r>
              <a:rPr lang="en-US" sz="2000" dirty="0"/>
              <a:t>Seed land marks (SLM)</a:t>
            </a:r>
          </a:p>
          <a:p>
            <a:pPr marL="914400" lvl="1" indent="-457200">
              <a:buAutoNum type="arabicPeriod"/>
            </a:pPr>
            <a:endParaRPr lang="en-US" sz="2000" dirty="0"/>
          </a:p>
          <a:p>
            <a:pPr marL="914400" lvl="1" indent="-457200">
              <a:buAutoNum type="arabicPeriod"/>
            </a:pPr>
            <a:r>
              <a:rPr lang="en-US" sz="2000" dirty="0"/>
              <a:t>Organic land marks (OLM)</a:t>
            </a:r>
          </a:p>
          <a:p>
            <a:pPr lvl="2"/>
            <a:r>
              <a:rPr lang="en-US" sz="1600" dirty="0"/>
              <a:t>Magnetic OLM</a:t>
            </a:r>
          </a:p>
          <a:p>
            <a:pPr lvl="2"/>
            <a:r>
              <a:rPr lang="en-US" sz="1600" dirty="0"/>
              <a:t>Inertial OLM</a:t>
            </a:r>
          </a:p>
          <a:p>
            <a:pPr lvl="2"/>
            <a:r>
              <a:rPr lang="en-US" sz="1600" dirty="0" err="1"/>
              <a:t>WiFi</a:t>
            </a:r>
            <a:r>
              <a:rPr lang="en-US" sz="1600" dirty="0"/>
              <a:t> OLM</a:t>
            </a:r>
          </a:p>
          <a:p>
            <a:pPr lvl="1"/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3929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 err="1"/>
              <a:t>UnLoc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Seed landmarks</a:t>
            </a:r>
          </a:p>
          <a:p>
            <a:pPr lvl="1"/>
            <a:r>
              <a:rPr lang="en-US" sz="2000" dirty="0"/>
              <a:t>Elevator</a:t>
            </a:r>
          </a:p>
          <a:p>
            <a:pPr lvl="1"/>
            <a:r>
              <a:rPr lang="en-US" sz="2000" dirty="0"/>
              <a:t>Stairs</a:t>
            </a:r>
          </a:p>
          <a:p>
            <a:pPr lvl="1"/>
            <a:r>
              <a:rPr lang="en-US" sz="2000" dirty="0"/>
              <a:t>Escalators</a:t>
            </a:r>
          </a:p>
          <a:p>
            <a:pPr lvl="1"/>
            <a:r>
              <a:rPr lang="en-US" sz="2000" dirty="0"/>
              <a:t>Building entrances (indoor/outdoor transitions)</a:t>
            </a:r>
          </a:p>
          <a:p>
            <a:pPr lvl="1"/>
            <a:endParaRPr lang="en-US" sz="2000" dirty="0"/>
          </a:p>
          <a:p>
            <a:r>
              <a:rPr lang="en-US" sz="2400" dirty="0"/>
              <a:t>Easier to determine their physical locations from floor map</a:t>
            </a:r>
          </a:p>
          <a:p>
            <a:endParaRPr lang="en-US" sz="2400" dirty="0"/>
          </a:p>
          <a:p>
            <a:r>
              <a:rPr lang="en-US" sz="2400" dirty="0"/>
              <a:t>Clear signatures in inertial sensors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43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332" y="4288228"/>
            <a:ext cx="4581000" cy="23547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77438" y="4288228"/>
            <a:ext cx="694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[6]</a:t>
            </a:r>
          </a:p>
        </p:txBody>
      </p:sp>
    </p:spTree>
    <p:extLst>
      <p:ext uri="{BB962C8B-B14F-4D97-AF65-F5344CB8AC3E}">
        <p14:creationId xmlns:p14="http://schemas.microsoft.com/office/powerpoint/2010/main" val="3451533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 err="1"/>
              <a:t>UnLoc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Organic landmarks (OLMs)</a:t>
            </a:r>
          </a:p>
          <a:p>
            <a:pPr lvl="1"/>
            <a:r>
              <a:rPr lang="en-US" sz="2000" dirty="0"/>
              <a:t>Not necessarily structural like SLMs</a:t>
            </a:r>
          </a:p>
          <a:p>
            <a:pPr lvl="1"/>
            <a:r>
              <a:rPr lang="en-US" sz="2000" dirty="0"/>
              <a:t>Primarily generated by signature from multiple sensors </a:t>
            </a:r>
          </a:p>
          <a:p>
            <a:pPr lvl="1"/>
            <a:r>
              <a:rPr lang="en-US" sz="2000" dirty="0"/>
              <a:t>ACC, GYR, MAG, Compass and </a:t>
            </a:r>
            <a:r>
              <a:rPr lang="en-US" sz="2000" dirty="0" err="1"/>
              <a:t>WiFi</a:t>
            </a:r>
            <a:endParaRPr lang="en-US" sz="2000" dirty="0"/>
          </a:p>
          <a:p>
            <a:pPr lvl="1"/>
            <a:endParaRPr lang="en-US" sz="2000" dirty="0"/>
          </a:p>
          <a:p>
            <a:r>
              <a:rPr lang="en-US" sz="2400" dirty="0" err="1"/>
              <a:t>WiFi</a:t>
            </a:r>
            <a:r>
              <a:rPr lang="en-US" sz="2400" dirty="0"/>
              <a:t> OLMs</a:t>
            </a:r>
          </a:p>
          <a:p>
            <a:pPr lvl="1"/>
            <a:r>
              <a:rPr lang="en-US" sz="2000" dirty="0"/>
              <a:t>Small areas which see unique set of Aps</a:t>
            </a:r>
          </a:p>
          <a:p>
            <a:pPr lvl="1"/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44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192" y="3579559"/>
            <a:ext cx="4480560" cy="31329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5176" y="4517136"/>
            <a:ext cx="2020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WiFi</a:t>
            </a:r>
            <a:r>
              <a:rPr lang="en-US" dirty="0"/>
              <a:t> OLMs</a:t>
            </a:r>
          </a:p>
        </p:txBody>
      </p:sp>
      <p:sp>
        <p:nvSpPr>
          <p:cNvPr id="6" name="Oval 5"/>
          <p:cNvSpPr/>
          <p:nvPr/>
        </p:nvSpPr>
        <p:spPr>
          <a:xfrm>
            <a:off x="3364992" y="5349240"/>
            <a:ext cx="713232" cy="51206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453896" y="4701802"/>
            <a:ext cx="1828800" cy="793742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9146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 err="1"/>
              <a:t>UnLoc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Magnetic OLMs</a:t>
            </a:r>
          </a:p>
          <a:p>
            <a:pPr lvl="1"/>
            <a:r>
              <a:rPr lang="en-US" sz="2000" dirty="0"/>
              <a:t>Unique signatures emerging due to ferromagnetic materials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45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275" y="2455028"/>
            <a:ext cx="5115450" cy="2402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77438" y="2125321"/>
            <a:ext cx="694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[6]</a:t>
            </a:r>
          </a:p>
        </p:txBody>
      </p:sp>
    </p:spTree>
    <p:extLst>
      <p:ext uri="{BB962C8B-B14F-4D97-AF65-F5344CB8AC3E}">
        <p14:creationId xmlns:p14="http://schemas.microsoft.com/office/powerpoint/2010/main" val="25124829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 err="1"/>
              <a:t>UnLoc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Observation – 2 </a:t>
            </a:r>
          </a:p>
          <a:p>
            <a:pPr lvl="1"/>
            <a:r>
              <a:rPr lang="en-US" sz="2000" dirty="0"/>
              <a:t>Dead reckoning can be accurate between the landmarks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Dead reckoning</a:t>
            </a:r>
          </a:p>
          <a:p>
            <a:pPr lvl="2"/>
            <a:r>
              <a:rPr lang="en-US" sz="1600" dirty="0"/>
              <a:t>Step count for finding displacement (accelerometer)</a:t>
            </a:r>
          </a:p>
          <a:p>
            <a:pPr lvl="2"/>
            <a:r>
              <a:rPr lang="en-US" sz="1600" dirty="0"/>
              <a:t>Heading direction</a:t>
            </a:r>
          </a:p>
          <a:p>
            <a:pPr lvl="2"/>
            <a:endParaRPr lang="en-US" sz="1600" dirty="0"/>
          </a:p>
          <a:p>
            <a:pPr lvl="1"/>
            <a:r>
              <a:rPr lang="en-US" sz="2000" dirty="0"/>
              <a:t> Heading direction accuracy</a:t>
            </a:r>
          </a:p>
          <a:p>
            <a:pPr lvl="2"/>
            <a:r>
              <a:rPr lang="en-US" sz="1600" dirty="0"/>
              <a:t>Magnetometer + gyroscope</a:t>
            </a:r>
          </a:p>
          <a:p>
            <a:pPr lvl="2"/>
            <a:r>
              <a:rPr lang="en-US" sz="1600" dirty="0"/>
              <a:t>Use gyro to deal with </a:t>
            </a:r>
          </a:p>
          <a:p>
            <a:pPr marL="914400" lvl="2" indent="0">
              <a:buNone/>
            </a:pPr>
            <a:r>
              <a:rPr lang="en-US" sz="1600" dirty="0"/>
              <a:t>     magnetic interference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46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577" y="3024554"/>
            <a:ext cx="4951639" cy="317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2587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 err="1"/>
              <a:t>UnLoc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Observation – 3</a:t>
            </a:r>
          </a:p>
          <a:p>
            <a:pPr lvl="1"/>
            <a:r>
              <a:rPr lang="en-US" sz="2000" dirty="0"/>
              <a:t>Landmarks can be localized easily</a:t>
            </a:r>
          </a:p>
          <a:p>
            <a:pPr lvl="1"/>
            <a:endParaRPr lang="en-US" sz="2000" dirty="0"/>
          </a:p>
          <a:p>
            <a:r>
              <a:rPr lang="en-US" sz="2400" dirty="0"/>
              <a:t>Crowdsourcing</a:t>
            </a:r>
          </a:p>
          <a:p>
            <a:pPr lvl="1"/>
            <a:r>
              <a:rPr lang="en-US" sz="2000" dirty="0"/>
              <a:t>Dead reckoning can be used for localizing landmarks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But landmarks are used to improve dead reckoning error</a:t>
            </a:r>
            <a:endParaRPr lang="en-US" sz="16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Prompt users to indicate their locations on floor map whenever they reach a landmark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5469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 err="1"/>
              <a:t>UnLoc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48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60" y="1094769"/>
            <a:ext cx="8160479" cy="49774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77438" y="1509860"/>
            <a:ext cx="694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[6]</a:t>
            </a:r>
          </a:p>
        </p:txBody>
      </p:sp>
    </p:spTree>
    <p:extLst>
      <p:ext uri="{BB962C8B-B14F-4D97-AF65-F5344CB8AC3E}">
        <p14:creationId xmlns:p14="http://schemas.microsoft.com/office/powerpoint/2010/main" val="9752851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 err="1"/>
              <a:t>UnLoc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Performance evaluation</a:t>
            </a:r>
          </a:p>
          <a:p>
            <a:endParaRPr lang="en-US" sz="2400" dirty="0"/>
          </a:p>
          <a:p>
            <a:r>
              <a:rPr lang="en-US" sz="2400" dirty="0"/>
              <a:t>Seed landmarks</a:t>
            </a:r>
          </a:p>
          <a:p>
            <a:pPr lvl="1"/>
            <a:r>
              <a:rPr lang="en-US" sz="2000" dirty="0"/>
              <a:t>Easy to identify SLMs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49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32" y="2720104"/>
            <a:ext cx="8997136" cy="230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035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Indoor localization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Three important types</a:t>
            </a:r>
          </a:p>
          <a:p>
            <a:endParaRPr lang="en-US" sz="2400" dirty="0"/>
          </a:p>
          <a:p>
            <a:pPr lvl="1"/>
            <a:r>
              <a:rPr lang="en-US" sz="2000" dirty="0" err="1"/>
              <a:t>WiFi</a:t>
            </a:r>
            <a:r>
              <a:rPr lang="en-US" sz="2000" dirty="0"/>
              <a:t>-based 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Inertial sensors (+ </a:t>
            </a:r>
            <a:r>
              <a:rPr lang="en-US" sz="2000" dirty="0" err="1"/>
              <a:t>WiFi</a:t>
            </a:r>
            <a:r>
              <a:rPr lang="en-US" sz="2000" dirty="0"/>
              <a:t>)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Visible light positioning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657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 err="1"/>
              <a:t>UnLoc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Organic landmarks</a:t>
            </a:r>
          </a:p>
          <a:p>
            <a:pPr lvl="1"/>
            <a:r>
              <a:rPr lang="en-US" sz="2000" dirty="0"/>
              <a:t>Many OLMs are found in typical environment</a:t>
            </a:r>
          </a:p>
          <a:p>
            <a:pPr lvl="1"/>
            <a:r>
              <a:rPr lang="en-US" sz="2000" dirty="0"/>
              <a:t>More users/time -&gt; more OLMs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50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30" y="2902344"/>
            <a:ext cx="3726485" cy="24606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680214"/>
            <a:ext cx="4005933" cy="25756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8551" y="4255845"/>
            <a:ext cx="3664800" cy="258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7159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 err="1"/>
              <a:t>UnLoc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Localization accuracy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51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773" y="1361584"/>
            <a:ext cx="3810454" cy="23350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6351" y="4206181"/>
            <a:ext cx="3751298" cy="23845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77438" y="4279436"/>
            <a:ext cx="694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[6]</a:t>
            </a:r>
          </a:p>
        </p:txBody>
      </p:sp>
    </p:spTree>
    <p:extLst>
      <p:ext uri="{BB962C8B-B14F-4D97-AF65-F5344CB8AC3E}">
        <p14:creationId xmlns:p14="http://schemas.microsoft.com/office/powerpoint/2010/main" val="38167100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Indoor localization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Three important types</a:t>
            </a:r>
          </a:p>
          <a:p>
            <a:endParaRPr lang="en-US" sz="2400" dirty="0"/>
          </a:p>
          <a:p>
            <a:pPr lvl="1"/>
            <a:r>
              <a:rPr lang="en-US" sz="2000" dirty="0" err="1"/>
              <a:t>WiFi</a:t>
            </a:r>
            <a:r>
              <a:rPr lang="en-US" sz="2000" dirty="0"/>
              <a:t>-based 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Inertial sensors (+ </a:t>
            </a:r>
            <a:r>
              <a:rPr lang="en-US" sz="2000" dirty="0" err="1"/>
              <a:t>WiFi</a:t>
            </a:r>
            <a:r>
              <a:rPr lang="en-US" sz="2000" dirty="0"/>
              <a:t>)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Visible light positioning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887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Visible light positioning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 err="1"/>
              <a:t>WiFi</a:t>
            </a:r>
            <a:r>
              <a:rPr lang="en-US" sz="2400" dirty="0"/>
              <a:t> based localization has limitations</a:t>
            </a:r>
          </a:p>
          <a:p>
            <a:pPr lvl="1"/>
            <a:r>
              <a:rPr lang="en-US" sz="2000" dirty="0"/>
              <a:t>Accuracy</a:t>
            </a:r>
          </a:p>
          <a:p>
            <a:pPr lvl="1"/>
            <a:r>
              <a:rPr lang="en-US" sz="2000" dirty="0"/>
              <a:t>War-driving</a:t>
            </a:r>
          </a:p>
          <a:p>
            <a:pPr lvl="1"/>
            <a:endParaRPr lang="en-US" sz="2000" dirty="0"/>
          </a:p>
          <a:p>
            <a:r>
              <a:rPr lang="en-US" sz="2400" dirty="0"/>
              <a:t>Recent interest in visible light communication</a:t>
            </a:r>
          </a:p>
          <a:p>
            <a:pPr lvl="1"/>
            <a:r>
              <a:rPr lang="en-US" sz="2000" dirty="0"/>
              <a:t>Can we use the LED luminaires for localization of mobile devices?</a:t>
            </a:r>
          </a:p>
          <a:p>
            <a:pPr lvl="1"/>
            <a:endParaRPr lang="en-US" sz="2000" dirty="0"/>
          </a:p>
          <a:p>
            <a:r>
              <a:rPr lang="en-US" sz="2400" dirty="0"/>
              <a:t>Visible light positioning</a:t>
            </a:r>
          </a:p>
          <a:p>
            <a:pPr lvl="1"/>
            <a:r>
              <a:rPr lang="en-US" sz="2000" dirty="0"/>
              <a:t>Exploit the LEDs (or CFLs) for relative positioning</a:t>
            </a:r>
          </a:p>
          <a:p>
            <a:pPr lvl="1"/>
            <a:r>
              <a:rPr lang="en-US" sz="2000" dirty="0"/>
              <a:t>Density of LEDs is much higher compared to </a:t>
            </a:r>
            <a:r>
              <a:rPr lang="en-US" sz="2000" dirty="0" err="1"/>
              <a:t>WiFi</a:t>
            </a:r>
            <a:r>
              <a:rPr lang="en-US" sz="2000" dirty="0"/>
              <a:t> APs</a:t>
            </a:r>
          </a:p>
          <a:p>
            <a:pPr lvl="1"/>
            <a:r>
              <a:rPr lang="en-US" sz="2000" dirty="0"/>
              <a:t>Better accuracy possible?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2161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Epsilon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Epsilon</a:t>
            </a:r>
          </a:p>
          <a:p>
            <a:pPr lvl="1"/>
            <a:r>
              <a:rPr lang="en-US" sz="2000" dirty="0"/>
              <a:t>First practical visible light positioning system</a:t>
            </a:r>
          </a:p>
          <a:p>
            <a:pPr lvl="1"/>
            <a:endParaRPr lang="en-US" sz="2000" dirty="0"/>
          </a:p>
          <a:p>
            <a:r>
              <a:rPr lang="en-US" sz="2400" dirty="0"/>
              <a:t>Visible light beacons</a:t>
            </a:r>
          </a:p>
          <a:p>
            <a:pPr lvl="1"/>
            <a:r>
              <a:rPr lang="en-US" sz="2000" dirty="0"/>
              <a:t>Positioning through distance estimation</a:t>
            </a:r>
          </a:p>
          <a:p>
            <a:pPr lvl="1"/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54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939" y="3261946"/>
            <a:ext cx="4907826" cy="27944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4176" y="850004"/>
            <a:ext cx="694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[7]</a:t>
            </a:r>
          </a:p>
        </p:txBody>
      </p:sp>
    </p:spTree>
    <p:extLst>
      <p:ext uri="{BB962C8B-B14F-4D97-AF65-F5344CB8AC3E}">
        <p14:creationId xmlns:p14="http://schemas.microsoft.com/office/powerpoint/2010/main" val="23099382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Epsilon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55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5864" y="852055"/>
            <a:ext cx="8832272" cy="5860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472C4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472C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472C4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Visible light path loss depends on three main factors</a:t>
            </a:r>
          </a:p>
          <a:p>
            <a:pPr lvl="1"/>
            <a:r>
              <a:rPr lang="en-US" sz="2000" dirty="0"/>
              <a:t>Irradiation angle, </a:t>
            </a:r>
            <a:r>
              <a:rPr lang="en-US" sz="2000" dirty="0" err="1"/>
              <a:t>Tx</a:t>
            </a:r>
            <a:r>
              <a:rPr lang="en-US" sz="2000" dirty="0"/>
              <a:t>-Rx distance and incident angle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2465502"/>
            <a:ext cx="3851322" cy="29769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168" y="2521857"/>
            <a:ext cx="4055117" cy="7364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43530" y="1683888"/>
            <a:ext cx="2336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 = 1 for most LEDs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842738" y="2053220"/>
            <a:ext cx="360485" cy="610850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6958" y="3773341"/>
            <a:ext cx="3471535" cy="263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2110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Epsilon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Visible light beaconing</a:t>
            </a:r>
          </a:p>
          <a:p>
            <a:pPr lvl="1"/>
            <a:r>
              <a:rPr lang="en-US" sz="2000" dirty="0"/>
              <a:t>LEDs can broadcast beacons</a:t>
            </a:r>
          </a:p>
          <a:p>
            <a:pPr lvl="1"/>
            <a:r>
              <a:rPr lang="en-US" sz="2000" dirty="0"/>
              <a:t>Beacons can contain the position of the LED</a:t>
            </a:r>
          </a:p>
          <a:p>
            <a:pPr lvl="1"/>
            <a:r>
              <a:rPr lang="en-US" sz="2000" dirty="0"/>
              <a:t>Additionally, they can include LED transmission characteristics (channel information, frequency etc.)</a:t>
            </a:r>
          </a:p>
          <a:p>
            <a:pPr lvl="1"/>
            <a:endParaRPr lang="en-US" sz="2000" dirty="0"/>
          </a:p>
          <a:p>
            <a:r>
              <a:rPr lang="en-US" sz="2400" dirty="0"/>
              <a:t>Modulation technique</a:t>
            </a:r>
          </a:p>
          <a:p>
            <a:pPr lvl="1"/>
            <a:r>
              <a:rPr lang="en-US" sz="2000" dirty="0"/>
              <a:t>Frequency shift keying</a:t>
            </a:r>
          </a:p>
          <a:p>
            <a:pPr lvl="1"/>
            <a:r>
              <a:rPr lang="en-US" sz="2000" dirty="0"/>
              <a:t>Lower data rate but robust demodulation</a:t>
            </a:r>
          </a:p>
          <a:p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56</a:t>
            </a:fld>
            <a:endParaRPr lang="en-US" dirty="0"/>
          </a:p>
        </p:txBody>
      </p:sp>
      <p:pic>
        <p:nvPicPr>
          <p:cNvPr id="5" name="Shape 8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83600" y="4639679"/>
            <a:ext cx="1580373" cy="170227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842239" y="40592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40592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9" name="Left Brace 8"/>
          <p:cNvSpPr/>
          <p:nvPr/>
        </p:nvSpPr>
        <p:spPr>
          <a:xfrm rot="5400000">
            <a:off x="3922743" y="4200010"/>
            <a:ext cx="140677" cy="597877"/>
          </a:xfrm>
          <a:prstGeom prst="leftBrace">
            <a:avLst>
              <a:gd name="adj1" fmla="val 44422"/>
              <a:gd name="adj2" fmla="val 50000"/>
            </a:avLst>
          </a:prstGeom>
          <a:ln w="12700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/>
          <p:cNvSpPr/>
          <p:nvPr/>
        </p:nvSpPr>
        <p:spPr>
          <a:xfrm rot="5400000">
            <a:off x="4668716" y="4200010"/>
            <a:ext cx="140677" cy="597877"/>
          </a:xfrm>
          <a:prstGeom prst="leftBrace">
            <a:avLst>
              <a:gd name="adj1" fmla="val 44422"/>
              <a:gd name="adj2" fmla="val 50000"/>
            </a:avLst>
          </a:prstGeom>
          <a:ln w="12700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5655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Epsilon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Beacon interference</a:t>
            </a:r>
          </a:p>
          <a:p>
            <a:pPr lvl="1"/>
            <a:r>
              <a:rPr lang="en-US" sz="2000" dirty="0"/>
              <a:t>Multiple LEDs can transmit beacons at the same time</a:t>
            </a:r>
          </a:p>
          <a:p>
            <a:pPr lvl="1"/>
            <a:r>
              <a:rPr lang="en-US" sz="2000" dirty="0"/>
              <a:t>How can the receiver distinguish the beacons?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r>
              <a:rPr lang="en-US" sz="2400" dirty="0"/>
              <a:t>Beacons are separated in frequency</a:t>
            </a:r>
          </a:p>
          <a:p>
            <a:pPr lvl="1"/>
            <a:r>
              <a:rPr lang="en-US" sz="2000" dirty="0"/>
              <a:t>Available ON/OFF frequency range = 200 Hz to maximum allowable by LED</a:t>
            </a:r>
          </a:p>
          <a:p>
            <a:pPr lvl="1"/>
            <a:r>
              <a:rPr lang="en-US" sz="2000" dirty="0"/>
              <a:t>Different LEDs pick different frequency channels</a:t>
            </a:r>
          </a:p>
          <a:p>
            <a:pPr lvl="1"/>
            <a:r>
              <a:rPr lang="en-US" sz="2000" dirty="0"/>
              <a:t>Randomly hop between the channels </a:t>
            </a:r>
          </a:p>
          <a:p>
            <a:pPr lvl="2"/>
            <a:r>
              <a:rPr lang="en-US" sz="1600" dirty="0"/>
              <a:t>Such that close-by LEDs are always on different frequency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57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736" y="2277208"/>
            <a:ext cx="3224652" cy="183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24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Epsilon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Trilateration </a:t>
            </a:r>
          </a:p>
          <a:p>
            <a:pPr lvl="1"/>
            <a:r>
              <a:rPr lang="en-US" sz="2000" dirty="0"/>
              <a:t>Use beacons available from multiple LED luminaires </a:t>
            </a:r>
          </a:p>
          <a:p>
            <a:pPr lvl="1"/>
            <a:r>
              <a:rPr lang="en-US" sz="2000" dirty="0"/>
              <a:t>Three unknowns, solvable if more than 3 LED luminaries send beacons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r>
              <a:rPr lang="en-US" sz="2400" dirty="0"/>
              <a:t>What if three luminaires are not within the range?</a:t>
            </a:r>
          </a:p>
          <a:p>
            <a:pPr lvl="1"/>
            <a:r>
              <a:rPr lang="en-US" sz="2000" dirty="0"/>
              <a:t>User can rotate the phone to change the incident angle to a known value</a:t>
            </a:r>
          </a:p>
          <a:p>
            <a:pPr lvl="1"/>
            <a:r>
              <a:rPr lang="en-US" sz="2000" dirty="0"/>
              <a:t>Similarly, user can move around (stand below the LED luminaire) to change the irradiation angle to a known value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58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478758"/>
            <a:ext cx="4055117" cy="7364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297" y="2135858"/>
            <a:ext cx="3242684" cy="250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Epsilon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Implementation</a:t>
            </a:r>
          </a:p>
          <a:p>
            <a:pPr lvl="1"/>
            <a:r>
              <a:rPr lang="en-US" sz="2000" dirty="0"/>
              <a:t>Light sensor in today’s smartphone offer sampling rate &lt; 100 Hz</a:t>
            </a:r>
          </a:p>
          <a:p>
            <a:pPr lvl="1"/>
            <a:r>
              <a:rPr lang="en-US" sz="2000" dirty="0"/>
              <a:t>Additional sensor board needed to increase it to few KHz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59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7236"/>
          <a:stretch/>
        </p:blipFill>
        <p:spPr>
          <a:xfrm>
            <a:off x="620514" y="2389292"/>
            <a:ext cx="8051385" cy="2305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26407" y="4566925"/>
            <a:ext cx="2336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Transmitter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07271" y="4579462"/>
            <a:ext cx="2336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Receiver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6376" y="1947224"/>
            <a:ext cx="694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[7]</a:t>
            </a:r>
          </a:p>
        </p:txBody>
      </p:sp>
    </p:spTree>
    <p:extLst>
      <p:ext uri="{BB962C8B-B14F-4D97-AF65-F5344CB8AC3E}">
        <p14:creationId xmlns:p14="http://schemas.microsoft.com/office/powerpoint/2010/main" val="2457261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Triangulation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Indoor localization through distance triangulation</a:t>
            </a:r>
          </a:p>
          <a:p>
            <a:endParaRPr lang="en-US" sz="2400" dirty="0"/>
          </a:p>
          <a:p>
            <a:r>
              <a:rPr lang="en-US" sz="2400" dirty="0"/>
              <a:t>RSS on a mobile device is a function of distance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Problems?</a:t>
            </a:r>
          </a:p>
          <a:p>
            <a:pPr lvl="1"/>
            <a:r>
              <a:rPr lang="en-US" sz="2000" dirty="0"/>
              <a:t>Distance and time variations – multipath, reflections, obstructions, motion</a:t>
            </a:r>
          </a:p>
          <a:p>
            <a:pPr lvl="1"/>
            <a:r>
              <a:rPr lang="en-US" sz="2000" dirty="0"/>
              <a:t>Modelling not enough</a:t>
            </a:r>
          </a:p>
          <a:p>
            <a:endParaRPr lang="en-US" sz="2400" dirty="0"/>
          </a:p>
          <a:p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1784838" y="2312910"/>
            <a:ext cx="3376247" cy="2938761"/>
            <a:chOff x="1944316" y="2275077"/>
            <a:chExt cx="5054000" cy="4550448"/>
          </a:xfrm>
        </p:grpSpPr>
        <p:sp>
          <p:nvSpPr>
            <p:cNvPr id="6" name="Oval 5"/>
            <p:cNvSpPr/>
            <p:nvPr/>
          </p:nvSpPr>
          <p:spPr>
            <a:xfrm>
              <a:off x="3845598" y="3273585"/>
              <a:ext cx="3152718" cy="3135940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3669" y="4872473"/>
              <a:ext cx="426938" cy="604157"/>
            </a:xfrm>
            <a:prstGeom prst="rect">
              <a:avLst/>
            </a:prstGeom>
          </p:spPr>
        </p:pic>
        <p:sp>
          <p:nvSpPr>
            <p:cNvPr id="17" name="Oval 16"/>
            <p:cNvSpPr/>
            <p:nvPr/>
          </p:nvSpPr>
          <p:spPr>
            <a:xfrm>
              <a:off x="1944316" y="3689585"/>
              <a:ext cx="3152718" cy="3135940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2535856" y="2275077"/>
              <a:ext cx="3152718" cy="3135940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787292" y="3409369"/>
              <a:ext cx="649846" cy="701351"/>
            </a:xfrm>
            <a:prstGeom prst="rect">
              <a:avLst/>
            </a:prstGeom>
            <a:noFill/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195752" y="4823877"/>
              <a:ext cx="649846" cy="701351"/>
            </a:xfrm>
            <a:prstGeom prst="rect">
              <a:avLst/>
            </a:prstGeom>
            <a:noFill/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97034" y="4407877"/>
              <a:ext cx="649846" cy="701351"/>
            </a:xfrm>
            <a:prstGeom prst="rect">
              <a:avLst/>
            </a:prstGeom>
            <a:noFill/>
          </p:spPr>
        </p:pic>
        <p:cxnSp>
          <p:nvCxnSpPr>
            <p:cNvPr id="21" name="Straight Connector 20"/>
            <p:cNvCxnSpPr/>
            <p:nvPr/>
          </p:nvCxnSpPr>
          <p:spPr>
            <a:xfrm flipH="1">
              <a:off x="3675185" y="5174551"/>
              <a:ext cx="668215" cy="83004"/>
            </a:xfrm>
            <a:prstGeom prst="line">
              <a:avLst/>
            </a:prstGeom>
            <a:ln w="25400">
              <a:solidFill>
                <a:srgbClr val="002060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 flipV="1">
              <a:off x="4200009" y="4006082"/>
              <a:ext cx="201386" cy="952201"/>
            </a:xfrm>
            <a:prstGeom prst="line">
              <a:avLst/>
            </a:prstGeom>
            <a:ln w="25400">
              <a:solidFill>
                <a:srgbClr val="002060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4541238" y="4841555"/>
              <a:ext cx="725902" cy="274675"/>
            </a:xfrm>
            <a:prstGeom prst="line">
              <a:avLst/>
            </a:prstGeom>
            <a:ln w="25400">
              <a:solidFill>
                <a:srgbClr val="002060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9549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Epsilon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60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61" y="1415741"/>
            <a:ext cx="8463677" cy="473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7425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Epsilon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VLP provides better localization accuracy</a:t>
            </a:r>
          </a:p>
          <a:p>
            <a:pPr lvl="1"/>
            <a:r>
              <a:rPr lang="en-US" sz="2000" dirty="0"/>
              <a:t>Also does not require fingerprinting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61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282" y="2072401"/>
            <a:ext cx="6920269" cy="30271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73091" y="1630333"/>
            <a:ext cx="694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[7]</a:t>
            </a:r>
          </a:p>
        </p:txBody>
      </p:sp>
    </p:spTree>
    <p:extLst>
      <p:ext uri="{BB962C8B-B14F-4D97-AF65-F5344CB8AC3E}">
        <p14:creationId xmlns:p14="http://schemas.microsoft.com/office/powerpoint/2010/main" val="412366621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 err="1"/>
              <a:t>Luxapose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Epsilon</a:t>
            </a:r>
          </a:p>
          <a:p>
            <a:pPr lvl="1"/>
            <a:r>
              <a:rPr lang="en-US" sz="2000" dirty="0"/>
              <a:t>High accuracy but requires additional hardware (light sensor) on the receiver side</a:t>
            </a:r>
          </a:p>
          <a:p>
            <a:pPr lvl="1"/>
            <a:endParaRPr lang="en-US" sz="2000" dirty="0"/>
          </a:p>
          <a:p>
            <a:r>
              <a:rPr lang="en-US" sz="2400" dirty="0" err="1"/>
              <a:t>Luxapose</a:t>
            </a:r>
            <a:endParaRPr lang="en-US" sz="2400" dirty="0"/>
          </a:p>
          <a:p>
            <a:pPr lvl="1"/>
            <a:r>
              <a:rPr lang="en-US" sz="2000" dirty="0"/>
              <a:t>Visible light positioning</a:t>
            </a:r>
          </a:p>
          <a:p>
            <a:pPr lvl="1"/>
            <a:r>
              <a:rPr lang="en-US" sz="2000" dirty="0"/>
              <a:t>Main idea: use the rolling shutter camera on mobile device to receive the beacons sent from LED luminaires</a:t>
            </a:r>
          </a:p>
          <a:p>
            <a:pPr lvl="1"/>
            <a:endParaRPr lang="en-US" sz="2000" dirty="0"/>
          </a:p>
          <a:p>
            <a:r>
              <a:rPr lang="en-US" sz="2400" dirty="0"/>
              <a:t>New challenges</a:t>
            </a:r>
          </a:p>
          <a:p>
            <a:pPr lvl="1"/>
            <a:r>
              <a:rPr lang="en-US" sz="2000" dirty="0"/>
              <a:t>With the use of camera, distance ranging (as used by Epsilon) is difficult</a:t>
            </a:r>
          </a:p>
          <a:p>
            <a:pPr lvl="1"/>
            <a:r>
              <a:rPr lang="en-US" sz="2000" dirty="0" err="1"/>
              <a:t>Luxapose</a:t>
            </a:r>
            <a:r>
              <a:rPr lang="en-US" sz="2000" dirty="0"/>
              <a:t> uses Angle-of-Arrival (</a:t>
            </a:r>
            <a:r>
              <a:rPr lang="en-US" sz="2000" dirty="0" err="1"/>
              <a:t>AoA</a:t>
            </a:r>
            <a:r>
              <a:rPr lang="en-US" sz="2000" dirty="0"/>
              <a:t>) for localization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62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4515" y="2281332"/>
            <a:ext cx="694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[8]</a:t>
            </a:r>
          </a:p>
        </p:txBody>
      </p:sp>
    </p:spTree>
    <p:extLst>
      <p:ext uri="{BB962C8B-B14F-4D97-AF65-F5344CB8AC3E}">
        <p14:creationId xmlns:p14="http://schemas.microsoft.com/office/powerpoint/2010/main" val="141579298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 err="1"/>
              <a:t>Luxapose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63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431" y="1248379"/>
            <a:ext cx="6661137" cy="48156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02568" y="1815340"/>
            <a:ext cx="694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[8]</a:t>
            </a:r>
          </a:p>
        </p:txBody>
      </p:sp>
    </p:spTree>
    <p:extLst>
      <p:ext uri="{BB962C8B-B14F-4D97-AF65-F5344CB8AC3E}">
        <p14:creationId xmlns:p14="http://schemas.microsoft.com/office/powerpoint/2010/main" val="72356309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 err="1"/>
              <a:t>Luxapose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Detecting location as well as orientation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64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975" y="1622433"/>
            <a:ext cx="4810050" cy="36131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64200" y="2184616"/>
            <a:ext cx="694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[8]</a:t>
            </a:r>
          </a:p>
        </p:txBody>
      </p:sp>
    </p:spTree>
    <p:extLst>
      <p:ext uri="{BB962C8B-B14F-4D97-AF65-F5344CB8AC3E}">
        <p14:creationId xmlns:p14="http://schemas.microsoft.com/office/powerpoint/2010/main" val="318747488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 err="1"/>
              <a:t>Luxapose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Image processing pipeline</a:t>
            </a:r>
          </a:p>
          <a:p>
            <a:pPr lvl="1"/>
            <a:r>
              <a:rPr lang="en-US" sz="2000" dirty="0"/>
              <a:t>FSK used by LEDs</a:t>
            </a:r>
          </a:p>
          <a:p>
            <a:pPr lvl="1"/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65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036" y="2127739"/>
            <a:ext cx="8077928" cy="37793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16372" y="1797601"/>
            <a:ext cx="694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[8]</a:t>
            </a:r>
          </a:p>
        </p:txBody>
      </p:sp>
    </p:spTree>
    <p:extLst>
      <p:ext uri="{BB962C8B-B14F-4D97-AF65-F5344CB8AC3E}">
        <p14:creationId xmlns:p14="http://schemas.microsoft.com/office/powerpoint/2010/main" val="130412105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 err="1"/>
              <a:t>Luxapose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66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991" y="1477107"/>
            <a:ext cx="2995924" cy="47383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3693" y="995129"/>
            <a:ext cx="2832330" cy="27119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5033" y="3701583"/>
            <a:ext cx="2664082" cy="292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08233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State of the art in indoor localization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67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47" y="1510210"/>
            <a:ext cx="7887906" cy="41465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68657" y="1068142"/>
            <a:ext cx="694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[8]</a:t>
            </a:r>
          </a:p>
        </p:txBody>
      </p:sp>
    </p:spTree>
    <p:extLst>
      <p:ext uri="{BB962C8B-B14F-4D97-AF65-F5344CB8AC3E}">
        <p14:creationId xmlns:p14="http://schemas.microsoft.com/office/powerpoint/2010/main" val="187953771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References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706583"/>
            <a:ext cx="8832272" cy="60059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/>
              <a:t>[1] Xiao, Jiang, </a:t>
            </a:r>
            <a:r>
              <a:rPr lang="en-US" sz="1200" dirty="0" err="1"/>
              <a:t>Zimu</a:t>
            </a:r>
            <a:r>
              <a:rPr lang="en-US" sz="1200" dirty="0"/>
              <a:t> Zhou, </a:t>
            </a:r>
            <a:r>
              <a:rPr lang="en-US" sz="1200" dirty="0" err="1"/>
              <a:t>Youwen</a:t>
            </a:r>
            <a:r>
              <a:rPr lang="en-US" sz="1200" dirty="0"/>
              <a:t> Yi, and Lionel M. Ni. "A Survey on Wireless Indoor Localization from the Device Perspective." ACM Computing Surveys (CSUR) 49, no. 2 (2016): 25.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[2] </a:t>
            </a:r>
            <a:r>
              <a:rPr lang="en-US" sz="1200" dirty="0" err="1"/>
              <a:t>Bahl</a:t>
            </a:r>
            <a:r>
              <a:rPr lang="en-US" sz="1200" dirty="0"/>
              <a:t>, </a:t>
            </a:r>
            <a:r>
              <a:rPr lang="en-US" sz="1200" dirty="0" err="1"/>
              <a:t>Paramvir</a:t>
            </a:r>
            <a:r>
              <a:rPr lang="en-US" sz="1200" dirty="0"/>
              <a:t>, and </a:t>
            </a:r>
            <a:r>
              <a:rPr lang="en-US" sz="1200" dirty="0" err="1"/>
              <a:t>Venkata</a:t>
            </a:r>
            <a:r>
              <a:rPr lang="en-US" sz="1200" dirty="0"/>
              <a:t> N. </a:t>
            </a:r>
            <a:r>
              <a:rPr lang="en-US" sz="1200" dirty="0" err="1"/>
              <a:t>Padmanabhan</a:t>
            </a:r>
            <a:r>
              <a:rPr lang="en-US" sz="1200" dirty="0"/>
              <a:t>. "RADAR: An in-building RF-based user location and tracking system." In INFOCOM 2000. Nineteenth Annual Joint Conference of the IEEE Computer and Communications Societies. Proceedings. IEEE, vol. 2, pp. 775-784. </a:t>
            </a:r>
            <a:r>
              <a:rPr lang="en-US" sz="1200" dirty="0" err="1"/>
              <a:t>Ieee</a:t>
            </a:r>
            <a:r>
              <a:rPr lang="en-US" sz="1200" dirty="0"/>
              <a:t>, 2000.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[3] Youssef, </a:t>
            </a:r>
            <a:r>
              <a:rPr lang="en-US" sz="1200" dirty="0" err="1"/>
              <a:t>Moustafa</a:t>
            </a:r>
            <a:r>
              <a:rPr lang="en-US" sz="1200" dirty="0"/>
              <a:t>, and Ashok </a:t>
            </a:r>
            <a:r>
              <a:rPr lang="en-US" sz="1200" dirty="0" err="1"/>
              <a:t>Agrawala</a:t>
            </a:r>
            <a:r>
              <a:rPr lang="en-US" sz="1200" dirty="0"/>
              <a:t>. "The Horus WLAN location determination system." In Proceedings of the 3rd international conference on Mobile systems, applications, and services, pp. 205-218. ACM, 2005.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[4] Sen, </a:t>
            </a:r>
            <a:r>
              <a:rPr lang="en-US" sz="1200" dirty="0" err="1"/>
              <a:t>Souvik</a:t>
            </a:r>
            <a:r>
              <a:rPr lang="en-US" sz="1200" dirty="0"/>
              <a:t>, </a:t>
            </a:r>
            <a:r>
              <a:rPr lang="en-US" sz="1200" dirty="0" err="1"/>
              <a:t>Romit</a:t>
            </a:r>
            <a:r>
              <a:rPr lang="en-US" sz="1200" dirty="0"/>
              <a:t> Roy Choudhury, </a:t>
            </a:r>
            <a:r>
              <a:rPr lang="en-US" sz="1200" dirty="0" err="1"/>
              <a:t>Bozidar</a:t>
            </a:r>
            <a:r>
              <a:rPr lang="en-US" sz="1200" dirty="0"/>
              <a:t> </a:t>
            </a:r>
            <a:r>
              <a:rPr lang="en-US" sz="1200" dirty="0" err="1"/>
              <a:t>Radunovic</a:t>
            </a:r>
            <a:r>
              <a:rPr lang="en-US" sz="1200" dirty="0"/>
              <a:t>, and Tom </a:t>
            </a:r>
            <a:r>
              <a:rPr lang="en-US" sz="1200" dirty="0" err="1"/>
              <a:t>Minka</a:t>
            </a:r>
            <a:r>
              <a:rPr lang="en-US" sz="1200" dirty="0"/>
              <a:t>. "Precise indoor localization using PHY layer information." In Proceedings of the 10th ACM Workshop on hot topics in networks, p. 18. ACM, 2011.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[5] Rai, </a:t>
            </a:r>
            <a:r>
              <a:rPr lang="en-US" sz="1200" dirty="0" err="1"/>
              <a:t>Anshul</a:t>
            </a:r>
            <a:r>
              <a:rPr lang="en-US" sz="1200" dirty="0"/>
              <a:t>, Krishna Kant </a:t>
            </a:r>
            <a:r>
              <a:rPr lang="en-US" sz="1200" dirty="0" err="1"/>
              <a:t>Chintalapudi</a:t>
            </a:r>
            <a:r>
              <a:rPr lang="en-US" sz="1200" dirty="0"/>
              <a:t>, </a:t>
            </a:r>
            <a:r>
              <a:rPr lang="en-US" sz="1200" dirty="0" err="1"/>
              <a:t>Venkata</a:t>
            </a:r>
            <a:r>
              <a:rPr lang="en-US" sz="1200" dirty="0"/>
              <a:t> N. </a:t>
            </a:r>
            <a:r>
              <a:rPr lang="en-US" sz="1200" dirty="0" err="1"/>
              <a:t>Padmanabhan</a:t>
            </a:r>
            <a:r>
              <a:rPr lang="en-US" sz="1200" dirty="0"/>
              <a:t>, and </a:t>
            </a:r>
            <a:r>
              <a:rPr lang="en-US" sz="1200" dirty="0" err="1"/>
              <a:t>Rijurekha</a:t>
            </a:r>
            <a:r>
              <a:rPr lang="en-US" sz="1200" dirty="0"/>
              <a:t> Sen. "Zee: zero-effort crowdsourcing for indoor localization." In Proceedings of the 18th annual international conference on Mobile computing and networking, pp. 293-304. ACM, 2012.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[6] Wang, He, </a:t>
            </a:r>
            <a:r>
              <a:rPr lang="en-US" sz="1200" dirty="0" err="1"/>
              <a:t>Souvik</a:t>
            </a:r>
            <a:r>
              <a:rPr lang="en-US" sz="1200" dirty="0"/>
              <a:t> Sen, Ahmed </a:t>
            </a:r>
            <a:r>
              <a:rPr lang="en-US" sz="1200" dirty="0" err="1"/>
              <a:t>Elgohary</a:t>
            </a:r>
            <a:r>
              <a:rPr lang="en-US" sz="1200" dirty="0"/>
              <a:t>, </a:t>
            </a:r>
            <a:r>
              <a:rPr lang="en-US" sz="1200" dirty="0" err="1"/>
              <a:t>Moustafa</a:t>
            </a:r>
            <a:r>
              <a:rPr lang="en-US" sz="1200" dirty="0"/>
              <a:t> </a:t>
            </a:r>
            <a:r>
              <a:rPr lang="en-US" sz="1200" dirty="0" err="1"/>
              <a:t>Farid</a:t>
            </a:r>
            <a:r>
              <a:rPr lang="en-US" sz="1200" dirty="0"/>
              <a:t>, </a:t>
            </a:r>
            <a:r>
              <a:rPr lang="en-US" sz="1200" dirty="0" err="1"/>
              <a:t>Moustafa</a:t>
            </a:r>
            <a:r>
              <a:rPr lang="en-US" sz="1200" dirty="0"/>
              <a:t> Youssef, and </a:t>
            </a:r>
            <a:r>
              <a:rPr lang="en-US" sz="1200" dirty="0" err="1"/>
              <a:t>Romit</a:t>
            </a:r>
            <a:r>
              <a:rPr lang="en-US" sz="1200" dirty="0"/>
              <a:t> Roy Choudhury. "No need to war-drive: unsupervised indoor localization." In Proceedings of the 10th international conference on Mobile systems, applications, and services, pp. 197-210. ACM, 2012.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[7] Li, </a:t>
            </a:r>
            <a:r>
              <a:rPr lang="en-US" sz="1200" dirty="0" err="1"/>
              <a:t>Liqun</a:t>
            </a:r>
            <a:r>
              <a:rPr lang="en-US" sz="1200" dirty="0"/>
              <a:t>, Pan Hu, </a:t>
            </a:r>
            <a:r>
              <a:rPr lang="en-US" sz="1200" dirty="0" err="1"/>
              <a:t>Chunyi</a:t>
            </a:r>
            <a:r>
              <a:rPr lang="en-US" sz="1200" dirty="0"/>
              <a:t> Peng, </a:t>
            </a:r>
            <a:r>
              <a:rPr lang="en-US" sz="1200" dirty="0" err="1"/>
              <a:t>Guobin</a:t>
            </a:r>
            <a:r>
              <a:rPr lang="en-US" sz="1200" dirty="0"/>
              <a:t> Shen, and Feng Zhao. "Epsilon: A visible light based positioning system." In 11th USENIX Symposium on Networked Systems Design and Implementation (NSDI 14), pp. 331-343. 2014.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[8] </a:t>
            </a:r>
            <a:r>
              <a:rPr lang="en-US" sz="1200" dirty="0" err="1"/>
              <a:t>Kuo</a:t>
            </a:r>
            <a:r>
              <a:rPr lang="en-US" sz="1200" dirty="0"/>
              <a:t>, Ye-Sheng, Pat </a:t>
            </a:r>
            <a:r>
              <a:rPr lang="en-US" sz="1200" dirty="0" err="1"/>
              <a:t>Pannuto</a:t>
            </a:r>
            <a:r>
              <a:rPr lang="en-US" sz="1200" dirty="0"/>
              <a:t>, </a:t>
            </a:r>
            <a:r>
              <a:rPr lang="en-US" sz="1200" dirty="0" err="1"/>
              <a:t>Ko</a:t>
            </a:r>
            <a:r>
              <a:rPr lang="en-US" sz="1200" dirty="0"/>
              <a:t>-Jen Hsiao, and Prabal Dutta. "</a:t>
            </a:r>
            <a:r>
              <a:rPr lang="en-US" sz="1200" dirty="0" err="1"/>
              <a:t>Luxapose</a:t>
            </a:r>
            <a:r>
              <a:rPr lang="en-US" sz="1200" dirty="0"/>
              <a:t>: Indoor positioning with mobile phones and visible light." In Proceedings of the 20th annual international conference on Mobile computing and networking, pp. 447-458. ACM, 2014.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127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RADAR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RADAR</a:t>
            </a:r>
          </a:p>
          <a:p>
            <a:pPr lvl="1"/>
            <a:r>
              <a:rPr lang="en-US" sz="2000" dirty="0"/>
              <a:t>First RF based indoor localization system</a:t>
            </a:r>
          </a:p>
          <a:p>
            <a:pPr lvl="1"/>
            <a:r>
              <a:rPr lang="en-US" sz="2000" dirty="0"/>
              <a:t>Proposed in 2000</a:t>
            </a:r>
          </a:p>
          <a:p>
            <a:pPr lvl="1"/>
            <a:r>
              <a:rPr lang="en-US" sz="2000" dirty="0" err="1"/>
              <a:t>WaveLAN</a:t>
            </a:r>
            <a:r>
              <a:rPr lang="en-US" sz="2000" dirty="0"/>
              <a:t> based system, pre-802.11b </a:t>
            </a:r>
            <a:r>
              <a:rPr lang="en-US" sz="2000" dirty="0" err="1"/>
              <a:t>WiFi</a:t>
            </a:r>
            <a:endParaRPr lang="en-US" sz="2000" dirty="0"/>
          </a:p>
          <a:p>
            <a:pPr lvl="1"/>
            <a:endParaRPr lang="en-US" sz="2000" dirty="0"/>
          </a:p>
          <a:p>
            <a:r>
              <a:rPr lang="en-US" sz="2400" dirty="0"/>
              <a:t>RSS fingerprinting</a:t>
            </a:r>
          </a:p>
          <a:p>
            <a:pPr lvl="1"/>
            <a:r>
              <a:rPr lang="en-US" sz="2000" dirty="0"/>
              <a:t>Offline phase (also called war-driving)</a:t>
            </a:r>
          </a:p>
          <a:p>
            <a:pPr lvl="2"/>
            <a:r>
              <a:rPr lang="en-US" sz="1600" dirty="0"/>
              <a:t>Measure signal strength of APs at different locations</a:t>
            </a:r>
          </a:p>
          <a:p>
            <a:pPr lvl="2"/>
            <a:r>
              <a:rPr lang="en-US" sz="1600" dirty="0"/>
              <a:t>Build a signal strength profile</a:t>
            </a:r>
          </a:p>
          <a:p>
            <a:pPr lvl="2"/>
            <a:r>
              <a:rPr lang="en-US" sz="1600" dirty="0"/>
              <a:t>The RSS vector from different APs forms a “fingerprint” of the location</a:t>
            </a:r>
          </a:p>
          <a:p>
            <a:pPr lvl="1"/>
            <a:r>
              <a:rPr lang="en-US" sz="2000" dirty="0"/>
              <a:t>Online phase</a:t>
            </a:r>
          </a:p>
          <a:p>
            <a:pPr lvl="2"/>
            <a:r>
              <a:rPr lang="en-US" sz="1600" dirty="0"/>
              <a:t>A client measures the RSS from different APs</a:t>
            </a:r>
          </a:p>
          <a:p>
            <a:pPr lvl="2"/>
            <a:r>
              <a:rPr lang="en-US" sz="1600" dirty="0"/>
              <a:t>Compares it with the fingerprints obtained in the offline phase</a:t>
            </a:r>
          </a:p>
          <a:p>
            <a:pPr lvl="2"/>
            <a:r>
              <a:rPr lang="en-US" sz="1600" dirty="0"/>
              <a:t>Choose the location that matches most closely</a:t>
            </a:r>
          </a:p>
          <a:p>
            <a:pPr lvl="2"/>
            <a:endParaRPr lang="en-US" sz="1600" dirty="0"/>
          </a:p>
          <a:p>
            <a:pPr lvl="1"/>
            <a:endParaRPr lang="en-US" sz="2000" dirty="0"/>
          </a:p>
          <a:p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2931" y="1371600"/>
            <a:ext cx="694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[2]</a:t>
            </a:r>
          </a:p>
        </p:txBody>
      </p:sp>
    </p:spTree>
    <p:extLst>
      <p:ext uri="{BB962C8B-B14F-4D97-AF65-F5344CB8AC3E}">
        <p14:creationId xmlns:p14="http://schemas.microsoft.com/office/powerpoint/2010/main" val="3814915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RADAR – Proof-of-concept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With three APs, it is possible to distinguish different locations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Time variations</a:t>
            </a:r>
          </a:p>
          <a:p>
            <a:pPr lvl="1"/>
            <a:r>
              <a:rPr lang="en-US" sz="2000" dirty="0"/>
              <a:t>How to account for time varying measurements?</a:t>
            </a:r>
          </a:p>
          <a:p>
            <a:pPr lvl="1"/>
            <a:r>
              <a:rPr lang="en-US" sz="2000" dirty="0"/>
              <a:t>For each location, the fingerprint stores average of multiple RSS measurements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072660" y="1581833"/>
            <a:ext cx="1890347" cy="3400582"/>
          </a:xfrm>
          <a:prstGeom prst="rect">
            <a:avLst/>
          </a:prstGeom>
        </p:spPr>
      </p:pic>
      <p:sp>
        <p:nvSpPr>
          <p:cNvPr id="5" name="5-Point Star 4"/>
          <p:cNvSpPr/>
          <p:nvPr/>
        </p:nvSpPr>
        <p:spPr>
          <a:xfrm>
            <a:off x="1563777" y="2435473"/>
            <a:ext cx="211015" cy="193431"/>
          </a:xfrm>
          <a:prstGeom prst="star5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2344612" y="3302141"/>
            <a:ext cx="211015" cy="193431"/>
          </a:xfrm>
          <a:prstGeom prst="star5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2133597" y="4748768"/>
            <a:ext cx="211015" cy="193431"/>
          </a:xfrm>
          <a:prstGeom prst="star5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922" y="1511283"/>
            <a:ext cx="5256656" cy="35560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2931" y="1380392"/>
            <a:ext cx="694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[2]</a:t>
            </a:r>
          </a:p>
        </p:txBody>
      </p:sp>
    </p:spTree>
    <p:extLst>
      <p:ext uri="{BB962C8B-B14F-4D97-AF65-F5344CB8AC3E}">
        <p14:creationId xmlns:p14="http://schemas.microsoft.com/office/powerpoint/2010/main" val="1977766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RSS matching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How can a mobile device measure RSS from multiple APs?</a:t>
            </a:r>
          </a:p>
          <a:p>
            <a:endParaRPr lang="en-US" sz="2400" dirty="0"/>
          </a:p>
          <a:p>
            <a:r>
              <a:rPr lang="en-US" sz="2400" dirty="0" err="1"/>
              <a:t>WiFi</a:t>
            </a:r>
            <a:r>
              <a:rPr lang="en-US" sz="2400" dirty="0"/>
              <a:t> scanning functionality</a:t>
            </a:r>
          </a:p>
          <a:p>
            <a:pPr lvl="1"/>
            <a:r>
              <a:rPr lang="en-US" sz="2000" dirty="0"/>
              <a:t>As defined in 802.11 standards, mobile devices can scan *beacons* of all APs within the range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9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883876" y="3209726"/>
            <a:ext cx="3376247" cy="2938761"/>
            <a:chOff x="1944316" y="2275077"/>
            <a:chExt cx="5054000" cy="4550448"/>
          </a:xfrm>
        </p:grpSpPr>
        <p:sp>
          <p:nvSpPr>
            <p:cNvPr id="12" name="Oval 11"/>
            <p:cNvSpPr/>
            <p:nvPr/>
          </p:nvSpPr>
          <p:spPr>
            <a:xfrm>
              <a:off x="3845598" y="3273585"/>
              <a:ext cx="3152718" cy="3135940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3669" y="4872473"/>
              <a:ext cx="426938" cy="604157"/>
            </a:xfrm>
            <a:prstGeom prst="rect">
              <a:avLst/>
            </a:prstGeom>
          </p:spPr>
        </p:pic>
        <p:sp>
          <p:nvSpPr>
            <p:cNvPr id="14" name="Oval 13"/>
            <p:cNvSpPr/>
            <p:nvPr/>
          </p:nvSpPr>
          <p:spPr>
            <a:xfrm>
              <a:off x="1944316" y="3689585"/>
              <a:ext cx="3152718" cy="3135940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2535856" y="2275077"/>
              <a:ext cx="3152718" cy="3135940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787292" y="3409369"/>
              <a:ext cx="649846" cy="701351"/>
            </a:xfrm>
            <a:prstGeom prst="rect">
              <a:avLst/>
            </a:prstGeom>
            <a:noFill/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195752" y="4823877"/>
              <a:ext cx="649846" cy="701351"/>
            </a:xfrm>
            <a:prstGeom prst="rect">
              <a:avLst/>
            </a:prstGeom>
            <a:noFill/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97034" y="4407877"/>
              <a:ext cx="649846" cy="701351"/>
            </a:xfrm>
            <a:prstGeom prst="rect">
              <a:avLst/>
            </a:prstGeom>
            <a:noFill/>
          </p:spPr>
        </p:pic>
        <p:cxnSp>
          <p:nvCxnSpPr>
            <p:cNvPr id="19" name="Straight Connector 18"/>
            <p:cNvCxnSpPr/>
            <p:nvPr/>
          </p:nvCxnSpPr>
          <p:spPr>
            <a:xfrm flipH="1">
              <a:off x="3675185" y="5174551"/>
              <a:ext cx="668215" cy="83004"/>
            </a:xfrm>
            <a:prstGeom prst="line">
              <a:avLst/>
            </a:prstGeom>
            <a:ln w="25400">
              <a:solidFill>
                <a:srgbClr val="002060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4200009" y="4006082"/>
              <a:ext cx="201386" cy="952201"/>
            </a:xfrm>
            <a:prstGeom prst="line">
              <a:avLst/>
            </a:prstGeom>
            <a:ln w="25400">
              <a:solidFill>
                <a:srgbClr val="002060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4541238" y="4841555"/>
              <a:ext cx="725902" cy="274675"/>
            </a:xfrm>
            <a:prstGeom prst="line">
              <a:avLst/>
            </a:prstGeom>
            <a:ln w="25400">
              <a:solidFill>
                <a:srgbClr val="002060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3736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rgbClr val="00206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00206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13677</TotalTime>
  <Words>3020</Words>
  <Application>Microsoft Office PowerPoint</Application>
  <PresentationFormat>On-screen Show (4:3)</PresentationFormat>
  <Paragraphs>653</Paragraphs>
  <Slides>68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4" baseType="lpstr">
      <vt:lpstr>Arial</vt:lpstr>
      <vt:lpstr>Calibri</vt:lpstr>
      <vt:lpstr>Calibri Light</vt:lpstr>
      <vt:lpstr>Courier New</vt:lpstr>
      <vt:lpstr>Wingdings</vt:lpstr>
      <vt:lpstr>2_Office Theme</vt:lpstr>
      <vt:lpstr>PowerPoint Presentation</vt:lpstr>
      <vt:lpstr>Indoor localization</vt:lpstr>
      <vt:lpstr>Indoor localization</vt:lpstr>
      <vt:lpstr>Key requirements</vt:lpstr>
      <vt:lpstr>Indoor localization</vt:lpstr>
      <vt:lpstr>Triangulation</vt:lpstr>
      <vt:lpstr>RADAR</vt:lpstr>
      <vt:lpstr>RADAR – Proof-of-concept</vt:lpstr>
      <vt:lpstr>RSS matching</vt:lpstr>
      <vt:lpstr>RSS matching</vt:lpstr>
      <vt:lpstr>RSS matching</vt:lpstr>
      <vt:lpstr>RSS matching</vt:lpstr>
      <vt:lpstr>RADAR performance</vt:lpstr>
      <vt:lpstr>HORUS</vt:lpstr>
      <vt:lpstr>HORUS</vt:lpstr>
      <vt:lpstr>HORUS</vt:lpstr>
      <vt:lpstr>HORUS</vt:lpstr>
      <vt:lpstr>HORUS</vt:lpstr>
      <vt:lpstr>Chasing accuracy</vt:lpstr>
      <vt:lpstr>PinLoc</vt:lpstr>
      <vt:lpstr>PinLoc</vt:lpstr>
      <vt:lpstr>PinLoc</vt:lpstr>
      <vt:lpstr>PinLoc</vt:lpstr>
      <vt:lpstr>PinLoc</vt:lpstr>
      <vt:lpstr>PinLoc</vt:lpstr>
      <vt:lpstr>PinLoc</vt:lpstr>
      <vt:lpstr>PinLoc</vt:lpstr>
      <vt:lpstr>PinLoc</vt:lpstr>
      <vt:lpstr>PinLoc</vt:lpstr>
      <vt:lpstr>Zee</vt:lpstr>
      <vt:lpstr>Zee</vt:lpstr>
      <vt:lpstr>Zee</vt:lpstr>
      <vt:lpstr>Zee</vt:lpstr>
      <vt:lpstr>Zee</vt:lpstr>
      <vt:lpstr>Zee</vt:lpstr>
      <vt:lpstr>Zee</vt:lpstr>
      <vt:lpstr>Zee</vt:lpstr>
      <vt:lpstr>Zee</vt:lpstr>
      <vt:lpstr>Zee</vt:lpstr>
      <vt:lpstr>UnLoc</vt:lpstr>
      <vt:lpstr>UnLoc</vt:lpstr>
      <vt:lpstr>UnLoc</vt:lpstr>
      <vt:lpstr>UnLoc</vt:lpstr>
      <vt:lpstr>UnLoc</vt:lpstr>
      <vt:lpstr>UnLoc</vt:lpstr>
      <vt:lpstr>UnLoc</vt:lpstr>
      <vt:lpstr>UnLoc</vt:lpstr>
      <vt:lpstr>UnLoc</vt:lpstr>
      <vt:lpstr>UnLoc</vt:lpstr>
      <vt:lpstr>UnLoc</vt:lpstr>
      <vt:lpstr>UnLoc</vt:lpstr>
      <vt:lpstr>Indoor localization</vt:lpstr>
      <vt:lpstr>Visible light positioning</vt:lpstr>
      <vt:lpstr>Epsilon</vt:lpstr>
      <vt:lpstr>Epsilon</vt:lpstr>
      <vt:lpstr>Epsilon</vt:lpstr>
      <vt:lpstr>Epsilon</vt:lpstr>
      <vt:lpstr>Epsilon</vt:lpstr>
      <vt:lpstr>Epsilon</vt:lpstr>
      <vt:lpstr>Epsilon</vt:lpstr>
      <vt:lpstr>Epsilon</vt:lpstr>
      <vt:lpstr>Luxapose</vt:lpstr>
      <vt:lpstr>Luxapose</vt:lpstr>
      <vt:lpstr>Luxapose</vt:lpstr>
      <vt:lpstr>Luxapose</vt:lpstr>
      <vt:lpstr>Luxapose</vt:lpstr>
      <vt:lpstr>State of the art in indoor localization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continuous rise of WiFi</dc:title>
  <dc:creator>phpathak</dc:creator>
  <cp:lastModifiedBy>phpathak</cp:lastModifiedBy>
  <cp:revision>1784</cp:revision>
  <dcterms:created xsi:type="dcterms:W3CDTF">2016-08-30T13:58:17Z</dcterms:created>
  <dcterms:modified xsi:type="dcterms:W3CDTF">2019-11-04T17:41:13Z</dcterms:modified>
</cp:coreProperties>
</file>