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7"/>
  </p:notesMasterIdLst>
  <p:sldIdLst>
    <p:sldId id="284" r:id="rId2"/>
    <p:sldId id="409" r:id="rId3"/>
    <p:sldId id="419" r:id="rId4"/>
    <p:sldId id="410" r:id="rId5"/>
    <p:sldId id="411" r:id="rId6"/>
    <p:sldId id="412" r:id="rId7"/>
    <p:sldId id="413" r:id="rId8"/>
    <p:sldId id="414" r:id="rId9"/>
    <p:sldId id="482" r:id="rId10"/>
    <p:sldId id="415" r:id="rId11"/>
    <p:sldId id="416" r:id="rId12"/>
    <p:sldId id="460" r:id="rId13"/>
    <p:sldId id="417" r:id="rId14"/>
    <p:sldId id="420" r:id="rId15"/>
    <p:sldId id="421" r:id="rId16"/>
    <p:sldId id="422" r:id="rId17"/>
    <p:sldId id="423" r:id="rId18"/>
    <p:sldId id="424" r:id="rId19"/>
    <p:sldId id="425" r:id="rId20"/>
    <p:sldId id="429" r:id="rId21"/>
    <p:sldId id="430" r:id="rId22"/>
    <p:sldId id="426" r:id="rId23"/>
    <p:sldId id="427" r:id="rId24"/>
    <p:sldId id="428" r:id="rId25"/>
    <p:sldId id="431" r:id="rId26"/>
    <p:sldId id="432" r:id="rId27"/>
    <p:sldId id="433" r:id="rId28"/>
    <p:sldId id="434" r:id="rId29"/>
    <p:sldId id="441" r:id="rId30"/>
    <p:sldId id="435" r:id="rId31"/>
    <p:sldId id="442" r:id="rId32"/>
    <p:sldId id="436" r:id="rId33"/>
    <p:sldId id="484" r:id="rId34"/>
    <p:sldId id="437" r:id="rId35"/>
    <p:sldId id="438" r:id="rId36"/>
    <p:sldId id="439" r:id="rId37"/>
    <p:sldId id="440" r:id="rId38"/>
    <p:sldId id="443" r:id="rId39"/>
    <p:sldId id="444" r:id="rId40"/>
    <p:sldId id="446" r:id="rId41"/>
    <p:sldId id="445" r:id="rId42"/>
    <p:sldId id="447" r:id="rId43"/>
    <p:sldId id="448" r:id="rId44"/>
    <p:sldId id="450" r:id="rId45"/>
    <p:sldId id="449" r:id="rId46"/>
    <p:sldId id="451" r:id="rId47"/>
    <p:sldId id="452" r:id="rId48"/>
    <p:sldId id="458" r:id="rId49"/>
    <p:sldId id="459" r:id="rId50"/>
    <p:sldId id="453" r:id="rId51"/>
    <p:sldId id="454" r:id="rId52"/>
    <p:sldId id="455" r:id="rId53"/>
    <p:sldId id="456" r:id="rId54"/>
    <p:sldId id="461" r:id="rId55"/>
    <p:sldId id="470" r:id="rId56"/>
    <p:sldId id="462" r:id="rId57"/>
    <p:sldId id="463" r:id="rId58"/>
    <p:sldId id="464" r:id="rId59"/>
    <p:sldId id="471" r:id="rId60"/>
    <p:sldId id="472" r:id="rId61"/>
    <p:sldId id="465" r:id="rId62"/>
    <p:sldId id="466" r:id="rId63"/>
    <p:sldId id="467" r:id="rId64"/>
    <p:sldId id="468" r:id="rId65"/>
    <p:sldId id="469" r:id="rId66"/>
    <p:sldId id="473" r:id="rId67"/>
    <p:sldId id="474" r:id="rId68"/>
    <p:sldId id="475" r:id="rId69"/>
    <p:sldId id="476" r:id="rId70"/>
    <p:sldId id="477" r:id="rId71"/>
    <p:sldId id="478" r:id="rId72"/>
    <p:sldId id="479" r:id="rId73"/>
    <p:sldId id="480" r:id="rId74"/>
    <p:sldId id="481" r:id="rId75"/>
    <p:sldId id="418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7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06136-D4A4-467C-AADC-3C7BF3F41DE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0F8A2-4F07-4E87-9FB2-71714CC6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0799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3790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384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8892"/>
          </a:xfrm>
          <a:solidFill>
            <a:srgbClr val="1E6238"/>
          </a:solidFill>
        </p:spPr>
        <p:txBody>
          <a:bodyPr anchor="ctr" anchorCtr="1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2" y="984738"/>
            <a:ext cx="8827476" cy="5736738"/>
          </a:xfrm>
        </p:spPr>
        <p:txBody>
          <a:bodyPr/>
          <a:lstStyle>
            <a:lvl1pPr marL="228600" indent="-228600">
              <a:buClr>
                <a:srgbClr val="4472C4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4472C4"/>
              </a:buClr>
              <a:defRPr/>
            </a:lvl2pPr>
            <a:lvl3pPr marL="1143000" indent="-228600">
              <a:buClr>
                <a:srgbClr val="4472C4"/>
              </a:buClr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8338" y="6356351"/>
            <a:ext cx="20574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337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777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632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479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275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2502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4484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3715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9319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apps1.eere.energy.gov/buildings/publications/pdfs/ssl/energysavingsforecast14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0440" y="1951893"/>
            <a:ext cx="7619999" cy="1444987"/>
          </a:xfrm>
          <a:prstGeom prst="rect">
            <a:avLst/>
          </a:prstGeom>
          <a:solidFill>
            <a:srgbClr val="1E6238"/>
          </a:solidFill>
          <a:effectLst>
            <a:softEdge rad="0"/>
          </a:effectLst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E2A82B"/>
                </a:solidFill>
                <a:latin typeface="+mn-lt"/>
              </a:rPr>
              <a:t>New Wireless Paradigms:</a:t>
            </a:r>
          </a:p>
          <a:p>
            <a:r>
              <a:rPr lang="en-US" sz="3600" b="1" dirty="0">
                <a:solidFill>
                  <a:srgbClr val="E2A82B"/>
                </a:solidFill>
                <a:latin typeface="+mn-lt"/>
              </a:rPr>
              <a:t>Visible Light Communication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4402" y="3710355"/>
            <a:ext cx="8892073" cy="85447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+mn-lt"/>
              </a:rPr>
              <a:t>CS 655: </a:t>
            </a:r>
            <a:r>
              <a:rPr lang="en-US" sz="2800" dirty="0">
                <a:latin typeface="+mn-lt"/>
              </a:rPr>
              <a:t>Wireless and Mobile Computing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Parth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H. Pathak</a:t>
            </a:r>
          </a:p>
        </p:txBody>
      </p:sp>
    </p:spTree>
    <p:extLst>
      <p:ext uri="{BB962C8B-B14F-4D97-AF65-F5344CB8AC3E}">
        <p14:creationId xmlns:p14="http://schemas.microsoft.com/office/powerpoint/2010/main" val="941760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VLC transmitter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LED transmitter</a:t>
            </a:r>
          </a:p>
          <a:p>
            <a:pPr lvl="1"/>
            <a:r>
              <a:rPr lang="en-US" sz="2000" dirty="0"/>
              <a:t>Typical indoor LEDs used for illumination is white light</a:t>
            </a:r>
          </a:p>
          <a:p>
            <a:endParaRPr lang="en-US" sz="2400" dirty="0"/>
          </a:p>
          <a:p>
            <a:r>
              <a:rPr lang="en-US" sz="2400" dirty="0"/>
              <a:t>White light LED – how LEDs produce white light?</a:t>
            </a:r>
          </a:p>
          <a:p>
            <a:endParaRPr lang="en-US" sz="2400" dirty="0"/>
          </a:p>
          <a:p>
            <a:pPr lvl="1"/>
            <a:r>
              <a:rPr lang="en-US" sz="2000" dirty="0"/>
              <a:t>Blue LED with phosphor</a:t>
            </a:r>
          </a:p>
          <a:p>
            <a:pPr lvl="2"/>
            <a:r>
              <a:rPr lang="en-US" sz="1600" dirty="0"/>
              <a:t>Blue LED produces blue light which goes through yellow phosphor layer, resulting in white light</a:t>
            </a:r>
          </a:p>
          <a:p>
            <a:pPr lvl="2"/>
            <a:r>
              <a:rPr lang="en-US" sz="1600" dirty="0"/>
              <a:t>Different shades of white light produced by controlling the thickness of yellow phosphor layer</a:t>
            </a:r>
          </a:p>
          <a:p>
            <a:pPr lvl="2"/>
            <a:r>
              <a:rPr lang="en-US" sz="1600" dirty="0"/>
              <a:t>Slower on-off speed 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RGB combination LED</a:t>
            </a:r>
          </a:p>
          <a:p>
            <a:pPr lvl="2"/>
            <a:r>
              <a:rPr lang="en-US" sz="1600" dirty="0"/>
              <a:t>Each white LED is made of three separate LEDs – Red, Green, Blue</a:t>
            </a:r>
          </a:p>
          <a:p>
            <a:pPr lvl="2"/>
            <a:r>
              <a:rPr lang="en-US" sz="1600" dirty="0"/>
              <a:t>When all three RGB LEDs are powered on, white light is produced</a:t>
            </a:r>
          </a:p>
          <a:p>
            <a:pPr lvl="2"/>
            <a:r>
              <a:rPr lang="en-US" sz="1600" dirty="0"/>
              <a:t>More expensive than blue </a:t>
            </a:r>
            <a:r>
              <a:rPr lang="en-US" sz="1600" dirty="0" err="1"/>
              <a:t>LED+phosphor</a:t>
            </a:r>
            <a:r>
              <a:rPr lang="en-US" sz="1600" dirty="0"/>
              <a:t> solution</a:t>
            </a:r>
          </a:p>
          <a:p>
            <a:pPr lvl="2"/>
            <a:r>
              <a:rPr lang="en-US" sz="1600" dirty="0"/>
              <a:t>More options of color configurations</a:t>
            </a:r>
          </a:p>
          <a:p>
            <a:pPr lvl="2"/>
            <a:r>
              <a:rPr lang="en-US" sz="1600" dirty="0"/>
              <a:t>Faster on-off speeds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6" descr="https://lh3.googleusercontent.com/80gkuXoEFX7BmiTNDebo2VbUdOv9GoJ1a_hbpz94zZI3CvAlhqke9RsNH9v5J6aWas9vnu68nI-NXWIUBnaPsFmHMzZpttXWX79unq3QeEvfJXUnBPaQ6iB-Q-8k0uuHhcyJtx0EX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72" b="17003"/>
          <a:stretch/>
        </p:blipFill>
        <p:spPr bwMode="auto">
          <a:xfrm>
            <a:off x="6862793" y="2087686"/>
            <a:ext cx="2052607" cy="99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white led phosph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42" y="955057"/>
            <a:ext cx="1114258" cy="98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RGB white 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437" y="4653688"/>
            <a:ext cx="1514963" cy="151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9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VLC receiver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Two types of VLC receivers</a:t>
            </a:r>
          </a:p>
          <a:p>
            <a:endParaRPr lang="en-US" sz="2400" dirty="0"/>
          </a:p>
          <a:p>
            <a:r>
              <a:rPr lang="en-US" sz="2400" dirty="0"/>
              <a:t>1. Photodetector</a:t>
            </a:r>
          </a:p>
          <a:p>
            <a:pPr lvl="1"/>
            <a:r>
              <a:rPr lang="en-US" sz="2000" dirty="0"/>
              <a:t>Also called photodiode, non-imaging receiver</a:t>
            </a:r>
          </a:p>
          <a:p>
            <a:pPr lvl="1"/>
            <a:r>
              <a:rPr lang="en-US" sz="2000" dirty="0"/>
              <a:t>Converts received light to current</a:t>
            </a:r>
          </a:p>
          <a:p>
            <a:pPr lvl="1"/>
            <a:r>
              <a:rPr lang="en-US" sz="2000" dirty="0"/>
              <a:t>High speed – typical photodiodes can sample at tens or hundreds of MHz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11</a:t>
            </a:fld>
            <a:endParaRPr lang="en-US" dirty="0"/>
          </a:p>
        </p:txBody>
      </p:sp>
      <p:pic>
        <p:nvPicPr>
          <p:cNvPr id="2050" name="Picture 2" descr="Image result for photodiod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12" y="5226879"/>
            <a:ext cx="904285" cy="95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d, Lamp, Diode, Electronics, 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882" y="3697683"/>
            <a:ext cx="565348" cy="79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5400000">
            <a:off x="806669" y="4741629"/>
            <a:ext cx="553769" cy="271260"/>
          </a:xfrm>
          <a:prstGeom prst="rightArrow">
            <a:avLst>
              <a:gd name="adj1" fmla="val 29651"/>
              <a:gd name="adj2" fmla="val 5000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21876" b="60838"/>
          <a:stretch/>
        </p:blipFill>
        <p:spPr>
          <a:xfrm>
            <a:off x="2148905" y="3866796"/>
            <a:ext cx="5934944" cy="84376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878804" y="5970067"/>
            <a:ext cx="5393419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78804" y="4862235"/>
            <a:ext cx="0" cy="1107832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2878607" y="5123970"/>
            <a:ext cx="5217160" cy="846097"/>
          </a:xfrm>
          <a:custGeom>
            <a:avLst/>
            <a:gdLst>
              <a:gd name="connsiteX0" fmla="*/ 0 w 5217160"/>
              <a:gd name="connsiteY0" fmla="*/ 839063 h 894551"/>
              <a:gd name="connsiteX1" fmla="*/ 386080 w 5217160"/>
              <a:gd name="connsiteY1" fmla="*/ 818743 h 894551"/>
              <a:gd name="connsiteX2" fmla="*/ 685800 w 5217160"/>
              <a:gd name="connsiteY2" fmla="*/ 310743 h 894551"/>
              <a:gd name="connsiteX3" fmla="*/ 1000760 w 5217160"/>
              <a:gd name="connsiteY3" fmla="*/ 163423 h 894551"/>
              <a:gd name="connsiteX4" fmla="*/ 1183640 w 5217160"/>
              <a:gd name="connsiteY4" fmla="*/ 214223 h 894551"/>
              <a:gd name="connsiteX5" fmla="*/ 1402080 w 5217160"/>
              <a:gd name="connsiteY5" fmla="*/ 833983 h 894551"/>
              <a:gd name="connsiteX6" fmla="*/ 1564640 w 5217160"/>
              <a:gd name="connsiteY6" fmla="*/ 839063 h 894551"/>
              <a:gd name="connsiteX7" fmla="*/ 1915160 w 5217160"/>
              <a:gd name="connsiteY7" fmla="*/ 828903 h 894551"/>
              <a:gd name="connsiteX8" fmla="*/ 2270760 w 5217160"/>
              <a:gd name="connsiteY8" fmla="*/ 818743 h 894551"/>
              <a:gd name="connsiteX9" fmla="*/ 2524760 w 5217160"/>
              <a:gd name="connsiteY9" fmla="*/ 828903 h 894551"/>
              <a:gd name="connsiteX10" fmla="*/ 2743200 w 5217160"/>
              <a:gd name="connsiteY10" fmla="*/ 808583 h 894551"/>
              <a:gd name="connsiteX11" fmla="*/ 2951480 w 5217160"/>
              <a:gd name="connsiteY11" fmla="*/ 300583 h 894551"/>
              <a:gd name="connsiteX12" fmla="*/ 3205480 w 5217160"/>
              <a:gd name="connsiteY12" fmla="*/ 122783 h 894551"/>
              <a:gd name="connsiteX13" fmla="*/ 3525520 w 5217160"/>
              <a:gd name="connsiteY13" fmla="*/ 82143 h 894551"/>
              <a:gd name="connsiteX14" fmla="*/ 3733800 w 5217160"/>
              <a:gd name="connsiteY14" fmla="*/ 51663 h 894551"/>
              <a:gd name="connsiteX15" fmla="*/ 4013200 w 5217160"/>
              <a:gd name="connsiteY15" fmla="*/ 844143 h 894551"/>
              <a:gd name="connsiteX16" fmla="*/ 4333240 w 5217160"/>
              <a:gd name="connsiteY16" fmla="*/ 813663 h 894551"/>
              <a:gd name="connsiteX17" fmla="*/ 4587240 w 5217160"/>
              <a:gd name="connsiteY17" fmla="*/ 813663 h 894551"/>
              <a:gd name="connsiteX18" fmla="*/ 5217160 w 5217160"/>
              <a:gd name="connsiteY18" fmla="*/ 803503 h 89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7160" h="894551">
                <a:moveTo>
                  <a:pt x="0" y="839063"/>
                </a:moveTo>
                <a:cubicBezTo>
                  <a:pt x="135890" y="872929"/>
                  <a:pt x="271780" y="906796"/>
                  <a:pt x="386080" y="818743"/>
                </a:cubicBezTo>
                <a:cubicBezTo>
                  <a:pt x="500380" y="730690"/>
                  <a:pt x="583353" y="419963"/>
                  <a:pt x="685800" y="310743"/>
                </a:cubicBezTo>
                <a:cubicBezTo>
                  <a:pt x="788247" y="201523"/>
                  <a:pt x="917787" y="179510"/>
                  <a:pt x="1000760" y="163423"/>
                </a:cubicBezTo>
                <a:cubicBezTo>
                  <a:pt x="1083733" y="147336"/>
                  <a:pt x="1116753" y="102463"/>
                  <a:pt x="1183640" y="214223"/>
                </a:cubicBezTo>
                <a:cubicBezTo>
                  <a:pt x="1250527" y="325983"/>
                  <a:pt x="1338580" y="729843"/>
                  <a:pt x="1402080" y="833983"/>
                </a:cubicBezTo>
                <a:cubicBezTo>
                  <a:pt x="1465580" y="938123"/>
                  <a:pt x="1479127" y="839910"/>
                  <a:pt x="1564640" y="839063"/>
                </a:cubicBezTo>
                <a:cubicBezTo>
                  <a:pt x="1650153" y="838216"/>
                  <a:pt x="1915160" y="828903"/>
                  <a:pt x="1915160" y="828903"/>
                </a:cubicBezTo>
                <a:cubicBezTo>
                  <a:pt x="2032847" y="825516"/>
                  <a:pt x="2169160" y="818743"/>
                  <a:pt x="2270760" y="818743"/>
                </a:cubicBezTo>
                <a:cubicBezTo>
                  <a:pt x="2372360" y="818743"/>
                  <a:pt x="2446020" y="830596"/>
                  <a:pt x="2524760" y="828903"/>
                </a:cubicBezTo>
                <a:cubicBezTo>
                  <a:pt x="2603500" y="827210"/>
                  <a:pt x="2672080" y="896636"/>
                  <a:pt x="2743200" y="808583"/>
                </a:cubicBezTo>
                <a:cubicBezTo>
                  <a:pt x="2814320" y="720530"/>
                  <a:pt x="2874433" y="414883"/>
                  <a:pt x="2951480" y="300583"/>
                </a:cubicBezTo>
                <a:cubicBezTo>
                  <a:pt x="3028527" y="186283"/>
                  <a:pt x="3109807" y="159190"/>
                  <a:pt x="3205480" y="122783"/>
                </a:cubicBezTo>
                <a:cubicBezTo>
                  <a:pt x="3301153" y="86376"/>
                  <a:pt x="3437467" y="93996"/>
                  <a:pt x="3525520" y="82143"/>
                </a:cubicBezTo>
                <a:cubicBezTo>
                  <a:pt x="3613573" y="70290"/>
                  <a:pt x="3652520" y="-75337"/>
                  <a:pt x="3733800" y="51663"/>
                </a:cubicBezTo>
                <a:cubicBezTo>
                  <a:pt x="3815080" y="178663"/>
                  <a:pt x="3913293" y="717143"/>
                  <a:pt x="4013200" y="844143"/>
                </a:cubicBezTo>
                <a:cubicBezTo>
                  <a:pt x="4113107" y="971143"/>
                  <a:pt x="4237567" y="818743"/>
                  <a:pt x="4333240" y="813663"/>
                </a:cubicBezTo>
                <a:cubicBezTo>
                  <a:pt x="4428913" y="808583"/>
                  <a:pt x="4587240" y="813663"/>
                  <a:pt x="4587240" y="813663"/>
                </a:cubicBezTo>
                <a:lnTo>
                  <a:pt x="5217160" y="803503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21328" y="5153740"/>
            <a:ext cx="1277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Photodiode output</a:t>
            </a:r>
          </a:p>
        </p:txBody>
      </p:sp>
    </p:spTree>
    <p:extLst>
      <p:ext uri="{BB962C8B-B14F-4D97-AF65-F5344CB8AC3E}">
        <p14:creationId xmlns:p14="http://schemas.microsoft.com/office/powerpoint/2010/main" val="1880527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VLC receiver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Two types of VLC receivers</a:t>
            </a:r>
          </a:p>
          <a:p>
            <a:endParaRPr lang="en-US" sz="2400" dirty="0"/>
          </a:p>
          <a:p>
            <a:r>
              <a:rPr lang="en-US" sz="2400" dirty="0"/>
              <a:t>2. Imaging sensor</a:t>
            </a:r>
          </a:p>
          <a:p>
            <a:pPr lvl="1"/>
            <a:r>
              <a:rPr lang="en-US" sz="2000" dirty="0"/>
              <a:t>Also called camera</a:t>
            </a:r>
          </a:p>
          <a:p>
            <a:pPr lvl="1"/>
            <a:r>
              <a:rPr lang="en-US" sz="2000" dirty="0"/>
              <a:t>Matrix of photodetectors (pixels), combined with a concentrating lens</a:t>
            </a:r>
          </a:p>
          <a:p>
            <a:pPr lvl="1"/>
            <a:r>
              <a:rPr lang="en-US" sz="2000" dirty="0"/>
              <a:t>Commonly available on today’s mobile devices</a:t>
            </a:r>
          </a:p>
          <a:p>
            <a:pPr lvl="1"/>
            <a:r>
              <a:rPr lang="en-US" sz="2000" dirty="0"/>
              <a:t>Slower receiver - reading all pixels (capturing a picture frame) incurs delay</a:t>
            </a:r>
          </a:p>
          <a:p>
            <a:pPr lvl="1"/>
            <a:r>
              <a:rPr lang="en-US" sz="2000" dirty="0"/>
              <a:t>Frames per second in typical camera in smartphones 40 fps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12</a:t>
            </a:fld>
            <a:endParaRPr lang="en-US" dirty="0"/>
          </a:p>
        </p:txBody>
      </p:sp>
      <p:pic>
        <p:nvPicPr>
          <p:cNvPr id="3074" name="Picture 2" descr="Samsung_Galaxy_Core_Pri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1" r="6568"/>
          <a:stretch/>
        </p:blipFill>
        <p:spPr bwMode="auto">
          <a:xfrm>
            <a:off x="1934306" y="4259085"/>
            <a:ext cx="1217457" cy="220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055422"/>
              </p:ext>
            </p:extLst>
          </p:nvPr>
        </p:nvGraphicFramePr>
        <p:xfrm>
          <a:off x="4237892" y="4141177"/>
          <a:ext cx="2028089" cy="20837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727">
                  <a:extLst>
                    <a:ext uri="{9D8B030D-6E8A-4147-A177-3AD203B41FA5}">
                      <a16:colId xmlns:a16="http://schemas.microsoft.com/office/drawing/2014/main" val="445087305"/>
                    </a:ext>
                  </a:extLst>
                </a:gridCol>
                <a:gridCol w="289727">
                  <a:extLst>
                    <a:ext uri="{9D8B030D-6E8A-4147-A177-3AD203B41FA5}">
                      <a16:colId xmlns:a16="http://schemas.microsoft.com/office/drawing/2014/main" val="1306682045"/>
                    </a:ext>
                  </a:extLst>
                </a:gridCol>
                <a:gridCol w="289727">
                  <a:extLst>
                    <a:ext uri="{9D8B030D-6E8A-4147-A177-3AD203B41FA5}">
                      <a16:colId xmlns:a16="http://schemas.microsoft.com/office/drawing/2014/main" val="3049638599"/>
                    </a:ext>
                  </a:extLst>
                </a:gridCol>
                <a:gridCol w="289727">
                  <a:extLst>
                    <a:ext uri="{9D8B030D-6E8A-4147-A177-3AD203B41FA5}">
                      <a16:colId xmlns:a16="http://schemas.microsoft.com/office/drawing/2014/main" val="4174187636"/>
                    </a:ext>
                  </a:extLst>
                </a:gridCol>
                <a:gridCol w="289727">
                  <a:extLst>
                    <a:ext uri="{9D8B030D-6E8A-4147-A177-3AD203B41FA5}">
                      <a16:colId xmlns:a16="http://schemas.microsoft.com/office/drawing/2014/main" val="1424930976"/>
                    </a:ext>
                  </a:extLst>
                </a:gridCol>
                <a:gridCol w="289727">
                  <a:extLst>
                    <a:ext uri="{9D8B030D-6E8A-4147-A177-3AD203B41FA5}">
                      <a16:colId xmlns:a16="http://schemas.microsoft.com/office/drawing/2014/main" val="2698099273"/>
                    </a:ext>
                  </a:extLst>
                </a:gridCol>
                <a:gridCol w="289727">
                  <a:extLst>
                    <a:ext uri="{9D8B030D-6E8A-4147-A177-3AD203B41FA5}">
                      <a16:colId xmlns:a16="http://schemas.microsoft.com/office/drawing/2014/main" val="2942634524"/>
                    </a:ext>
                  </a:extLst>
                </a:gridCol>
              </a:tblGrid>
              <a:tr h="297682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442287"/>
                  </a:ext>
                </a:extLst>
              </a:tr>
              <a:tr h="297682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723021"/>
                  </a:ext>
                </a:extLst>
              </a:tr>
              <a:tr h="297682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01769"/>
                  </a:ext>
                </a:extLst>
              </a:tr>
              <a:tr h="297682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382783"/>
                  </a:ext>
                </a:extLst>
              </a:tr>
              <a:tr h="297682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381862"/>
                  </a:ext>
                </a:extLst>
              </a:tr>
              <a:tr h="297682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955644"/>
                  </a:ext>
                </a:extLst>
              </a:tr>
              <a:tr h="297682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447549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2672860" y="4352192"/>
            <a:ext cx="1415561" cy="254977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11814" y="4607169"/>
            <a:ext cx="149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Matrix of photodiodes</a:t>
            </a:r>
          </a:p>
        </p:txBody>
      </p:sp>
    </p:spTree>
    <p:extLst>
      <p:ext uri="{BB962C8B-B14F-4D97-AF65-F5344CB8AC3E}">
        <p14:creationId xmlns:p14="http://schemas.microsoft.com/office/powerpoint/2010/main" val="2333416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Camera as receiver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Rolling shutter effect</a:t>
            </a:r>
          </a:p>
          <a:p>
            <a:pPr lvl="1"/>
            <a:r>
              <a:rPr lang="en-US" sz="2000" dirty="0"/>
              <a:t>Today’s CMOS cameras read pixels one column or row at a time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Analyze the captured picture frame to determine the transmitted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18" y="2506225"/>
            <a:ext cx="7596826" cy="21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7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Visible light propagation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Visible light propagation </a:t>
            </a:r>
            <a:endParaRPr lang="en-US" sz="1600" dirty="0"/>
          </a:p>
          <a:p>
            <a:pPr lvl="1"/>
            <a:r>
              <a:rPr lang="en-US" sz="2000" dirty="0"/>
              <a:t>Path loss</a:t>
            </a:r>
          </a:p>
          <a:p>
            <a:pPr lvl="1"/>
            <a:r>
              <a:rPr lang="en-US" sz="2000" dirty="0"/>
              <a:t>Reflections</a:t>
            </a:r>
          </a:p>
          <a:p>
            <a:pPr lvl="1"/>
            <a:r>
              <a:rPr lang="en-US" sz="2000" dirty="0"/>
              <a:t>Shadowing</a:t>
            </a:r>
          </a:p>
          <a:p>
            <a:pPr lvl="1"/>
            <a:endParaRPr lang="en-US" sz="2000" dirty="0"/>
          </a:p>
          <a:p>
            <a:r>
              <a:rPr lang="en-US" sz="2400" dirty="0"/>
              <a:t>Channel characteristics</a:t>
            </a:r>
          </a:p>
          <a:p>
            <a:pPr lvl="1"/>
            <a:r>
              <a:rPr lang="en-US" sz="2000" dirty="0"/>
              <a:t>Due to higher frequencies, visible light</a:t>
            </a:r>
          </a:p>
          <a:p>
            <a:pPr lvl="2"/>
            <a:r>
              <a:rPr lang="en-US" sz="1600" dirty="0"/>
              <a:t>Attenuates much faster </a:t>
            </a:r>
          </a:p>
          <a:p>
            <a:pPr lvl="2"/>
            <a:r>
              <a:rPr lang="en-US" sz="1600" dirty="0"/>
              <a:t>Cannot penetrate walls and obstacles</a:t>
            </a:r>
          </a:p>
          <a:p>
            <a:pPr lvl="2"/>
            <a:endParaRPr lang="en-US" sz="1600" dirty="0"/>
          </a:p>
          <a:p>
            <a:r>
              <a:rPr lang="en-US" sz="2400" dirty="0"/>
              <a:t>Challenge </a:t>
            </a:r>
          </a:p>
          <a:p>
            <a:pPr lvl="1"/>
            <a:r>
              <a:rPr lang="en-US" sz="2000" dirty="0"/>
              <a:t>LEDs are designed to provide illumination (not communication)</a:t>
            </a:r>
          </a:p>
          <a:p>
            <a:pPr lvl="1"/>
            <a:r>
              <a:rPr lang="en-US" sz="2000" dirty="0"/>
              <a:t>Using LEDs for communication requires understanding how we perceive light</a:t>
            </a:r>
          </a:p>
          <a:p>
            <a:pPr lvl="1"/>
            <a:r>
              <a:rPr lang="en-US" sz="2000" dirty="0"/>
              <a:t>General design principle for VLC – do not compromise on LED’s primary purpose of providing illumination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2"/>
            <a:endParaRPr lang="en-US" sz="1600" dirty="0"/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7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Human eye </a:t>
            </a:r>
            <a:r>
              <a:rPr lang="en-US" sz="3200" b="1" dirty="0" err="1">
                <a:solidFill>
                  <a:schemeClr val="bg1"/>
                </a:solidFill>
              </a:rPr>
              <a:t>perceiption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Understanding human eye’s perception of light</a:t>
            </a:r>
          </a:p>
          <a:p>
            <a:pPr lvl="1"/>
            <a:r>
              <a:rPr lang="en-US" sz="2000" dirty="0"/>
              <a:t>Human eye does not perceive all colors with same sensitivity</a:t>
            </a:r>
          </a:p>
          <a:p>
            <a:pPr lvl="1"/>
            <a:r>
              <a:rPr lang="en-US" sz="2000" dirty="0"/>
              <a:t>Maximum sensitivity to yellow-green region</a:t>
            </a:r>
          </a:p>
          <a:p>
            <a:endParaRPr lang="en-US" sz="2400" dirty="0"/>
          </a:p>
          <a:p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334" y="2624535"/>
            <a:ext cx="5764426" cy="32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7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LED radiant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LED design</a:t>
            </a:r>
            <a:endParaRPr lang="en-US" sz="1200" dirty="0"/>
          </a:p>
          <a:p>
            <a:pPr lvl="1"/>
            <a:r>
              <a:rPr lang="en-US" sz="2000" dirty="0"/>
              <a:t>Depending on its design, LED emits different amount of power at different wavelengths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660" y="3149430"/>
            <a:ext cx="5688076" cy="346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4232" y="2483661"/>
            <a:ext cx="2393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are there spikes at blue and yellow?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528289" y="3242990"/>
            <a:ext cx="402447" cy="413238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95311" y="5081921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217512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LED transmitted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Human eye’s perceived radiated power of LEDs</a:t>
            </a:r>
            <a:endParaRPr lang="en-US" sz="1600" dirty="0"/>
          </a:p>
          <a:p>
            <a:pPr lvl="1"/>
            <a:r>
              <a:rPr lang="en-US" sz="2000" dirty="0"/>
              <a:t>Used to design LEDs whose primary purpose is illumination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F</a:t>
            </a:r>
            <a:r>
              <a:rPr lang="en-US" sz="2000" baseline="-25000" dirty="0"/>
              <a:t>T</a:t>
            </a:r>
            <a:r>
              <a:rPr lang="en-US" sz="2000" dirty="0"/>
              <a:t> = transmitted luminous flux (power) from LED, measured in lumens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520" y="4598452"/>
            <a:ext cx="4313775" cy="1096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944" y="2038794"/>
            <a:ext cx="3376757" cy="1921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008" y="2063227"/>
            <a:ext cx="3077308" cy="187222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486400" y="3959881"/>
            <a:ext cx="905608" cy="96381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69777" y="3935447"/>
            <a:ext cx="527539" cy="91885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762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Luminous path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Visible light path loss depends on three main factors</a:t>
            </a:r>
          </a:p>
          <a:p>
            <a:pPr lvl="1"/>
            <a:r>
              <a:rPr lang="en-US" sz="2000" dirty="0"/>
              <a:t>Irradiation angle, </a:t>
            </a:r>
            <a:r>
              <a:rPr lang="en-US" sz="2000" dirty="0" err="1"/>
              <a:t>Tx</a:t>
            </a:r>
            <a:r>
              <a:rPr lang="en-US" sz="2000" dirty="0"/>
              <a:t>-Rx distance and incident angle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465502"/>
            <a:ext cx="3851322" cy="2976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168" y="3585725"/>
            <a:ext cx="4055117" cy="7364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43530" y="2747756"/>
            <a:ext cx="233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 = 1 for most LEDs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453556" y="3189824"/>
            <a:ext cx="685800" cy="545287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900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Received power and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lvl="1"/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89"/>
          <a:stretch/>
        </p:blipFill>
        <p:spPr>
          <a:xfrm>
            <a:off x="155864" y="1881553"/>
            <a:ext cx="4558862" cy="3541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8" y="2052263"/>
            <a:ext cx="3497674" cy="2703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945" y="5336910"/>
            <a:ext cx="4055117" cy="7364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16131" y="1754599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225821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rise of LEDs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The changing scene of indoor illumination</a:t>
            </a:r>
          </a:p>
          <a:p>
            <a:endParaRPr lang="en-US" sz="2400" dirty="0"/>
          </a:p>
          <a:p>
            <a:r>
              <a:rPr lang="en-US" sz="2400" dirty="0"/>
              <a:t>Incandescent bulb</a:t>
            </a:r>
          </a:p>
          <a:p>
            <a:pPr lvl="1"/>
            <a:r>
              <a:rPr lang="en-US" sz="2000" dirty="0"/>
              <a:t>Invented over a century ago </a:t>
            </a:r>
          </a:p>
          <a:p>
            <a:pPr lvl="1"/>
            <a:r>
              <a:rPr lang="en-US" sz="2000" dirty="0"/>
              <a:t>Most commonly used form of light bulbs before 20-30 years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r>
              <a:rPr lang="en-US" sz="2400" dirty="0"/>
              <a:t>Compact fluorescent (CFL)</a:t>
            </a:r>
          </a:p>
          <a:p>
            <a:pPr lvl="1"/>
            <a:r>
              <a:rPr lang="en-US" sz="2000" dirty="0"/>
              <a:t>Introduced in 1990s</a:t>
            </a:r>
          </a:p>
          <a:p>
            <a:pPr lvl="1"/>
            <a:r>
              <a:rPr lang="en-US" sz="2000" dirty="0"/>
              <a:t>Commonly used in lighting systems currently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LEDs</a:t>
            </a:r>
          </a:p>
          <a:p>
            <a:pPr lvl="1"/>
            <a:r>
              <a:rPr lang="en-US" sz="2000" dirty="0"/>
              <a:t>The future of illumination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973" y="1687365"/>
            <a:ext cx="968635" cy="1606794"/>
          </a:xfrm>
          <a:prstGeom prst="rect">
            <a:avLst/>
          </a:prstGeom>
        </p:spPr>
      </p:pic>
      <p:pic>
        <p:nvPicPr>
          <p:cNvPr id="1026" name="Picture 2" descr="Image result for compact fluorescent light bul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63380" y="3303709"/>
            <a:ext cx="1160611" cy="17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80gkuXoEFX7BmiTNDebo2VbUdOv9GoJ1a_hbpz94zZI3CvAlhqke9RsNH9v5J6aWas9vnu68nI-NXWIUBnaPsFmHMzZpttXWX79unq3QeEvfJXUnBPaQ6iB-Q-8k0uuHhcyJtx0EX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3"/>
          <a:stretch/>
        </p:blipFill>
        <p:spPr bwMode="auto">
          <a:xfrm>
            <a:off x="5811715" y="5230503"/>
            <a:ext cx="3270249" cy="93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7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Received power and irradiation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lvl="1"/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3" b="62"/>
          <a:stretch/>
        </p:blipFill>
        <p:spPr>
          <a:xfrm>
            <a:off x="427953" y="1951892"/>
            <a:ext cx="4361992" cy="3482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8" y="2052263"/>
            <a:ext cx="3497674" cy="27035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945" y="5336910"/>
            <a:ext cx="4055117" cy="7364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10623" y="177601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1490348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Received power and incident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lvl="1"/>
            <a:r>
              <a:rPr lang="en-US" sz="1600" dirty="0"/>
              <a:t>Field Of View (FOV) of a photodiode affects the incident power</a:t>
            </a:r>
          </a:p>
          <a:p>
            <a:pPr lvl="1"/>
            <a:r>
              <a:rPr lang="en-US" sz="1600" dirty="0"/>
              <a:t>Different receivers can have different FOVs due to the lens in use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666" y="2074530"/>
            <a:ext cx="3497674" cy="27035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945" y="5336910"/>
            <a:ext cx="4055117" cy="736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79" y="2074530"/>
            <a:ext cx="4333090" cy="33475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33715" y="1837558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2496720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Photodiode receiving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Receiver spectral response</a:t>
            </a:r>
          </a:p>
          <a:p>
            <a:pPr lvl="1"/>
            <a:r>
              <a:rPr lang="en-US" sz="2000" dirty="0"/>
              <a:t>Responsivity – how much of the optical energy is converted to electrical energy?</a:t>
            </a:r>
          </a:p>
          <a:p>
            <a:pPr lvl="1"/>
            <a:r>
              <a:rPr lang="en-US" sz="2000" dirty="0"/>
              <a:t>Responsivity can be different for different wavelengths</a:t>
            </a:r>
          </a:p>
          <a:p>
            <a:pPr lvl="1"/>
            <a:endParaRPr lang="en-US" sz="2000" dirty="0"/>
          </a:p>
          <a:p>
            <a:pPr lvl="1"/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624" y="2817326"/>
            <a:ext cx="4771875" cy="30697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49939" y="2400267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302235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Light emitted by LEDs reflects from different objects</a:t>
            </a:r>
          </a:p>
          <a:p>
            <a:pPr lvl="1"/>
            <a:r>
              <a:rPr lang="en-US" sz="2000" dirty="0"/>
              <a:t>Multi-path is also common in visible light communication</a:t>
            </a:r>
          </a:p>
          <a:p>
            <a:pPr lvl="1"/>
            <a:endParaRPr lang="en-US" sz="2000" dirty="0"/>
          </a:p>
          <a:p>
            <a:r>
              <a:rPr lang="en-US" sz="2400" dirty="0"/>
              <a:t>Indoor objects and their reflectivity</a:t>
            </a:r>
          </a:p>
          <a:p>
            <a:pPr lvl="1"/>
            <a:r>
              <a:rPr lang="en-US" sz="2000" dirty="0"/>
              <a:t>Differs based on wavelength</a:t>
            </a:r>
          </a:p>
          <a:p>
            <a:pPr lvl="1"/>
            <a:endParaRPr lang="en-US" sz="2000" dirty="0"/>
          </a:p>
          <a:p>
            <a:pPr lvl="1"/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027" y="3036725"/>
            <a:ext cx="5351771" cy="33106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58731" y="2400267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[3]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069867-9D0F-460C-BC3C-43EBBF0A732E}"/>
              </a:ext>
            </a:extLst>
          </p:cNvPr>
          <p:cNvSpPr txBox="1"/>
          <p:nvPr/>
        </p:nvSpPr>
        <p:spPr>
          <a:xfrm>
            <a:off x="5016138" y="2288035"/>
            <a:ext cx="239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E9BE7B-0C91-42E2-B96B-6C91095955BC}"/>
              </a:ext>
            </a:extLst>
          </p:cNvPr>
          <p:cNvCxnSpPr>
            <a:cxnSpLocks/>
          </p:cNvCxnSpPr>
          <p:nvPr/>
        </p:nvCxnSpPr>
        <p:spPr>
          <a:xfrm flipH="1">
            <a:off x="4060166" y="2478015"/>
            <a:ext cx="1010678" cy="106918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733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Received signal is combination of LOS and all non-LOS signals</a:t>
            </a:r>
          </a:p>
          <a:p>
            <a:r>
              <a:rPr lang="en-US" sz="2400" dirty="0"/>
              <a:t>Non-LOS paths</a:t>
            </a:r>
          </a:p>
          <a:p>
            <a:pPr lvl="1"/>
            <a:r>
              <a:rPr lang="en-US" sz="2000" dirty="0"/>
              <a:t>Received signal depends on angles of irradiation and incident, and object reflectance</a:t>
            </a:r>
          </a:p>
          <a:p>
            <a:pPr lvl="1"/>
            <a:endParaRPr lang="en-US" sz="2000" dirty="0"/>
          </a:p>
          <a:p>
            <a:pPr lvl="1"/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905" y="2584933"/>
            <a:ext cx="5016217" cy="38218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58731" y="2400267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631566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Power delay profile</a:t>
            </a:r>
            <a:endParaRPr lang="en-US" sz="1600" dirty="0"/>
          </a:p>
          <a:p>
            <a:pPr lvl="1"/>
            <a:r>
              <a:rPr lang="en-US" sz="2000" dirty="0"/>
              <a:t>LOS signal arrives at the receiver with least delay</a:t>
            </a:r>
          </a:p>
          <a:p>
            <a:pPr lvl="1"/>
            <a:r>
              <a:rPr lang="en-US" sz="2000" dirty="0"/>
              <a:t>Non-LOS signals arrive after some delay</a:t>
            </a:r>
          </a:p>
          <a:p>
            <a:pPr lvl="2"/>
            <a:r>
              <a:rPr lang="en-US" sz="1600" dirty="0"/>
              <a:t>Non-LOS paths can also have lower signal strength due to loss in reflection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512" y="2380133"/>
            <a:ext cx="6031651" cy="40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04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VLC SNR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Signal to noise ratio (SNR) for visible light communication</a:t>
            </a:r>
          </a:p>
          <a:p>
            <a:pPr lvl="1"/>
            <a:r>
              <a:rPr lang="en-US" sz="2000" dirty="0"/>
              <a:t>Visible light communication has many noise sources (ambient, shot, thermal)</a:t>
            </a:r>
            <a:endParaRPr lang="en-US" sz="2400" dirty="0"/>
          </a:p>
          <a:p>
            <a:r>
              <a:rPr lang="en-US" sz="2400" dirty="0"/>
              <a:t>Ambient noise</a:t>
            </a:r>
          </a:p>
          <a:p>
            <a:pPr lvl="1"/>
            <a:r>
              <a:rPr lang="en-US" sz="2000" dirty="0"/>
              <a:t>Sunlight and other light sources such as incandescent and fluorescent lamps</a:t>
            </a:r>
          </a:p>
          <a:p>
            <a:pPr lvl="1"/>
            <a:r>
              <a:rPr lang="en-US" sz="2000" dirty="0"/>
              <a:t>Makes it difficult to determine the data symbols transmitted by LEDs</a:t>
            </a:r>
          </a:p>
          <a:p>
            <a:pPr lvl="1"/>
            <a:r>
              <a:rPr lang="en-US" sz="2000" dirty="0"/>
              <a:t>How to remove ambient noise?</a:t>
            </a:r>
          </a:p>
          <a:p>
            <a:pPr lvl="2"/>
            <a:r>
              <a:rPr lang="en-US" sz="1600" dirty="0"/>
              <a:t>Ambient noise is a DC interference – slow moving component</a:t>
            </a:r>
          </a:p>
          <a:p>
            <a:pPr lvl="2"/>
            <a:r>
              <a:rPr lang="en-US" sz="1600" dirty="0"/>
              <a:t>Remove DC component – apply FFT, remove all components close to 0 Hz frequency</a:t>
            </a:r>
          </a:p>
          <a:p>
            <a:pPr lvl="2"/>
            <a:endParaRPr lang="en-US" sz="16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2" descr="Image result for photodiod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12" y="5226879"/>
            <a:ext cx="904285" cy="95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ed, Lamp, Diode, Electronics, 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882" y="3697683"/>
            <a:ext cx="565348" cy="79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 rot="5400000">
            <a:off x="806669" y="4741629"/>
            <a:ext cx="553769" cy="271260"/>
          </a:xfrm>
          <a:prstGeom prst="rightArrow">
            <a:avLst>
              <a:gd name="adj1" fmla="val 29651"/>
              <a:gd name="adj2" fmla="val 5000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21876" b="60838"/>
          <a:stretch/>
        </p:blipFill>
        <p:spPr>
          <a:xfrm>
            <a:off x="2148905" y="3866796"/>
            <a:ext cx="5934944" cy="84376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878804" y="6480023"/>
            <a:ext cx="5393419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878607" y="5123970"/>
            <a:ext cx="5217160" cy="846097"/>
          </a:xfrm>
          <a:custGeom>
            <a:avLst/>
            <a:gdLst>
              <a:gd name="connsiteX0" fmla="*/ 0 w 5217160"/>
              <a:gd name="connsiteY0" fmla="*/ 839063 h 894551"/>
              <a:gd name="connsiteX1" fmla="*/ 386080 w 5217160"/>
              <a:gd name="connsiteY1" fmla="*/ 818743 h 894551"/>
              <a:gd name="connsiteX2" fmla="*/ 685800 w 5217160"/>
              <a:gd name="connsiteY2" fmla="*/ 310743 h 894551"/>
              <a:gd name="connsiteX3" fmla="*/ 1000760 w 5217160"/>
              <a:gd name="connsiteY3" fmla="*/ 163423 h 894551"/>
              <a:gd name="connsiteX4" fmla="*/ 1183640 w 5217160"/>
              <a:gd name="connsiteY4" fmla="*/ 214223 h 894551"/>
              <a:gd name="connsiteX5" fmla="*/ 1402080 w 5217160"/>
              <a:gd name="connsiteY5" fmla="*/ 833983 h 894551"/>
              <a:gd name="connsiteX6" fmla="*/ 1564640 w 5217160"/>
              <a:gd name="connsiteY6" fmla="*/ 839063 h 894551"/>
              <a:gd name="connsiteX7" fmla="*/ 1915160 w 5217160"/>
              <a:gd name="connsiteY7" fmla="*/ 828903 h 894551"/>
              <a:gd name="connsiteX8" fmla="*/ 2270760 w 5217160"/>
              <a:gd name="connsiteY8" fmla="*/ 818743 h 894551"/>
              <a:gd name="connsiteX9" fmla="*/ 2524760 w 5217160"/>
              <a:gd name="connsiteY9" fmla="*/ 828903 h 894551"/>
              <a:gd name="connsiteX10" fmla="*/ 2743200 w 5217160"/>
              <a:gd name="connsiteY10" fmla="*/ 808583 h 894551"/>
              <a:gd name="connsiteX11" fmla="*/ 2951480 w 5217160"/>
              <a:gd name="connsiteY11" fmla="*/ 300583 h 894551"/>
              <a:gd name="connsiteX12" fmla="*/ 3205480 w 5217160"/>
              <a:gd name="connsiteY12" fmla="*/ 122783 h 894551"/>
              <a:gd name="connsiteX13" fmla="*/ 3525520 w 5217160"/>
              <a:gd name="connsiteY13" fmla="*/ 82143 h 894551"/>
              <a:gd name="connsiteX14" fmla="*/ 3733800 w 5217160"/>
              <a:gd name="connsiteY14" fmla="*/ 51663 h 894551"/>
              <a:gd name="connsiteX15" fmla="*/ 4013200 w 5217160"/>
              <a:gd name="connsiteY15" fmla="*/ 844143 h 894551"/>
              <a:gd name="connsiteX16" fmla="*/ 4333240 w 5217160"/>
              <a:gd name="connsiteY16" fmla="*/ 813663 h 894551"/>
              <a:gd name="connsiteX17" fmla="*/ 4587240 w 5217160"/>
              <a:gd name="connsiteY17" fmla="*/ 813663 h 894551"/>
              <a:gd name="connsiteX18" fmla="*/ 5217160 w 5217160"/>
              <a:gd name="connsiteY18" fmla="*/ 803503 h 89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7160" h="894551">
                <a:moveTo>
                  <a:pt x="0" y="839063"/>
                </a:moveTo>
                <a:cubicBezTo>
                  <a:pt x="135890" y="872929"/>
                  <a:pt x="271780" y="906796"/>
                  <a:pt x="386080" y="818743"/>
                </a:cubicBezTo>
                <a:cubicBezTo>
                  <a:pt x="500380" y="730690"/>
                  <a:pt x="583353" y="419963"/>
                  <a:pt x="685800" y="310743"/>
                </a:cubicBezTo>
                <a:cubicBezTo>
                  <a:pt x="788247" y="201523"/>
                  <a:pt x="917787" y="179510"/>
                  <a:pt x="1000760" y="163423"/>
                </a:cubicBezTo>
                <a:cubicBezTo>
                  <a:pt x="1083733" y="147336"/>
                  <a:pt x="1116753" y="102463"/>
                  <a:pt x="1183640" y="214223"/>
                </a:cubicBezTo>
                <a:cubicBezTo>
                  <a:pt x="1250527" y="325983"/>
                  <a:pt x="1338580" y="729843"/>
                  <a:pt x="1402080" y="833983"/>
                </a:cubicBezTo>
                <a:cubicBezTo>
                  <a:pt x="1465580" y="938123"/>
                  <a:pt x="1479127" y="839910"/>
                  <a:pt x="1564640" y="839063"/>
                </a:cubicBezTo>
                <a:cubicBezTo>
                  <a:pt x="1650153" y="838216"/>
                  <a:pt x="1915160" y="828903"/>
                  <a:pt x="1915160" y="828903"/>
                </a:cubicBezTo>
                <a:cubicBezTo>
                  <a:pt x="2032847" y="825516"/>
                  <a:pt x="2169160" y="818743"/>
                  <a:pt x="2270760" y="818743"/>
                </a:cubicBezTo>
                <a:cubicBezTo>
                  <a:pt x="2372360" y="818743"/>
                  <a:pt x="2446020" y="830596"/>
                  <a:pt x="2524760" y="828903"/>
                </a:cubicBezTo>
                <a:cubicBezTo>
                  <a:pt x="2603500" y="827210"/>
                  <a:pt x="2672080" y="896636"/>
                  <a:pt x="2743200" y="808583"/>
                </a:cubicBezTo>
                <a:cubicBezTo>
                  <a:pt x="2814320" y="720530"/>
                  <a:pt x="2874433" y="414883"/>
                  <a:pt x="2951480" y="300583"/>
                </a:cubicBezTo>
                <a:cubicBezTo>
                  <a:pt x="3028527" y="186283"/>
                  <a:pt x="3109807" y="159190"/>
                  <a:pt x="3205480" y="122783"/>
                </a:cubicBezTo>
                <a:cubicBezTo>
                  <a:pt x="3301153" y="86376"/>
                  <a:pt x="3437467" y="93996"/>
                  <a:pt x="3525520" y="82143"/>
                </a:cubicBezTo>
                <a:cubicBezTo>
                  <a:pt x="3613573" y="70290"/>
                  <a:pt x="3652520" y="-75337"/>
                  <a:pt x="3733800" y="51663"/>
                </a:cubicBezTo>
                <a:cubicBezTo>
                  <a:pt x="3815080" y="178663"/>
                  <a:pt x="3913293" y="717143"/>
                  <a:pt x="4013200" y="844143"/>
                </a:cubicBezTo>
                <a:cubicBezTo>
                  <a:pt x="4113107" y="971143"/>
                  <a:pt x="4237567" y="818743"/>
                  <a:pt x="4333240" y="813663"/>
                </a:cubicBezTo>
                <a:cubicBezTo>
                  <a:pt x="4428913" y="808583"/>
                  <a:pt x="4587240" y="813663"/>
                  <a:pt x="4587240" y="813663"/>
                </a:cubicBezTo>
                <a:lnTo>
                  <a:pt x="5217160" y="803503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21328" y="5153740"/>
            <a:ext cx="1277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Photodiode output</a:t>
            </a:r>
          </a:p>
        </p:txBody>
      </p:sp>
      <p:sp>
        <p:nvSpPr>
          <p:cNvPr id="16" name="Freeform 15"/>
          <p:cNvSpPr/>
          <p:nvPr/>
        </p:nvSpPr>
        <p:spPr>
          <a:xfrm>
            <a:off x="2760785" y="5969830"/>
            <a:ext cx="5319426" cy="539963"/>
          </a:xfrm>
          <a:custGeom>
            <a:avLst/>
            <a:gdLst>
              <a:gd name="connsiteX0" fmla="*/ 49524 w 5254650"/>
              <a:gd name="connsiteY0" fmla="*/ 61693 h 524105"/>
              <a:gd name="connsiteX1" fmla="*/ 550685 w 5254650"/>
              <a:gd name="connsiteY1" fmla="*/ 105655 h 524105"/>
              <a:gd name="connsiteX2" fmla="*/ 1174939 w 5254650"/>
              <a:gd name="connsiteY2" fmla="*/ 105655 h 524105"/>
              <a:gd name="connsiteX3" fmla="*/ 1737647 w 5254650"/>
              <a:gd name="connsiteY3" fmla="*/ 105655 h 524105"/>
              <a:gd name="connsiteX4" fmla="*/ 2353108 w 5254650"/>
              <a:gd name="connsiteY4" fmla="*/ 105655 h 524105"/>
              <a:gd name="connsiteX5" fmla="*/ 2687216 w 5254650"/>
              <a:gd name="connsiteY5" fmla="*/ 158408 h 524105"/>
              <a:gd name="connsiteX6" fmla="*/ 3118039 w 5254650"/>
              <a:gd name="connsiteY6" fmla="*/ 132032 h 524105"/>
              <a:gd name="connsiteX7" fmla="*/ 3680747 w 5254650"/>
              <a:gd name="connsiteY7" fmla="*/ 147 h 524105"/>
              <a:gd name="connsiteX8" fmla="*/ 4384131 w 5254650"/>
              <a:gd name="connsiteY8" fmla="*/ 105655 h 524105"/>
              <a:gd name="connsiteX9" fmla="*/ 5131477 w 5254650"/>
              <a:gd name="connsiteY9" fmla="*/ 88070 h 524105"/>
              <a:gd name="connsiteX10" fmla="*/ 5228193 w 5254650"/>
              <a:gd name="connsiteY10" fmla="*/ 334255 h 524105"/>
              <a:gd name="connsiteX11" fmla="*/ 5254570 w 5254650"/>
              <a:gd name="connsiteY11" fmla="*/ 474932 h 524105"/>
              <a:gd name="connsiteX12" fmla="*/ 5236985 w 5254650"/>
              <a:gd name="connsiteY12" fmla="*/ 492516 h 524105"/>
              <a:gd name="connsiteX13" fmla="*/ 4524808 w 5254650"/>
              <a:gd name="connsiteY13" fmla="*/ 483724 h 524105"/>
              <a:gd name="connsiteX14" fmla="*/ 3346639 w 5254650"/>
              <a:gd name="connsiteY14" fmla="*/ 492516 h 524105"/>
              <a:gd name="connsiteX15" fmla="*/ 2317939 w 5254650"/>
              <a:gd name="connsiteY15" fmla="*/ 483724 h 524105"/>
              <a:gd name="connsiteX16" fmla="*/ 480347 w 5254650"/>
              <a:gd name="connsiteY16" fmla="*/ 492516 h 524105"/>
              <a:gd name="connsiteX17" fmla="*/ 67108 w 5254650"/>
              <a:gd name="connsiteY17" fmla="*/ 492516 h 524105"/>
              <a:gd name="connsiteX18" fmla="*/ 49524 w 5254650"/>
              <a:gd name="connsiteY18" fmla="*/ 61693 h 52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54650" h="524105">
                <a:moveTo>
                  <a:pt x="49524" y="61693"/>
                </a:moveTo>
                <a:cubicBezTo>
                  <a:pt x="130120" y="-2784"/>
                  <a:pt x="363116" y="98328"/>
                  <a:pt x="550685" y="105655"/>
                </a:cubicBezTo>
                <a:cubicBezTo>
                  <a:pt x="738254" y="112982"/>
                  <a:pt x="1174939" y="105655"/>
                  <a:pt x="1174939" y="105655"/>
                </a:cubicBezTo>
                <a:lnTo>
                  <a:pt x="1737647" y="105655"/>
                </a:lnTo>
                <a:cubicBezTo>
                  <a:pt x="1934008" y="105655"/>
                  <a:pt x="2194847" y="96863"/>
                  <a:pt x="2353108" y="105655"/>
                </a:cubicBezTo>
                <a:cubicBezTo>
                  <a:pt x="2511369" y="114447"/>
                  <a:pt x="2559728" y="154012"/>
                  <a:pt x="2687216" y="158408"/>
                </a:cubicBezTo>
                <a:cubicBezTo>
                  <a:pt x="2814704" y="162804"/>
                  <a:pt x="2952451" y="158409"/>
                  <a:pt x="3118039" y="132032"/>
                </a:cubicBezTo>
                <a:cubicBezTo>
                  <a:pt x="3283627" y="105655"/>
                  <a:pt x="3469732" y="4543"/>
                  <a:pt x="3680747" y="147"/>
                </a:cubicBezTo>
                <a:cubicBezTo>
                  <a:pt x="3891762" y="-4249"/>
                  <a:pt x="4142343" y="91001"/>
                  <a:pt x="4384131" y="105655"/>
                </a:cubicBezTo>
                <a:cubicBezTo>
                  <a:pt x="4625919" y="120309"/>
                  <a:pt x="4990800" y="49970"/>
                  <a:pt x="5131477" y="88070"/>
                </a:cubicBezTo>
                <a:cubicBezTo>
                  <a:pt x="5272154" y="126170"/>
                  <a:pt x="5207678" y="269778"/>
                  <a:pt x="5228193" y="334255"/>
                </a:cubicBezTo>
                <a:cubicBezTo>
                  <a:pt x="5248708" y="398732"/>
                  <a:pt x="5253105" y="448555"/>
                  <a:pt x="5254570" y="474932"/>
                </a:cubicBezTo>
                <a:cubicBezTo>
                  <a:pt x="5256035" y="501309"/>
                  <a:pt x="5236985" y="492516"/>
                  <a:pt x="5236985" y="492516"/>
                </a:cubicBezTo>
                <a:lnTo>
                  <a:pt x="4524808" y="483724"/>
                </a:lnTo>
                <a:lnTo>
                  <a:pt x="3346639" y="492516"/>
                </a:lnTo>
                <a:lnTo>
                  <a:pt x="2317939" y="483724"/>
                </a:lnTo>
                <a:lnTo>
                  <a:pt x="480347" y="492516"/>
                </a:lnTo>
                <a:cubicBezTo>
                  <a:pt x="105209" y="493981"/>
                  <a:pt x="138912" y="562854"/>
                  <a:pt x="67108" y="492516"/>
                </a:cubicBezTo>
                <a:cubicBezTo>
                  <a:pt x="-4696" y="422178"/>
                  <a:pt x="-31072" y="126170"/>
                  <a:pt x="49524" y="61693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338754" y="5969830"/>
            <a:ext cx="539853" cy="539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78607" y="4862235"/>
            <a:ext cx="197" cy="1617788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16040" y="6140553"/>
            <a:ext cx="211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Ambient noise</a:t>
            </a:r>
          </a:p>
        </p:txBody>
      </p:sp>
    </p:spTree>
    <p:extLst>
      <p:ext uri="{BB962C8B-B14F-4D97-AF65-F5344CB8AC3E}">
        <p14:creationId xmlns:p14="http://schemas.microsoft.com/office/powerpoint/2010/main" val="318742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/>
      <p:bldP spid="16" grpId="0" animBg="1"/>
      <p:bldP spid="1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VLC modulation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How to modulate data using visible light?</a:t>
            </a:r>
          </a:p>
          <a:p>
            <a:endParaRPr lang="en-US" sz="2400" dirty="0"/>
          </a:p>
          <a:p>
            <a:r>
              <a:rPr lang="en-US" sz="2400" dirty="0"/>
              <a:t>Phase modulations?</a:t>
            </a:r>
          </a:p>
          <a:p>
            <a:pPr lvl="1"/>
            <a:r>
              <a:rPr lang="en-US" sz="2000" dirty="0"/>
              <a:t>Difficult to manipulate phase at Tera Hertz frequency</a:t>
            </a:r>
          </a:p>
          <a:p>
            <a:pPr lvl="1"/>
            <a:r>
              <a:rPr lang="en-US" sz="2000" dirty="0"/>
              <a:t>High complexity of hardware design</a:t>
            </a:r>
          </a:p>
          <a:p>
            <a:pPr lvl="1"/>
            <a:r>
              <a:rPr lang="en-US" sz="2000" dirty="0"/>
              <a:t>Phase and amplitude modulations not used in VLC</a:t>
            </a:r>
          </a:p>
          <a:p>
            <a:pPr lvl="1"/>
            <a:endParaRPr lang="en-US" sz="2000" dirty="0"/>
          </a:p>
          <a:p>
            <a:r>
              <a:rPr lang="en-US" sz="2400" dirty="0"/>
              <a:t>Intensity Modulation and Direct Detection (IM/DD)</a:t>
            </a:r>
          </a:p>
          <a:p>
            <a:pPr lvl="1"/>
            <a:r>
              <a:rPr lang="en-US" sz="2000" dirty="0"/>
              <a:t>Change the intensity of emitted light to encode data</a:t>
            </a:r>
          </a:p>
          <a:p>
            <a:pPr lvl="1"/>
            <a:r>
              <a:rPr lang="en-US" sz="2000" dirty="0"/>
              <a:t>Receive data using direct detection of intensity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27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44162" y="6207369"/>
            <a:ext cx="4888523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837592" y="5671038"/>
            <a:ext cx="298939" cy="53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80629" y="5671038"/>
            <a:ext cx="298939" cy="53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3667" y="5671038"/>
            <a:ext cx="597878" cy="53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65644" y="5671038"/>
            <a:ext cx="298939" cy="53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08681" y="5671038"/>
            <a:ext cx="298939" cy="53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51719" y="5671038"/>
            <a:ext cx="597878" cy="53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94229" y="5301705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3680" y="5858552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7010" y="5301705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6461" y="5858552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62987" y="5310497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1600" y="5310496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90166" y="5855595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35510" y="5855595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80854" y="5855568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5867" y="5301705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68648" y="5301705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04625" y="5310497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93238" y="5310496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766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IM/DD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What are the challenges with IM/DD modulation?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1. Limited bandwidth</a:t>
            </a:r>
          </a:p>
          <a:p>
            <a:pPr lvl="1"/>
            <a:r>
              <a:rPr lang="en-US" sz="2000" dirty="0"/>
              <a:t>Bandwidth is limited by how fast LEDs can change intensity</a:t>
            </a:r>
          </a:p>
          <a:p>
            <a:pPr lvl="1"/>
            <a:r>
              <a:rPr lang="en-US" sz="2000" dirty="0"/>
              <a:t>Most commercial LEDs are designed with illumination in mind</a:t>
            </a:r>
          </a:p>
          <a:p>
            <a:pPr lvl="1"/>
            <a:r>
              <a:rPr lang="en-US" sz="2000" dirty="0"/>
              <a:t>Current commercial LEDs can provide a bandwidth of 60-80 MHz</a:t>
            </a:r>
          </a:p>
          <a:p>
            <a:pPr lvl="1"/>
            <a:r>
              <a:rPr lang="en-US" sz="2000" dirty="0"/>
              <a:t>Higher bandwidth possible if LED design is customized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28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10155" y="5697415"/>
            <a:ext cx="4888523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303585" y="5161084"/>
            <a:ext cx="298939" cy="53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46622" y="5161084"/>
            <a:ext cx="298939" cy="53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9660" y="5161084"/>
            <a:ext cx="597878" cy="53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31637" y="5161084"/>
            <a:ext cx="298939" cy="53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74674" y="5161084"/>
            <a:ext cx="298939" cy="53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17712" y="5161084"/>
            <a:ext cx="597878" cy="53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60222" y="4791751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9673" y="5348598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3003" y="4791751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12454" y="5348598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28980" y="4800543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7593" y="4800542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56159" y="5345641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1503" y="5345641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46847" y="5345614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01860" y="4791751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34641" y="4791751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70618" y="4800543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59231" y="4800542"/>
            <a:ext cx="3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9571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IM/DD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2. Dimming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VLC modulation is based on intensity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Most LEDs used in illumination allow dimming functionality</a:t>
            </a:r>
          </a:p>
          <a:p>
            <a:pPr lvl="2"/>
            <a:endParaRPr lang="en-US" sz="1600" dirty="0"/>
          </a:p>
          <a:p>
            <a:pPr lvl="1"/>
            <a:r>
              <a:rPr lang="en-US" sz="2000" dirty="0"/>
              <a:t>Dimming saves energy - reduce LED intensity when not needed</a:t>
            </a:r>
          </a:p>
          <a:p>
            <a:pPr lvl="2"/>
            <a:r>
              <a:rPr lang="en-US" dirty="0"/>
              <a:t>30-100 lux sufficient for simple visual tasks in public</a:t>
            </a:r>
          </a:p>
          <a:p>
            <a:pPr lvl="2"/>
            <a:r>
              <a:rPr lang="en-US" dirty="0"/>
              <a:t>300-1000 lux necessary for office tasks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sz="2000" dirty="0"/>
              <a:t>If an LED is dimmed, what is its impact on modulation?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2131" y="4084426"/>
            <a:ext cx="263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lux vs. lumens?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873336" y="3974522"/>
            <a:ext cx="888023" cy="219808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01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rise of LEDs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Why LEDs?</a:t>
            </a:r>
          </a:p>
          <a:p>
            <a:pPr lvl="1"/>
            <a:r>
              <a:rPr lang="en-US" sz="2000" dirty="0"/>
              <a:t>Luminous efficacy and lifespan</a:t>
            </a:r>
          </a:p>
          <a:p>
            <a:pPr lvl="1"/>
            <a:endParaRPr lang="en-US" sz="2000" dirty="0"/>
          </a:p>
          <a:p>
            <a:r>
              <a:rPr lang="en-US" sz="2400" dirty="0"/>
              <a:t>Luminous efficacy</a:t>
            </a:r>
          </a:p>
          <a:p>
            <a:pPr lvl="1"/>
            <a:r>
              <a:rPr lang="en-US" sz="2000" dirty="0"/>
              <a:t>How much electricity is used to provide the intended illumination?</a:t>
            </a:r>
          </a:p>
          <a:p>
            <a:pPr lvl="1"/>
            <a:r>
              <a:rPr lang="en-US" sz="2000" dirty="0"/>
              <a:t>A measure of how much electricity is wasted</a:t>
            </a:r>
          </a:p>
          <a:p>
            <a:pPr lvl="1"/>
            <a:r>
              <a:rPr lang="en-US" sz="2000" dirty="0"/>
              <a:t>Incandescent and compact fluorescent: 15-60 lumens/watt</a:t>
            </a:r>
          </a:p>
          <a:p>
            <a:pPr lvl="1"/>
            <a:r>
              <a:rPr lang="en-US" sz="2000" dirty="0"/>
              <a:t>LEDs: 113 lumens/watt as of 2015</a:t>
            </a:r>
          </a:p>
          <a:p>
            <a:pPr lvl="1"/>
            <a:endParaRPr lang="en-US" sz="2000" dirty="0"/>
          </a:p>
          <a:p>
            <a:r>
              <a:rPr lang="en-US" sz="2400" dirty="0"/>
              <a:t>Lifespan</a:t>
            </a:r>
          </a:p>
          <a:p>
            <a:pPr lvl="1"/>
            <a:r>
              <a:rPr lang="en-US" sz="2000" dirty="0"/>
              <a:t>How long before you have to replace a luminaire?</a:t>
            </a:r>
          </a:p>
          <a:p>
            <a:pPr lvl="1"/>
            <a:r>
              <a:rPr lang="en-US" sz="2000" dirty="0"/>
              <a:t>Compact fluorescent: 10K hours</a:t>
            </a:r>
          </a:p>
          <a:p>
            <a:pPr lvl="1"/>
            <a:r>
              <a:rPr lang="en-US" sz="2000" dirty="0"/>
              <a:t>LEDs: 25K-50K hours</a:t>
            </a:r>
          </a:p>
          <a:p>
            <a:pPr lvl="1"/>
            <a:endParaRPr lang="en-US" sz="2000" dirty="0"/>
          </a:p>
          <a:p>
            <a:r>
              <a:rPr lang="en-US" sz="2400" dirty="0"/>
              <a:t>LED is the future of illumination</a:t>
            </a:r>
          </a:p>
          <a:p>
            <a:pPr lvl="1"/>
            <a:r>
              <a:rPr lang="en-US" sz="2000" dirty="0"/>
              <a:t>Nearly 75% of all illumination will be provided by LEDs by year 2030 [1]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6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Dimming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Dimming is more complex due to human eye’s light perception</a:t>
            </a:r>
          </a:p>
          <a:p>
            <a:pPr lvl="1"/>
            <a:r>
              <a:rPr lang="en-US" sz="2000" dirty="0"/>
              <a:t>Relationship between perceived light and measure light is non-linear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Non-linearity</a:t>
            </a:r>
          </a:p>
          <a:p>
            <a:pPr lvl="1"/>
            <a:r>
              <a:rPr lang="en-US" sz="2000" dirty="0"/>
              <a:t>Human eye adapts to lower illumination by enlarging the pupil to allow more light to enter the eye</a:t>
            </a:r>
          </a:p>
          <a:p>
            <a:pPr lvl="1"/>
            <a:endParaRPr lang="en-US" sz="2000" dirty="0"/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/>
              <a:t>A VLC modulation scheme should allow arbitrary level of dimming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407" y="2029643"/>
            <a:ext cx="3413340" cy="69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41" y="1760505"/>
            <a:ext cx="4339440" cy="2914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1185" y="3613638"/>
            <a:ext cx="224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is it non-linear?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229100" y="2998177"/>
            <a:ext cx="1582615" cy="76493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43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IM/DD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3. Flickering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If LED is turned on and off for communication, a human eye can perceive it</a:t>
            </a:r>
          </a:p>
          <a:p>
            <a:pPr lvl="2"/>
            <a:r>
              <a:rPr lang="en-US" sz="1600" dirty="0"/>
              <a:t>This effect is called flickering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Avoiding flickering</a:t>
            </a:r>
          </a:p>
          <a:p>
            <a:pPr lvl="2"/>
            <a:r>
              <a:rPr lang="en-US" sz="1600" dirty="0"/>
              <a:t>Research shows that flickering can cause serious detrimental physiological changes in humans</a:t>
            </a:r>
          </a:p>
          <a:p>
            <a:pPr lvl="2"/>
            <a:endParaRPr lang="en-US" sz="1600" dirty="0"/>
          </a:p>
          <a:p>
            <a:pPr lvl="1"/>
            <a:r>
              <a:rPr lang="en-US" sz="2000" dirty="0"/>
              <a:t>How to avoid flickering?</a:t>
            </a:r>
          </a:p>
          <a:p>
            <a:pPr lvl="2"/>
            <a:r>
              <a:rPr lang="en-US" sz="1600" dirty="0"/>
              <a:t>Human eye cannot perceive if LED on/off is faster than 200 Hz</a:t>
            </a:r>
          </a:p>
          <a:p>
            <a:pPr lvl="2"/>
            <a:r>
              <a:rPr lang="en-US" sz="1600" dirty="0"/>
              <a:t>200 Hz shown to avoid any harmful effects</a:t>
            </a:r>
          </a:p>
          <a:p>
            <a:pPr lvl="2"/>
            <a:endParaRPr lang="en-US" sz="1600" dirty="0"/>
          </a:p>
          <a:p>
            <a:pPr lvl="1"/>
            <a:r>
              <a:rPr lang="en-US" sz="2000" dirty="0"/>
              <a:t>Flickering can happen even when LED is switched on/off faster than 200 Hz</a:t>
            </a:r>
          </a:p>
          <a:p>
            <a:pPr lvl="2"/>
            <a:r>
              <a:rPr lang="en-US" sz="1600" dirty="0"/>
              <a:t>What if your data is 100 0s followed by 100 1s?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3123" y="3833446"/>
            <a:ext cx="127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280031" y="4255477"/>
            <a:ext cx="386861" cy="553915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81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Flickering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Long runs of 0s and 1s in data can cause flickering</a:t>
            </a:r>
          </a:p>
          <a:p>
            <a:endParaRPr lang="en-US" sz="2400" dirty="0"/>
          </a:p>
          <a:p>
            <a:r>
              <a:rPr lang="en-US" sz="2400" dirty="0"/>
              <a:t>Run Length Limited (RLL) codes</a:t>
            </a:r>
          </a:p>
          <a:p>
            <a:pPr lvl="1"/>
            <a:r>
              <a:rPr lang="en-US" sz="2000" dirty="0"/>
              <a:t>Remove long runs of 0s and 1s with balanced repetition of bits</a:t>
            </a:r>
          </a:p>
          <a:p>
            <a:pPr lvl="1"/>
            <a:endParaRPr lang="en-US" sz="2400" dirty="0"/>
          </a:p>
          <a:p>
            <a:r>
              <a:rPr lang="en-US" sz="2400" dirty="0"/>
              <a:t>Types of RLL codes</a:t>
            </a:r>
          </a:p>
          <a:p>
            <a:pPr lvl="1"/>
            <a:r>
              <a:rPr lang="en-US" sz="2000" dirty="0"/>
              <a:t>Manchester coding</a:t>
            </a:r>
          </a:p>
          <a:p>
            <a:pPr lvl="2"/>
            <a:r>
              <a:rPr lang="en-US" sz="1600" dirty="0"/>
              <a:t>Replace 0 with 01, and 1 with 10</a:t>
            </a:r>
          </a:p>
          <a:p>
            <a:pPr lvl="2"/>
            <a:r>
              <a:rPr lang="en-US" sz="1600" dirty="0"/>
              <a:t>Excellent flicker mitigation</a:t>
            </a:r>
          </a:p>
          <a:p>
            <a:pPr lvl="2"/>
            <a:r>
              <a:rPr lang="en-US" sz="1600" dirty="0"/>
              <a:t>Poor data rate – 100% coding overhead</a:t>
            </a:r>
          </a:p>
          <a:p>
            <a:pPr lvl="2"/>
            <a:r>
              <a:rPr lang="en-US" sz="1600" dirty="0"/>
              <a:t>Suitable for low data rate VLC</a:t>
            </a:r>
          </a:p>
          <a:p>
            <a:pPr lvl="2"/>
            <a:endParaRPr lang="en-US" sz="1600" dirty="0"/>
          </a:p>
          <a:p>
            <a:pPr lvl="1"/>
            <a:r>
              <a:rPr lang="en-US" sz="2000" dirty="0"/>
              <a:t>4B6B (or 8B10B)</a:t>
            </a:r>
          </a:p>
          <a:p>
            <a:pPr lvl="2"/>
            <a:r>
              <a:rPr lang="en-US" sz="1600" dirty="0"/>
              <a:t>4B6B: Replace each 4 bits sequence with 6 bits</a:t>
            </a:r>
          </a:p>
          <a:p>
            <a:pPr lvl="2"/>
            <a:r>
              <a:rPr lang="en-US" sz="1600" dirty="0"/>
              <a:t>Carefully choose the 6 bit sequences that are known to have balanced bits</a:t>
            </a:r>
          </a:p>
          <a:p>
            <a:pPr lvl="2"/>
            <a:r>
              <a:rPr lang="en-US" sz="1600" dirty="0"/>
              <a:t>Example: 0000 -&gt; 001110</a:t>
            </a:r>
          </a:p>
          <a:p>
            <a:pPr lvl="2"/>
            <a:r>
              <a:rPr lang="en-US" sz="1600" dirty="0"/>
              <a:t>Improved data rate</a:t>
            </a:r>
          </a:p>
          <a:p>
            <a:pPr lvl="2"/>
            <a:r>
              <a:rPr lang="en-US" sz="1600" dirty="0"/>
              <a:t>Worse flickering performance compared to Manchester coding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806" y="2569859"/>
            <a:ext cx="2366850" cy="26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5F010-F3BB-4121-A0AF-78610678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1605D-F545-4F73-8386-049CF984C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 LED transmitter is using On-Off Keying (OOK) with on-off frequency of 60 MHz to transmit data. </a:t>
            </a:r>
          </a:p>
          <a:p>
            <a:r>
              <a:rPr lang="en-US" sz="2000" dirty="0"/>
              <a:t>Receiver 1: A rolling-shutter camera receives the transmitted data. The camera has a resolution of 4160 x 4160 pixels per frame, and a maximum of 40 frames per second can be captured. </a:t>
            </a:r>
          </a:p>
          <a:p>
            <a:r>
              <a:rPr lang="en-US" sz="2000" dirty="0"/>
              <a:t>Receiver 2: A photodiode (sampling frequency 100 MHz) receives the transmitted data.</a:t>
            </a:r>
          </a:p>
          <a:p>
            <a:r>
              <a:rPr lang="en-US" sz="2000" b="1" dirty="0"/>
              <a:t>Q1: What is the maximum number of transmitted bits per second?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r>
              <a:rPr lang="en-US" sz="2000" b="1" dirty="0"/>
              <a:t>Q2: What is the maximum receiving data rate possible with Receiver 1?</a:t>
            </a:r>
          </a:p>
          <a:p>
            <a:endParaRPr lang="en-US" sz="2000" dirty="0"/>
          </a:p>
          <a:p>
            <a:r>
              <a:rPr lang="en-US" sz="2000" b="1" dirty="0"/>
              <a:t>Q3: What is the maximum receiving data rate possible with Receiver 2?</a:t>
            </a:r>
          </a:p>
          <a:p>
            <a:endParaRPr lang="en-US" sz="2000" dirty="0"/>
          </a:p>
          <a:p>
            <a:r>
              <a:rPr lang="en-US" sz="2000" b="1" dirty="0"/>
              <a:t>Q4: If the transmitter uses 6B8B RLL coding, what is the rate (bps) of useful data for Receiver 2?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A4590-B070-46AC-82E0-7E165797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9039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VLC modulations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Important factors to consider</a:t>
            </a:r>
          </a:p>
          <a:p>
            <a:pPr lvl="1"/>
            <a:r>
              <a:rPr lang="en-US" sz="2000" dirty="0"/>
              <a:t>LED bandwidth</a:t>
            </a:r>
          </a:p>
          <a:p>
            <a:pPr lvl="1"/>
            <a:r>
              <a:rPr lang="en-US" sz="2000" dirty="0"/>
              <a:t>Dimming</a:t>
            </a:r>
          </a:p>
          <a:p>
            <a:pPr lvl="1"/>
            <a:r>
              <a:rPr lang="en-US" sz="2000" dirty="0"/>
              <a:t>Flickering</a:t>
            </a:r>
          </a:p>
          <a:p>
            <a:pPr lvl="1"/>
            <a:endParaRPr lang="en-US" sz="2000" dirty="0"/>
          </a:p>
          <a:p>
            <a:r>
              <a:rPr lang="en-US" sz="2400" dirty="0"/>
              <a:t>Commonly used modulations</a:t>
            </a:r>
          </a:p>
          <a:p>
            <a:pPr lvl="1"/>
            <a:r>
              <a:rPr lang="en-US" sz="2000" dirty="0"/>
              <a:t>On-Off Keying (OOK)</a:t>
            </a:r>
          </a:p>
          <a:p>
            <a:pPr lvl="1"/>
            <a:r>
              <a:rPr lang="en-US" sz="2000" dirty="0"/>
              <a:t>Pulse modulations</a:t>
            </a:r>
          </a:p>
          <a:p>
            <a:pPr lvl="1"/>
            <a:r>
              <a:rPr lang="en-US" sz="2000" dirty="0"/>
              <a:t>Color Shift Keying (CSK)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2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OOK modulation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On Off Keying (OOK)</a:t>
            </a:r>
          </a:p>
          <a:p>
            <a:pPr lvl="1"/>
            <a:r>
              <a:rPr lang="en-US" sz="2000" dirty="0"/>
              <a:t>LED ON means bit 1, OFF means bit 0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When transmitting 0, LED does not need to be OFF, can simply reduce intensity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General form: higher intensity means 1, lower intensity means 0</a:t>
            </a:r>
          </a:p>
          <a:p>
            <a:pPr lvl="1"/>
            <a:endParaRPr lang="en-US" sz="2000" dirty="0"/>
          </a:p>
          <a:p>
            <a:r>
              <a:rPr lang="en-US" sz="2400" dirty="0"/>
              <a:t>OOK design challenges</a:t>
            </a:r>
          </a:p>
          <a:p>
            <a:pPr lvl="1"/>
            <a:r>
              <a:rPr lang="en-US" sz="2000" dirty="0"/>
              <a:t>OOK’s efficiency purely depends on how fast an LED can be turned ON/OFF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When white light is produced using blue LED and yellow phosphor</a:t>
            </a:r>
          </a:p>
          <a:p>
            <a:pPr lvl="2"/>
            <a:r>
              <a:rPr lang="en-US" sz="1600" dirty="0"/>
              <a:t>Blue LED can achieve much faster ON/OFF speeds</a:t>
            </a:r>
          </a:p>
          <a:p>
            <a:pPr lvl="2"/>
            <a:r>
              <a:rPr lang="en-US" sz="1600" dirty="0"/>
              <a:t>But yellow phosphor layer slows down ON/OFF speed</a:t>
            </a:r>
          </a:p>
          <a:p>
            <a:pPr lvl="2"/>
            <a:endParaRPr lang="en-US" sz="1600" dirty="0"/>
          </a:p>
          <a:p>
            <a:pPr lvl="1"/>
            <a:r>
              <a:rPr lang="en-US" sz="2000" dirty="0"/>
              <a:t>Solution: use a blue light filter on the receiver</a:t>
            </a:r>
          </a:p>
          <a:p>
            <a:pPr lvl="2"/>
            <a:r>
              <a:rPr lang="en-US" sz="1600" dirty="0"/>
              <a:t>Extract the blue light and use it to detect OOK pulses</a:t>
            </a:r>
          </a:p>
          <a:p>
            <a:pPr lvl="1"/>
            <a:endParaRPr lang="en-US" sz="2000" dirty="0"/>
          </a:p>
          <a:p>
            <a:pPr lvl="2"/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5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Dimming in 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Dimming with LEDs</a:t>
            </a:r>
          </a:p>
          <a:p>
            <a:pPr lvl="1"/>
            <a:r>
              <a:rPr lang="en-US" sz="2000" dirty="0"/>
              <a:t>A user can choose to dim an LED to an arbitrary level</a:t>
            </a:r>
          </a:p>
          <a:p>
            <a:pPr lvl="1"/>
            <a:r>
              <a:rPr lang="en-US" sz="2000" dirty="0"/>
              <a:t>OOK modulation should work for any dimming level</a:t>
            </a:r>
          </a:p>
          <a:p>
            <a:pPr lvl="1"/>
            <a:endParaRPr lang="en-US" sz="2000" dirty="0"/>
          </a:p>
          <a:p>
            <a:r>
              <a:rPr lang="en-US" sz="2400" dirty="0"/>
              <a:t>Two dimming solutions in OOK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Redefine ON and OFF levels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Compensation periods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77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Dimming in OOK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Solution 1: Redefine OOK levels</a:t>
            </a:r>
          </a:p>
          <a:p>
            <a:pPr lvl="1"/>
            <a:r>
              <a:rPr lang="en-US" sz="2000" dirty="0"/>
              <a:t>Redefine the ON and OFF symbol intensity to achieve the desired level of dimming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Advantages</a:t>
            </a:r>
          </a:p>
          <a:p>
            <a:pPr lvl="2"/>
            <a:r>
              <a:rPr lang="en-US" sz="1600" dirty="0"/>
              <a:t>Dimming without any overhead of additional symbols</a:t>
            </a:r>
          </a:p>
          <a:p>
            <a:pPr lvl="1"/>
            <a:r>
              <a:rPr lang="en-US" sz="2000" dirty="0"/>
              <a:t>Issues?</a:t>
            </a:r>
          </a:p>
          <a:p>
            <a:pPr lvl="2"/>
            <a:r>
              <a:rPr lang="en-US" sz="1600" dirty="0"/>
              <a:t>Difficult to distinguish ON and OFF at higher dimming levels</a:t>
            </a:r>
          </a:p>
          <a:p>
            <a:pPr lvl="2"/>
            <a:r>
              <a:rPr lang="en-US" sz="1600" dirty="0"/>
              <a:t>Higher dimming levels provide smaller communication range because of lower pulse intensity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42213" y="2074160"/>
            <a:ext cx="4888523" cy="926179"/>
            <a:chOff x="2110155" y="4791751"/>
            <a:chExt cx="4888523" cy="926179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110155" y="5697415"/>
              <a:ext cx="4888523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303585" y="5161084"/>
              <a:ext cx="298939" cy="53633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46622" y="5161084"/>
              <a:ext cx="298939" cy="53633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9660" y="5161084"/>
              <a:ext cx="597878" cy="53633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31637" y="5161084"/>
              <a:ext cx="298939" cy="53633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74674" y="5161084"/>
              <a:ext cx="298939" cy="53633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17712" y="5161084"/>
              <a:ext cx="597878" cy="53633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60222" y="4791751"/>
              <a:ext cx="395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9673" y="5348598"/>
              <a:ext cx="395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93003" y="4791751"/>
              <a:ext cx="395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12454" y="5348598"/>
              <a:ext cx="395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28980" y="4800543"/>
              <a:ext cx="395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7593" y="4800542"/>
              <a:ext cx="395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56159" y="5345641"/>
              <a:ext cx="395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1503" y="5345641"/>
              <a:ext cx="395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46847" y="5345614"/>
              <a:ext cx="395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01860" y="4791751"/>
              <a:ext cx="395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34641" y="4791751"/>
              <a:ext cx="395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70618" y="4800543"/>
              <a:ext cx="395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59231" y="4800542"/>
              <a:ext cx="395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431397" y="2391508"/>
            <a:ext cx="61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74698" y="1850327"/>
            <a:ext cx="15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Dimming level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019433" y="3671492"/>
            <a:ext cx="4888523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212863" y="3365961"/>
            <a:ext cx="298939" cy="3055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55900" y="3365961"/>
            <a:ext cx="298939" cy="3055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98938" y="3365961"/>
            <a:ext cx="597878" cy="3055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440915" y="3365961"/>
            <a:ext cx="298939" cy="3055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083952" y="3365961"/>
            <a:ext cx="298939" cy="3055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726990" y="3365961"/>
            <a:ext cx="597878" cy="3055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169500" y="3058850"/>
            <a:ext cx="395654" cy="21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88951" y="3402444"/>
            <a:ext cx="395654" cy="21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02281" y="3058850"/>
            <a:ext cx="395654" cy="21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21732" y="3402444"/>
            <a:ext cx="395654" cy="21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38258" y="3063859"/>
            <a:ext cx="395654" cy="21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26871" y="3063858"/>
            <a:ext cx="395654" cy="21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65437" y="3400760"/>
            <a:ext cx="395654" cy="21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0781" y="3400760"/>
            <a:ext cx="395654" cy="21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56125" y="3400744"/>
            <a:ext cx="395654" cy="21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11138" y="3058850"/>
            <a:ext cx="395654" cy="21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43919" y="3058850"/>
            <a:ext cx="395654" cy="21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79896" y="3063859"/>
            <a:ext cx="395654" cy="21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68509" y="3063858"/>
            <a:ext cx="395654" cy="21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31397" y="3181295"/>
            <a:ext cx="68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50 %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028225" y="4483733"/>
            <a:ext cx="4888523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221655" y="4267024"/>
            <a:ext cx="298939" cy="2167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864692" y="4267024"/>
            <a:ext cx="298939" cy="2167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507730" y="4267024"/>
            <a:ext cx="597878" cy="2167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449707" y="4267024"/>
            <a:ext cx="298939" cy="2167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092744" y="4267024"/>
            <a:ext cx="298939" cy="2167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735782" y="4267024"/>
            <a:ext cx="597878" cy="2167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178292" y="3941946"/>
            <a:ext cx="395654" cy="14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497743" y="4184527"/>
            <a:ext cx="395654" cy="14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11073" y="3941946"/>
            <a:ext cx="395654" cy="14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130524" y="4184527"/>
            <a:ext cx="395654" cy="14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447050" y="3945498"/>
            <a:ext cx="395654" cy="14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735663" y="3945498"/>
            <a:ext cx="395654" cy="14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74229" y="4183333"/>
            <a:ext cx="395654" cy="14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19573" y="4183333"/>
            <a:ext cx="395654" cy="14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364917" y="4183322"/>
            <a:ext cx="395654" cy="14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19930" y="3941946"/>
            <a:ext cx="395654" cy="14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52711" y="3941946"/>
            <a:ext cx="395654" cy="14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688688" y="3945498"/>
            <a:ext cx="395654" cy="14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77301" y="3945498"/>
            <a:ext cx="395654" cy="14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431397" y="3963222"/>
            <a:ext cx="68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70 %</a:t>
            </a:r>
          </a:p>
        </p:txBody>
      </p:sp>
    </p:spTree>
    <p:extLst>
      <p:ext uri="{BB962C8B-B14F-4D97-AF65-F5344CB8AC3E}">
        <p14:creationId xmlns:p14="http://schemas.microsoft.com/office/powerpoint/2010/main" val="8404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Dimming in OOK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Solution 2: Compensation periods</a:t>
            </a:r>
          </a:p>
          <a:p>
            <a:pPr lvl="1"/>
            <a:r>
              <a:rPr lang="en-US" sz="2000" dirty="0"/>
              <a:t>Don’t redefine the ON and OFF intensity levels</a:t>
            </a:r>
          </a:p>
          <a:p>
            <a:pPr lvl="1"/>
            <a:r>
              <a:rPr lang="en-US" sz="2000" dirty="0"/>
              <a:t>Instead achieve dimming by inserting additional ON or OFF symbols</a:t>
            </a:r>
          </a:p>
          <a:p>
            <a:pPr lvl="1"/>
            <a:r>
              <a:rPr lang="en-US" sz="2000" dirty="0"/>
              <a:t>Additional ON or OFF periods are called compensation periods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38</a:t>
            </a:fld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72" y="2804905"/>
            <a:ext cx="6067656" cy="310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36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Dimming in OOK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Which type (ON or OFF) of compensation periods to add?</a:t>
            </a:r>
          </a:p>
          <a:p>
            <a:pPr lvl="1"/>
            <a:r>
              <a:rPr lang="en-US" sz="2000" dirty="0"/>
              <a:t>If dimming is more than 50%, add OFF periods</a:t>
            </a:r>
          </a:p>
          <a:p>
            <a:pPr lvl="1"/>
            <a:r>
              <a:rPr lang="en-US" sz="2000" dirty="0"/>
              <a:t>If dimming is less than 50%, add ON periods</a:t>
            </a:r>
          </a:p>
          <a:p>
            <a:pPr lvl="1"/>
            <a:endParaRPr lang="en-US" sz="2000" dirty="0"/>
          </a:p>
          <a:p>
            <a:r>
              <a:rPr lang="en-US" sz="2400" dirty="0"/>
              <a:t>How many compensation periods to add?</a:t>
            </a:r>
          </a:p>
          <a:p>
            <a:pPr lvl="1"/>
            <a:r>
              <a:rPr lang="en-US" sz="2000" dirty="0"/>
              <a:t>Given a desired dimming level D, the percentage time of active data transmission (</a:t>
            </a:r>
            <a:r>
              <a:rPr lang="el-GR" sz="2000" dirty="0"/>
              <a:t>γ</a:t>
            </a:r>
            <a:r>
              <a:rPr lang="en-US" sz="2000" dirty="0"/>
              <a:t>) can be given by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Example: for D = 0.7 (70% dimming), percentage time of active data transmission is 60% and compensation periods are transmitted for 40% of the time</a:t>
            </a:r>
          </a:p>
          <a:p>
            <a:pPr lvl="1"/>
            <a:endParaRPr lang="en-US" sz="2000" dirty="0"/>
          </a:p>
          <a:p>
            <a:r>
              <a:rPr lang="en-US" sz="2400" dirty="0"/>
              <a:t>Compensation periods</a:t>
            </a:r>
          </a:p>
          <a:p>
            <a:pPr lvl="1"/>
            <a:r>
              <a:rPr lang="en-US" sz="2000" dirty="0"/>
              <a:t>Advantage? </a:t>
            </a:r>
          </a:p>
          <a:p>
            <a:pPr lvl="2"/>
            <a:r>
              <a:rPr lang="en-US" sz="1600" dirty="0"/>
              <a:t>Dimming level does not change OOK communication range</a:t>
            </a:r>
          </a:p>
          <a:p>
            <a:pPr lvl="1"/>
            <a:r>
              <a:rPr lang="en-US" sz="2000" dirty="0"/>
              <a:t>Disadvantage?</a:t>
            </a:r>
          </a:p>
          <a:p>
            <a:pPr lvl="2"/>
            <a:r>
              <a:rPr lang="en-US" sz="1600" dirty="0"/>
              <a:t>Overhead of additional periods reduce the achievable data rate capacity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055" y="3173935"/>
            <a:ext cx="3575230" cy="819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8973" y="2876286"/>
            <a:ext cx="2681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dimming level achieves maximum percentage data transmission time?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41377" y="3305908"/>
            <a:ext cx="852854" cy="211015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7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LEDs for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LEDs have a unique advantage</a:t>
            </a:r>
            <a:endParaRPr lang="en-US" sz="1200" dirty="0"/>
          </a:p>
          <a:p>
            <a:pPr lvl="1"/>
            <a:r>
              <a:rPr lang="en-US" sz="2000" dirty="0"/>
              <a:t>They can switch on and off very fast (in MHz) </a:t>
            </a:r>
          </a:p>
          <a:p>
            <a:pPr lvl="1"/>
            <a:r>
              <a:rPr lang="en-US" sz="2000" dirty="0"/>
              <a:t>Difficult to achieve in older illumination technologies without damaging the bulbs</a:t>
            </a:r>
          </a:p>
          <a:p>
            <a:pPr lvl="1"/>
            <a:endParaRPr lang="en-US" sz="2000" dirty="0"/>
          </a:p>
          <a:p>
            <a:r>
              <a:rPr lang="en-US" sz="2400" dirty="0"/>
              <a:t>Data communication</a:t>
            </a:r>
          </a:p>
          <a:p>
            <a:pPr lvl="1"/>
            <a:r>
              <a:rPr lang="en-US" sz="2000" dirty="0"/>
              <a:t>Use the LED ON-OFF signals to send data</a:t>
            </a:r>
          </a:p>
          <a:p>
            <a:pPr lvl="1"/>
            <a:r>
              <a:rPr lang="en-US" sz="2000" dirty="0"/>
              <a:t>For example, when LED in ON, it means 1, otherwise 0</a:t>
            </a:r>
          </a:p>
          <a:p>
            <a:pPr lvl="1"/>
            <a:endParaRPr lang="en-US" sz="2000" dirty="0"/>
          </a:p>
          <a:p>
            <a:r>
              <a:rPr lang="en-US" sz="2400" dirty="0"/>
              <a:t>What is the main advantage of LEDs for communication?</a:t>
            </a:r>
          </a:p>
          <a:p>
            <a:pPr lvl="1"/>
            <a:r>
              <a:rPr lang="en-US" sz="2000" dirty="0"/>
              <a:t>LEDs are already deployed for illumination everywhere</a:t>
            </a:r>
          </a:p>
          <a:p>
            <a:pPr lvl="1"/>
            <a:r>
              <a:rPr lang="en-US" sz="2000" dirty="0"/>
              <a:t>Using them for communication means no additional deployment cost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9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VLC modulations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Important factors to consider</a:t>
            </a:r>
          </a:p>
          <a:p>
            <a:pPr lvl="1"/>
            <a:r>
              <a:rPr lang="en-US" sz="2000" dirty="0"/>
              <a:t>LED bandwidth</a:t>
            </a:r>
          </a:p>
          <a:p>
            <a:pPr lvl="1"/>
            <a:r>
              <a:rPr lang="en-US" sz="2000" dirty="0"/>
              <a:t>Dimming</a:t>
            </a:r>
          </a:p>
          <a:p>
            <a:pPr lvl="1"/>
            <a:r>
              <a:rPr lang="en-US" sz="2000" dirty="0"/>
              <a:t>Flickering</a:t>
            </a:r>
          </a:p>
          <a:p>
            <a:pPr lvl="1"/>
            <a:endParaRPr lang="en-US" sz="2000" dirty="0"/>
          </a:p>
          <a:p>
            <a:r>
              <a:rPr lang="en-US" sz="2400" dirty="0"/>
              <a:t>Commonly used modulations</a:t>
            </a:r>
          </a:p>
          <a:p>
            <a:pPr lvl="1"/>
            <a:r>
              <a:rPr lang="en-US" sz="2000" dirty="0"/>
              <a:t>On-Off Keying (OOK)</a:t>
            </a:r>
          </a:p>
          <a:p>
            <a:pPr lvl="1"/>
            <a:r>
              <a:rPr lang="en-US" sz="2000" dirty="0"/>
              <a:t>Pulse modulations</a:t>
            </a:r>
          </a:p>
          <a:p>
            <a:pPr lvl="1"/>
            <a:r>
              <a:rPr lang="en-US" sz="2000" dirty="0"/>
              <a:t>Color Shift Keying (CSK)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Pulse modulations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Two types of pulse modulations are used in VLC</a:t>
            </a:r>
            <a:endParaRPr lang="en-US" sz="1600" dirty="0"/>
          </a:p>
          <a:p>
            <a:pPr lvl="1"/>
            <a:r>
              <a:rPr lang="en-US" sz="2000" dirty="0"/>
              <a:t>Pulse width modulation (PWM)</a:t>
            </a:r>
          </a:p>
          <a:p>
            <a:pPr lvl="1"/>
            <a:r>
              <a:rPr lang="en-US" sz="2000" dirty="0"/>
              <a:t>Pulse position modulation (PPM)</a:t>
            </a:r>
          </a:p>
          <a:p>
            <a:pPr lvl="1"/>
            <a:endParaRPr lang="en-US" sz="2000" dirty="0"/>
          </a:p>
          <a:p>
            <a:r>
              <a:rPr lang="en-US" sz="2400" dirty="0"/>
              <a:t>Pulse width modulation (PWM)</a:t>
            </a:r>
          </a:p>
          <a:p>
            <a:pPr lvl="1"/>
            <a:r>
              <a:rPr lang="en-US" sz="2000" dirty="0"/>
              <a:t>Different width of the pulse indicates 0 or 1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Advantage – any desired level of dimming can be achieved by simply changing the pulse widths of 0 and 1</a:t>
            </a:r>
          </a:p>
          <a:p>
            <a:pPr lvl="1"/>
            <a:r>
              <a:rPr lang="en-US" sz="2000" dirty="0"/>
              <a:t>Disadvantage – Difficult to distinguish pulse widths, especially at higher dimming levels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385" y="3167391"/>
            <a:ext cx="5191800" cy="12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8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Pulse modulations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Pulse Position Modulation (PPM)</a:t>
            </a:r>
            <a:endParaRPr lang="en-US" sz="1600" dirty="0"/>
          </a:p>
          <a:p>
            <a:pPr lvl="1"/>
            <a:r>
              <a:rPr lang="en-US" sz="2000" dirty="0"/>
              <a:t>Position of the pulse within the symbol interval indicates 0 or 1</a:t>
            </a:r>
          </a:p>
          <a:p>
            <a:pPr lvl="1"/>
            <a:r>
              <a:rPr lang="en-US" sz="2000" dirty="0"/>
              <a:t>If the pulse is at the start of the interval, infer 0</a:t>
            </a:r>
          </a:p>
          <a:p>
            <a:pPr lvl="1"/>
            <a:r>
              <a:rPr lang="en-US" sz="2000" dirty="0"/>
              <a:t>If the pulse is at the end of the interval, infer 1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Advantage</a:t>
            </a:r>
          </a:p>
          <a:p>
            <a:pPr lvl="2"/>
            <a:r>
              <a:rPr lang="en-US" sz="1600" dirty="0"/>
              <a:t>Independent of pulse width, more robust in detecting 0 or 1 compared to PWM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Disadvantage?</a:t>
            </a:r>
          </a:p>
          <a:p>
            <a:pPr lvl="2"/>
            <a:r>
              <a:rPr lang="en-US" sz="1600" dirty="0"/>
              <a:t>Difficult to achieve desired level of dimming</a:t>
            </a:r>
          </a:p>
          <a:p>
            <a:pPr lvl="2"/>
            <a:r>
              <a:rPr lang="en-US" sz="1600" dirty="0"/>
              <a:t>Achieving dimming requires changing the intensity of pulses, which in turn reduces the range of PPM 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362" y="2664760"/>
            <a:ext cx="5077275" cy="9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7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Pulse modulations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Variable Pulse Position Modulation (VPPM)</a:t>
            </a:r>
            <a:endParaRPr lang="en-US" sz="1600" dirty="0"/>
          </a:p>
          <a:p>
            <a:pPr lvl="1"/>
            <a:r>
              <a:rPr lang="en-US" sz="2000" dirty="0"/>
              <a:t>A combination of PWM and PPM – get the best of both schemes</a:t>
            </a:r>
          </a:p>
          <a:p>
            <a:pPr lvl="1"/>
            <a:r>
              <a:rPr lang="en-US" sz="2000" dirty="0"/>
              <a:t>Use pulse position (similar to PPM) to indicate 0 or 1</a:t>
            </a:r>
          </a:p>
          <a:p>
            <a:pPr lvl="1"/>
            <a:r>
              <a:rPr lang="en-US" sz="2000" dirty="0"/>
              <a:t>Use pulse width (as in PWM) to achieve desired level of dimming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2" y="2457583"/>
            <a:ext cx="3718535" cy="2122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90" y="4844351"/>
            <a:ext cx="6773219" cy="18681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58609" y="3782291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[2,3]</a:t>
            </a:r>
          </a:p>
        </p:txBody>
      </p:sp>
    </p:spTree>
    <p:extLst>
      <p:ext uri="{BB962C8B-B14F-4D97-AF65-F5344CB8AC3E}">
        <p14:creationId xmlns:p14="http://schemas.microsoft.com/office/powerpoint/2010/main" val="3813780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VLC modulations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Important factors to consider</a:t>
            </a:r>
          </a:p>
          <a:p>
            <a:pPr lvl="1"/>
            <a:r>
              <a:rPr lang="en-US" sz="2000" dirty="0"/>
              <a:t>LED bandwidth</a:t>
            </a:r>
          </a:p>
          <a:p>
            <a:pPr lvl="1"/>
            <a:r>
              <a:rPr lang="en-US" sz="2000" dirty="0"/>
              <a:t>Dimming</a:t>
            </a:r>
          </a:p>
          <a:p>
            <a:pPr lvl="1"/>
            <a:r>
              <a:rPr lang="en-US" sz="2000" dirty="0"/>
              <a:t>Flickering</a:t>
            </a:r>
          </a:p>
          <a:p>
            <a:pPr lvl="1"/>
            <a:endParaRPr lang="en-US" sz="2000" dirty="0"/>
          </a:p>
          <a:p>
            <a:r>
              <a:rPr lang="en-US" sz="2400" dirty="0"/>
              <a:t>Commonly used modulations</a:t>
            </a:r>
          </a:p>
          <a:p>
            <a:pPr lvl="1"/>
            <a:r>
              <a:rPr lang="en-US" sz="2000" dirty="0"/>
              <a:t>On-Off Keying (OOK)</a:t>
            </a:r>
          </a:p>
          <a:p>
            <a:pPr lvl="1"/>
            <a:r>
              <a:rPr lang="en-US" sz="2000" dirty="0"/>
              <a:t>Pulse modulations</a:t>
            </a:r>
          </a:p>
          <a:p>
            <a:pPr lvl="1"/>
            <a:r>
              <a:rPr lang="en-US" sz="2000" dirty="0"/>
              <a:t>Color Shift Keying (CSK)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3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Color Shift Keying (CSK)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New generation of white LEDs</a:t>
            </a:r>
          </a:p>
          <a:p>
            <a:pPr lvl="1"/>
            <a:r>
              <a:rPr lang="en-US" sz="2000" dirty="0"/>
              <a:t>Do not rely on blue LED and yellow phosphor to produce white light</a:t>
            </a:r>
          </a:p>
          <a:p>
            <a:pPr lvl="1"/>
            <a:r>
              <a:rPr lang="en-US" sz="2000" dirty="0"/>
              <a:t>Instead, uses three separate red, green and blue LEDs </a:t>
            </a:r>
          </a:p>
          <a:p>
            <a:pPr lvl="1"/>
            <a:r>
              <a:rPr lang="en-US" sz="2000" dirty="0"/>
              <a:t>When all three RGB LEDs are turned on together, white light is produced</a:t>
            </a:r>
          </a:p>
          <a:p>
            <a:pPr lvl="1"/>
            <a:endParaRPr lang="en-US" sz="2000" dirty="0"/>
          </a:p>
          <a:p>
            <a:r>
              <a:rPr lang="en-US" sz="2400" dirty="0"/>
              <a:t>Color Shift Keying (CSK)</a:t>
            </a:r>
          </a:p>
          <a:p>
            <a:pPr lvl="1"/>
            <a:r>
              <a:rPr lang="en-US" sz="2000" dirty="0"/>
              <a:t>Use different colors to convey different symbols</a:t>
            </a:r>
          </a:p>
          <a:p>
            <a:pPr lvl="1"/>
            <a:r>
              <a:rPr lang="en-US" sz="2000" dirty="0"/>
              <a:t>For example: Red – 00, Green – 01, Blue – 10, White - 11</a:t>
            </a:r>
          </a:p>
          <a:p>
            <a:pPr lvl="1"/>
            <a:r>
              <a:rPr lang="en-US" sz="2000" dirty="0"/>
              <a:t>A large number of colors can be produced by mixing red, green and blue</a:t>
            </a:r>
          </a:p>
          <a:p>
            <a:pPr lvl="1"/>
            <a:r>
              <a:rPr lang="en-US" sz="2000" dirty="0"/>
              <a:t>Control the intensity of R, G and B to achieve higher order CSK</a:t>
            </a:r>
          </a:p>
          <a:p>
            <a:pPr lvl="1"/>
            <a:endParaRPr lang="en-US" sz="2000" dirty="0"/>
          </a:p>
          <a:p>
            <a:r>
              <a:rPr lang="en-US" sz="2400" dirty="0"/>
              <a:t>How to design CSK modulation?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3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CSK constellation design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CSK constellation design</a:t>
            </a:r>
          </a:p>
          <a:p>
            <a:pPr lvl="1"/>
            <a:r>
              <a:rPr lang="en-US" sz="2000" dirty="0"/>
              <a:t>Uses CIE 1931 color space diagram</a:t>
            </a:r>
          </a:p>
          <a:p>
            <a:pPr lvl="1"/>
            <a:endParaRPr lang="en-US" sz="2000" dirty="0"/>
          </a:p>
          <a:p>
            <a:r>
              <a:rPr lang="en-US" sz="2400" dirty="0"/>
              <a:t>CIE 1931 color space diagram</a:t>
            </a:r>
          </a:p>
          <a:p>
            <a:pPr lvl="1"/>
            <a:r>
              <a:rPr lang="en-US" sz="2000" dirty="0"/>
              <a:t>A two dimensional representation of all human visible color wavelengths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46</a:t>
            </a:fld>
            <a:endParaRPr lang="en-US" dirty="0"/>
          </a:p>
        </p:txBody>
      </p:sp>
      <p:pic>
        <p:nvPicPr>
          <p:cNvPr id="1026" name="Picture 2" descr="Image result for cie color 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641" y="2975837"/>
            <a:ext cx="3451412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ie color 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24" y="3249130"/>
            <a:ext cx="2780612" cy="310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5053" y="4097215"/>
            <a:ext cx="139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 wavelengths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550270" y="4484077"/>
            <a:ext cx="386862" cy="27256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207370" y="4431323"/>
            <a:ext cx="641839" cy="8792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8798" t="51877" r="21130"/>
          <a:stretch/>
        </p:blipFill>
        <p:spPr>
          <a:xfrm rot="5400000">
            <a:off x="244778" y="4020305"/>
            <a:ext cx="2886292" cy="15781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85108" y="6489042"/>
            <a:ext cx="230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CIE 1931 color space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38061" y="1582587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37556158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CSK modulation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Step 1: draw constellation triangle on CIE 1931 color space</a:t>
            </a:r>
          </a:p>
          <a:p>
            <a:endParaRPr lang="en-US" sz="2400" dirty="0"/>
          </a:p>
          <a:p>
            <a:r>
              <a:rPr lang="en-US" sz="2400" dirty="0"/>
              <a:t>Constellation triangle</a:t>
            </a:r>
            <a:endParaRPr lang="en-US" sz="1600" dirty="0"/>
          </a:p>
          <a:p>
            <a:pPr lvl="1"/>
            <a:r>
              <a:rPr lang="en-US" sz="2000" dirty="0"/>
              <a:t>Use the base line wavelength of R, G and B LEDs as three corners of triangle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16" y="3009441"/>
            <a:ext cx="4203084" cy="3450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906" y="3294884"/>
            <a:ext cx="4455944" cy="243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968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CSK modulation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Step 1: draw constellation triangle on CIE 1931 color space</a:t>
            </a:r>
          </a:p>
          <a:p>
            <a:endParaRPr lang="en-US" sz="2400" dirty="0"/>
          </a:p>
          <a:p>
            <a:r>
              <a:rPr lang="en-US" sz="2400" dirty="0"/>
              <a:t>Constellation triangle</a:t>
            </a:r>
            <a:endParaRPr lang="en-US" sz="1600" dirty="0"/>
          </a:p>
          <a:p>
            <a:pPr lvl="1"/>
            <a:r>
              <a:rPr lang="en-US" sz="2000" dirty="0"/>
              <a:t>Use the base line wavelength of R, G and B LEDs as three corners of triangle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052" y="3009441"/>
            <a:ext cx="3541390" cy="2949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08" y="3306562"/>
            <a:ext cx="4455944" cy="243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064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CSK modulation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Step 2: Pick color symbols within the triangle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734" y="1433151"/>
            <a:ext cx="5750868" cy="2484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004" y="3985757"/>
            <a:ext cx="5626763" cy="260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9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Visible light communication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LED communication utilizes visible light spectrum</a:t>
            </a:r>
          </a:p>
          <a:p>
            <a:r>
              <a:rPr lang="en-US" sz="2400" dirty="0"/>
              <a:t>Communication at Terahertz frequencies</a:t>
            </a:r>
          </a:p>
          <a:p>
            <a:endParaRPr lang="en-US" sz="2400" dirty="0"/>
          </a:p>
          <a:p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57" y="2470097"/>
            <a:ext cx="8257085" cy="2624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81CB86-F9F5-4891-8B3A-81ED6CDFC995}"/>
              </a:ext>
            </a:extLst>
          </p:cNvPr>
          <p:cNvSpPr txBox="1"/>
          <p:nvPr/>
        </p:nvSpPr>
        <p:spPr>
          <a:xfrm>
            <a:off x="5341092" y="1887833"/>
            <a:ext cx="371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of infrared communication?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B0B100-8318-4663-AAAE-CB28D0061840}"/>
              </a:ext>
            </a:extLst>
          </p:cNvPr>
          <p:cNvCxnSpPr>
            <a:stCxn id="6" idx="1"/>
          </p:cNvCxnSpPr>
          <p:nvPr/>
        </p:nvCxnSpPr>
        <p:spPr>
          <a:xfrm flipH="1">
            <a:off x="3441032" y="2072499"/>
            <a:ext cx="1900060" cy="550385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284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802.15.7 – VLC standard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IEEE 802.15.7</a:t>
            </a:r>
            <a:endParaRPr lang="en-US" sz="1200" dirty="0"/>
          </a:p>
          <a:p>
            <a:pPr lvl="1"/>
            <a:r>
              <a:rPr lang="en-US" sz="2000" dirty="0"/>
              <a:t>PHY and MAC layer specification</a:t>
            </a:r>
          </a:p>
          <a:p>
            <a:pPr lvl="1"/>
            <a:r>
              <a:rPr lang="en-US" sz="2000" dirty="0"/>
              <a:t>LEDs as transmitters and photodiodes as receivers</a:t>
            </a:r>
          </a:p>
          <a:p>
            <a:pPr lvl="1"/>
            <a:endParaRPr lang="en-US" sz="2000" dirty="0"/>
          </a:p>
          <a:p>
            <a:r>
              <a:rPr lang="en-US" sz="2400" dirty="0"/>
              <a:t>PHY layer specifications</a:t>
            </a:r>
            <a:endParaRPr lang="en-US" sz="2000" dirty="0"/>
          </a:p>
          <a:p>
            <a:pPr lvl="1"/>
            <a:r>
              <a:rPr lang="en-US" sz="2000" dirty="0"/>
              <a:t>Modulations</a:t>
            </a:r>
          </a:p>
          <a:p>
            <a:pPr lvl="2"/>
            <a:r>
              <a:rPr lang="en-US" sz="1600" dirty="0"/>
              <a:t>OOK, VPPM and CSK</a:t>
            </a:r>
          </a:p>
          <a:p>
            <a:pPr lvl="2"/>
            <a:endParaRPr lang="en-US" sz="1600" dirty="0"/>
          </a:p>
          <a:p>
            <a:pPr lvl="1"/>
            <a:r>
              <a:rPr lang="en-US" sz="2000" dirty="0"/>
              <a:t>Error correction coding</a:t>
            </a:r>
          </a:p>
          <a:p>
            <a:pPr lvl="2"/>
            <a:r>
              <a:rPr lang="en-US" sz="1600" dirty="0"/>
              <a:t>Reed Solomon (RS) codes and Convolution Codes (CC)</a:t>
            </a:r>
          </a:p>
          <a:p>
            <a:pPr lvl="2"/>
            <a:r>
              <a:rPr lang="en-US" sz="1600" dirty="0"/>
              <a:t>RS (n, k) means a </a:t>
            </a:r>
            <a:r>
              <a:rPr lang="en-US" sz="1600" dirty="0" err="1"/>
              <a:t>codeword</a:t>
            </a:r>
            <a:r>
              <a:rPr lang="en-US" sz="1600" dirty="0"/>
              <a:t> of n bits is generated by adding n-k parity bits to k data bits</a:t>
            </a:r>
          </a:p>
          <a:p>
            <a:pPr lvl="2"/>
            <a:r>
              <a:rPr lang="en-US" sz="1600" dirty="0"/>
              <a:t>RS (n, k) can detect errors in up to 2t bits and correct errors in up to t bits where 2t = n - k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RLL coding</a:t>
            </a:r>
          </a:p>
          <a:p>
            <a:pPr lvl="2"/>
            <a:r>
              <a:rPr lang="en-US" sz="1600" dirty="0"/>
              <a:t>Manchester, 4B6B and 8B10B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300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802.15.7 – PHY 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PHY – I </a:t>
            </a:r>
          </a:p>
          <a:p>
            <a:pPr lvl="1"/>
            <a:r>
              <a:rPr lang="en-US" sz="2000" dirty="0"/>
              <a:t>Designed for reliability and low data rate applications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827"/>
          <a:stretch/>
        </p:blipFill>
        <p:spPr>
          <a:xfrm>
            <a:off x="342754" y="2567353"/>
            <a:ext cx="8458492" cy="26903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38061" y="1582587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[2,3]</a:t>
            </a:r>
          </a:p>
        </p:txBody>
      </p:sp>
    </p:spTree>
    <p:extLst>
      <p:ext uri="{BB962C8B-B14F-4D97-AF65-F5344CB8AC3E}">
        <p14:creationId xmlns:p14="http://schemas.microsoft.com/office/powerpoint/2010/main" val="35481575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/>
              <a:t>802.15.7 – PHY II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18" y="1483284"/>
            <a:ext cx="7741471" cy="45980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38061" y="1582587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[2,3]</a:t>
            </a:r>
          </a:p>
        </p:txBody>
      </p:sp>
    </p:spTree>
    <p:extLst>
      <p:ext uri="{BB962C8B-B14F-4D97-AF65-F5344CB8AC3E}">
        <p14:creationId xmlns:p14="http://schemas.microsoft.com/office/powerpoint/2010/main" val="30979666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802.15.7 – PHY III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26" y="1900227"/>
            <a:ext cx="8173909" cy="2991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8223" y="5617523"/>
            <a:ext cx="416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RLL coding in CSK, is CSK flicker free?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936631" y="5037324"/>
            <a:ext cx="79131" cy="454136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738061" y="1582587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[2,3]</a:t>
            </a:r>
          </a:p>
        </p:txBody>
      </p:sp>
    </p:spTree>
    <p:extLst>
      <p:ext uri="{BB962C8B-B14F-4D97-AF65-F5344CB8AC3E}">
        <p14:creationId xmlns:p14="http://schemas.microsoft.com/office/powerpoint/2010/main" val="30086999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Imaging receiver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Photodiodes</a:t>
            </a:r>
          </a:p>
          <a:p>
            <a:pPr lvl="1"/>
            <a:r>
              <a:rPr lang="en-US" sz="2000" dirty="0"/>
              <a:t>Faster response time</a:t>
            </a:r>
          </a:p>
          <a:p>
            <a:pPr lvl="1"/>
            <a:r>
              <a:rPr lang="en-US" sz="2000" dirty="0"/>
              <a:t>Better sampling rate</a:t>
            </a:r>
          </a:p>
          <a:p>
            <a:pPr lvl="1"/>
            <a:endParaRPr lang="en-US" sz="2000" dirty="0"/>
          </a:p>
          <a:p>
            <a:r>
              <a:rPr lang="en-US" sz="2400" dirty="0"/>
              <a:t>Challenges </a:t>
            </a:r>
          </a:p>
          <a:p>
            <a:pPr lvl="1"/>
            <a:r>
              <a:rPr lang="en-US" sz="2000" dirty="0"/>
              <a:t>Dedicated photodiode must be deployed in mobile devices</a:t>
            </a:r>
          </a:p>
          <a:p>
            <a:pPr lvl="1"/>
            <a:r>
              <a:rPr lang="en-US" sz="2000" dirty="0"/>
              <a:t>Current mobile devices contain a photodiode </a:t>
            </a:r>
          </a:p>
          <a:p>
            <a:pPr lvl="1"/>
            <a:r>
              <a:rPr lang="en-US" sz="2000" dirty="0"/>
              <a:t>Sampling limited by smartphone OS</a:t>
            </a:r>
          </a:p>
          <a:p>
            <a:pPr lvl="1"/>
            <a:endParaRPr lang="en-US" sz="2000" dirty="0"/>
          </a:p>
          <a:p>
            <a:r>
              <a:rPr lang="en-US" sz="2400" dirty="0"/>
              <a:t>Imaging receivers (camera)</a:t>
            </a:r>
          </a:p>
          <a:p>
            <a:pPr lvl="1"/>
            <a:r>
              <a:rPr lang="en-US" sz="2000" dirty="0"/>
              <a:t>Matrix of photodiodes</a:t>
            </a:r>
          </a:p>
          <a:p>
            <a:pPr lvl="1"/>
            <a:r>
              <a:rPr lang="en-US" sz="2000" dirty="0"/>
              <a:t>Ubiquitous in mobile devices</a:t>
            </a:r>
          </a:p>
          <a:p>
            <a:pPr lvl="1"/>
            <a:r>
              <a:rPr lang="en-US" sz="2000" dirty="0"/>
              <a:t>High resolution camera sensors already available in our smartphones</a:t>
            </a:r>
          </a:p>
          <a:p>
            <a:pPr lvl="1"/>
            <a:endParaRPr lang="en-US" sz="2000" dirty="0"/>
          </a:p>
          <a:p>
            <a:r>
              <a:rPr lang="en-US" sz="2400" dirty="0"/>
              <a:t>Challenge?</a:t>
            </a:r>
          </a:p>
          <a:p>
            <a:pPr lvl="1"/>
            <a:r>
              <a:rPr lang="en-US" sz="2000" dirty="0"/>
              <a:t>Extremely slow in comparison to single photodiode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4582" y="3018407"/>
            <a:ext cx="2219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What’s the use of photodiode in today’s smartphone?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939161" y="3240350"/>
            <a:ext cx="985421" cy="177553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13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Camera as receiver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Rolling shutter effect</a:t>
            </a:r>
          </a:p>
          <a:p>
            <a:pPr lvl="1"/>
            <a:r>
              <a:rPr lang="en-US" sz="2000" dirty="0"/>
              <a:t>Today’s CMOS cameras read pixels on column or row at a time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Analyze the captured picture frame to determine the transmitted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18" y="2506225"/>
            <a:ext cx="7596826" cy="21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413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Applications of LED-camera communication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Applications of direct mobile-</a:t>
            </a:r>
            <a:r>
              <a:rPr lang="en-US" sz="2400" dirty="0" err="1">
                <a:ea typeface="Arial Unicode MS" panose="020B0604020202020204" pitchFamily="34" charset="-128"/>
                <a:cs typeface="Arial" panose="020B0604020202020204" pitchFamily="34" charset="0"/>
              </a:rPr>
              <a:t>IoT</a:t>
            </a:r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 communication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56</a:t>
            </a:fld>
            <a:endParaRPr lang="en-US" dirty="0"/>
          </a:p>
        </p:txBody>
      </p:sp>
      <p:pic>
        <p:nvPicPr>
          <p:cNvPr id="8" name="Picture 2" descr="http://www.reallusion.com/ContentStore/image/cta/20120508013527795/PM201205080135059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" t="30835" r="6924" b="14421"/>
          <a:stretch/>
        </p:blipFill>
        <p:spPr bwMode="auto">
          <a:xfrm>
            <a:off x="346925" y="2286000"/>
            <a:ext cx="3902298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66125" y="2286000"/>
            <a:ext cx="1447800" cy="1943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42325" y="2517506"/>
            <a:ext cx="1159669" cy="1749694"/>
            <a:chOff x="5143500" y="2644381"/>
            <a:chExt cx="1159669" cy="1749694"/>
          </a:xfrm>
        </p:grpSpPr>
        <p:pic>
          <p:nvPicPr>
            <p:cNvPr id="11" name="Picture 6" descr="http://www.savetheinternet.com/sites/default/files/icon--press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2599" r="25000" b="8425"/>
            <a:stretch/>
          </p:blipFill>
          <p:spPr bwMode="auto">
            <a:xfrm>
              <a:off x="5334000" y="2644382"/>
              <a:ext cx="969169" cy="1749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5143500" y="2644381"/>
              <a:ext cx="381000" cy="4917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8" descr="http://images.clipartpanda.com/smartphone-clipart-smartphone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31" y="2898506"/>
            <a:ext cx="143988" cy="22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61325" y="4156499"/>
            <a:ext cx="2057400" cy="491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2005445"/>
            <a:ext cx="4580049" cy="28194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https://camo.githubusercontent.com/bd7861a37af9413a9206c38535d8684a7f32ead1/68747470733a2f2f662e636c6f75642e6769746875622e636f6d2f6173736574732f313036373930372f313733313732362f37393330373439652d363330662d313165332d383330312d3832383539366130653630322e706e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6003">
            <a:off x="1536988" y="2818095"/>
            <a:ext cx="246652" cy="2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camo.githubusercontent.com/bd7861a37af9413a9206c38535d8684a7f32ead1/68747470733a2f2f662e636c6f75642e6769746875622e636f6d2f6173736574732f313036373930372f313733313732362f37393330373439652d363330662d313165332d383330312d3832383539366130653630322e706e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6003">
            <a:off x="1497862" y="3436937"/>
            <a:ext cx="246652" cy="2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s://camo.githubusercontent.com/bd7861a37af9413a9206c38535d8684a7f32ead1/68747470733a2f2f662e636c6f75642e6769746875622e636f6d2f6173736574732f313036373930372f313733313732362f37393330373439652d363330662d313165332d383330312d3832383539366130653630322e706e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1200">
            <a:off x="2791443" y="2647497"/>
            <a:ext cx="246652" cy="2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camo.githubusercontent.com/bd7861a37af9413a9206c38535d8684a7f32ead1/68747470733a2f2f662e636c6f75642e6769746875622e636f6d2f6173736574732f313036373930372f313733313732362f37393330373439652d363330662d313165332d383330312d3832383539366130653630322e706e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1200">
            <a:off x="2872494" y="3323779"/>
            <a:ext cx="246652" cy="2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images.steelcase.com/image/upload/c_fill,dpr_auto,q_70,h_656,w_1166/v1418327088/www.steelcase.com/08-0000301.jpg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8"/>
          <a:stretch/>
        </p:blipFill>
        <p:spPr bwMode="auto">
          <a:xfrm>
            <a:off x="5088671" y="2362200"/>
            <a:ext cx="3492321" cy="215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://www.savetheinternet.com/sites/default/files/icon--press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8" t="20051" r="52118" b="8681"/>
          <a:stretch/>
        </p:blipFill>
        <p:spPr bwMode="auto">
          <a:xfrm>
            <a:off x="6553199" y="2941328"/>
            <a:ext cx="780429" cy="1600201"/>
          </a:xfrm>
          <a:prstGeom prst="snipRoundRect">
            <a:avLst>
              <a:gd name="adj1" fmla="val 16667"/>
              <a:gd name="adj2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arallelogram 21"/>
          <p:cNvSpPr/>
          <p:nvPr/>
        </p:nvSpPr>
        <p:spPr>
          <a:xfrm rot="10466032">
            <a:off x="8027730" y="2475523"/>
            <a:ext cx="423746" cy="159249"/>
          </a:xfrm>
          <a:prstGeom prst="parallelogram">
            <a:avLst>
              <a:gd name="adj" fmla="val 2616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0586314">
            <a:off x="8153804" y="2513806"/>
            <a:ext cx="150385" cy="762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https://camo.githubusercontent.com/bd7861a37af9413a9206c38535d8684a7f32ead1/68747470733a2f2f662e636c6f75642e6769746875622e636f6d2f6173736574732f313036373930372f313733313732362f37393330373439652d363330662d313165332d383330312d3832383539366130653630322e706e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1418">
            <a:off x="7783369" y="2664741"/>
            <a:ext cx="246652" cy="2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 rot="20049232">
            <a:off x="6873722" y="3063761"/>
            <a:ext cx="138545" cy="14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hord 25"/>
          <p:cNvSpPr/>
          <p:nvPr/>
        </p:nvSpPr>
        <p:spPr>
          <a:xfrm rot="16348606">
            <a:off x="6980231" y="3048745"/>
            <a:ext cx="31227" cy="37785"/>
          </a:xfrm>
          <a:prstGeom prst="chord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48201" y="2006958"/>
            <a:ext cx="4343400" cy="28194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129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LED-camera communication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Mobile-</a:t>
            </a:r>
            <a:r>
              <a:rPr lang="en-US" sz="2400" dirty="0" err="1"/>
              <a:t>IoT</a:t>
            </a:r>
            <a:r>
              <a:rPr lang="en-US" sz="2400" dirty="0"/>
              <a:t> communication requirements</a:t>
            </a:r>
          </a:p>
          <a:p>
            <a:pPr lvl="1"/>
            <a:r>
              <a:rPr lang="en-US" sz="2000" dirty="0" err="1"/>
              <a:t>IoT</a:t>
            </a:r>
            <a:r>
              <a:rPr lang="en-US" sz="2000" dirty="0"/>
              <a:t> side</a:t>
            </a:r>
          </a:p>
          <a:p>
            <a:pPr lvl="2"/>
            <a:r>
              <a:rPr lang="en-US" sz="1600" dirty="0"/>
              <a:t>Use low power communication techniques</a:t>
            </a:r>
          </a:p>
          <a:p>
            <a:pPr lvl="1"/>
            <a:r>
              <a:rPr lang="en-US" sz="2000" dirty="0"/>
              <a:t>Mobile side</a:t>
            </a:r>
          </a:p>
          <a:p>
            <a:pPr lvl="2"/>
            <a:r>
              <a:rPr lang="en-US" sz="1600" dirty="0"/>
              <a:t>Use existing sensors on the mobile device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r>
              <a:rPr lang="en-US" sz="2400" dirty="0"/>
              <a:t>Wireless communication techniques</a:t>
            </a:r>
          </a:p>
          <a:p>
            <a:pPr lvl="1"/>
            <a:r>
              <a:rPr lang="en-US" sz="2000" dirty="0"/>
              <a:t>RF (Bluetooth, ZigBee etc.)</a:t>
            </a:r>
          </a:p>
          <a:p>
            <a:pPr lvl="1"/>
            <a:r>
              <a:rPr lang="en-US" sz="2000" dirty="0"/>
              <a:t>NFC </a:t>
            </a:r>
          </a:p>
          <a:p>
            <a:pPr lvl="1"/>
            <a:r>
              <a:rPr lang="en-US" sz="2000" dirty="0"/>
              <a:t>QR code – camera</a:t>
            </a:r>
          </a:p>
          <a:p>
            <a:pPr lvl="1"/>
            <a:r>
              <a:rPr lang="en-US" sz="2000" dirty="0"/>
              <a:t>LED – camera</a:t>
            </a:r>
          </a:p>
          <a:p>
            <a:pPr lvl="1"/>
            <a:endParaRPr lang="en-US" sz="2000" dirty="0"/>
          </a:p>
          <a:p>
            <a:r>
              <a:rPr lang="en-US" sz="2400" dirty="0"/>
              <a:t>Transmitter visual association</a:t>
            </a:r>
          </a:p>
          <a:p>
            <a:pPr lvl="1"/>
            <a:r>
              <a:rPr lang="en-US" sz="2000" dirty="0"/>
              <a:t>Look at an object and receive information specifically from it</a:t>
            </a:r>
          </a:p>
          <a:p>
            <a:pPr lvl="1"/>
            <a:r>
              <a:rPr lang="en-US" sz="2000" dirty="0"/>
              <a:t>Difficult to achieve with RF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87562" y="3367454"/>
            <a:ext cx="221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the differences?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237892" y="3683977"/>
            <a:ext cx="1538654" cy="351692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47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LED-camera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Modulation schemes</a:t>
            </a:r>
          </a:p>
          <a:p>
            <a:endParaRPr lang="en-US" sz="2400" dirty="0"/>
          </a:p>
          <a:p>
            <a:r>
              <a:rPr lang="en-US" sz="2400" dirty="0"/>
              <a:t>On-Off Keying (OOK)</a:t>
            </a:r>
          </a:p>
          <a:p>
            <a:pPr lvl="1"/>
            <a:r>
              <a:rPr lang="en-US" sz="2000" dirty="0"/>
              <a:t>Switch LED on and off to send 1 and 0 respectively</a:t>
            </a:r>
          </a:p>
          <a:p>
            <a:pPr lvl="1"/>
            <a:r>
              <a:rPr lang="en-US" sz="2000" dirty="0"/>
              <a:t>Analyze the received camera frame to detect sent symbols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Problems</a:t>
            </a:r>
          </a:p>
          <a:p>
            <a:pPr lvl="1"/>
            <a:r>
              <a:rPr lang="en-US" sz="2000" dirty="0"/>
              <a:t>Ambient light interference – photodiode saturates just because of ambient light, difficult to distinguish ON/OFF</a:t>
            </a:r>
          </a:p>
          <a:p>
            <a:pPr lvl="1"/>
            <a:r>
              <a:rPr lang="en-US" sz="2000" dirty="0"/>
              <a:t>Wider pulses – slower ON/OFF frequency</a:t>
            </a:r>
          </a:p>
          <a:p>
            <a:pPr lvl="2"/>
            <a:r>
              <a:rPr lang="en-US" sz="1600" dirty="0"/>
              <a:t>Lower data rate</a:t>
            </a:r>
          </a:p>
          <a:p>
            <a:pPr lvl="2"/>
            <a:r>
              <a:rPr lang="en-US" sz="1600" dirty="0"/>
              <a:t>Flickering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58</a:t>
            </a:fld>
            <a:endParaRPr lang="en-US" dirty="0"/>
          </a:p>
        </p:txBody>
      </p:sp>
      <p:pic>
        <p:nvPicPr>
          <p:cNvPr id="5" name="Shape 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31661" y="2995469"/>
            <a:ext cx="1580373" cy="1702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84"/>
          <p:cNvPicPr preferRelativeResize="0"/>
          <p:nvPr/>
        </p:nvPicPr>
        <p:blipFill rotWithShape="1">
          <a:blip r:embed="rId2">
            <a:alphaModFix/>
          </a:blip>
          <a:srcRect r="47811"/>
          <a:stretch/>
        </p:blipFill>
        <p:spPr>
          <a:xfrm>
            <a:off x="4646969" y="2995469"/>
            <a:ext cx="1569193" cy="1702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8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LED-camera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Frequency Shift Keying (FSK)</a:t>
            </a:r>
          </a:p>
          <a:p>
            <a:pPr lvl="1"/>
            <a:r>
              <a:rPr lang="en-US" sz="2000" dirty="0"/>
              <a:t>Different On-Off frequencies different symbols</a:t>
            </a:r>
          </a:p>
          <a:p>
            <a:pPr lvl="1"/>
            <a:r>
              <a:rPr lang="en-US" sz="2000" dirty="0"/>
              <a:t>Lower inter-symbol interference</a:t>
            </a:r>
          </a:p>
          <a:p>
            <a:pPr lvl="2"/>
            <a:r>
              <a:rPr lang="en-US" sz="1600" dirty="0"/>
              <a:t>Better demodulation accuracy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Problems</a:t>
            </a:r>
          </a:p>
          <a:p>
            <a:pPr lvl="1"/>
            <a:r>
              <a:rPr lang="en-US" sz="2000" dirty="0"/>
              <a:t>Longer symbol duration</a:t>
            </a:r>
          </a:p>
          <a:p>
            <a:pPr lvl="1"/>
            <a:r>
              <a:rPr lang="en-US" sz="2000" dirty="0"/>
              <a:t>Lower data rate (&lt;12 bytes/second)</a:t>
            </a:r>
          </a:p>
          <a:p>
            <a:pPr lvl="2"/>
            <a:r>
              <a:rPr lang="en-US" sz="1600" dirty="0"/>
              <a:t>Not sufficient for most applications, even sending long plain text messages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59</a:t>
            </a:fld>
            <a:endParaRPr lang="en-US" dirty="0"/>
          </a:p>
        </p:txBody>
      </p:sp>
      <p:pic>
        <p:nvPicPr>
          <p:cNvPr id="8" name="Shape 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3600" y="2793296"/>
            <a:ext cx="1580373" cy="17022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42239" y="22128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22128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" name="Left Brace 10"/>
          <p:cNvSpPr/>
          <p:nvPr/>
        </p:nvSpPr>
        <p:spPr>
          <a:xfrm rot="5400000">
            <a:off x="3922743" y="2353627"/>
            <a:ext cx="140677" cy="597877"/>
          </a:xfrm>
          <a:prstGeom prst="leftBrace">
            <a:avLst>
              <a:gd name="adj1" fmla="val 44422"/>
              <a:gd name="adj2" fmla="val 50000"/>
            </a:avLst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5400000">
            <a:off x="4668716" y="2353627"/>
            <a:ext cx="140677" cy="597877"/>
          </a:xfrm>
          <a:prstGeom prst="leftBrace">
            <a:avLst>
              <a:gd name="adj1" fmla="val 44422"/>
              <a:gd name="adj2" fmla="val 50000"/>
            </a:avLst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9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VLC vs. 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Why VLC?</a:t>
            </a:r>
            <a:endParaRPr lang="en-US" sz="1600" dirty="0"/>
          </a:p>
          <a:p>
            <a:pPr lvl="1"/>
            <a:r>
              <a:rPr lang="en-US" sz="2000" dirty="0"/>
              <a:t>Reusing existing lighting infrastructure reduces deployment cost</a:t>
            </a:r>
          </a:p>
          <a:p>
            <a:pPr lvl="1"/>
            <a:r>
              <a:rPr lang="en-US" sz="2000" dirty="0"/>
              <a:t>RF spectrum is congested </a:t>
            </a:r>
          </a:p>
          <a:p>
            <a:pPr lvl="1"/>
            <a:endParaRPr lang="en-US" sz="2000" dirty="0"/>
          </a:p>
          <a:p>
            <a:r>
              <a:rPr lang="en-US" sz="2400" dirty="0"/>
              <a:t>VLC can complement RF</a:t>
            </a:r>
          </a:p>
          <a:p>
            <a:pPr lvl="1"/>
            <a:r>
              <a:rPr lang="en-US" sz="2000" dirty="0"/>
              <a:t>Existing RF networks suffer from severe interference</a:t>
            </a:r>
          </a:p>
          <a:p>
            <a:pPr lvl="1"/>
            <a:r>
              <a:rPr lang="en-US" sz="2000" dirty="0"/>
              <a:t>Use VLC wherever necessary to relieve congestion</a:t>
            </a:r>
          </a:p>
          <a:p>
            <a:pPr lvl="1"/>
            <a:r>
              <a:rPr lang="en-US" sz="2000" dirty="0"/>
              <a:t>Coexistence more likely than replacing RF</a:t>
            </a:r>
          </a:p>
          <a:p>
            <a:pPr lvl="1"/>
            <a:endParaRPr lang="en-US" sz="2000" dirty="0"/>
          </a:p>
          <a:p>
            <a:r>
              <a:rPr lang="en-US" sz="2400" dirty="0"/>
              <a:t>Advantages of VLC</a:t>
            </a:r>
          </a:p>
          <a:p>
            <a:pPr lvl="1"/>
            <a:r>
              <a:rPr lang="en-US" sz="2000" dirty="0"/>
              <a:t>Smaller cell radius based on typical luminaire</a:t>
            </a:r>
          </a:p>
          <a:p>
            <a:pPr lvl="1"/>
            <a:r>
              <a:rPr lang="en-US" sz="2000" dirty="0"/>
              <a:t>Very little interference between cells</a:t>
            </a:r>
          </a:p>
          <a:p>
            <a:pPr lvl="1"/>
            <a:r>
              <a:rPr lang="en-US" sz="2000" dirty="0"/>
              <a:t>Secure?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35769" y="5814069"/>
            <a:ext cx="371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is VLC more secure than RF?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925516" y="5328138"/>
            <a:ext cx="2787161" cy="48593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9104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LED-camera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741951" cy="5860472"/>
          </a:xfrm>
        </p:spPr>
        <p:txBody>
          <a:bodyPr>
            <a:normAutofit/>
          </a:bodyPr>
          <a:lstStyle/>
          <a:p>
            <a:r>
              <a:rPr lang="en-US" sz="2400" dirty="0"/>
              <a:t>Color Shift Keying (CSK)</a:t>
            </a:r>
          </a:p>
          <a:p>
            <a:pPr lvl="1"/>
            <a:r>
              <a:rPr lang="en-US" sz="2000" dirty="0"/>
              <a:t>Use different colors as different data symbols</a:t>
            </a:r>
          </a:p>
          <a:p>
            <a:pPr lvl="1"/>
            <a:r>
              <a:rPr lang="en-US" sz="2000" dirty="0"/>
              <a:t>Especially suitable for camera receivers</a:t>
            </a:r>
          </a:p>
          <a:p>
            <a:pPr lvl="2"/>
            <a:r>
              <a:rPr lang="en-US" sz="1600" dirty="0"/>
              <a:t>Today’s cameras can receive a wide variety of colors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How?</a:t>
            </a:r>
          </a:p>
          <a:p>
            <a:pPr lvl="1"/>
            <a:r>
              <a:rPr lang="en-US" sz="2000" dirty="0"/>
              <a:t>Use RGB tri-LED instead of conventional white LED</a:t>
            </a:r>
          </a:p>
          <a:p>
            <a:pPr lvl="1"/>
            <a:r>
              <a:rPr lang="en-US" sz="2000" dirty="0"/>
              <a:t>Conventional white LED: white light is produced using blue LED and yellow phosphor cover</a:t>
            </a:r>
          </a:p>
          <a:p>
            <a:pPr lvl="1"/>
            <a:r>
              <a:rPr lang="en-US" sz="2000" dirty="0"/>
              <a:t>RGB tri-LED: when all R, G and B LEDs in the tri-LED are turned on, white light is produced</a:t>
            </a:r>
          </a:p>
          <a:p>
            <a:pPr lvl="1"/>
            <a:endParaRPr lang="en-US" sz="2000" dirty="0"/>
          </a:p>
          <a:p>
            <a:r>
              <a:rPr lang="en-US" sz="2400" dirty="0"/>
              <a:t>CSK</a:t>
            </a:r>
          </a:p>
          <a:p>
            <a:pPr lvl="1"/>
            <a:r>
              <a:rPr lang="en-US" sz="2000" dirty="0"/>
              <a:t>Generate different colors by mixing different intensity of R, G and B</a:t>
            </a:r>
          </a:p>
          <a:p>
            <a:pPr lvl="1"/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555" y="1028699"/>
            <a:ext cx="1918873" cy="20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373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LED-camera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CSK modulation for LED-camera communication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How to choose the colors for symbols?</a:t>
            </a:r>
          </a:p>
          <a:p>
            <a:pPr lvl="1"/>
            <a:r>
              <a:rPr lang="en-US" sz="2000" dirty="0"/>
              <a:t>Minimize inter-symbol interference</a:t>
            </a:r>
          </a:p>
          <a:p>
            <a:endParaRPr lang="en-US" sz="2400" dirty="0"/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61</a:t>
            </a:fld>
            <a:endParaRPr lang="en-US" dirty="0"/>
          </a:p>
        </p:txBody>
      </p:sp>
      <p:pic>
        <p:nvPicPr>
          <p:cNvPr id="5" name="Shape 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21612" y="1724713"/>
            <a:ext cx="4300775" cy="309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3037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LED-camera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CSK as proposed in 802.15.7</a:t>
            </a:r>
          </a:p>
          <a:p>
            <a:pPr lvl="1"/>
            <a:r>
              <a:rPr lang="en-US" sz="2000" dirty="0"/>
              <a:t>Use CIE 1931 color space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62</a:t>
            </a:fld>
            <a:endParaRPr lang="en-US" dirty="0"/>
          </a:p>
        </p:txBody>
      </p:sp>
      <p:pic>
        <p:nvPicPr>
          <p:cNvPr id="5" name="Shape 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5575" y="2842912"/>
            <a:ext cx="2927100" cy="250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723" y="1719812"/>
            <a:ext cx="2571675" cy="230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9725" y="4240187"/>
            <a:ext cx="2571674" cy="22486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08"/>
          <p:cNvSpPr/>
          <p:nvPr/>
        </p:nvSpPr>
        <p:spPr>
          <a:xfrm rot="-2265951">
            <a:off x="3917380" y="3323327"/>
            <a:ext cx="552547" cy="16657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9"/>
          <p:cNvSpPr/>
          <p:nvPr/>
        </p:nvSpPr>
        <p:spPr>
          <a:xfrm rot="1697413">
            <a:off x="3917343" y="4527995"/>
            <a:ext cx="552604" cy="1667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0"/>
          <p:cNvSpPr txBox="1"/>
          <p:nvPr/>
        </p:nvSpPr>
        <p:spPr>
          <a:xfrm>
            <a:off x="7027150" y="2184762"/>
            <a:ext cx="15519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8 CSK</a:t>
            </a:r>
          </a:p>
        </p:txBody>
      </p:sp>
      <p:sp>
        <p:nvSpPr>
          <p:cNvPr id="12" name="Shape 111"/>
          <p:cNvSpPr txBox="1"/>
          <p:nvPr/>
        </p:nvSpPr>
        <p:spPr>
          <a:xfrm>
            <a:off x="7027150" y="4546962"/>
            <a:ext cx="15519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16 CSK</a:t>
            </a:r>
          </a:p>
        </p:txBody>
      </p:sp>
    </p:spTree>
    <p:extLst>
      <p:ext uri="{BB962C8B-B14F-4D97-AF65-F5344CB8AC3E}">
        <p14:creationId xmlns:p14="http://schemas.microsoft.com/office/powerpoint/2010/main" val="12155292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LED-camera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CSK in LED-camera communication</a:t>
            </a:r>
          </a:p>
          <a:p>
            <a:endParaRPr lang="en-US" sz="2400" dirty="0"/>
          </a:p>
          <a:p>
            <a:r>
              <a:rPr lang="en-US" sz="2400" dirty="0"/>
              <a:t>Challenges</a:t>
            </a:r>
          </a:p>
          <a:p>
            <a:pPr lvl="1"/>
            <a:r>
              <a:rPr lang="en-US" sz="2000" dirty="0"/>
              <a:t>Color flicker</a:t>
            </a:r>
          </a:p>
          <a:p>
            <a:pPr lvl="1"/>
            <a:r>
              <a:rPr lang="en-US" sz="2000" dirty="0"/>
              <a:t>Inter-frame data loss</a:t>
            </a:r>
          </a:p>
          <a:p>
            <a:pPr lvl="1"/>
            <a:r>
              <a:rPr lang="en-US" sz="2000" dirty="0"/>
              <a:t>Receiver diversity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Color flicker</a:t>
            </a:r>
          </a:p>
          <a:p>
            <a:pPr lvl="1"/>
            <a:r>
              <a:rPr lang="en-US" sz="2000" dirty="0"/>
              <a:t>LED’s primary purpose is illumination</a:t>
            </a:r>
          </a:p>
          <a:p>
            <a:pPr lvl="1"/>
            <a:r>
              <a:rPr lang="en-US" sz="2000" dirty="0"/>
              <a:t>Guaranteeing white light illumination even when using CSK</a:t>
            </a:r>
          </a:p>
          <a:p>
            <a:pPr lvl="1"/>
            <a:r>
              <a:rPr lang="en-US" sz="2000" dirty="0"/>
              <a:t>Avoiding human perceivable color or change of color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099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Color flicker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indent="-342900">
              <a:spcBef>
                <a:spcPts val="0"/>
              </a:spcBef>
              <a:buSzPct val="100000"/>
            </a:pPr>
            <a:r>
              <a:rPr lang="en-US" sz="2400" dirty="0">
                <a:ea typeface="Calibri"/>
                <a:cs typeface="Calibri"/>
                <a:sym typeface="Calibri"/>
              </a:rPr>
              <a:t>Temporal summation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-US" sz="2000" dirty="0">
                <a:ea typeface="Calibri"/>
                <a:cs typeface="Calibri"/>
                <a:sym typeface="Calibri"/>
              </a:rPr>
              <a:t>Human eye “accumulates” incoming photons for a period of time until it saturates 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-US" sz="2000" dirty="0">
                <a:ea typeface="Calibri"/>
                <a:cs typeface="Calibri"/>
                <a:sym typeface="Calibri"/>
              </a:rPr>
              <a:t>The time period is called “critical duration”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57200" indent="-342900">
              <a:spcBef>
                <a:spcPts val="0"/>
              </a:spcBef>
              <a:buSzPct val="100000"/>
            </a:pPr>
            <a:r>
              <a:rPr lang="en-US" sz="2400" dirty="0">
                <a:ea typeface="Calibri"/>
                <a:cs typeface="Calibri"/>
                <a:sym typeface="Calibri"/>
              </a:rPr>
              <a:t>Luminance and color perception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-US" sz="2000" dirty="0">
                <a:ea typeface="Calibri"/>
                <a:cs typeface="Calibri"/>
                <a:sym typeface="Calibri"/>
              </a:rPr>
              <a:t>The perceived color is the average of the received colors during the critical duration due to the temporal summation (Bloch’s law of vision)</a:t>
            </a:r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64</a:t>
            </a:fld>
            <a:endParaRPr lang="en-US" dirty="0"/>
          </a:p>
        </p:txBody>
      </p:sp>
      <p:pic>
        <p:nvPicPr>
          <p:cNvPr id="5" name="Shape 1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28654" y="3518528"/>
            <a:ext cx="3612849" cy="2838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4854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Color flicker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indent="-342900">
              <a:spcBef>
                <a:spcPts val="0"/>
              </a:spcBef>
              <a:buSzPct val="100000"/>
            </a:pPr>
            <a:r>
              <a:rPr lang="en-US" sz="2400" dirty="0">
                <a:ea typeface="Calibri"/>
                <a:cs typeface="Calibri"/>
                <a:sym typeface="Calibri"/>
              </a:rPr>
              <a:t>Difficult to ensure equal proportion of R, G and B within critical duration</a:t>
            </a:r>
          </a:p>
          <a:p>
            <a:pPr lvl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57200" indent="-342900">
              <a:spcBef>
                <a:spcPts val="0"/>
              </a:spcBef>
              <a:buSzPct val="100000"/>
            </a:pPr>
            <a:r>
              <a:rPr lang="en-US" sz="2400" dirty="0">
                <a:ea typeface="Calibri"/>
                <a:cs typeface="Calibri"/>
                <a:sym typeface="Calibri"/>
              </a:rPr>
              <a:t>Dedicated illumination symbols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Inserted periodically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Amount depends on symbol frequency, also subjective</a:t>
            </a:r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65</a:t>
            </a:fld>
            <a:endParaRPr lang="en-US" dirty="0"/>
          </a:p>
        </p:txBody>
      </p:sp>
      <p:pic>
        <p:nvPicPr>
          <p:cNvPr id="5" name="Shape 1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0100" y="3693125"/>
            <a:ext cx="8126701" cy="28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59"/>
          <p:cNvSpPr txBox="1"/>
          <p:nvPr/>
        </p:nvSpPr>
        <p:spPr>
          <a:xfrm>
            <a:off x="1089975" y="3453725"/>
            <a:ext cx="2900399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10 volunteers</a:t>
            </a:r>
          </a:p>
        </p:txBody>
      </p:sp>
      <p:sp>
        <p:nvSpPr>
          <p:cNvPr id="8" name="Shape 162"/>
          <p:cNvSpPr txBox="1"/>
          <p:nvPr/>
        </p:nvSpPr>
        <p:spPr>
          <a:xfrm>
            <a:off x="3940975" y="2920325"/>
            <a:ext cx="5206499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Higher symbol freq. =&gt;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more demodulation errors</a:t>
            </a:r>
          </a:p>
        </p:txBody>
      </p:sp>
      <p:sp>
        <p:nvSpPr>
          <p:cNvPr id="9" name="Shape 160"/>
          <p:cNvSpPr txBox="1"/>
          <p:nvPr/>
        </p:nvSpPr>
        <p:spPr>
          <a:xfrm>
            <a:off x="4214175" y="3606125"/>
            <a:ext cx="2900399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1000 Sym./sec.</a:t>
            </a:r>
          </a:p>
        </p:txBody>
      </p:sp>
      <p:sp>
        <p:nvSpPr>
          <p:cNvPr id="10" name="Shape 161"/>
          <p:cNvSpPr txBox="1"/>
          <p:nvPr/>
        </p:nvSpPr>
        <p:spPr>
          <a:xfrm>
            <a:off x="6119175" y="3606125"/>
            <a:ext cx="2900399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3000 Sym./sec.</a:t>
            </a:r>
          </a:p>
        </p:txBody>
      </p:sp>
    </p:spTree>
    <p:extLst>
      <p:ext uri="{BB962C8B-B14F-4D97-AF65-F5344CB8AC3E}">
        <p14:creationId xmlns:p14="http://schemas.microsoft.com/office/powerpoint/2010/main" val="13645595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LED-camera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CSK in LED-camera communication</a:t>
            </a:r>
          </a:p>
          <a:p>
            <a:endParaRPr lang="en-US" sz="2400" dirty="0"/>
          </a:p>
          <a:p>
            <a:r>
              <a:rPr lang="en-US" sz="2400" dirty="0"/>
              <a:t>Challenges [4]</a:t>
            </a:r>
          </a:p>
          <a:p>
            <a:pPr lvl="1"/>
            <a:r>
              <a:rPr lang="en-US" sz="2000" dirty="0"/>
              <a:t>Color flicker</a:t>
            </a:r>
          </a:p>
          <a:p>
            <a:pPr lvl="1"/>
            <a:r>
              <a:rPr lang="en-US" sz="2000" dirty="0"/>
              <a:t>Inter-frame data loss</a:t>
            </a:r>
          </a:p>
          <a:p>
            <a:pPr lvl="1"/>
            <a:r>
              <a:rPr lang="en-US" sz="2000" dirty="0"/>
              <a:t>Receiver diversity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242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LED-camera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Inter-frame data loss</a:t>
            </a:r>
          </a:p>
          <a:p>
            <a:pPr lvl="1"/>
            <a:r>
              <a:rPr lang="en-US" sz="2000" dirty="0"/>
              <a:t>Inter-frame gap of camera receivers</a:t>
            </a:r>
          </a:p>
          <a:p>
            <a:pPr lvl="1"/>
            <a:r>
              <a:rPr lang="en-US" sz="2000" dirty="0"/>
              <a:t>Time gap between two consecutive frame captures</a:t>
            </a:r>
          </a:p>
          <a:p>
            <a:pPr lvl="1"/>
            <a:r>
              <a:rPr lang="en-US" sz="2000" dirty="0"/>
              <a:t>Unidirectional communication</a:t>
            </a:r>
          </a:p>
          <a:p>
            <a:pPr lvl="1"/>
            <a:r>
              <a:rPr lang="en-US" sz="2000" dirty="0"/>
              <a:t>How to ensure reliable data delivery?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indent="-342900">
              <a:spcBef>
                <a:spcPts val="0"/>
              </a:spcBef>
              <a:buSzPct val="100000"/>
            </a:pPr>
            <a:r>
              <a:rPr lang="en-US" sz="2400" dirty="0">
                <a:ea typeface="Calibri"/>
                <a:cs typeface="Calibri"/>
                <a:sym typeface="Calibri"/>
              </a:rPr>
              <a:t>Reed-Solomon error correction coding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1800" dirty="0">
                <a:ea typeface="Calibri"/>
                <a:cs typeface="Calibri"/>
                <a:sym typeface="Calibri"/>
              </a:rPr>
              <a:t>RS(</a:t>
            </a:r>
            <a:r>
              <a:rPr lang="en-US" sz="1800" dirty="0" err="1">
                <a:ea typeface="Calibri"/>
                <a:cs typeface="Calibri"/>
                <a:sym typeface="Calibri"/>
              </a:rPr>
              <a:t>n,k</a:t>
            </a:r>
            <a:r>
              <a:rPr lang="en-US" sz="1800" dirty="0">
                <a:ea typeface="Calibri"/>
                <a:cs typeface="Calibri"/>
                <a:sym typeface="Calibri"/>
              </a:rPr>
              <a:t>) can correct t bit errors where 2t = n - k, n is the size of the </a:t>
            </a:r>
            <a:r>
              <a:rPr lang="en-US" sz="1800" dirty="0" err="1">
                <a:ea typeface="Calibri"/>
                <a:cs typeface="Calibri"/>
                <a:sym typeface="Calibri"/>
              </a:rPr>
              <a:t>codeword</a:t>
            </a:r>
            <a:r>
              <a:rPr lang="en-US" sz="1800" dirty="0">
                <a:ea typeface="Calibri"/>
                <a:cs typeface="Calibri"/>
                <a:sym typeface="Calibri"/>
              </a:rPr>
              <a:t> and k is number of data bits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67</a:t>
            </a:fld>
            <a:endParaRPr lang="en-US" dirty="0"/>
          </a:p>
        </p:txBody>
      </p:sp>
      <p:pic>
        <p:nvPicPr>
          <p:cNvPr id="5" name="Shape 1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02012" y="2686799"/>
            <a:ext cx="4264781" cy="2518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4839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Packetization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indent="-342900">
              <a:spcBef>
                <a:spcPts val="0"/>
              </a:spcBef>
              <a:buSzPct val="100000"/>
            </a:pPr>
            <a:r>
              <a:rPr lang="en-US" sz="2400" dirty="0">
                <a:ea typeface="Calibri"/>
                <a:cs typeface="Calibri"/>
                <a:sym typeface="Calibri"/>
              </a:rPr>
              <a:t>Data, parity and illumination symbols are encapsulated in a packet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Packet header includes</a:t>
            </a:r>
          </a:p>
          <a:p>
            <a:pPr marL="1371600" lvl="0" indent="-342900">
              <a:spcBef>
                <a:spcPts val="0"/>
              </a:spcBef>
              <a:buSzPct val="100000"/>
              <a:buFont typeface="Calibri"/>
              <a:buChar char="-"/>
            </a:pPr>
            <a:r>
              <a:rPr lang="en-US" sz="1600" dirty="0">
                <a:ea typeface="Calibri"/>
                <a:cs typeface="Calibri"/>
                <a:sym typeface="Calibri"/>
              </a:rPr>
              <a:t>Flag indicating data or calibration packet</a:t>
            </a:r>
          </a:p>
          <a:p>
            <a:pPr marL="1371600" lvl="0" indent="-342900">
              <a:spcBef>
                <a:spcPts val="0"/>
              </a:spcBef>
              <a:buSzPct val="100000"/>
              <a:buFont typeface="Calibri"/>
              <a:buChar char="-"/>
            </a:pPr>
            <a:r>
              <a:rPr lang="en-US" sz="1600" dirty="0">
                <a:ea typeface="Calibri"/>
                <a:cs typeface="Calibri"/>
                <a:sym typeface="Calibri"/>
              </a:rPr>
              <a:t>Size of the packet</a:t>
            </a:r>
          </a:p>
          <a:p>
            <a:pPr lvl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57200" indent="-342900">
              <a:spcBef>
                <a:spcPts val="0"/>
              </a:spcBef>
              <a:buSzPct val="100000"/>
            </a:pPr>
            <a:r>
              <a:rPr lang="en-US" sz="2400" dirty="0">
                <a:ea typeface="Calibri"/>
                <a:cs typeface="Calibri"/>
                <a:sym typeface="Calibri"/>
              </a:rPr>
              <a:t>Size of a packet is chosen to be total size of a frame and inter-frame gap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68</a:t>
            </a:fld>
            <a:endParaRPr lang="en-US" dirty="0"/>
          </a:p>
        </p:txBody>
      </p:sp>
      <p:pic>
        <p:nvPicPr>
          <p:cNvPr id="15" name="Shape 1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7575" y="3143500"/>
            <a:ext cx="5008850" cy="3217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4958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CSK for LED-camera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 lnSpcReduction="10000"/>
          </a:bodyPr>
          <a:lstStyle/>
          <a:p>
            <a:pPr marL="457200" indent="-342900">
              <a:spcBef>
                <a:spcPts val="0"/>
              </a:spcBef>
              <a:buSzPct val="100000"/>
            </a:pPr>
            <a:r>
              <a:rPr lang="en" sz="2400" dirty="0">
                <a:ea typeface="Calibri"/>
                <a:cs typeface="Calibri"/>
                <a:sym typeface="Calibri"/>
              </a:rPr>
              <a:t>Receiver diversity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2000" dirty="0">
                <a:ea typeface="Calibri"/>
                <a:cs typeface="Calibri"/>
                <a:sym typeface="Calibri"/>
              </a:rPr>
              <a:t>Differences in cameras based on color filters, types and arrangements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2000" dirty="0">
                <a:ea typeface="Calibri"/>
                <a:cs typeface="Calibri"/>
                <a:sym typeface="Calibri"/>
              </a:rPr>
              <a:t>Same transmitted color captured differently by different cameras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2000" dirty="0">
                <a:ea typeface="Calibri"/>
                <a:cs typeface="Calibri"/>
                <a:sym typeface="Calibri"/>
              </a:rPr>
              <a:t>Reduce demodulation errors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00050" indent="-285750">
              <a:spcBef>
                <a:spcPts val="0"/>
              </a:spcBef>
              <a:buSzPct val="100000"/>
            </a:pPr>
            <a:r>
              <a:rPr lang="en-US" sz="2400" dirty="0">
                <a:ea typeface="Calibri"/>
                <a:cs typeface="Calibri"/>
                <a:sym typeface="Calibri"/>
              </a:rPr>
              <a:t>Camera exposure time and ISO also affect the captured color</a:t>
            </a:r>
          </a:p>
          <a:p>
            <a:pPr lvl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00050" indent="-285750">
              <a:spcBef>
                <a:spcPts val="0"/>
              </a:spcBef>
              <a:buSzPct val="100000"/>
            </a:pPr>
            <a:r>
              <a:rPr lang="en-US" sz="2400" dirty="0">
                <a:ea typeface="Calibri"/>
                <a:cs typeface="Calibri"/>
                <a:sym typeface="Calibri"/>
              </a:rPr>
              <a:t>Solution?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Calibration packets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Transmitted periodically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Includes all symbols of current CSK modulation 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Receiver uses the symbol colors for matching during demodulation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69</a:t>
            </a:fld>
            <a:endParaRPr lang="en-US" dirty="0"/>
          </a:p>
        </p:txBody>
      </p:sp>
      <p:pic>
        <p:nvPicPr>
          <p:cNvPr id="6" name="Shape 2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8100" y="2150131"/>
            <a:ext cx="2097974" cy="21579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12"/>
          <p:cNvSpPr txBox="1"/>
          <p:nvPr/>
        </p:nvSpPr>
        <p:spPr>
          <a:xfrm>
            <a:off x="1841075" y="4308106"/>
            <a:ext cx="22257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CIELab color space</a:t>
            </a:r>
          </a:p>
        </p:txBody>
      </p:sp>
      <p:pic>
        <p:nvPicPr>
          <p:cNvPr id="9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2125" y="2150131"/>
            <a:ext cx="2490055" cy="22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214"/>
          <p:cNvSpPr txBox="1"/>
          <p:nvPr/>
        </p:nvSpPr>
        <p:spPr>
          <a:xfrm>
            <a:off x="4812875" y="4308106"/>
            <a:ext cx="22257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Camera diversity</a:t>
            </a:r>
          </a:p>
        </p:txBody>
      </p:sp>
    </p:spTree>
    <p:extLst>
      <p:ext uri="{BB962C8B-B14F-4D97-AF65-F5344CB8AC3E}">
        <p14:creationId xmlns:p14="http://schemas.microsoft.com/office/powerpoint/2010/main" val="155392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VLC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Pioneering research</a:t>
            </a:r>
            <a:endParaRPr lang="en-US" sz="1200" dirty="0"/>
          </a:p>
          <a:p>
            <a:pPr lvl="1"/>
            <a:r>
              <a:rPr lang="en-US" sz="2000" dirty="0"/>
              <a:t>Keio university in Japan back in 2000</a:t>
            </a:r>
          </a:p>
          <a:p>
            <a:pPr lvl="1"/>
            <a:r>
              <a:rPr lang="en-US" sz="2000" dirty="0"/>
              <a:t>White LEDs for communication in homes</a:t>
            </a:r>
          </a:p>
          <a:p>
            <a:pPr lvl="1"/>
            <a:endParaRPr lang="en-US" sz="2000" dirty="0"/>
          </a:p>
          <a:p>
            <a:r>
              <a:rPr lang="en-US" sz="2400" dirty="0"/>
              <a:t>Standardization</a:t>
            </a:r>
          </a:p>
          <a:p>
            <a:pPr lvl="1"/>
            <a:r>
              <a:rPr lang="en-US" sz="2000" dirty="0"/>
              <a:t>2003: Visible Light Communication Consortium (VLCC), Japan</a:t>
            </a:r>
          </a:p>
          <a:p>
            <a:pPr lvl="1"/>
            <a:r>
              <a:rPr lang="en-US" sz="2000" dirty="0"/>
              <a:t>2007: Two VLC communication standards</a:t>
            </a:r>
          </a:p>
          <a:p>
            <a:pPr lvl="1"/>
            <a:r>
              <a:rPr lang="en-US" sz="2000" dirty="0"/>
              <a:t>Later became JEITA CP-1221 and CP-1222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2009: Infrared Data Association (IrDA) </a:t>
            </a:r>
          </a:p>
          <a:p>
            <a:pPr lvl="1"/>
            <a:r>
              <a:rPr lang="en-US" sz="2000" dirty="0"/>
              <a:t>OMEGA – </a:t>
            </a:r>
            <a:r>
              <a:rPr lang="en-US" sz="2000" dirty="0" err="1"/>
              <a:t>hOME</a:t>
            </a:r>
            <a:r>
              <a:rPr lang="en-US" sz="2000" dirty="0"/>
              <a:t> Gigabit Access project in EU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2011: IEEE standard development</a:t>
            </a:r>
          </a:p>
          <a:p>
            <a:pPr lvl="1"/>
            <a:r>
              <a:rPr lang="en-US" sz="2000" dirty="0"/>
              <a:t>IEEE 802.15.7 - Short-Range Wireless Optical Communication Using Visible Light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6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Demodulation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00050" indent="-285750">
              <a:spcBef>
                <a:spcPts val="0"/>
              </a:spcBef>
              <a:buSzPct val="100000"/>
            </a:pPr>
            <a:r>
              <a:rPr lang="en-US" sz="2400" dirty="0">
                <a:ea typeface="Calibri"/>
                <a:cs typeface="Calibri"/>
                <a:sym typeface="Calibri"/>
              </a:rPr>
              <a:t>Demodulation uses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CIELab</a:t>
            </a:r>
            <a:r>
              <a:rPr lang="en-US" sz="2400" dirty="0">
                <a:ea typeface="Calibri"/>
                <a:cs typeface="Calibri"/>
                <a:sym typeface="Calibri"/>
              </a:rPr>
              <a:t> color space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Color is converted from RGB to {a, b}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00050" indent="-285750">
              <a:spcBef>
                <a:spcPts val="0"/>
              </a:spcBef>
              <a:buSzPct val="100000"/>
            </a:pPr>
            <a:r>
              <a:rPr lang="en-US" sz="2400" dirty="0">
                <a:ea typeface="Calibri"/>
                <a:cs typeface="Calibri"/>
                <a:sym typeface="Calibri"/>
              </a:rPr>
              <a:t>Brightness is non-uniformly distributed in the captured frame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Dimension L is removed 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57200" indent="-342900">
              <a:spcBef>
                <a:spcPts val="0"/>
              </a:spcBef>
              <a:buSzPct val="100000"/>
            </a:pPr>
            <a:r>
              <a:rPr lang="en-US" sz="2400" dirty="0">
                <a:ea typeface="Calibri"/>
                <a:cs typeface="Calibri"/>
                <a:sym typeface="Calibri"/>
              </a:rPr>
              <a:t>Colors of calibration packets used for matching (Euclidean distance in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a,b</a:t>
            </a:r>
            <a:r>
              <a:rPr lang="en-US" sz="2400" dirty="0">
                <a:ea typeface="Calibri"/>
                <a:cs typeface="Calibri"/>
                <a:sym typeface="Calibri"/>
              </a:rPr>
              <a:t>-plane)</a:t>
            </a:r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70</a:t>
            </a:fld>
            <a:endParaRPr lang="en-US" dirty="0"/>
          </a:p>
        </p:txBody>
      </p:sp>
      <p:pic>
        <p:nvPicPr>
          <p:cNvPr id="5" name="Shape 2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3381" y="2772660"/>
            <a:ext cx="2097974" cy="215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24"/>
          <p:cNvPicPr preferRelativeResize="0"/>
          <p:nvPr/>
        </p:nvPicPr>
        <p:blipFill rotWithShape="1">
          <a:blip r:embed="rId3">
            <a:alphaModFix/>
          </a:blip>
          <a:srcRect r="52660"/>
          <a:stretch/>
        </p:blipFill>
        <p:spPr>
          <a:xfrm>
            <a:off x="1056914" y="2918132"/>
            <a:ext cx="2081940" cy="171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4"/>
          <p:cNvPicPr preferRelativeResize="0"/>
          <p:nvPr/>
        </p:nvPicPr>
        <p:blipFill rotWithShape="1">
          <a:blip r:embed="rId3">
            <a:alphaModFix/>
          </a:blip>
          <a:srcRect l="46663"/>
          <a:stretch/>
        </p:blipFill>
        <p:spPr>
          <a:xfrm>
            <a:off x="6007077" y="2837866"/>
            <a:ext cx="2306061" cy="18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23"/>
          <p:cNvSpPr txBox="1"/>
          <p:nvPr/>
        </p:nvSpPr>
        <p:spPr>
          <a:xfrm>
            <a:off x="3539518" y="4829333"/>
            <a:ext cx="22257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CIELab color space</a:t>
            </a:r>
          </a:p>
        </p:txBody>
      </p:sp>
    </p:spTree>
    <p:extLst>
      <p:ext uri="{BB962C8B-B14F-4D97-AF65-F5344CB8AC3E}">
        <p14:creationId xmlns:p14="http://schemas.microsoft.com/office/powerpoint/2010/main" val="8601811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Inter-frame loss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00050" indent="-285750">
              <a:spcBef>
                <a:spcPts val="0"/>
              </a:spcBef>
              <a:buSzPct val="100000"/>
            </a:pPr>
            <a:r>
              <a:rPr lang="en" sz="2400" dirty="0">
                <a:ea typeface="Calibri"/>
                <a:cs typeface="Calibri"/>
                <a:sym typeface="Calibri"/>
              </a:rPr>
              <a:t>Cameras on Nexus 5 and iPhone5S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2000" dirty="0">
                <a:ea typeface="Calibri"/>
                <a:cs typeface="Calibri"/>
                <a:sym typeface="Calibri"/>
              </a:rPr>
              <a:t>Frame rate - 30 frames per second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2000" dirty="0">
                <a:ea typeface="Calibri"/>
                <a:cs typeface="Calibri"/>
                <a:sym typeface="Calibri"/>
              </a:rPr>
              <a:t>How can we measure the in</a:t>
            </a:r>
            <a:r>
              <a:rPr lang="en-US" sz="2000" dirty="0" err="1">
                <a:ea typeface="Calibri"/>
                <a:cs typeface="Calibri"/>
                <a:sym typeface="Calibri"/>
              </a:rPr>
              <a:t>ter</a:t>
            </a:r>
            <a:r>
              <a:rPr lang="en-US" sz="2000" dirty="0">
                <a:ea typeface="Calibri"/>
                <a:cs typeface="Calibri"/>
                <a:sym typeface="Calibri"/>
              </a:rPr>
              <a:t>-frame loss ratio of a phone?</a:t>
            </a:r>
            <a:endParaRPr lang="en" sz="2000" dirty="0">
              <a:ea typeface="Calibri"/>
              <a:cs typeface="Calibri"/>
              <a:sym typeface="Calibri"/>
            </a:endParaRP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71</a:t>
            </a:fld>
            <a:endParaRPr lang="en-US" dirty="0"/>
          </a:p>
        </p:txBody>
      </p:sp>
      <p:graphicFrame>
        <p:nvGraphicFramePr>
          <p:cNvPr id="6" name="Shape 241"/>
          <p:cNvGraphicFramePr/>
          <p:nvPr/>
        </p:nvGraphicFramePr>
        <p:xfrm>
          <a:off x="952500" y="2362200"/>
          <a:ext cx="7239000" cy="34745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Transmission Symbol Rate (Hz)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 dirty="0"/>
                        <a:t>Received Symbol Rate (Hz)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Nexus 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iPhone 5S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1000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772.84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640.55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2000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1506.11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1263.56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3000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2352.65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1887.73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4000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3060.67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2431.01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Avg. Inter-frame Loss Ratio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0.23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 dirty="0"/>
                        <a:t>0.37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71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Symbol Error Rate (SER)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00050" indent="-285750">
              <a:spcBef>
                <a:spcPts val="0"/>
              </a:spcBef>
              <a:buSzPct val="100000"/>
            </a:pPr>
            <a:r>
              <a:rPr lang="en" sz="2400" dirty="0">
                <a:ea typeface="Calibri"/>
                <a:cs typeface="Calibri"/>
                <a:sym typeface="Calibri"/>
              </a:rPr>
              <a:t>Fraction of symbols incorrectly demodulated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2000" dirty="0">
                <a:ea typeface="Calibri"/>
                <a:cs typeface="Calibri"/>
                <a:sym typeface="Calibri"/>
              </a:rPr>
              <a:t>Low SER for 4 and 8 CSK even at high symbol frequency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2000" dirty="0">
                <a:ea typeface="Calibri"/>
                <a:cs typeface="Calibri"/>
                <a:sym typeface="Calibri"/>
              </a:rPr>
              <a:t>High inter-symbol interference at 16 and 32 CSK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72</a:t>
            </a:fld>
            <a:endParaRPr lang="en-US" dirty="0"/>
          </a:p>
        </p:txBody>
      </p:sp>
      <p:pic>
        <p:nvPicPr>
          <p:cNvPr id="5" name="Shape 2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09974" y="2694275"/>
            <a:ext cx="5679925" cy="32920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50"/>
          <p:cNvSpPr txBox="1"/>
          <p:nvPr/>
        </p:nvSpPr>
        <p:spPr>
          <a:xfrm>
            <a:off x="1917275" y="2414825"/>
            <a:ext cx="22257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Nexus 5</a:t>
            </a:r>
          </a:p>
        </p:txBody>
      </p:sp>
      <p:sp>
        <p:nvSpPr>
          <p:cNvPr id="8" name="Shape 251"/>
          <p:cNvSpPr txBox="1"/>
          <p:nvPr/>
        </p:nvSpPr>
        <p:spPr>
          <a:xfrm>
            <a:off x="4736675" y="2414825"/>
            <a:ext cx="22257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iPhone 5S</a:t>
            </a:r>
          </a:p>
        </p:txBody>
      </p:sp>
    </p:spTree>
    <p:extLst>
      <p:ext uri="{BB962C8B-B14F-4D97-AF65-F5344CB8AC3E}">
        <p14:creationId xmlns:p14="http://schemas.microsoft.com/office/powerpoint/2010/main" val="28299828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Throughput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00050" indent="-285750">
              <a:spcBef>
                <a:spcPts val="0"/>
              </a:spcBef>
              <a:buSzPct val="100000"/>
            </a:pPr>
            <a:r>
              <a:rPr lang="en-US" sz="2400" dirty="0">
                <a:ea typeface="Calibri"/>
                <a:cs typeface="Calibri"/>
                <a:sym typeface="Calibri"/>
              </a:rPr>
              <a:t>Number of received symbols without any error correction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Excluding the illumination symbols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00050" indent="-285750">
              <a:spcBef>
                <a:spcPts val="0"/>
              </a:spcBef>
              <a:buSzPct val="100000"/>
            </a:pPr>
            <a:r>
              <a:rPr lang="en-US" sz="2400" dirty="0">
                <a:ea typeface="Calibri"/>
                <a:cs typeface="Calibri"/>
                <a:sym typeface="Calibri"/>
              </a:rPr>
              <a:t>Lower throughput of iPhone 5S?</a:t>
            </a:r>
          </a:p>
          <a:p>
            <a:pPr marL="857250" lvl="1" indent="-285750">
              <a:spcBef>
                <a:spcPts val="0"/>
              </a:spcBef>
              <a:buSzPct val="100000"/>
            </a:pPr>
            <a:r>
              <a:rPr lang="en-US" sz="2000" dirty="0">
                <a:ea typeface="Calibri"/>
                <a:cs typeface="Calibri"/>
                <a:sym typeface="Calibri"/>
              </a:rPr>
              <a:t>due to its larger inter-frame gap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73</a:t>
            </a:fld>
            <a:endParaRPr lang="en-US" dirty="0"/>
          </a:p>
        </p:txBody>
      </p:sp>
      <p:sp>
        <p:nvSpPr>
          <p:cNvPr id="5" name="Shape 259"/>
          <p:cNvSpPr txBox="1"/>
          <p:nvPr/>
        </p:nvSpPr>
        <p:spPr>
          <a:xfrm>
            <a:off x="1993475" y="2491025"/>
            <a:ext cx="22257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Nexus 5</a:t>
            </a:r>
          </a:p>
        </p:txBody>
      </p:sp>
      <p:sp>
        <p:nvSpPr>
          <p:cNvPr id="6" name="Shape 260"/>
          <p:cNvSpPr txBox="1"/>
          <p:nvPr/>
        </p:nvSpPr>
        <p:spPr>
          <a:xfrm>
            <a:off x="4812875" y="2491025"/>
            <a:ext cx="22257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iPhone 5S</a:t>
            </a:r>
          </a:p>
        </p:txBody>
      </p:sp>
      <p:pic>
        <p:nvPicPr>
          <p:cNvPr id="8" name="Shape 2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07825" y="2857625"/>
            <a:ext cx="5671150" cy="3479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81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Goodput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indent="-342900">
              <a:spcBef>
                <a:spcPts val="0"/>
              </a:spcBef>
              <a:buSzPct val="100000"/>
            </a:pPr>
            <a:r>
              <a:rPr lang="en-US" sz="2400" dirty="0">
                <a:ea typeface="Calibri"/>
                <a:cs typeface="Calibri"/>
                <a:sym typeface="Calibri"/>
              </a:rPr>
              <a:t>RS decoding and error correction</a:t>
            </a:r>
          </a:p>
          <a:p>
            <a:pPr lvl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57200" indent="-342900">
              <a:spcBef>
                <a:spcPts val="0"/>
              </a:spcBef>
              <a:buSzPct val="100000"/>
            </a:pPr>
            <a:r>
              <a:rPr lang="en-US" sz="2400" dirty="0">
                <a:ea typeface="Calibri"/>
                <a:cs typeface="Calibri"/>
                <a:sym typeface="Calibri"/>
              </a:rPr>
              <a:t>Lower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goodput</a:t>
            </a:r>
            <a:r>
              <a:rPr lang="en-US" sz="2400" dirty="0">
                <a:ea typeface="Calibri"/>
                <a:cs typeface="Calibri"/>
                <a:sym typeface="Calibri"/>
              </a:rPr>
              <a:t> of iPhone 5S?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-US" sz="2000" dirty="0">
                <a:ea typeface="Calibri"/>
                <a:cs typeface="Calibri"/>
                <a:sym typeface="Calibri"/>
              </a:rPr>
              <a:t>Due to higher overhead of parity bits (larger inter-frame gap)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74</a:t>
            </a:fld>
            <a:endParaRPr lang="en-US" dirty="0"/>
          </a:p>
        </p:txBody>
      </p:sp>
      <p:sp>
        <p:nvSpPr>
          <p:cNvPr id="5" name="Shape 269"/>
          <p:cNvSpPr txBox="1"/>
          <p:nvPr/>
        </p:nvSpPr>
        <p:spPr>
          <a:xfrm>
            <a:off x="1917275" y="2643425"/>
            <a:ext cx="22257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Nexus 5</a:t>
            </a:r>
          </a:p>
        </p:txBody>
      </p:sp>
      <p:sp>
        <p:nvSpPr>
          <p:cNvPr id="6" name="Shape 270"/>
          <p:cNvSpPr txBox="1"/>
          <p:nvPr/>
        </p:nvSpPr>
        <p:spPr>
          <a:xfrm>
            <a:off x="4736675" y="2643425"/>
            <a:ext cx="22257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iPhone 5S</a:t>
            </a:r>
          </a:p>
        </p:txBody>
      </p:sp>
      <p:pic>
        <p:nvPicPr>
          <p:cNvPr id="8" name="Shape 2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58275" y="2997725"/>
            <a:ext cx="5370250" cy="32448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72"/>
          <p:cNvSpPr txBox="1"/>
          <p:nvPr/>
        </p:nvSpPr>
        <p:spPr>
          <a:xfrm>
            <a:off x="-14800" y="3938825"/>
            <a:ext cx="1947899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5.2 Kbps</a:t>
            </a:r>
          </a:p>
        </p:txBody>
      </p:sp>
      <p:sp>
        <p:nvSpPr>
          <p:cNvPr id="10" name="Shape 273"/>
          <p:cNvSpPr txBox="1"/>
          <p:nvPr/>
        </p:nvSpPr>
        <p:spPr>
          <a:xfrm>
            <a:off x="6565475" y="3938825"/>
            <a:ext cx="22257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2.5 Kbps</a:t>
            </a:r>
          </a:p>
        </p:txBody>
      </p:sp>
    </p:spTree>
    <p:extLst>
      <p:ext uri="{BB962C8B-B14F-4D97-AF65-F5344CB8AC3E}">
        <p14:creationId xmlns:p14="http://schemas.microsoft.com/office/powerpoint/2010/main" val="14857623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400" dirty="0"/>
              <a:t>[1] </a:t>
            </a:r>
            <a:r>
              <a:rPr lang="en-US" sz="1400" dirty="0">
                <a:hlinkClick r:id="rId2"/>
              </a:rPr>
              <a:t>http://apps1.eere.energy.gov/buildings/publications/pdfs/ssl/energysavingsforecast14.pdf</a:t>
            </a: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sz="1400" dirty="0"/>
              <a:t>[2] </a:t>
            </a:r>
            <a:r>
              <a:rPr lang="en-US" sz="1400" dirty="0" err="1"/>
              <a:t>Rajagopal</a:t>
            </a:r>
            <a:r>
              <a:rPr lang="en-US" sz="1400" dirty="0"/>
              <a:t>, Sridhar, Richard D. Roberts, and Sang-</a:t>
            </a:r>
            <a:r>
              <a:rPr lang="en-US" sz="1400" dirty="0" err="1"/>
              <a:t>Kyu</a:t>
            </a:r>
            <a:r>
              <a:rPr lang="en-US" sz="1400" dirty="0"/>
              <a:t> Lim. "IEEE 802.15. 7 visible light communication: modulation schemes and dimming </a:t>
            </a:r>
            <a:r>
              <a:rPr lang="en-US" sz="1400" dirty="0" err="1"/>
              <a:t>support."</a:t>
            </a:r>
            <a:r>
              <a:rPr lang="en-US" sz="1400" i="1" dirty="0" err="1"/>
              <a:t>IEEE</a:t>
            </a:r>
            <a:r>
              <a:rPr lang="en-US" sz="1400" i="1" dirty="0"/>
              <a:t> Communications Magazine</a:t>
            </a:r>
            <a:r>
              <a:rPr lang="en-US" sz="1400" dirty="0"/>
              <a:t> 50, no. 3 (2012): 72-82.</a:t>
            </a: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sz="1400" dirty="0"/>
              <a:t>[3] Pathak, </a:t>
            </a:r>
            <a:r>
              <a:rPr lang="en-US" sz="1400" dirty="0" err="1"/>
              <a:t>Parth</a:t>
            </a:r>
            <a:r>
              <a:rPr lang="en-US" sz="1400" dirty="0"/>
              <a:t> H., </a:t>
            </a:r>
            <a:r>
              <a:rPr lang="en-US" sz="1400" dirty="0" err="1"/>
              <a:t>Xiaotao</a:t>
            </a:r>
            <a:r>
              <a:rPr lang="en-US" sz="1400" dirty="0"/>
              <a:t> Feng, </a:t>
            </a:r>
            <a:r>
              <a:rPr lang="en-US" sz="1400" dirty="0" err="1"/>
              <a:t>Pengfei</a:t>
            </a:r>
            <a:r>
              <a:rPr lang="en-US" sz="1400" dirty="0"/>
              <a:t> Hu, and </a:t>
            </a:r>
            <a:r>
              <a:rPr lang="en-US" sz="1400" dirty="0" err="1"/>
              <a:t>Prasant</a:t>
            </a:r>
            <a:r>
              <a:rPr lang="en-US" sz="1400" dirty="0"/>
              <a:t> </a:t>
            </a:r>
            <a:r>
              <a:rPr lang="en-US" sz="1400" dirty="0" err="1"/>
              <a:t>Mohapatra</a:t>
            </a:r>
            <a:r>
              <a:rPr lang="en-US" sz="1400" dirty="0"/>
              <a:t>. "Visible light communication, networking, and sensing: A survey, potential and challenges." </a:t>
            </a:r>
            <a:r>
              <a:rPr lang="en-US" sz="1400" i="1" dirty="0"/>
              <a:t>IEEE Communications Surveys &amp; Tutorials</a:t>
            </a:r>
            <a:r>
              <a:rPr lang="en-US" sz="1400" dirty="0"/>
              <a:t> 17, no. 4 (2015): 2047-2077.</a:t>
            </a: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sz="1400" dirty="0"/>
              <a:t>[4] Hu, </a:t>
            </a:r>
            <a:r>
              <a:rPr lang="en-US" sz="1400" dirty="0" err="1"/>
              <a:t>Pengfei</a:t>
            </a:r>
            <a:r>
              <a:rPr lang="en-US" sz="1400" dirty="0"/>
              <a:t>, </a:t>
            </a:r>
            <a:r>
              <a:rPr lang="en-US" sz="1400" dirty="0" err="1"/>
              <a:t>Parth</a:t>
            </a:r>
            <a:r>
              <a:rPr lang="en-US" sz="1400" dirty="0"/>
              <a:t> H. Pathak, </a:t>
            </a:r>
            <a:r>
              <a:rPr lang="en-US" sz="1400" dirty="0" err="1"/>
              <a:t>Xiaotao</a:t>
            </a:r>
            <a:r>
              <a:rPr lang="en-US" sz="1400" dirty="0"/>
              <a:t> Feng, </a:t>
            </a:r>
            <a:r>
              <a:rPr lang="en-US" sz="1400" dirty="0" err="1"/>
              <a:t>Hao</a:t>
            </a:r>
            <a:r>
              <a:rPr lang="en-US" sz="1400" dirty="0"/>
              <a:t> Fu, and </a:t>
            </a:r>
            <a:r>
              <a:rPr lang="en-US" sz="1400" dirty="0" err="1"/>
              <a:t>Prasant</a:t>
            </a:r>
            <a:r>
              <a:rPr lang="en-US" sz="1400" dirty="0"/>
              <a:t> </a:t>
            </a:r>
            <a:r>
              <a:rPr lang="en-US" sz="1400" dirty="0" err="1"/>
              <a:t>Mohapatra</a:t>
            </a:r>
            <a:r>
              <a:rPr lang="en-US" sz="1400" dirty="0"/>
              <a:t>. "</a:t>
            </a:r>
            <a:r>
              <a:rPr lang="en-US" sz="1400" dirty="0" err="1"/>
              <a:t>ColorBars</a:t>
            </a:r>
            <a:r>
              <a:rPr lang="en-US" sz="1400" dirty="0"/>
              <a:t>: Increasing Data Rate of LED-to-Camera Communication using Color Shift Keying." </a:t>
            </a:r>
            <a:r>
              <a:rPr lang="en-US" sz="1400" i="1" dirty="0"/>
              <a:t>Proceedings of the ACM </a:t>
            </a:r>
            <a:r>
              <a:rPr lang="en-US" sz="1400" i="1" dirty="0" err="1"/>
              <a:t>CoNEXT</a:t>
            </a:r>
            <a:r>
              <a:rPr lang="en-US" sz="1400" dirty="0"/>
              <a:t>(2015): 1-12.</a:t>
            </a: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VLC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Typical use cases</a:t>
            </a:r>
          </a:p>
          <a:p>
            <a:pPr lvl="1"/>
            <a:r>
              <a:rPr lang="en-US" sz="2000" dirty="0"/>
              <a:t>Indoor networking with high speed, low interference communication</a:t>
            </a:r>
          </a:p>
          <a:p>
            <a:pPr lvl="1"/>
            <a:r>
              <a:rPr lang="en-US" sz="2000" dirty="0"/>
              <a:t>Low-power communications between sensors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Typical LED bulb contains many LEDs in it</a:t>
            </a:r>
          </a:p>
          <a:p>
            <a:pPr lvl="1"/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50" y="2236934"/>
            <a:ext cx="4351950" cy="3298534"/>
          </a:xfrm>
          <a:prstGeom prst="rect">
            <a:avLst/>
          </a:prstGeom>
        </p:spPr>
      </p:pic>
      <p:pic>
        <p:nvPicPr>
          <p:cNvPr id="6" name="Picture 6" descr="https://lh3.googleusercontent.com/80gkuXoEFX7BmiTNDebo2VbUdOv9GoJ1a_hbpz94zZI3CvAlhqke9RsNH9v5J6aWas9vnu68nI-NXWIUBnaPsFmHMzZpttXWX79unq3QeEvfJXUnBPaQ6iB-Q-8k0uuHhcyJtx0EX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3"/>
          <a:stretch/>
        </p:blipFill>
        <p:spPr bwMode="auto">
          <a:xfrm>
            <a:off x="4829373" y="3189105"/>
            <a:ext cx="4158763" cy="118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5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Applications of LED-camera communication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Applications of direct mobile-</a:t>
            </a:r>
            <a:r>
              <a:rPr lang="en-US" sz="2400" dirty="0" err="1">
                <a:ea typeface="Arial Unicode MS" panose="020B0604020202020204" pitchFamily="34" charset="-128"/>
                <a:cs typeface="Arial" panose="020B0604020202020204" pitchFamily="34" charset="0"/>
              </a:rPr>
              <a:t>IoT</a:t>
            </a:r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 communication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2" descr="http://www.reallusion.com/ContentStore/image/cta/20120508013527795/PM201205080135059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" t="30835" r="6924" b="14421"/>
          <a:stretch/>
        </p:blipFill>
        <p:spPr bwMode="auto">
          <a:xfrm>
            <a:off x="346925" y="2286000"/>
            <a:ext cx="3902298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66125" y="2286000"/>
            <a:ext cx="1447800" cy="1943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42325" y="2517506"/>
            <a:ext cx="1159669" cy="1749694"/>
            <a:chOff x="5143500" y="2644381"/>
            <a:chExt cx="1159669" cy="1749694"/>
          </a:xfrm>
        </p:grpSpPr>
        <p:pic>
          <p:nvPicPr>
            <p:cNvPr id="11" name="Picture 6" descr="http://www.savetheinternet.com/sites/default/files/icon--press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2599" r="25000" b="8425"/>
            <a:stretch/>
          </p:blipFill>
          <p:spPr bwMode="auto">
            <a:xfrm>
              <a:off x="5334000" y="2644382"/>
              <a:ext cx="969169" cy="1749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5143500" y="2644381"/>
              <a:ext cx="381000" cy="4917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8" descr="http://images.clipartpanda.com/smartphone-clipart-smartphone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31" y="2898506"/>
            <a:ext cx="143988" cy="22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61325" y="4156499"/>
            <a:ext cx="2057400" cy="491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2005445"/>
            <a:ext cx="4580049" cy="28194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https://camo.githubusercontent.com/bd7861a37af9413a9206c38535d8684a7f32ead1/68747470733a2f2f662e636c6f75642e6769746875622e636f6d2f6173736574732f313036373930372f313733313732362f37393330373439652d363330662d313165332d383330312d3832383539366130653630322e706e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6003">
            <a:off x="1536988" y="2818095"/>
            <a:ext cx="246652" cy="2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camo.githubusercontent.com/bd7861a37af9413a9206c38535d8684a7f32ead1/68747470733a2f2f662e636c6f75642e6769746875622e636f6d2f6173736574732f313036373930372f313733313732362f37393330373439652d363330662d313165332d383330312d3832383539366130653630322e706e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6003">
            <a:off x="1497862" y="3436937"/>
            <a:ext cx="246652" cy="2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s://camo.githubusercontent.com/bd7861a37af9413a9206c38535d8684a7f32ead1/68747470733a2f2f662e636c6f75642e6769746875622e636f6d2f6173736574732f313036373930372f313733313732362f37393330373439652d363330662d313165332d383330312d3832383539366130653630322e706e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1200">
            <a:off x="2791443" y="2647497"/>
            <a:ext cx="246652" cy="2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camo.githubusercontent.com/bd7861a37af9413a9206c38535d8684a7f32ead1/68747470733a2f2f662e636c6f75642e6769746875622e636f6d2f6173736574732f313036373930372f313733313732362f37393330373439652d363330662d313165332d383330312d3832383539366130653630322e706e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1200">
            <a:off x="2872494" y="3323779"/>
            <a:ext cx="246652" cy="2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images.steelcase.com/image/upload/c_fill,dpr_auto,q_70,h_656,w_1166/v1418327088/www.steelcase.com/08-0000301.jpg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8"/>
          <a:stretch/>
        </p:blipFill>
        <p:spPr bwMode="auto">
          <a:xfrm>
            <a:off x="5088671" y="2362200"/>
            <a:ext cx="3492321" cy="215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://www.savetheinternet.com/sites/default/files/icon--press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8" t="20051" r="52118" b="8681"/>
          <a:stretch/>
        </p:blipFill>
        <p:spPr bwMode="auto">
          <a:xfrm>
            <a:off x="6553199" y="2941328"/>
            <a:ext cx="780429" cy="1600201"/>
          </a:xfrm>
          <a:prstGeom prst="snipRoundRect">
            <a:avLst>
              <a:gd name="adj1" fmla="val 16667"/>
              <a:gd name="adj2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arallelogram 21"/>
          <p:cNvSpPr/>
          <p:nvPr/>
        </p:nvSpPr>
        <p:spPr>
          <a:xfrm rot="10466032">
            <a:off x="8027730" y="2475523"/>
            <a:ext cx="423746" cy="159249"/>
          </a:xfrm>
          <a:prstGeom prst="parallelogram">
            <a:avLst>
              <a:gd name="adj" fmla="val 2616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0586314">
            <a:off x="8153804" y="2513806"/>
            <a:ext cx="150385" cy="762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https://camo.githubusercontent.com/bd7861a37af9413a9206c38535d8684a7f32ead1/68747470733a2f2f662e636c6f75642e6769746875622e636f6d2f6173736574732f313036373930372f313733313732362f37393330373439652d363330662d313165332d383330312d3832383539366130653630322e706e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1418">
            <a:off x="7783369" y="2664741"/>
            <a:ext cx="246652" cy="2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 rot="20049232">
            <a:off x="6873722" y="3063761"/>
            <a:ext cx="138545" cy="14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hord 25"/>
          <p:cNvSpPr/>
          <p:nvPr/>
        </p:nvSpPr>
        <p:spPr>
          <a:xfrm rot="16348606">
            <a:off x="6980231" y="3048745"/>
            <a:ext cx="31227" cy="37785"/>
          </a:xfrm>
          <a:prstGeom prst="chord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48201" y="2006958"/>
            <a:ext cx="4343400" cy="28194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5525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00206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206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10050</TotalTime>
  <Words>3944</Words>
  <Application>Microsoft Office PowerPoint</Application>
  <PresentationFormat>On-screen Show (4:3)</PresentationFormat>
  <Paragraphs>987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Calibri</vt:lpstr>
      <vt:lpstr>Calibri Light</vt:lpstr>
      <vt:lpstr>Courier New</vt:lpstr>
      <vt:lpstr>Wingdings</vt:lpstr>
      <vt:lpstr>2_Office Theme</vt:lpstr>
      <vt:lpstr>PowerPoint Presentation</vt:lpstr>
      <vt:lpstr>The rise of LEDs</vt:lpstr>
      <vt:lpstr>The rise of LEDs</vt:lpstr>
      <vt:lpstr>LEDs for communication</vt:lpstr>
      <vt:lpstr>Visible light communication</vt:lpstr>
      <vt:lpstr>VLC vs. RF</vt:lpstr>
      <vt:lpstr>VLC timeline</vt:lpstr>
      <vt:lpstr>VLC network</vt:lpstr>
      <vt:lpstr>Applications of LED-camera communication</vt:lpstr>
      <vt:lpstr>VLC transmitter</vt:lpstr>
      <vt:lpstr>VLC receiver</vt:lpstr>
      <vt:lpstr>VLC receiver</vt:lpstr>
      <vt:lpstr>Camera as receiver</vt:lpstr>
      <vt:lpstr>Visible light propagation</vt:lpstr>
      <vt:lpstr>Human eye perceiption</vt:lpstr>
      <vt:lpstr>LED radiant power</vt:lpstr>
      <vt:lpstr>LED transmitted power</vt:lpstr>
      <vt:lpstr>Luminous path loss</vt:lpstr>
      <vt:lpstr>Received power and distance</vt:lpstr>
      <vt:lpstr>Received power and irradiation angle</vt:lpstr>
      <vt:lpstr>Received power and incident angle</vt:lpstr>
      <vt:lpstr>Photodiode receiving</vt:lpstr>
      <vt:lpstr>Reflections</vt:lpstr>
      <vt:lpstr>Reflections</vt:lpstr>
      <vt:lpstr>Reflections</vt:lpstr>
      <vt:lpstr>VLC SNR</vt:lpstr>
      <vt:lpstr>VLC modulation</vt:lpstr>
      <vt:lpstr>IM/DD challenges</vt:lpstr>
      <vt:lpstr>IM/DD challenges</vt:lpstr>
      <vt:lpstr>Dimming</vt:lpstr>
      <vt:lpstr>IM/DD challenges</vt:lpstr>
      <vt:lpstr>Flickering</vt:lpstr>
      <vt:lpstr>Exercise</vt:lpstr>
      <vt:lpstr>VLC modulations</vt:lpstr>
      <vt:lpstr>OOK modulation</vt:lpstr>
      <vt:lpstr>Dimming in OOK</vt:lpstr>
      <vt:lpstr>Dimming in OOK</vt:lpstr>
      <vt:lpstr>Dimming in OOK</vt:lpstr>
      <vt:lpstr>Dimming in OOK</vt:lpstr>
      <vt:lpstr>VLC modulations</vt:lpstr>
      <vt:lpstr>Pulse modulations</vt:lpstr>
      <vt:lpstr>Pulse modulations</vt:lpstr>
      <vt:lpstr>Pulse modulations</vt:lpstr>
      <vt:lpstr>VLC modulations</vt:lpstr>
      <vt:lpstr>Color Shift Keying (CSK)</vt:lpstr>
      <vt:lpstr>CSK constellation design</vt:lpstr>
      <vt:lpstr>CSK modulation</vt:lpstr>
      <vt:lpstr>CSK modulation</vt:lpstr>
      <vt:lpstr>CSK modulation</vt:lpstr>
      <vt:lpstr>802.15.7 – VLC standard</vt:lpstr>
      <vt:lpstr>802.15.7 – PHY I</vt:lpstr>
      <vt:lpstr>802.15.7 – PHY II</vt:lpstr>
      <vt:lpstr>802.15.7 – PHY III</vt:lpstr>
      <vt:lpstr>Imaging receiver</vt:lpstr>
      <vt:lpstr>Camera as receiver</vt:lpstr>
      <vt:lpstr>Applications of LED-camera communication</vt:lpstr>
      <vt:lpstr>LED-camera communication</vt:lpstr>
      <vt:lpstr>LED-camera communication</vt:lpstr>
      <vt:lpstr>LED-camera communication</vt:lpstr>
      <vt:lpstr>LED-camera communication</vt:lpstr>
      <vt:lpstr>LED-camera communication</vt:lpstr>
      <vt:lpstr>LED-camera communication</vt:lpstr>
      <vt:lpstr>LED-camera communication</vt:lpstr>
      <vt:lpstr>Color flicker</vt:lpstr>
      <vt:lpstr>Color flicker</vt:lpstr>
      <vt:lpstr>LED-camera communication</vt:lpstr>
      <vt:lpstr>LED-camera communication</vt:lpstr>
      <vt:lpstr>Packetization</vt:lpstr>
      <vt:lpstr>CSK for LED-camera communication</vt:lpstr>
      <vt:lpstr>Demodulation</vt:lpstr>
      <vt:lpstr>Inter-frame loss ratio</vt:lpstr>
      <vt:lpstr>Symbol Error Rate (SER)</vt:lpstr>
      <vt:lpstr>Throughput</vt:lpstr>
      <vt:lpstr>Goodput</vt:lpstr>
      <vt:lpstr>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continuous rise of WiFi</dc:title>
  <dc:creator>phpathak</dc:creator>
  <cp:lastModifiedBy>phpathak</cp:lastModifiedBy>
  <cp:revision>1203</cp:revision>
  <dcterms:created xsi:type="dcterms:W3CDTF">2016-08-30T13:58:17Z</dcterms:created>
  <dcterms:modified xsi:type="dcterms:W3CDTF">2019-11-11T19:19:32Z</dcterms:modified>
</cp:coreProperties>
</file>