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1"/>
  </p:notesMasterIdLst>
  <p:sldIdLst>
    <p:sldId id="284" r:id="rId2"/>
    <p:sldId id="330" r:id="rId3"/>
    <p:sldId id="257" r:id="rId4"/>
    <p:sldId id="258" r:id="rId5"/>
    <p:sldId id="781" r:id="rId6"/>
    <p:sldId id="782" r:id="rId7"/>
    <p:sldId id="783" r:id="rId8"/>
    <p:sldId id="784" r:id="rId9"/>
    <p:sldId id="785" r:id="rId10"/>
    <p:sldId id="786" r:id="rId11"/>
    <p:sldId id="336" r:id="rId12"/>
    <p:sldId id="261" r:id="rId13"/>
    <p:sldId id="291" r:id="rId14"/>
    <p:sldId id="259" r:id="rId15"/>
    <p:sldId id="301" r:id="rId16"/>
    <p:sldId id="303" r:id="rId17"/>
    <p:sldId id="300" r:id="rId18"/>
    <p:sldId id="302" r:id="rId19"/>
    <p:sldId id="260" r:id="rId20"/>
    <p:sldId id="262" r:id="rId21"/>
    <p:sldId id="263" r:id="rId22"/>
    <p:sldId id="794" r:id="rId23"/>
    <p:sldId id="795" r:id="rId24"/>
    <p:sldId id="796" r:id="rId25"/>
    <p:sldId id="797" r:id="rId26"/>
    <p:sldId id="798" r:id="rId27"/>
    <p:sldId id="799" r:id="rId28"/>
    <p:sldId id="800" r:id="rId29"/>
    <p:sldId id="806" r:id="rId30"/>
    <p:sldId id="807" r:id="rId31"/>
    <p:sldId id="808" r:id="rId32"/>
    <p:sldId id="809" r:id="rId33"/>
    <p:sldId id="875" r:id="rId34"/>
    <p:sldId id="810" r:id="rId35"/>
    <p:sldId id="295" r:id="rId36"/>
    <p:sldId id="292" r:id="rId37"/>
    <p:sldId id="294" r:id="rId38"/>
    <p:sldId id="266" r:id="rId39"/>
    <p:sldId id="335" r:id="rId40"/>
    <p:sldId id="267" r:id="rId41"/>
    <p:sldId id="268" r:id="rId42"/>
    <p:sldId id="269" r:id="rId43"/>
    <p:sldId id="318" r:id="rId44"/>
    <p:sldId id="270" r:id="rId45"/>
    <p:sldId id="331" r:id="rId46"/>
    <p:sldId id="271" r:id="rId47"/>
    <p:sldId id="272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280" r:id="rId56"/>
    <p:sldId id="281" r:id="rId57"/>
    <p:sldId id="319" r:id="rId58"/>
    <p:sldId id="320" r:id="rId59"/>
    <p:sldId id="324" r:id="rId60"/>
    <p:sldId id="322" r:id="rId61"/>
    <p:sldId id="323" r:id="rId62"/>
    <p:sldId id="332" r:id="rId63"/>
    <p:sldId id="325" r:id="rId64"/>
    <p:sldId id="297" r:id="rId65"/>
    <p:sldId id="333" r:id="rId66"/>
    <p:sldId id="299" r:id="rId67"/>
    <p:sldId id="305" r:id="rId68"/>
    <p:sldId id="282" r:id="rId69"/>
    <p:sldId id="283" r:id="rId70"/>
    <p:sldId id="306" r:id="rId71"/>
    <p:sldId id="285" r:id="rId72"/>
    <p:sldId id="304" r:id="rId73"/>
    <p:sldId id="307" r:id="rId74"/>
    <p:sldId id="286" r:id="rId75"/>
    <p:sldId id="308" r:id="rId76"/>
    <p:sldId id="309" r:id="rId77"/>
    <p:sldId id="310" r:id="rId78"/>
    <p:sldId id="326" r:id="rId79"/>
    <p:sldId id="314" r:id="rId80"/>
    <p:sldId id="327" r:id="rId81"/>
    <p:sldId id="311" r:id="rId82"/>
    <p:sldId id="313" r:id="rId83"/>
    <p:sldId id="312" r:id="rId84"/>
    <p:sldId id="315" r:id="rId85"/>
    <p:sldId id="334" r:id="rId86"/>
    <p:sldId id="316" r:id="rId87"/>
    <p:sldId id="317" r:id="rId88"/>
    <p:sldId id="328" r:id="rId89"/>
    <p:sldId id="329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06136-D4A4-467C-AADC-3C7BF3F41DE8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0F8A2-4F07-4E87-9FB2-71714CC6F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1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D7F61FD0-FAF2-4545-8D3A-10FB997685FF}" type="slidenum">
              <a:rPr lang="en-US" i="0" smtClean="0">
                <a:latin typeface="Times New Roman" charset="0"/>
              </a:rPr>
              <a:pPr>
                <a:defRPr/>
              </a:pPr>
              <a:t>5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21DFFBCA-CF51-8C4C-90C0-C10013314852}" type="slidenum">
              <a:rPr lang="en-US" i="0" smtClean="0">
                <a:latin typeface="Times New Roman" charset="0"/>
              </a:rPr>
              <a:pPr>
                <a:defRPr/>
              </a:pPr>
              <a:t>25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D9EA52E9-146D-8E49-BEC5-237E611F9B44}" type="slidenum">
              <a:rPr lang="en-US" i="0" smtClean="0">
                <a:latin typeface="Times New Roman" charset="0"/>
              </a:rPr>
              <a:pPr>
                <a:defRPr/>
              </a:pPr>
              <a:t>26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9B7099E6-1531-3943-8BFA-88B507B11539}" type="slidenum">
              <a:rPr lang="en-US" i="0" smtClean="0">
                <a:latin typeface="Times New Roman" charset="0"/>
              </a:rPr>
              <a:pPr>
                <a:defRPr/>
              </a:pPr>
              <a:t>27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6A9C1EC7-E903-DF46-A0F2-890A589B5677}" type="slidenum">
              <a:rPr lang="en-US" i="0" smtClean="0">
                <a:latin typeface="Times New Roman" charset="0"/>
              </a:rPr>
              <a:pPr>
                <a:defRPr/>
              </a:pPr>
              <a:t>28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F7F188CC-4460-E043-B180-95C5ACF8D312}" type="slidenum">
              <a:rPr lang="en-US" i="0" smtClean="0">
                <a:latin typeface="Times New Roman" charset="0"/>
              </a:rPr>
              <a:pPr>
                <a:defRPr/>
              </a:pPr>
              <a:t>29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195A4D9-D9A3-9D42-8C21-61B5EC1E1BB0}" type="slidenum">
              <a:rPr lang="en-US" i="0" smtClean="0">
                <a:latin typeface="Times New Roman" charset="0"/>
              </a:rPr>
              <a:pPr>
                <a:defRPr/>
              </a:pPr>
              <a:t>30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899DADF4-4B2E-B644-9BDA-D41F6D2BAA32}" type="slidenum">
              <a:rPr lang="en-US" i="0" smtClean="0">
                <a:latin typeface="Times New Roman" charset="0"/>
              </a:rPr>
              <a:pPr>
                <a:defRPr/>
              </a:pPr>
              <a:t>31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2D67B076-01A6-BF41-ABA5-655018180054}" type="slidenum">
              <a:rPr lang="en-US" i="0" smtClean="0">
                <a:latin typeface="Times New Roman" charset="0"/>
              </a:rPr>
              <a:pPr>
                <a:defRPr/>
              </a:pPr>
              <a:t>32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61839DD2-90A2-2247-9684-E72B53E0F17D}" type="slidenum">
              <a:rPr lang="en-US" i="0" smtClean="0">
                <a:latin typeface="Times New Roman" charset="0"/>
              </a:rPr>
              <a:pPr>
                <a:defRPr/>
              </a:pPr>
              <a:t>33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944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61839DD2-90A2-2247-9684-E72B53E0F17D}" type="slidenum">
              <a:rPr lang="en-US" i="0" smtClean="0">
                <a:latin typeface="Times New Roman" charset="0"/>
              </a:rPr>
              <a:pPr>
                <a:defRPr/>
              </a:pPr>
              <a:t>34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5F620C57-5F31-6443-8544-E81A27D767F3}" type="slidenum">
              <a:rPr lang="en-US" i="0" smtClean="0">
                <a:latin typeface="Times New Roman" charset="0"/>
              </a:rPr>
              <a:pPr>
                <a:defRPr/>
              </a:pPr>
              <a:t>6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3F1EE-8A21-454F-ABFA-F215D318BC9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72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3F1EE-8A21-454F-ABFA-F215D318BC9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34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D8AA7049-8658-2C4B-A161-18F367F0585E}" type="slidenum">
              <a:rPr lang="en-US" i="0" smtClean="0">
                <a:latin typeface="Times New Roman" charset="0"/>
              </a:rPr>
              <a:pPr>
                <a:defRPr/>
              </a:pPr>
              <a:t>7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FDB44EAB-FE29-FA45-963B-6DA8F6A2E717}" type="slidenum">
              <a:rPr lang="en-US" i="0" smtClean="0">
                <a:latin typeface="Times New Roman" charset="0"/>
              </a:rPr>
              <a:pPr>
                <a:defRPr/>
              </a:pPr>
              <a:t>8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CAB2606F-C1DD-AB42-91E2-4D2AE510B66F}" type="slidenum">
              <a:rPr lang="en-US" i="0" smtClean="0">
                <a:latin typeface="Times New Roman" charset="0"/>
              </a:rPr>
              <a:pPr>
                <a:defRPr/>
              </a:pPr>
              <a:t>9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3EFBD828-11F8-6948-B056-D1F77BF7AC02}" type="slidenum">
              <a:rPr lang="en-US" i="0" smtClean="0">
                <a:latin typeface="Times New Roman" charset="0"/>
              </a:rPr>
              <a:pPr>
                <a:defRPr/>
              </a:pPr>
              <a:t>10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BB049FB4-3255-2941-964B-63DD24C4C301}" type="slidenum">
              <a:rPr lang="en-US" i="0" smtClean="0">
                <a:latin typeface="Times New Roman" charset="0"/>
              </a:rPr>
              <a:pPr>
                <a:defRPr/>
              </a:pPr>
              <a:t>22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CEB1B82-11B0-7E4D-8D78-B8E843132015}" type="slidenum">
              <a:rPr lang="en-US" i="0" smtClean="0">
                <a:latin typeface="Times New Roman" charset="0"/>
              </a:rPr>
              <a:pPr>
                <a:defRPr/>
              </a:pPr>
              <a:t>23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BB5F772E-C619-AA41-87FA-66524F210512}" type="slidenum">
              <a:rPr lang="en-US" i="0" smtClean="0">
                <a:latin typeface="Times New Roman" charset="0"/>
              </a:rPr>
              <a:pPr>
                <a:defRPr/>
              </a:pPr>
              <a:t>24</a:t>
            </a:fld>
            <a:endParaRPr lang="en-US" i="0" dirty="0">
              <a:latin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0799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3790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384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08892"/>
          </a:xfrm>
          <a:solidFill>
            <a:srgbClr val="1E6238"/>
          </a:solidFill>
        </p:spPr>
        <p:txBody>
          <a:bodyPr anchor="ctr" anchorCtr="1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262" y="984738"/>
            <a:ext cx="8827476" cy="5736738"/>
          </a:xfrm>
        </p:spPr>
        <p:txBody>
          <a:bodyPr/>
          <a:lstStyle>
            <a:lvl1pPr marL="228600" indent="-228600">
              <a:buClr>
                <a:srgbClr val="4472C4"/>
              </a:buClr>
              <a:buFont typeface="Wingdings" panose="05000000000000000000" pitchFamily="2" charset="2"/>
              <a:buChar char="§"/>
              <a:defRPr/>
            </a:lvl1pPr>
            <a:lvl2pPr>
              <a:buClr>
                <a:srgbClr val="4472C4"/>
              </a:buClr>
              <a:defRPr/>
            </a:lvl2pPr>
            <a:lvl3pPr marL="1143000" indent="-228600">
              <a:buClr>
                <a:srgbClr val="4472C4"/>
              </a:buClr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8338" y="6356351"/>
            <a:ext cx="2057400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9337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1777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322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3479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82751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502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484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715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5E27EB-3160-4CD9-8D87-5A6A393A4E22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9319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n.wikipedia.org/wiki/Electromagnetic_radiation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12.png"/><Relationship Id="rId4" Type="http://schemas.openxmlformats.org/officeDocument/2006/relationships/image" Target="../media/image39.gif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0440" y="1951893"/>
            <a:ext cx="7619999" cy="1444987"/>
          </a:xfrm>
          <a:prstGeom prst="rect">
            <a:avLst/>
          </a:prstGeom>
          <a:solidFill>
            <a:srgbClr val="1E6238"/>
          </a:solidFill>
          <a:effectLst>
            <a:softEdge rad="0"/>
          </a:effectLst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E2A82B"/>
                </a:solidFill>
                <a:latin typeface="+mn-lt"/>
              </a:rPr>
              <a:t>Wireless Networking - I:</a:t>
            </a:r>
          </a:p>
          <a:p>
            <a:r>
              <a:rPr lang="en-US" sz="3600" b="1" dirty="0">
                <a:solidFill>
                  <a:srgbClr val="E2A82B"/>
                </a:solidFill>
                <a:latin typeface="+mn-lt"/>
              </a:rPr>
              <a:t>MAC Design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4402" y="3710355"/>
            <a:ext cx="8892073" cy="85447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1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CS 655: Wireless and Mobile Computing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Parth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H. Pathak</a:t>
            </a:r>
          </a:p>
        </p:txBody>
      </p:sp>
    </p:spTree>
    <p:extLst>
      <p:ext uri="{BB962C8B-B14F-4D97-AF65-F5344CB8AC3E}">
        <p14:creationId xmlns:p14="http://schemas.microsoft.com/office/powerpoint/2010/main" val="94176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889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Adaptors communicating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450" y="4275138"/>
            <a:ext cx="4067175" cy="1935162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sending side: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encapsulates datagram in frame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adds error checking bits, </a:t>
            </a:r>
            <a:r>
              <a:rPr lang="en-US" dirty="0" err="1">
                <a:latin typeface="Gill Sans MT" charset="0"/>
              </a:rPr>
              <a:t>rdt</a:t>
            </a:r>
            <a:r>
              <a:rPr lang="en-US" dirty="0">
                <a:latin typeface="Gill Sans MT" charset="0"/>
              </a:rPr>
              <a:t>, etc.</a:t>
            </a:r>
          </a:p>
        </p:txBody>
      </p:sp>
      <p:sp>
        <p:nvSpPr>
          <p:cNvPr id="922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8500" y="4273550"/>
            <a:ext cx="4090988" cy="18510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receiving side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looks for errors, rdt, etc.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extracts datagram, passes to upper layer at receiving side</a:t>
            </a:r>
          </a:p>
        </p:txBody>
      </p:sp>
      <p:sp>
        <p:nvSpPr>
          <p:cNvPr id="9223" name="Rectangle 27"/>
          <p:cNvSpPr>
            <a:spLocks noChangeArrowheads="1"/>
          </p:cNvSpPr>
          <p:nvPr/>
        </p:nvSpPr>
        <p:spPr bwMode="auto">
          <a:xfrm>
            <a:off x="4113213" y="3394075"/>
            <a:ext cx="1444625" cy="212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4" name="Rectangle 28"/>
          <p:cNvSpPr>
            <a:spLocks noChangeArrowheads="1"/>
          </p:cNvSpPr>
          <p:nvPr/>
        </p:nvSpPr>
        <p:spPr bwMode="auto">
          <a:xfrm>
            <a:off x="1957388" y="1373188"/>
            <a:ext cx="1944687" cy="1770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5" name="Line 29"/>
          <p:cNvSpPr>
            <a:spLocks noChangeShapeType="1"/>
          </p:cNvSpPr>
          <p:nvPr/>
        </p:nvSpPr>
        <p:spPr bwMode="auto">
          <a:xfrm>
            <a:off x="2052638" y="1892300"/>
            <a:ext cx="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6" name="Rectangle 30"/>
          <p:cNvSpPr>
            <a:spLocks noChangeArrowheads="1"/>
          </p:cNvSpPr>
          <p:nvPr/>
        </p:nvSpPr>
        <p:spPr bwMode="auto">
          <a:xfrm>
            <a:off x="2193925" y="221297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7" name="Rectangle 31"/>
          <p:cNvSpPr>
            <a:spLocks noChangeArrowheads="1"/>
          </p:cNvSpPr>
          <p:nvPr/>
        </p:nvSpPr>
        <p:spPr bwMode="auto">
          <a:xfrm>
            <a:off x="2435225" y="2773363"/>
            <a:ext cx="7048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28" name="Rectangle 32"/>
          <p:cNvSpPr>
            <a:spLocks noChangeArrowheads="1"/>
          </p:cNvSpPr>
          <p:nvPr/>
        </p:nvSpPr>
        <p:spPr bwMode="auto">
          <a:xfrm>
            <a:off x="2435225" y="23018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200" i="0" dirty="0">
                <a:latin typeface="Arial" charset="0"/>
                <a:cs typeface="+mn-cs"/>
              </a:rPr>
              <a:t>controller</a:t>
            </a:r>
          </a:p>
        </p:txBody>
      </p:sp>
      <p:sp>
        <p:nvSpPr>
          <p:cNvPr id="9229" name="Line 33"/>
          <p:cNvSpPr>
            <a:spLocks noChangeShapeType="1"/>
          </p:cNvSpPr>
          <p:nvPr/>
        </p:nvSpPr>
        <p:spPr bwMode="auto">
          <a:xfrm>
            <a:off x="2346325" y="2055813"/>
            <a:ext cx="14382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30" name="Line 34"/>
          <p:cNvSpPr>
            <a:spLocks noChangeShapeType="1"/>
          </p:cNvSpPr>
          <p:nvPr/>
        </p:nvSpPr>
        <p:spPr bwMode="auto">
          <a:xfrm flipV="1">
            <a:off x="2763838" y="2062163"/>
            <a:ext cx="0" cy="239712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31" name="Rectangle 35"/>
          <p:cNvSpPr>
            <a:spLocks noChangeArrowheads="1"/>
          </p:cNvSpPr>
          <p:nvPr/>
        </p:nvSpPr>
        <p:spPr bwMode="auto">
          <a:xfrm>
            <a:off x="2228850" y="15017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400" i="0" dirty="0">
              <a:latin typeface="Arial" charset="0"/>
              <a:cs typeface="+mn-cs"/>
            </a:endParaRPr>
          </a:p>
        </p:txBody>
      </p:sp>
      <p:sp>
        <p:nvSpPr>
          <p:cNvPr id="9232" name="Rectangle 36"/>
          <p:cNvSpPr>
            <a:spLocks noChangeArrowheads="1"/>
          </p:cNvSpPr>
          <p:nvPr/>
        </p:nvSpPr>
        <p:spPr bwMode="auto">
          <a:xfrm>
            <a:off x="3095625" y="150336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400" i="0" dirty="0">
              <a:latin typeface="Arial" charset="0"/>
              <a:cs typeface="+mn-cs"/>
            </a:endParaRPr>
          </a:p>
        </p:txBody>
      </p:sp>
      <p:sp>
        <p:nvSpPr>
          <p:cNvPr id="9233" name="Line 37"/>
          <p:cNvSpPr>
            <a:spLocks noChangeShapeType="1"/>
          </p:cNvSpPr>
          <p:nvPr/>
        </p:nvSpPr>
        <p:spPr bwMode="auto">
          <a:xfrm flipH="1" flipV="1">
            <a:off x="2551113" y="1917700"/>
            <a:ext cx="1587" cy="13811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34" name="Line 38"/>
          <p:cNvSpPr>
            <a:spLocks noChangeShapeType="1"/>
          </p:cNvSpPr>
          <p:nvPr/>
        </p:nvSpPr>
        <p:spPr bwMode="auto">
          <a:xfrm flipH="1" flipV="1">
            <a:off x="3475038" y="1920875"/>
            <a:ext cx="0" cy="1365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35" name="Rectangle 39"/>
          <p:cNvSpPr>
            <a:spLocks noChangeArrowheads="1"/>
          </p:cNvSpPr>
          <p:nvPr/>
        </p:nvSpPr>
        <p:spPr bwMode="auto">
          <a:xfrm>
            <a:off x="5832475" y="1430338"/>
            <a:ext cx="1944688" cy="173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36" name="Rectangle 40"/>
          <p:cNvSpPr>
            <a:spLocks noChangeArrowheads="1"/>
          </p:cNvSpPr>
          <p:nvPr/>
        </p:nvSpPr>
        <p:spPr bwMode="auto">
          <a:xfrm>
            <a:off x="6069013" y="223202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37" name="Rectangle 41"/>
          <p:cNvSpPr>
            <a:spLocks noChangeArrowheads="1"/>
          </p:cNvSpPr>
          <p:nvPr/>
        </p:nvSpPr>
        <p:spPr bwMode="auto">
          <a:xfrm>
            <a:off x="6310313" y="2792413"/>
            <a:ext cx="703262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38" name="Rectangle 42"/>
          <p:cNvSpPr>
            <a:spLocks noChangeArrowheads="1"/>
          </p:cNvSpPr>
          <p:nvPr/>
        </p:nvSpPr>
        <p:spPr bwMode="auto">
          <a:xfrm>
            <a:off x="6310313" y="23209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200" i="0" dirty="0">
                <a:latin typeface="Arial" charset="0"/>
                <a:cs typeface="+mn-cs"/>
              </a:rPr>
              <a:t>controller</a:t>
            </a:r>
          </a:p>
        </p:txBody>
      </p:sp>
      <p:sp>
        <p:nvSpPr>
          <p:cNvPr id="9239" name="Line 43"/>
          <p:cNvSpPr>
            <a:spLocks noChangeShapeType="1"/>
          </p:cNvSpPr>
          <p:nvPr/>
        </p:nvSpPr>
        <p:spPr bwMode="auto">
          <a:xfrm>
            <a:off x="6221413" y="2074863"/>
            <a:ext cx="14382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40" name="Line 44"/>
          <p:cNvSpPr>
            <a:spLocks noChangeShapeType="1"/>
          </p:cNvSpPr>
          <p:nvPr/>
        </p:nvSpPr>
        <p:spPr bwMode="auto">
          <a:xfrm flipV="1">
            <a:off x="6638925" y="2081213"/>
            <a:ext cx="0" cy="239712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41" name="Rectangle 45"/>
          <p:cNvSpPr>
            <a:spLocks noChangeArrowheads="1"/>
          </p:cNvSpPr>
          <p:nvPr/>
        </p:nvSpPr>
        <p:spPr bwMode="auto">
          <a:xfrm>
            <a:off x="6103938" y="15208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400" i="0" dirty="0">
              <a:latin typeface="Arial" charset="0"/>
              <a:cs typeface="+mn-cs"/>
            </a:endParaRPr>
          </a:p>
        </p:txBody>
      </p:sp>
      <p:sp>
        <p:nvSpPr>
          <p:cNvPr id="9242" name="Rectangle 46"/>
          <p:cNvSpPr>
            <a:spLocks noChangeArrowheads="1"/>
          </p:cNvSpPr>
          <p:nvPr/>
        </p:nvSpPr>
        <p:spPr bwMode="auto">
          <a:xfrm>
            <a:off x="6970713" y="152241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400" i="0" dirty="0">
              <a:latin typeface="Arial" charset="0"/>
              <a:cs typeface="+mn-cs"/>
            </a:endParaRPr>
          </a:p>
        </p:txBody>
      </p:sp>
      <p:sp>
        <p:nvSpPr>
          <p:cNvPr id="9243" name="Line 47"/>
          <p:cNvSpPr>
            <a:spLocks noChangeShapeType="1"/>
          </p:cNvSpPr>
          <p:nvPr/>
        </p:nvSpPr>
        <p:spPr bwMode="auto">
          <a:xfrm flipH="1" flipV="1">
            <a:off x="6426200" y="1936750"/>
            <a:ext cx="1588" cy="13811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44" name="Line 48"/>
          <p:cNvSpPr>
            <a:spLocks noChangeShapeType="1"/>
          </p:cNvSpPr>
          <p:nvPr/>
        </p:nvSpPr>
        <p:spPr bwMode="auto">
          <a:xfrm flipH="1" flipV="1">
            <a:off x="7350125" y="1939925"/>
            <a:ext cx="0" cy="13652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45" name="Text Box 49"/>
          <p:cNvSpPr txBox="1">
            <a:spLocks noChangeArrowheads="1"/>
          </p:cNvSpPr>
          <p:nvPr/>
        </p:nvSpPr>
        <p:spPr bwMode="auto">
          <a:xfrm>
            <a:off x="1935163" y="3059113"/>
            <a:ext cx="1335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+mn-cs"/>
              </a:rPr>
              <a:t>sending host</a:t>
            </a:r>
          </a:p>
        </p:txBody>
      </p:sp>
      <p:sp>
        <p:nvSpPr>
          <p:cNvPr id="9246" name="Text Box 50"/>
          <p:cNvSpPr txBox="1">
            <a:spLocks noChangeArrowheads="1"/>
          </p:cNvSpPr>
          <p:nvPr/>
        </p:nvSpPr>
        <p:spPr bwMode="auto">
          <a:xfrm>
            <a:off x="5727700" y="3057525"/>
            <a:ext cx="1438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+mn-cs"/>
              </a:rPr>
              <a:t>receiving host</a:t>
            </a:r>
          </a:p>
        </p:txBody>
      </p:sp>
      <p:sp>
        <p:nvSpPr>
          <p:cNvPr id="9247" name="Rectangle 51"/>
          <p:cNvSpPr>
            <a:spLocks noChangeArrowheads="1"/>
          </p:cNvSpPr>
          <p:nvPr/>
        </p:nvSpPr>
        <p:spPr bwMode="auto">
          <a:xfrm>
            <a:off x="1512888" y="1966913"/>
            <a:ext cx="717550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48" name="Text Box 52"/>
          <p:cNvSpPr txBox="1">
            <a:spLocks noChangeArrowheads="1"/>
          </p:cNvSpPr>
          <p:nvPr/>
        </p:nvSpPr>
        <p:spPr bwMode="auto">
          <a:xfrm>
            <a:off x="1476375" y="1922463"/>
            <a:ext cx="825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i="0" dirty="0">
                <a:latin typeface="Arial" charset="0"/>
                <a:cs typeface="+mn-cs"/>
              </a:rPr>
              <a:t>datagram</a:t>
            </a:r>
          </a:p>
        </p:txBody>
      </p:sp>
      <p:sp>
        <p:nvSpPr>
          <p:cNvPr id="9249" name="Line 53"/>
          <p:cNvSpPr>
            <a:spLocks noChangeShapeType="1"/>
          </p:cNvSpPr>
          <p:nvPr/>
        </p:nvSpPr>
        <p:spPr bwMode="auto">
          <a:xfrm>
            <a:off x="5961063" y="18700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50" name="Rectangle 54"/>
          <p:cNvSpPr>
            <a:spLocks noChangeArrowheads="1"/>
          </p:cNvSpPr>
          <p:nvPr/>
        </p:nvSpPr>
        <p:spPr bwMode="auto">
          <a:xfrm>
            <a:off x="5422900" y="1985963"/>
            <a:ext cx="715963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51" name="Text Box 55"/>
          <p:cNvSpPr txBox="1">
            <a:spLocks noChangeArrowheads="1"/>
          </p:cNvSpPr>
          <p:nvPr/>
        </p:nvSpPr>
        <p:spPr bwMode="auto">
          <a:xfrm>
            <a:off x="5386388" y="1941513"/>
            <a:ext cx="823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i="0" dirty="0">
                <a:latin typeface="Arial" charset="0"/>
                <a:cs typeface="+mn-cs"/>
              </a:rPr>
              <a:t>datagram</a:t>
            </a:r>
          </a:p>
        </p:txBody>
      </p:sp>
      <p:sp>
        <p:nvSpPr>
          <p:cNvPr id="56355" name="Freeform 56"/>
          <p:cNvSpPr>
            <a:spLocks/>
          </p:cNvSpPr>
          <p:nvPr/>
        </p:nvSpPr>
        <p:spPr bwMode="auto">
          <a:xfrm>
            <a:off x="2768600" y="2903538"/>
            <a:ext cx="3883025" cy="447675"/>
          </a:xfrm>
          <a:custGeom>
            <a:avLst/>
            <a:gdLst>
              <a:gd name="T0" fmla="*/ 0 w 2597"/>
              <a:gd name="T1" fmla="*/ 0 h 384"/>
              <a:gd name="T2" fmla="*/ 0 w 2597"/>
              <a:gd name="T3" fmla="*/ 2147483647 h 384"/>
              <a:gd name="T4" fmla="*/ 2147483647 w 2597"/>
              <a:gd name="T5" fmla="*/ 2147483647 h 384"/>
              <a:gd name="T6" fmla="*/ 2147483647 w 2597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97" h="384">
                <a:moveTo>
                  <a:pt x="0" y="0"/>
                </a:moveTo>
                <a:lnTo>
                  <a:pt x="0" y="384"/>
                </a:lnTo>
                <a:lnTo>
                  <a:pt x="2597" y="384"/>
                </a:lnTo>
                <a:lnTo>
                  <a:pt x="2597" y="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53" name="Rectangle 57"/>
          <p:cNvSpPr>
            <a:spLocks noChangeArrowheads="1"/>
          </p:cNvSpPr>
          <p:nvPr/>
        </p:nvSpPr>
        <p:spPr bwMode="auto">
          <a:xfrm>
            <a:off x="4681538" y="3419475"/>
            <a:ext cx="717550" cy="169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54" name="Text Box 58"/>
          <p:cNvSpPr txBox="1">
            <a:spLocks noChangeArrowheads="1"/>
          </p:cNvSpPr>
          <p:nvPr/>
        </p:nvSpPr>
        <p:spPr bwMode="auto">
          <a:xfrm>
            <a:off x="4654550" y="3375025"/>
            <a:ext cx="823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i="0" dirty="0">
                <a:latin typeface="Arial" charset="0"/>
                <a:cs typeface="+mn-cs"/>
              </a:rPr>
              <a:t>datagram</a:t>
            </a:r>
          </a:p>
        </p:txBody>
      </p:sp>
      <p:sp>
        <p:nvSpPr>
          <p:cNvPr id="9255" name="Line 59"/>
          <p:cNvSpPr>
            <a:spLocks noChangeShapeType="1"/>
          </p:cNvSpPr>
          <p:nvPr/>
        </p:nvSpPr>
        <p:spPr bwMode="auto">
          <a:xfrm>
            <a:off x="5654675" y="3511550"/>
            <a:ext cx="27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256" name="Text Box 60"/>
          <p:cNvSpPr txBox="1">
            <a:spLocks noChangeArrowheads="1"/>
          </p:cNvSpPr>
          <p:nvPr/>
        </p:nvSpPr>
        <p:spPr bwMode="auto">
          <a:xfrm>
            <a:off x="2244725" y="3668713"/>
            <a:ext cx="704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dirty="0">
                <a:latin typeface="Arial" charset="0"/>
                <a:cs typeface="+mn-cs"/>
              </a:rPr>
              <a:t>frame</a:t>
            </a:r>
          </a:p>
        </p:txBody>
      </p:sp>
      <p:sp>
        <p:nvSpPr>
          <p:cNvPr id="9257" name="Line 61"/>
          <p:cNvSpPr>
            <a:spLocks noChangeShapeType="1"/>
          </p:cNvSpPr>
          <p:nvPr/>
        </p:nvSpPr>
        <p:spPr bwMode="auto">
          <a:xfrm flipV="1">
            <a:off x="2873375" y="3575050"/>
            <a:ext cx="115570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56361" name="Picture 63" descr="underline_base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914400"/>
            <a:ext cx="54848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10</a:t>
            </a:fld>
            <a:endParaRPr lang="en-US" sz="1200" dirty="0">
              <a:latin typeface="Tahoma" charset="0"/>
            </a:endParaRPr>
          </a:p>
        </p:txBody>
      </p:sp>
      <p:sp>
        <p:nvSpPr>
          <p:cNvPr id="4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75496" y="6521551"/>
            <a:ext cx="2177473" cy="24154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  <a:latin typeface="Tahoma" charset="0"/>
                <a:cs typeface="Arial" charset="0"/>
              </a:rPr>
              <a:t>Link Layer and LANs</a:t>
            </a:r>
          </a:p>
        </p:txBody>
      </p:sp>
    </p:spTree>
    <p:extLst>
      <p:ext uri="{BB962C8B-B14F-4D97-AF65-F5344CB8AC3E}">
        <p14:creationId xmlns:p14="http://schemas.microsoft.com/office/powerpoint/2010/main" val="270307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Electromagnetic Spectrum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lvl="1"/>
            <a:r>
              <a:rPr lang="en-US" sz="2000">
                <a:hlinkClick r:id="rId2"/>
              </a:rPr>
              <a:t>https://en.wikipedia.org/wiki/Electromagnetic_radiation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11</a:t>
            </a:fld>
            <a:endParaRPr lang="en-US" dirty="0"/>
          </a:p>
        </p:txBody>
      </p:sp>
      <p:pic>
        <p:nvPicPr>
          <p:cNvPr id="1026" name="Picture 2" descr="Image result for electromagnetic spectrum wiki">
            <a:extLst>
              <a:ext uri="{FF2B5EF4-FFF2-40B4-BE49-F238E27FC236}">
                <a16:creationId xmlns:a16="http://schemas.microsoft.com/office/drawing/2014/main" id="{8D82F787-60E5-41E4-996C-5F14AA6A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53" y="1675571"/>
            <a:ext cx="6924323" cy="37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775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Radio spectrum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chemeClr val="accent5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106"/>
            <a:ext cx="8837641" cy="555104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25546" y="6346984"/>
            <a:ext cx="7492908" cy="36554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Radio frequency spectrum: 3 KHz to 300 GHz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https://www.ntia.doc.gov/files/ntia/publications/spectrum_wall_chart_aug2011.pdf</a:t>
            </a:r>
          </a:p>
        </p:txBody>
      </p:sp>
    </p:spTree>
    <p:extLst>
      <p:ext uri="{BB962C8B-B14F-4D97-AF65-F5344CB8AC3E}">
        <p14:creationId xmlns:p14="http://schemas.microsoft.com/office/powerpoint/2010/main" val="2116742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Spectrum and </a:t>
            </a:r>
            <a:r>
              <a:rPr lang="en-US" sz="3200" b="1" dirty="0" err="1">
                <a:solidFill>
                  <a:schemeClr val="bg1"/>
                </a:solidFill>
              </a:rPr>
              <a:t>WiFi</a:t>
            </a:r>
            <a:r>
              <a:rPr lang="en-US" sz="3200" b="1" dirty="0">
                <a:solidFill>
                  <a:schemeClr val="bg1"/>
                </a:solidFill>
              </a:rPr>
              <a:t> ISM bands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ISM = Industrial, Scientific and Medical purposes </a:t>
            </a:r>
          </a:p>
          <a:p>
            <a:pPr lvl="1"/>
            <a:r>
              <a:rPr lang="en-US" sz="2000" dirty="0">
                <a:solidFill>
                  <a:schemeClr val="accent5"/>
                </a:solidFill>
              </a:rPr>
              <a:t>Unlicensed!!</a:t>
            </a:r>
          </a:p>
          <a:p>
            <a:pPr lvl="1"/>
            <a:endParaRPr lang="en-US" sz="2000" dirty="0">
              <a:solidFill>
                <a:schemeClr val="accent5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584" b="4790"/>
          <a:stretch/>
        </p:blipFill>
        <p:spPr>
          <a:xfrm>
            <a:off x="1395679" y="1769329"/>
            <a:ext cx="6174392" cy="476958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70074" y="4471035"/>
            <a:ext cx="135255" cy="56578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17957" y="5188314"/>
            <a:ext cx="833750" cy="56578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89985" y="3719146"/>
            <a:ext cx="11254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2.4 GHz ISM band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064" y="4961793"/>
            <a:ext cx="11254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5 GHz ISM band</a:t>
            </a: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6998677" y="4042312"/>
            <a:ext cx="791308" cy="56485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1338479" y="5284959"/>
            <a:ext cx="1501436" cy="18624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597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802.11 PHY and MAC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04218"/>
              </p:ext>
            </p:extLst>
          </p:nvPr>
        </p:nvGraphicFramePr>
        <p:xfrm>
          <a:off x="238991" y="1138378"/>
          <a:ext cx="8666016" cy="470638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44336">
                  <a:extLst>
                    <a:ext uri="{9D8B030D-6E8A-4147-A177-3AD203B41FA5}">
                      <a16:colId xmlns:a16="http://schemas.microsoft.com/office/drawing/2014/main" val="2167536500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1848378860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542428705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3620540729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2457046996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3941263019"/>
                    </a:ext>
                  </a:extLst>
                </a:gridCol>
              </a:tblGrid>
              <a:tr h="7843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79097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r>
                        <a:rPr lang="en-US" baseline="0" dirty="0"/>
                        <a:t> GHz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0705536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Channel</a:t>
                      </a:r>
                      <a:r>
                        <a:rPr lang="en-US" baseline="0" dirty="0"/>
                        <a:t> width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14091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PHY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676204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MIMO &amp;</a:t>
                      </a:r>
                      <a:r>
                        <a:rPr lang="en-US" baseline="0" dirty="0"/>
                        <a:t> beamforming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300903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b="1" dirty="0"/>
                        <a:t>Max.</a:t>
                      </a:r>
                      <a:r>
                        <a:rPr lang="en-US" b="1" baseline="0" dirty="0"/>
                        <a:t> data rate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845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380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802.11 PHY and MAC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65833"/>
              </p:ext>
            </p:extLst>
          </p:nvPr>
        </p:nvGraphicFramePr>
        <p:xfrm>
          <a:off x="238991" y="1138378"/>
          <a:ext cx="8666016" cy="470638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44336">
                  <a:extLst>
                    <a:ext uri="{9D8B030D-6E8A-4147-A177-3AD203B41FA5}">
                      <a16:colId xmlns:a16="http://schemas.microsoft.com/office/drawing/2014/main" val="2167536500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1848378860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542428705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3620540729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2457046996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3941263019"/>
                    </a:ext>
                  </a:extLst>
                </a:gridCol>
              </a:tblGrid>
              <a:tr h="7843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79097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r>
                        <a:rPr lang="en-US" baseline="0" dirty="0"/>
                        <a:t> GHz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0705536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Channel</a:t>
                      </a:r>
                      <a:r>
                        <a:rPr lang="en-US" baseline="0" dirty="0"/>
                        <a:t> width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20/40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20/40/80/160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14091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PHY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676204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MIMO &amp;</a:t>
                      </a:r>
                      <a:r>
                        <a:rPr lang="en-US" baseline="0" dirty="0"/>
                        <a:t> beamforming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300903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b="1" dirty="0"/>
                        <a:t>Max.</a:t>
                      </a:r>
                      <a:r>
                        <a:rPr lang="en-US" b="1" baseline="0" dirty="0"/>
                        <a:t> data rate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845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647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802.11 PHY and MAC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872815"/>
              </p:ext>
            </p:extLst>
          </p:nvPr>
        </p:nvGraphicFramePr>
        <p:xfrm>
          <a:off x="238991" y="1138378"/>
          <a:ext cx="8666016" cy="470638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44336">
                  <a:extLst>
                    <a:ext uri="{9D8B030D-6E8A-4147-A177-3AD203B41FA5}">
                      <a16:colId xmlns:a16="http://schemas.microsoft.com/office/drawing/2014/main" val="2167536500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1848378860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542428705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3620540729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2457046996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3941263019"/>
                    </a:ext>
                  </a:extLst>
                </a:gridCol>
              </a:tblGrid>
              <a:tr h="7843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79097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r>
                        <a:rPr lang="en-US" baseline="0" dirty="0"/>
                        <a:t> GHz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0705536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Channel</a:t>
                      </a:r>
                      <a:r>
                        <a:rPr lang="en-US" baseline="0" dirty="0"/>
                        <a:t> width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20/40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20/40/80/160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14091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PHY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DSSS/CCK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  <a:r>
                        <a:rPr lang="en-US" baseline="0" dirty="0"/>
                        <a:t>, DSSS/CCK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676204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MIMO &amp;</a:t>
                      </a:r>
                      <a:r>
                        <a:rPr lang="en-US" baseline="0" dirty="0"/>
                        <a:t> beamforming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300903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b="1" dirty="0"/>
                        <a:t>Max.</a:t>
                      </a:r>
                      <a:r>
                        <a:rPr lang="en-US" b="1" baseline="0" dirty="0"/>
                        <a:t> data rate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845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943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802.11 PHY and MAC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434732"/>
              </p:ext>
            </p:extLst>
          </p:nvPr>
        </p:nvGraphicFramePr>
        <p:xfrm>
          <a:off x="238991" y="1138378"/>
          <a:ext cx="8666016" cy="470638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44336">
                  <a:extLst>
                    <a:ext uri="{9D8B030D-6E8A-4147-A177-3AD203B41FA5}">
                      <a16:colId xmlns:a16="http://schemas.microsoft.com/office/drawing/2014/main" val="2167536500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1848378860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542428705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3620540729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2457046996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3941263019"/>
                    </a:ext>
                  </a:extLst>
                </a:gridCol>
              </a:tblGrid>
              <a:tr h="7843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79097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r>
                        <a:rPr lang="en-US" baseline="0" dirty="0"/>
                        <a:t> GHz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0705536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Channel</a:t>
                      </a:r>
                      <a:r>
                        <a:rPr lang="en-US" baseline="0" dirty="0"/>
                        <a:t> width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20/40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20/40/80/160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14091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PHY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DSSS/CCK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  <a:r>
                        <a:rPr lang="en-US" baseline="0" dirty="0"/>
                        <a:t>, DSSS/CCK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676204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MIMO &amp;</a:t>
                      </a:r>
                      <a:r>
                        <a:rPr lang="en-US" baseline="0" dirty="0"/>
                        <a:t> beamforming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300903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b="1" dirty="0"/>
                        <a:t>Max.</a:t>
                      </a:r>
                      <a:r>
                        <a:rPr lang="en-US" b="1" baseline="0" dirty="0"/>
                        <a:t> data rate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845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546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802.11 PHY and MAC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8991" y="1138378"/>
          <a:ext cx="8666016" cy="470638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44336">
                  <a:extLst>
                    <a:ext uri="{9D8B030D-6E8A-4147-A177-3AD203B41FA5}">
                      <a16:colId xmlns:a16="http://schemas.microsoft.com/office/drawing/2014/main" val="2167536500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1848378860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542428705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3620540729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2457046996"/>
                    </a:ext>
                  </a:extLst>
                </a:gridCol>
                <a:gridCol w="1444336">
                  <a:extLst>
                    <a:ext uri="{9D8B030D-6E8A-4147-A177-3AD203B41FA5}">
                      <a16:colId xmlns:a16="http://schemas.microsoft.com/office/drawing/2014/main" val="3941263019"/>
                    </a:ext>
                  </a:extLst>
                </a:gridCol>
              </a:tblGrid>
              <a:tr h="7843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802.11ac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79097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r>
                        <a:rPr lang="en-US" baseline="0" dirty="0"/>
                        <a:t> GHz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0705536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Channel</a:t>
                      </a:r>
                      <a:r>
                        <a:rPr lang="en-US" baseline="0" dirty="0"/>
                        <a:t> width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20/40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20/40/80/160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14091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PHY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DSSS/CCK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  <a:r>
                        <a:rPr lang="en-US" baseline="0" dirty="0"/>
                        <a:t>, DSSS/CCK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OFDM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676204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dirty="0"/>
                        <a:t>MIMO &amp;</a:t>
                      </a:r>
                      <a:r>
                        <a:rPr lang="en-US" baseline="0" dirty="0"/>
                        <a:t> beamforming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300903"/>
                  </a:ext>
                </a:extLst>
              </a:tr>
              <a:tr h="784398">
                <a:tc>
                  <a:txBody>
                    <a:bodyPr/>
                    <a:lstStyle/>
                    <a:p>
                      <a:r>
                        <a:rPr lang="en-US" b="1" dirty="0"/>
                        <a:t>Max.</a:t>
                      </a:r>
                      <a:r>
                        <a:rPr lang="en-US" b="1" baseline="0" dirty="0"/>
                        <a:t> data rate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11 Mbps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54 Mbps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54 Mbps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600 Mbps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~6933 Mbps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84563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1375" y="5998823"/>
            <a:ext cx="355742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Are these the speeds you get?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454400" y="5700889"/>
            <a:ext cx="124178" cy="28222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44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802.11 PHY and MAC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4691" y="1616362"/>
          <a:ext cx="4956463" cy="31289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862445">
                  <a:extLst>
                    <a:ext uri="{9D8B030D-6E8A-4147-A177-3AD203B41FA5}">
                      <a16:colId xmlns:a16="http://schemas.microsoft.com/office/drawing/2014/main" val="2167536500"/>
                    </a:ext>
                  </a:extLst>
                </a:gridCol>
                <a:gridCol w="789710">
                  <a:extLst>
                    <a:ext uri="{9D8B030D-6E8A-4147-A177-3AD203B41FA5}">
                      <a16:colId xmlns:a16="http://schemas.microsoft.com/office/drawing/2014/main" val="1848378860"/>
                    </a:ext>
                  </a:extLst>
                </a:gridCol>
                <a:gridCol w="826077">
                  <a:extLst>
                    <a:ext uri="{9D8B030D-6E8A-4147-A177-3AD203B41FA5}">
                      <a16:colId xmlns:a16="http://schemas.microsoft.com/office/drawing/2014/main" val="542428705"/>
                    </a:ext>
                  </a:extLst>
                </a:gridCol>
                <a:gridCol w="826077">
                  <a:extLst>
                    <a:ext uri="{9D8B030D-6E8A-4147-A177-3AD203B41FA5}">
                      <a16:colId xmlns:a16="http://schemas.microsoft.com/office/drawing/2014/main" val="3620540729"/>
                    </a:ext>
                  </a:extLst>
                </a:gridCol>
                <a:gridCol w="826077">
                  <a:extLst>
                    <a:ext uri="{9D8B030D-6E8A-4147-A177-3AD203B41FA5}">
                      <a16:colId xmlns:a16="http://schemas.microsoft.com/office/drawing/2014/main" val="2457046996"/>
                    </a:ext>
                  </a:extLst>
                </a:gridCol>
                <a:gridCol w="826077">
                  <a:extLst>
                    <a:ext uri="{9D8B030D-6E8A-4147-A177-3AD203B41FA5}">
                      <a16:colId xmlns:a16="http://schemas.microsoft.com/office/drawing/2014/main" val="3941263019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802.11b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802.11a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802.11g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802.11n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802.11ac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79097"/>
                  </a:ext>
                </a:extLst>
              </a:tr>
              <a:tr h="497776">
                <a:tc>
                  <a:txBody>
                    <a:bodyPr/>
                    <a:lstStyle/>
                    <a:p>
                      <a:r>
                        <a:rPr lang="en-US" sz="1200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  <a:r>
                        <a:rPr lang="en-US" sz="1200" baseline="0" dirty="0"/>
                        <a:t> GHz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0705536"/>
                  </a:ext>
                </a:extLst>
              </a:tr>
              <a:tr h="497776">
                <a:tc>
                  <a:txBody>
                    <a:bodyPr/>
                    <a:lstStyle/>
                    <a:p>
                      <a:r>
                        <a:rPr lang="en-US" sz="1200" dirty="0"/>
                        <a:t>Channel</a:t>
                      </a:r>
                      <a:r>
                        <a:rPr lang="en-US" sz="1200" baseline="0" dirty="0"/>
                        <a:t> width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20/40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20/40/80/160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14091"/>
                  </a:ext>
                </a:extLst>
              </a:tr>
              <a:tr h="497776">
                <a:tc>
                  <a:txBody>
                    <a:bodyPr/>
                    <a:lstStyle/>
                    <a:p>
                      <a:r>
                        <a:rPr lang="en-US" sz="1200" dirty="0"/>
                        <a:t>PHY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DSSS/CCK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OFDM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OFDM</a:t>
                      </a:r>
                      <a:r>
                        <a:rPr lang="en-US" sz="1200" baseline="0" dirty="0"/>
                        <a:t>, DSSS/CCK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OFDM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OFDM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676204"/>
                  </a:ext>
                </a:extLst>
              </a:tr>
              <a:tr h="570670">
                <a:tc>
                  <a:txBody>
                    <a:bodyPr/>
                    <a:lstStyle/>
                    <a:p>
                      <a:r>
                        <a:rPr lang="en-US" sz="1200" dirty="0"/>
                        <a:t>MIMO &amp;</a:t>
                      </a:r>
                      <a:r>
                        <a:rPr lang="en-US" sz="1200" baseline="0" dirty="0"/>
                        <a:t> beamforming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300903"/>
                  </a:ext>
                </a:extLst>
              </a:tr>
              <a:tr h="497776">
                <a:tc>
                  <a:txBody>
                    <a:bodyPr/>
                    <a:lstStyle/>
                    <a:p>
                      <a:r>
                        <a:rPr lang="en-US" sz="1200" b="1" dirty="0"/>
                        <a:t>Max.</a:t>
                      </a:r>
                      <a:r>
                        <a:rPr lang="en-US" sz="1200" b="1" baseline="0" dirty="0"/>
                        <a:t> data rate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11 Mbps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54 Mbps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54 Mbps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600 Mbps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~6933 </a:t>
                      </a:r>
                      <a:r>
                        <a:rPr lang="en-US" sz="1200" b="1" dirty="0"/>
                        <a:t>Mbps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845634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109855" y="1346196"/>
            <a:ext cx="2805545" cy="11580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MAC: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CSMA/CA and wideband medium access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06390" y="2766285"/>
            <a:ext cx="2805545" cy="11580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PHY-I:</a:t>
            </a:r>
          </a:p>
          <a:p>
            <a:pPr algn="ctr"/>
            <a:r>
              <a:rPr lang="en-US" dirty="0">
                <a:solidFill>
                  <a:srgbClr val="92D050"/>
                </a:solidFill>
              </a:rPr>
              <a:t>OFDM and modulation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02925" y="4113638"/>
            <a:ext cx="2805545" cy="11580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PHY-II: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MIMO and beamforming</a:t>
            </a:r>
          </a:p>
        </p:txBody>
      </p:sp>
      <p:sp>
        <p:nvSpPr>
          <p:cNvPr id="9" name="Right Bracket 8"/>
          <p:cNvSpPr/>
          <p:nvPr/>
        </p:nvSpPr>
        <p:spPr>
          <a:xfrm>
            <a:off x="5081154" y="2675084"/>
            <a:ext cx="114301" cy="324429"/>
          </a:xfrm>
          <a:prstGeom prst="righ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 flipV="1">
            <a:off x="5195455" y="2130136"/>
            <a:ext cx="1153390" cy="7071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ket 15"/>
          <p:cNvSpPr/>
          <p:nvPr/>
        </p:nvSpPr>
        <p:spPr>
          <a:xfrm>
            <a:off x="5088081" y="3167209"/>
            <a:ext cx="114301" cy="360513"/>
          </a:xfrm>
          <a:prstGeom prst="righ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202382" y="3347466"/>
            <a:ext cx="1146463" cy="7750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ket 23"/>
          <p:cNvSpPr/>
          <p:nvPr/>
        </p:nvSpPr>
        <p:spPr>
          <a:xfrm>
            <a:off x="5091256" y="3764109"/>
            <a:ext cx="114301" cy="360513"/>
          </a:xfrm>
          <a:prstGeom prst="rightBracket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>
            <a:off x="5205557" y="3944366"/>
            <a:ext cx="1143288" cy="61608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6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6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Wireless networking -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549597" cy="4961723"/>
          </a:xfrm>
        </p:spPr>
        <p:txBody>
          <a:bodyPr anchor="ctr" anchorCtr="1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Today’s agenda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802.11 overview</a:t>
            </a:r>
          </a:p>
          <a:p>
            <a:pPr lvl="1">
              <a:lnSpc>
                <a:spcPct val="200000"/>
              </a:lnSpc>
            </a:pPr>
            <a:r>
              <a:rPr lang="en-US" sz="2000" dirty="0"/>
              <a:t>CSMA/CA – 802.11 MAC design</a:t>
            </a:r>
            <a:endParaRPr lang="en-US" sz="1600" dirty="0"/>
          </a:p>
          <a:p>
            <a:pPr lvl="1">
              <a:lnSpc>
                <a:spcPct val="200000"/>
              </a:lnSpc>
            </a:pPr>
            <a:r>
              <a:rPr lang="en-US" sz="2000" dirty="0"/>
              <a:t>Wide band channel access </a:t>
            </a:r>
          </a:p>
          <a:p>
            <a:pPr lvl="2">
              <a:lnSpc>
                <a:spcPct val="200000"/>
              </a:lnSpc>
            </a:pPr>
            <a:r>
              <a:rPr lang="en-US" sz="1600" dirty="0"/>
              <a:t>802.11n/ac MAC</a:t>
            </a:r>
          </a:p>
          <a:p>
            <a:pPr lvl="2">
              <a:lnSpc>
                <a:spcPct val="200000"/>
              </a:lnSpc>
            </a:pPr>
            <a:r>
              <a:rPr lang="en-US" sz="1600" dirty="0"/>
              <a:t>Energy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54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Non-overlapping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2.4 GHz ISM band</a:t>
            </a:r>
            <a:endParaRPr lang="en-US" sz="2000" dirty="0"/>
          </a:p>
          <a:p>
            <a:pPr lvl="1"/>
            <a:r>
              <a:rPr lang="en-US" sz="1600" dirty="0"/>
              <a:t>11 channels of ~20 MHz bandwidth</a:t>
            </a:r>
          </a:p>
          <a:p>
            <a:pPr lvl="1"/>
            <a:r>
              <a:rPr lang="en-US" sz="1600" dirty="0"/>
              <a:t>3 non overlapping channels (1, 6, 11)</a:t>
            </a:r>
          </a:p>
          <a:p>
            <a:pPr lvl="1"/>
            <a:r>
              <a:rPr lang="en-US" sz="1600" dirty="0"/>
              <a:t>802.11 b/g/n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20</a:t>
            </a:fld>
            <a:endParaRPr lang="en-US" dirty="0"/>
          </a:p>
        </p:txBody>
      </p:sp>
      <p:sp>
        <p:nvSpPr>
          <p:cNvPr id="30" name="Flowchart: Delay 29"/>
          <p:cNvSpPr/>
          <p:nvPr/>
        </p:nvSpPr>
        <p:spPr>
          <a:xfrm rot="16200000">
            <a:off x="1478391" y="3354340"/>
            <a:ext cx="1081454" cy="1875324"/>
          </a:xfrm>
          <a:prstGeom prst="flowChartDelay">
            <a:avLst/>
          </a:prstGeom>
          <a:solidFill>
            <a:schemeClr val="accent1">
              <a:alpha val="5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2" name="Flowchart: Delay 31"/>
          <p:cNvSpPr/>
          <p:nvPr/>
        </p:nvSpPr>
        <p:spPr>
          <a:xfrm rot="16200000">
            <a:off x="1917987" y="3348478"/>
            <a:ext cx="1081454" cy="1875324"/>
          </a:xfrm>
          <a:prstGeom prst="flowChartDelay">
            <a:avLst/>
          </a:prstGeom>
          <a:noFill/>
          <a:ln w="127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3" name="Flowchart: Delay 32"/>
          <p:cNvSpPr/>
          <p:nvPr/>
        </p:nvSpPr>
        <p:spPr>
          <a:xfrm rot="16200000">
            <a:off x="2345475" y="3368997"/>
            <a:ext cx="1081454" cy="1875324"/>
          </a:xfrm>
          <a:prstGeom prst="flowChartDelay">
            <a:avLst/>
          </a:prstGeom>
          <a:noFill/>
          <a:ln w="127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4" name="Flowchart: Delay 33"/>
          <p:cNvSpPr/>
          <p:nvPr/>
        </p:nvSpPr>
        <p:spPr>
          <a:xfrm rot="16200000">
            <a:off x="2785063" y="3354347"/>
            <a:ext cx="1081454" cy="1875324"/>
          </a:xfrm>
          <a:prstGeom prst="flowChartDelay">
            <a:avLst/>
          </a:prstGeom>
          <a:noFill/>
          <a:ln w="127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5" name="Flowchart: Delay 34"/>
          <p:cNvSpPr/>
          <p:nvPr/>
        </p:nvSpPr>
        <p:spPr>
          <a:xfrm rot="16200000">
            <a:off x="3224647" y="3357281"/>
            <a:ext cx="1081454" cy="1875324"/>
          </a:xfrm>
          <a:prstGeom prst="flowChartDelay">
            <a:avLst/>
          </a:prstGeom>
          <a:noFill/>
          <a:ln w="127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6" name="Flowchart: Delay 35"/>
          <p:cNvSpPr/>
          <p:nvPr/>
        </p:nvSpPr>
        <p:spPr>
          <a:xfrm rot="16200000">
            <a:off x="3652140" y="3360215"/>
            <a:ext cx="1081454" cy="1875324"/>
          </a:xfrm>
          <a:prstGeom prst="flowChartDelay">
            <a:avLst/>
          </a:prstGeom>
          <a:solidFill>
            <a:schemeClr val="accent1">
              <a:alpha val="5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7" name="Flowchart: Delay 36"/>
          <p:cNvSpPr/>
          <p:nvPr/>
        </p:nvSpPr>
        <p:spPr>
          <a:xfrm rot="16200000">
            <a:off x="4079636" y="3354355"/>
            <a:ext cx="1081454" cy="1875324"/>
          </a:xfrm>
          <a:prstGeom prst="flowChartDelay">
            <a:avLst/>
          </a:prstGeom>
          <a:noFill/>
          <a:ln w="127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8" name="Flowchart: Delay 37"/>
          <p:cNvSpPr/>
          <p:nvPr/>
        </p:nvSpPr>
        <p:spPr>
          <a:xfrm rot="16200000">
            <a:off x="4531324" y="3357286"/>
            <a:ext cx="1081454" cy="1875324"/>
          </a:xfrm>
          <a:prstGeom prst="flowChartDelay">
            <a:avLst/>
          </a:prstGeom>
          <a:noFill/>
          <a:ln w="127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9" name="Flowchart: Delay 38"/>
          <p:cNvSpPr/>
          <p:nvPr/>
        </p:nvSpPr>
        <p:spPr>
          <a:xfrm rot="16200000">
            <a:off x="4946715" y="3360219"/>
            <a:ext cx="1081454" cy="1875324"/>
          </a:xfrm>
          <a:prstGeom prst="flowChartDelay">
            <a:avLst/>
          </a:prstGeom>
          <a:noFill/>
          <a:ln w="127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40" name="Flowchart: Delay 39"/>
          <p:cNvSpPr/>
          <p:nvPr/>
        </p:nvSpPr>
        <p:spPr>
          <a:xfrm rot="16200000">
            <a:off x="5386302" y="3363151"/>
            <a:ext cx="1081454" cy="1875324"/>
          </a:xfrm>
          <a:prstGeom prst="flowChartDelay">
            <a:avLst/>
          </a:prstGeom>
          <a:noFill/>
          <a:ln w="127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41" name="Flowchart: Delay 40"/>
          <p:cNvSpPr/>
          <p:nvPr/>
        </p:nvSpPr>
        <p:spPr>
          <a:xfrm rot="16200000">
            <a:off x="5813794" y="3357292"/>
            <a:ext cx="1081454" cy="1875324"/>
          </a:xfrm>
          <a:prstGeom prst="flowChartDelay">
            <a:avLst/>
          </a:prstGeom>
          <a:solidFill>
            <a:schemeClr val="accent1">
              <a:alpha val="5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441101"/>
              </p:ext>
            </p:extLst>
          </p:nvPr>
        </p:nvGraphicFramePr>
        <p:xfrm>
          <a:off x="1740872" y="2861390"/>
          <a:ext cx="4828329" cy="457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8939">
                  <a:extLst>
                    <a:ext uri="{9D8B030D-6E8A-4147-A177-3AD203B41FA5}">
                      <a16:colId xmlns:a16="http://schemas.microsoft.com/office/drawing/2014/main" val="1302038488"/>
                    </a:ext>
                  </a:extLst>
                </a:gridCol>
                <a:gridCol w="438939">
                  <a:extLst>
                    <a:ext uri="{9D8B030D-6E8A-4147-A177-3AD203B41FA5}">
                      <a16:colId xmlns:a16="http://schemas.microsoft.com/office/drawing/2014/main" val="3975708217"/>
                    </a:ext>
                  </a:extLst>
                </a:gridCol>
                <a:gridCol w="438939">
                  <a:extLst>
                    <a:ext uri="{9D8B030D-6E8A-4147-A177-3AD203B41FA5}">
                      <a16:colId xmlns:a16="http://schemas.microsoft.com/office/drawing/2014/main" val="1087551805"/>
                    </a:ext>
                  </a:extLst>
                </a:gridCol>
                <a:gridCol w="438939">
                  <a:extLst>
                    <a:ext uri="{9D8B030D-6E8A-4147-A177-3AD203B41FA5}">
                      <a16:colId xmlns:a16="http://schemas.microsoft.com/office/drawing/2014/main" val="160788921"/>
                    </a:ext>
                  </a:extLst>
                </a:gridCol>
                <a:gridCol w="438939">
                  <a:extLst>
                    <a:ext uri="{9D8B030D-6E8A-4147-A177-3AD203B41FA5}">
                      <a16:colId xmlns:a16="http://schemas.microsoft.com/office/drawing/2014/main" val="1635278983"/>
                    </a:ext>
                  </a:extLst>
                </a:gridCol>
                <a:gridCol w="438939">
                  <a:extLst>
                    <a:ext uri="{9D8B030D-6E8A-4147-A177-3AD203B41FA5}">
                      <a16:colId xmlns:a16="http://schemas.microsoft.com/office/drawing/2014/main" val="2920467387"/>
                    </a:ext>
                  </a:extLst>
                </a:gridCol>
                <a:gridCol w="438939">
                  <a:extLst>
                    <a:ext uri="{9D8B030D-6E8A-4147-A177-3AD203B41FA5}">
                      <a16:colId xmlns:a16="http://schemas.microsoft.com/office/drawing/2014/main" val="2193024510"/>
                    </a:ext>
                  </a:extLst>
                </a:gridCol>
                <a:gridCol w="438939">
                  <a:extLst>
                    <a:ext uri="{9D8B030D-6E8A-4147-A177-3AD203B41FA5}">
                      <a16:colId xmlns:a16="http://schemas.microsoft.com/office/drawing/2014/main" val="2660868148"/>
                    </a:ext>
                  </a:extLst>
                </a:gridCol>
                <a:gridCol w="438939">
                  <a:extLst>
                    <a:ext uri="{9D8B030D-6E8A-4147-A177-3AD203B41FA5}">
                      <a16:colId xmlns:a16="http://schemas.microsoft.com/office/drawing/2014/main" val="3375625559"/>
                    </a:ext>
                  </a:extLst>
                </a:gridCol>
                <a:gridCol w="438939">
                  <a:extLst>
                    <a:ext uri="{9D8B030D-6E8A-4147-A177-3AD203B41FA5}">
                      <a16:colId xmlns:a16="http://schemas.microsoft.com/office/drawing/2014/main" val="356854103"/>
                    </a:ext>
                  </a:extLst>
                </a:gridCol>
                <a:gridCol w="438939">
                  <a:extLst>
                    <a:ext uri="{9D8B030D-6E8A-4147-A177-3AD203B41FA5}">
                      <a16:colId xmlns:a16="http://schemas.microsoft.com/office/drawing/2014/main" val="3732168350"/>
                    </a:ext>
                  </a:extLst>
                </a:gridCol>
              </a:tblGrid>
              <a:tr h="33799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(1)</a:t>
                      </a:r>
                    </a:p>
                    <a:p>
                      <a:pPr algn="ctr"/>
                      <a:r>
                        <a:rPr lang="en-US" sz="800" dirty="0"/>
                        <a:t>2.412</a:t>
                      </a:r>
                    </a:p>
                    <a:p>
                      <a:pPr algn="ctr"/>
                      <a:r>
                        <a:rPr lang="en-US" sz="800" dirty="0"/>
                        <a:t>GHz</a:t>
                      </a:r>
                      <a:endParaRPr lang="en-US" sz="800" b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(2)</a:t>
                      </a:r>
                    </a:p>
                    <a:p>
                      <a:pPr algn="ctr"/>
                      <a:r>
                        <a:rPr lang="en-US" sz="800" dirty="0"/>
                        <a:t>2.417</a:t>
                      </a:r>
                    </a:p>
                    <a:p>
                      <a:pPr algn="ctr"/>
                      <a:r>
                        <a:rPr lang="en-US" sz="800" dirty="0"/>
                        <a:t>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(3)</a:t>
                      </a:r>
                    </a:p>
                    <a:p>
                      <a:pPr algn="ctr"/>
                      <a:r>
                        <a:rPr lang="en-US" sz="800" dirty="0"/>
                        <a:t>2.422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(4) 2.427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(5) 2.432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(6) 2.437 GHz</a:t>
                      </a:r>
                      <a:endParaRPr lang="en-US" sz="800" b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(7) 2.442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(8) 2.447</a:t>
                      </a:r>
                      <a:r>
                        <a:rPr lang="en-US" sz="800" baseline="0" dirty="0"/>
                        <a:t> GHz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(9) 2.452</a:t>
                      </a:r>
                      <a:r>
                        <a:rPr lang="en-US" sz="800" baseline="0" dirty="0"/>
                        <a:t> GHz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(10) 2.457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(11) 2.462</a:t>
                      </a:r>
                      <a:r>
                        <a:rPr lang="en-US" sz="800" baseline="0" dirty="0"/>
                        <a:t> GHz</a:t>
                      </a:r>
                      <a:endParaRPr lang="en-US" sz="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262509"/>
                  </a:ext>
                </a:extLst>
              </a:tr>
            </a:tbl>
          </a:graphicData>
        </a:graphic>
      </p:graphicFrame>
      <p:cxnSp>
        <p:nvCxnSpPr>
          <p:cNvPr id="51" name="Straight Arrow Connector 50"/>
          <p:cNvCxnSpPr/>
          <p:nvPr/>
        </p:nvCxnSpPr>
        <p:spPr>
          <a:xfrm>
            <a:off x="1957855" y="3318590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417985" y="3318590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840226" y="3318590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282771" y="3312731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734106" y="3315664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158865" y="3321519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618995" y="3321519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041236" y="3321519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483781" y="3315660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935116" y="3318593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377457" y="3306867"/>
            <a:ext cx="0" cy="39176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990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Non-overlapping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5 GHz ISM band</a:t>
            </a:r>
          </a:p>
          <a:p>
            <a:pPr lvl="1"/>
            <a:r>
              <a:rPr lang="en-US" sz="1800" dirty="0"/>
              <a:t>20 MHz bandwidth channels for 802.11a/n/ac</a:t>
            </a:r>
          </a:p>
          <a:p>
            <a:pPr lvl="1"/>
            <a:r>
              <a:rPr lang="en-US" sz="1800" dirty="0"/>
              <a:t>40 MHz bandwidth channels for 802.11n/ac</a:t>
            </a:r>
          </a:p>
          <a:p>
            <a:pPr lvl="1"/>
            <a:r>
              <a:rPr lang="en-US" sz="1800" dirty="0"/>
              <a:t>80 and 160 MHz bandwidth channels for 802.11ac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23" y="2951102"/>
            <a:ext cx="5665250" cy="265310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404731"/>
              </p:ext>
            </p:extLst>
          </p:nvPr>
        </p:nvGraphicFramePr>
        <p:xfrm>
          <a:off x="6828232" y="3127822"/>
          <a:ext cx="1893738" cy="229966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46869">
                  <a:extLst>
                    <a:ext uri="{9D8B030D-6E8A-4147-A177-3AD203B41FA5}">
                      <a16:colId xmlns:a16="http://schemas.microsoft.com/office/drawing/2014/main" val="423932133"/>
                    </a:ext>
                  </a:extLst>
                </a:gridCol>
                <a:gridCol w="946869">
                  <a:extLst>
                    <a:ext uri="{9D8B030D-6E8A-4147-A177-3AD203B41FA5}">
                      <a16:colId xmlns:a16="http://schemas.microsoft.com/office/drawing/2014/main" val="2232377339"/>
                    </a:ext>
                  </a:extLst>
                </a:gridCol>
              </a:tblGrid>
              <a:tr h="69989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Non-overlapping channels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430105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  <a:r>
                        <a:rPr lang="en-US" sz="1600" baseline="0" dirty="0"/>
                        <a:t>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357531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679943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253263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910991"/>
                  </a:ext>
                </a:extLst>
              </a:tr>
            </a:tbl>
          </a:graphicData>
        </a:graphic>
      </p:graphicFrame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FE0B18C-3BA6-4EB0-A83A-9580400E6EA1}"/>
              </a:ext>
            </a:extLst>
          </p:cNvPr>
          <p:cNvSpPr/>
          <p:nvPr/>
        </p:nvSpPr>
        <p:spPr>
          <a:xfrm>
            <a:off x="3345585" y="6096874"/>
            <a:ext cx="1226415" cy="51895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InSSIDer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7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836613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150"/>
            <a:ext cx="7772400" cy="95091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Gill Sans MT" charset="0"/>
                <a:cs typeface="+mj-cs"/>
              </a:rPr>
              <a:t>Multiple access links, protocols</a:t>
            </a:r>
            <a:endParaRPr lang="en-US" sz="4800" dirty="0">
              <a:latin typeface="Gill Sans MT" charset="0"/>
              <a:cs typeface="+mj-cs"/>
            </a:endParaRP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625" y="1109663"/>
            <a:ext cx="7772400" cy="3292475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dirty="0">
                <a:latin typeface="Gill Sans MT" charset="0"/>
                <a:cs typeface="+mn-cs"/>
              </a:rPr>
              <a:t>two types of </a:t>
            </a:r>
            <a:r>
              <a:rPr lang="ja-JP" altLang="en-US" dirty="0">
                <a:latin typeface="Gill Sans MT" charset="0"/>
                <a:cs typeface="+mn-cs"/>
              </a:rPr>
              <a:t>“</a:t>
            </a:r>
            <a:r>
              <a:rPr lang="en-US" dirty="0">
                <a:latin typeface="Gill Sans MT" charset="0"/>
                <a:cs typeface="+mn-cs"/>
              </a:rPr>
              <a:t>links</a:t>
            </a:r>
            <a:r>
              <a:rPr lang="ja-JP" altLang="en-US" dirty="0">
                <a:latin typeface="Gill Sans MT" charset="0"/>
                <a:cs typeface="+mn-cs"/>
              </a:rPr>
              <a:t>”</a:t>
            </a:r>
            <a:r>
              <a:rPr lang="en-US" dirty="0">
                <a:latin typeface="Gill Sans MT" charset="0"/>
                <a:cs typeface="+mn-cs"/>
              </a:rPr>
              <a:t>:</a:t>
            </a:r>
          </a:p>
          <a:p>
            <a:pPr>
              <a:defRPr/>
            </a:pPr>
            <a:r>
              <a:rPr lang="en-US" dirty="0">
                <a:latin typeface="Gill Sans MT" charset="0"/>
                <a:cs typeface="+mn-cs"/>
              </a:rPr>
              <a:t>point-to-point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PPP for dial-up access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point-to-point link between Ethernet switch, host</a:t>
            </a:r>
          </a:p>
          <a:p>
            <a:pPr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broadcast (shared wire or medium)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old-fashioned Ethernet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upstream HFC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802.11 wireless LAN</a:t>
            </a:r>
            <a:endParaRPr lang="en-US" dirty="0">
              <a:latin typeface="Gill Sans MT" charset="0"/>
            </a:endParaRPr>
          </a:p>
          <a:p>
            <a:pPr>
              <a:defRPr/>
            </a:pPr>
            <a:endParaRPr lang="en-US" dirty="0">
              <a:latin typeface="Gill Sans MT" charset="0"/>
              <a:cs typeface="+mn-cs"/>
            </a:endParaRPr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933450" y="5694363"/>
            <a:ext cx="16017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US" sz="1400" i="0" dirty="0">
                <a:latin typeface="Arial" charset="0"/>
                <a:cs typeface="+mn-cs"/>
              </a:rPr>
              <a:t>shared wire (e.g., 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i="0" dirty="0">
                <a:latin typeface="Arial" charset="0"/>
                <a:cs typeface="+mn-cs"/>
              </a:rPr>
              <a:t>cabled Ethernet)</a:t>
            </a:r>
          </a:p>
        </p:txBody>
      </p:sp>
      <p:sp>
        <p:nvSpPr>
          <p:cNvPr id="17416" name="Text Box 6"/>
          <p:cNvSpPr txBox="1">
            <a:spLocks noChangeArrowheads="1"/>
          </p:cNvSpPr>
          <p:nvPr/>
        </p:nvSpPr>
        <p:spPr bwMode="auto">
          <a:xfrm>
            <a:off x="2781300" y="5683250"/>
            <a:ext cx="169068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US" sz="1400" i="0" dirty="0">
                <a:latin typeface="Arial" charset="0"/>
                <a:cs typeface="+mn-cs"/>
              </a:rPr>
              <a:t>shared RF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i="0" dirty="0">
                <a:latin typeface="Arial" charset="0"/>
                <a:cs typeface="+mn-cs"/>
              </a:rPr>
              <a:t> (e.g., 802.11 WiFi)</a:t>
            </a:r>
          </a:p>
        </p:txBody>
      </p:sp>
      <p:sp>
        <p:nvSpPr>
          <p:cNvPr id="17417" name="Text Box 7"/>
          <p:cNvSpPr txBox="1">
            <a:spLocks noChangeArrowheads="1"/>
          </p:cNvSpPr>
          <p:nvPr/>
        </p:nvSpPr>
        <p:spPr bwMode="auto">
          <a:xfrm>
            <a:off x="5070475" y="5691188"/>
            <a:ext cx="10112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US" sz="1400" i="0" dirty="0">
                <a:latin typeface="Arial" charset="0"/>
                <a:cs typeface="+mn-cs"/>
              </a:rPr>
              <a:t>shared RF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i="0" dirty="0">
                <a:latin typeface="Arial" charset="0"/>
                <a:cs typeface="+mn-cs"/>
              </a:rPr>
              <a:t>(satellite) </a:t>
            </a:r>
          </a:p>
        </p:txBody>
      </p:sp>
      <p:sp>
        <p:nvSpPr>
          <p:cNvPr id="17418" name="Text Box 8"/>
          <p:cNvSpPr txBox="1">
            <a:spLocks noChangeArrowheads="1"/>
          </p:cNvSpPr>
          <p:nvPr/>
        </p:nvSpPr>
        <p:spPr bwMode="auto">
          <a:xfrm>
            <a:off x="6543675" y="5700713"/>
            <a:ext cx="1976438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en-US" sz="1400" i="0" dirty="0">
                <a:latin typeface="Arial" charset="0"/>
                <a:cs typeface="+mn-cs"/>
              </a:rPr>
              <a:t>humans at a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i="0" dirty="0">
                <a:latin typeface="Arial" charset="0"/>
                <a:cs typeface="+mn-cs"/>
              </a:rPr>
              <a:t>cocktail party 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400" i="0" dirty="0">
                <a:latin typeface="Arial" charset="0"/>
                <a:cs typeface="+mn-cs"/>
              </a:rPr>
              <a:t>(shared air, acoustical)</a:t>
            </a:r>
          </a:p>
        </p:txBody>
      </p:sp>
      <p:sp>
        <p:nvSpPr>
          <p:cNvPr id="17419" name="Line 173"/>
          <p:cNvSpPr>
            <a:spLocks noChangeShapeType="1"/>
          </p:cNvSpPr>
          <p:nvPr/>
        </p:nvSpPr>
        <p:spPr bwMode="auto">
          <a:xfrm flipH="1">
            <a:off x="1544638" y="4522788"/>
            <a:ext cx="466725" cy="890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20" name="Line 174"/>
          <p:cNvSpPr>
            <a:spLocks noChangeShapeType="1"/>
          </p:cNvSpPr>
          <p:nvPr/>
        </p:nvSpPr>
        <p:spPr bwMode="auto">
          <a:xfrm>
            <a:off x="1527175" y="499427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21" name="Line 175"/>
          <p:cNvSpPr>
            <a:spLocks noChangeShapeType="1"/>
          </p:cNvSpPr>
          <p:nvPr/>
        </p:nvSpPr>
        <p:spPr bwMode="auto">
          <a:xfrm>
            <a:off x="1392238" y="5330825"/>
            <a:ext cx="1905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22" name="Line 176"/>
          <p:cNvSpPr>
            <a:spLocks noChangeShapeType="1"/>
          </p:cNvSpPr>
          <p:nvPr/>
        </p:nvSpPr>
        <p:spPr bwMode="auto">
          <a:xfrm flipV="1">
            <a:off x="1836738" y="4854575"/>
            <a:ext cx="1778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2718" name="Group 382"/>
          <p:cNvGrpSpPr>
            <a:grpSpLocks/>
          </p:cNvGrpSpPr>
          <p:nvPr/>
        </p:nvGrpSpPr>
        <p:grpSpPr bwMode="auto">
          <a:xfrm>
            <a:off x="4808538" y="5362575"/>
            <a:ext cx="288925" cy="220663"/>
            <a:chOff x="2274" y="2821"/>
            <a:chExt cx="215" cy="238"/>
          </a:xfrm>
        </p:grpSpPr>
        <p:sp>
          <p:nvSpPr>
            <p:cNvPr id="72903" name="Freeform 383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7 w 430"/>
                <a:gd name="T7" fmla="*/ 1 h 50"/>
                <a:gd name="T8" fmla="*/ 7 w 430"/>
                <a:gd name="T9" fmla="*/ 1 h 50"/>
                <a:gd name="T10" fmla="*/ 6 w 430"/>
                <a:gd name="T11" fmla="*/ 1 h 50"/>
                <a:gd name="T12" fmla="*/ 6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6 w 430"/>
                <a:gd name="T19" fmla="*/ 1 h 50"/>
                <a:gd name="T20" fmla="*/ 1 w 430"/>
                <a:gd name="T21" fmla="*/ 1 h 50"/>
                <a:gd name="T22" fmla="*/ 6 w 430"/>
                <a:gd name="T23" fmla="*/ 1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04" name="Line 384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05" name="Freeform 385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2 w 87"/>
                <a:gd name="T1" fmla="*/ 3 h 219"/>
                <a:gd name="T2" fmla="*/ 0 w 87"/>
                <a:gd name="T3" fmla="*/ 0 h 219"/>
                <a:gd name="T4" fmla="*/ 1 w 87"/>
                <a:gd name="T5" fmla="*/ 0 h 2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06" name="Line 386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07" name="Freeform 387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1 w 172"/>
                <a:gd name="T1" fmla="*/ 0 h 55"/>
                <a:gd name="T2" fmla="*/ 0 w 172"/>
                <a:gd name="T3" fmla="*/ 0 h 55"/>
                <a:gd name="T4" fmla="*/ 3 w 172"/>
                <a:gd name="T5" fmla="*/ 0 h 55"/>
                <a:gd name="T6" fmla="*/ 3 w 172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08" name="Line 388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09" name="Freeform 389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7 w 430"/>
                <a:gd name="T7" fmla="*/ 1 h 50"/>
                <a:gd name="T8" fmla="*/ 7 w 430"/>
                <a:gd name="T9" fmla="*/ 1 h 50"/>
                <a:gd name="T10" fmla="*/ 6 w 430"/>
                <a:gd name="T11" fmla="*/ 1 h 50"/>
                <a:gd name="T12" fmla="*/ 6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10" name="Freeform 390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5 w 343"/>
                <a:gd name="T1" fmla="*/ 0 h 1"/>
                <a:gd name="T2" fmla="*/ 0 w 343"/>
                <a:gd name="T3" fmla="*/ 0 h 1"/>
                <a:gd name="T4" fmla="*/ 5 w 34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11" name="Rectangle 391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12" name="Freeform 392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1 h 350"/>
                <a:gd name="T2" fmla="*/ 1 w 415"/>
                <a:gd name="T3" fmla="*/ 2 h 350"/>
                <a:gd name="T4" fmla="*/ 1 w 415"/>
                <a:gd name="T5" fmla="*/ 3 h 350"/>
                <a:gd name="T6" fmla="*/ 1 w 415"/>
                <a:gd name="T7" fmla="*/ 3 h 350"/>
                <a:gd name="T8" fmla="*/ 2 w 415"/>
                <a:gd name="T9" fmla="*/ 4 h 350"/>
                <a:gd name="T10" fmla="*/ 3 w 415"/>
                <a:gd name="T11" fmla="*/ 5 h 350"/>
                <a:gd name="T12" fmla="*/ 4 w 415"/>
                <a:gd name="T13" fmla="*/ 5 h 350"/>
                <a:gd name="T14" fmla="*/ 5 w 415"/>
                <a:gd name="T15" fmla="*/ 6 h 350"/>
                <a:gd name="T16" fmla="*/ 6 w 415"/>
                <a:gd name="T17" fmla="*/ 6 h 350"/>
                <a:gd name="T18" fmla="*/ 6 w 415"/>
                <a:gd name="T19" fmla="*/ 6 h 350"/>
                <a:gd name="T20" fmla="*/ 7 w 415"/>
                <a:gd name="T21" fmla="*/ 5 h 350"/>
                <a:gd name="T22" fmla="*/ 7 w 415"/>
                <a:gd name="T23" fmla="*/ 5 h 350"/>
                <a:gd name="T24" fmla="*/ 6 w 415"/>
                <a:gd name="T25" fmla="*/ 5 h 350"/>
                <a:gd name="T26" fmla="*/ 6 w 415"/>
                <a:gd name="T27" fmla="*/ 5 h 350"/>
                <a:gd name="T28" fmla="*/ 5 w 415"/>
                <a:gd name="T29" fmla="*/ 5 h 350"/>
                <a:gd name="T30" fmla="*/ 4 w 415"/>
                <a:gd name="T31" fmla="*/ 5 h 350"/>
                <a:gd name="T32" fmla="*/ 3 w 415"/>
                <a:gd name="T33" fmla="*/ 4 h 350"/>
                <a:gd name="T34" fmla="*/ 2 w 415"/>
                <a:gd name="T35" fmla="*/ 3 h 350"/>
                <a:gd name="T36" fmla="*/ 2 w 415"/>
                <a:gd name="T37" fmla="*/ 3 h 350"/>
                <a:gd name="T38" fmla="*/ 1 w 415"/>
                <a:gd name="T39" fmla="*/ 2 h 350"/>
                <a:gd name="T40" fmla="*/ 1 w 415"/>
                <a:gd name="T41" fmla="*/ 1 h 350"/>
                <a:gd name="T42" fmla="*/ 1 w 415"/>
                <a:gd name="T43" fmla="*/ 1 h 350"/>
                <a:gd name="T44" fmla="*/ 1 w 415"/>
                <a:gd name="T45" fmla="*/ 1 h 350"/>
                <a:gd name="T46" fmla="*/ 1 w 415"/>
                <a:gd name="T47" fmla="*/ 0 h 350"/>
                <a:gd name="T48" fmla="*/ 1 w 415"/>
                <a:gd name="T49" fmla="*/ 1 h 350"/>
                <a:gd name="T50" fmla="*/ 2 w 415"/>
                <a:gd name="T51" fmla="*/ 1 h 350"/>
                <a:gd name="T52" fmla="*/ 3 w 415"/>
                <a:gd name="T53" fmla="*/ 1 h 350"/>
                <a:gd name="T54" fmla="*/ 4 w 415"/>
                <a:gd name="T55" fmla="*/ 2 h 350"/>
                <a:gd name="T56" fmla="*/ 5 w 415"/>
                <a:gd name="T57" fmla="*/ 2 h 350"/>
                <a:gd name="T58" fmla="*/ 6 w 415"/>
                <a:gd name="T59" fmla="*/ 3 h 350"/>
                <a:gd name="T60" fmla="*/ 6 w 415"/>
                <a:gd name="T61" fmla="*/ 4 h 350"/>
                <a:gd name="T62" fmla="*/ 7 w 415"/>
                <a:gd name="T63" fmla="*/ 4 h 350"/>
                <a:gd name="T64" fmla="*/ 7 w 415"/>
                <a:gd name="T65" fmla="*/ 5 h 350"/>
                <a:gd name="T66" fmla="*/ 7 w 415"/>
                <a:gd name="T67" fmla="*/ 5 h 350"/>
                <a:gd name="T68" fmla="*/ 7 w 415"/>
                <a:gd name="T69" fmla="*/ 5 h 350"/>
                <a:gd name="T70" fmla="*/ 6 w 415"/>
                <a:gd name="T71" fmla="*/ 5 h 350"/>
                <a:gd name="T72" fmla="*/ 6 w 415"/>
                <a:gd name="T73" fmla="*/ 5 h 350"/>
                <a:gd name="T74" fmla="*/ 5 w 415"/>
                <a:gd name="T75" fmla="*/ 5 h 350"/>
                <a:gd name="T76" fmla="*/ 4 w 415"/>
                <a:gd name="T77" fmla="*/ 4 h 350"/>
                <a:gd name="T78" fmla="*/ 3 w 415"/>
                <a:gd name="T79" fmla="*/ 4 h 350"/>
                <a:gd name="T80" fmla="*/ 2 w 415"/>
                <a:gd name="T81" fmla="*/ 3 h 350"/>
                <a:gd name="T82" fmla="*/ 1 w 415"/>
                <a:gd name="T83" fmla="*/ 2 h 350"/>
                <a:gd name="T84" fmla="*/ 1 w 415"/>
                <a:gd name="T85" fmla="*/ 2 h 350"/>
                <a:gd name="T86" fmla="*/ 1 w 415"/>
                <a:gd name="T87" fmla="*/ 1 h 350"/>
                <a:gd name="T88" fmla="*/ 1 w 415"/>
                <a:gd name="T89" fmla="*/ 1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13" name="Line 393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14" name="Line 394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15" name="Line 395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16" name="Freeform 396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1 w 101"/>
                <a:gd name="T5" fmla="*/ 1 h 80"/>
                <a:gd name="T6" fmla="*/ 1 w 101"/>
                <a:gd name="T7" fmla="*/ 1 h 80"/>
                <a:gd name="T8" fmla="*/ 1 w 101"/>
                <a:gd name="T9" fmla="*/ 1 h 80"/>
                <a:gd name="T10" fmla="*/ 1 w 101"/>
                <a:gd name="T11" fmla="*/ 1 h 80"/>
                <a:gd name="T12" fmla="*/ 2 w 101"/>
                <a:gd name="T13" fmla="*/ 1 h 80"/>
                <a:gd name="T14" fmla="*/ 2 w 101"/>
                <a:gd name="T15" fmla="*/ 1 h 80"/>
                <a:gd name="T16" fmla="*/ 2 w 101"/>
                <a:gd name="T17" fmla="*/ 1 h 80"/>
                <a:gd name="T18" fmla="*/ 2 w 101"/>
                <a:gd name="T19" fmla="*/ 1 h 80"/>
                <a:gd name="T20" fmla="*/ 2 w 101"/>
                <a:gd name="T21" fmla="*/ 2 h 80"/>
                <a:gd name="T22" fmla="*/ 2 w 101"/>
                <a:gd name="T23" fmla="*/ 2 h 80"/>
                <a:gd name="T24" fmla="*/ 2 w 101"/>
                <a:gd name="T25" fmla="*/ 2 h 80"/>
                <a:gd name="T26" fmla="*/ 2 w 101"/>
                <a:gd name="T27" fmla="*/ 2 h 80"/>
                <a:gd name="T28" fmla="*/ 2 w 101"/>
                <a:gd name="T29" fmla="*/ 2 h 80"/>
                <a:gd name="T30" fmla="*/ 2 w 101"/>
                <a:gd name="T31" fmla="*/ 2 h 80"/>
                <a:gd name="T32" fmla="*/ 1 w 101"/>
                <a:gd name="T33" fmla="*/ 1 h 80"/>
                <a:gd name="T34" fmla="*/ 1 w 101"/>
                <a:gd name="T35" fmla="*/ 1 h 80"/>
                <a:gd name="T36" fmla="*/ 1 w 101"/>
                <a:gd name="T37" fmla="*/ 1 h 80"/>
                <a:gd name="T38" fmla="*/ 1 w 101"/>
                <a:gd name="T39" fmla="*/ 1 h 80"/>
                <a:gd name="T40" fmla="*/ 1 w 101"/>
                <a:gd name="T41" fmla="*/ 1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19" name="Group 398"/>
          <p:cNvGrpSpPr>
            <a:grpSpLocks/>
          </p:cNvGrpSpPr>
          <p:nvPr/>
        </p:nvGrpSpPr>
        <p:grpSpPr bwMode="auto">
          <a:xfrm>
            <a:off x="5314950" y="5343525"/>
            <a:ext cx="223838" cy="254000"/>
            <a:chOff x="2274" y="2821"/>
            <a:chExt cx="215" cy="238"/>
          </a:xfrm>
        </p:grpSpPr>
        <p:sp>
          <p:nvSpPr>
            <p:cNvPr id="72889" name="Freeform 399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7 w 430"/>
                <a:gd name="T7" fmla="*/ 1 h 50"/>
                <a:gd name="T8" fmla="*/ 7 w 430"/>
                <a:gd name="T9" fmla="*/ 1 h 50"/>
                <a:gd name="T10" fmla="*/ 6 w 430"/>
                <a:gd name="T11" fmla="*/ 1 h 50"/>
                <a:gd name="T12" fmla="*/ 6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6 w 430"/>
                <a:gd name="T19" fmla="*/ 1 h 50"/>
                <a:gd name="T20" fmla="*/ 1 w 430"/>
                <a:gd name="T21" fmla="*/ 1 h 50"/>
                <a:gd name="T22" fmla="*/ 6 w 430"/>
                <a:gd name="T23" fmla="*/ 1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90" name="Line 400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91" name="Freeform 401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2 w 87"/>
                <a:gd name="T1" fmla="*/ 3 h 219"/>
                <a:gd name="T2" fmla="*/ 0 w 87"/>
                <a:gd name="T3" fmla="*/ 0 h 219"/>
                <a:gd name="T4" fmla="*/ 1 w 87"/>
                <a:gd name="T5" fmla="*/ 0 h 2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92" name="Line 402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93" name="Freeform 403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1 w 172"/>
                <a:gd name="T1" fmla="*/ 0 h 55"/>
                <a:gd name="T2" fmla="*/ 0 w 172"/>
                <a:gd name="T3" fmla="*/ 0 h 55"/>
                <a:gd name="T4" fmla="*/ 3 w 172"/>
                <a:gd name="T5" fmla="*/ 0 h 55"/>
                <a:gd name="T6" fmla="*/ 3 w 172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94" name="Line 404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95" name="Freeform 405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7 w 430"/>
                <a:gd name="T7" fmla="*/ 1 h 50"/>
                <a:gd name="T8" fmla="*/ 7 w 430"/>
                <a:gd name="T9" fmla="*/ 1 h 50"/>
                <a:gd name="T10" fmla="*/ 6 w 430"/>
                <a:gd name="T11" fmla="*/ 1 h 50"/>
                <a:gd name="T12" fmla="*/ 6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96" name="Freeform 406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5 w 343"/>
                <a:gd name="T1" fmla="*/ 0 h 1"/>
                <a:gd name="T2" fmla="*/ 0 w 343"/>
                <a:gd name="T3" fmla="*/ 0 h 1"/>
                <a:gd name="T4" fmla="*/ 5 w 34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97" name="Rectangle 407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98" name="Freeform 408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1 h 350"/>
                <a:gd name="T2" fmla="*/ 1 w 415"/>
                <a:gd name="T3" fmla="*/ 2 h 350"/>
                <a:gd name="T4" fmla="*/ 1 w 415"/>
                <a:gd name="T5" fmla="*/ 3 h 350"/>
                <a:gd name="T6" fmla="*/ 1 w 415"/>
                <a:gd name="T7" fmla="*/ 3 h 350"/>
                <a:gd name="T8" fmla="*/ 2 w 415"/>
                <a:gd name="T9" fmla="*/ 4 h 350"/>
                <a:gd name="T10" fmla="*/ 3 w 415"/>
                <a:gd name="T11" fmla="*/ 5 h 350"/>
                <a:gd name="T12" fmla="*/ 4 w 415"/>
                <a:gd name="T13" fmla="*/ 5 h 350"/>
                <a:gd name="T14" fmla="*/ 5 w 415"/>
                <a:gd name="T15" fmla="*/ 6 h 350"/>
                <a:gd name="T16" fmla="*/ 6 w 415"/>
                <a:gd name="T17" fmla="*/ 6 h 350"/>
                <a:gd name="T18" fmla="*/ 6 w 415"/>
                <a:gd name="T19" fmla="*/ 6 h 350"/>
                <a:gd name="T20" fmla="*/ 7 w 415"/>
                <a:gd name="T21" fmla="*/ 5 h 350"/>
                <a:gd name="T22" fmla="*/ 7 w 415"/>
                <a:gd name="T23" fmla="*/ 5 h 350"/>
                <a:gd name="T24" fmla="*/ 6 w 415"/>
                <a:gd name="T25" fmla="*/ 5 h 350"/>
                <a:gd name="T26" fmla="*/ 6 w 415"/>
                <a:gd name="T27" fmla="*/ 5 h 350"/>
                <a:gd name="T28" fmla="*/ 5 w 415"/>
                <a:gd name="T29" fmla="*/ 5 h 350"/>
                <a:gd name="T30" fmla="*/ 4 w 415"/>
                <a:gd name="T31" fmla="*/ 5 h 350"/>
                <a:gd name="T32" fmla="*/ 3 w 415"/>
                <a:gd name="T33" fmla="*/ 4 h 350"/>
                <a:gd name="T34" fmla="*/ 2 w 415"/>
                <a:gd name="T35" fmla="*/ 3 h 350"/>
                <a:gd name="T36" fmla="*/ 2 w 415"/>
                <a:gd name="T37" fmla="*/ 3 h 350"/>
                <a:gd name="T38" fmla="*/ 1 w 415"/>
                <a:gd name="T39" fmla="*/ 2 h 350"/>
                <a:gd name="T40" fmla="*/ 1 w 415"/>
                <a:gd name="T41" fmla="*/ 1 h 350"/>
                <a:gd name="T42" fmla="*/ 1 w 415"/>
                <a:gd name="T43" fmla="*/ 1 h 350"/>
                <a:gd name="T44" fmla="*/ 1 w 415"/>
                <a:gd name="T45" fmla="*/ 1 h 350"/>
                <a:gd name="T46" fmla="*/ 1 w 415"/>
                <a:gd name="T47" fmla="*/ 0 h 350"/>
                <a:gd name="T48" fmla="*/ 1 w 415"/>
                <a:gd name="T49" fmla="*/ 1 h 350"/>
                <a:gd name="T50" fmla="*/ 2 w 415"/>
                <a:gd name="T51" fmla="*/ 1 h 350"/>
                <a:gd name="T52" fmla="*/ 3 w 415"/>
                <a:gd name="T53" fmla="*/ 1 h 350"/>
                <a:gd name="T54" fmla="*/ 4 w 415"/>
                <a:gd name="T55" fmla="*/ 2 h 350"/>
                <a:gd name="T56" fmla="*/ 5 w 415"/>
                <a:gd name="T57" fmla="*/ 2 h 350"/>
                <a:gd name="T58" fmla="*/ 6 w 415"/>
                <a:gd name="T59" fmla="*/ 3 h 350"/>
                <a:gd name="T60" fmla="*/ 6 w 415"/>
                <a:gd name="T61" fmla="*/ 4 h 350"/>
                <a:gd name="T62" fmla="*/ 7 w 415"/>
                <a:gd name="T63" fmla="*/ 4 h 350"/>
                <a:gd name="T64" fmla="*/ 7 w 415"/>
                <a:gd name="T65" fmla="*/ 5 h 350"/>
                <a:gd name="T66" fmla="*/ 7 w 415"/>
                <a:gd name="T67" fmla="*/ 5 h 350"/>
                <a:gd name="T68" fmla="*/ 7 w 415"/>
                <a:gd name="T69" fmla="*/ 5 h 350"/>
                <a:gd name="T70" fmla="*/ 6 w 415"/>
                <a:gd name="T71" fmla="*/ 5 h 350"/>
                <a:gd name="T72" fmla="*/ 6 w 415"/>
                <a:gd name="T73" fmla="*/ 5 h 350"/>
                <a:gd name="T74" fmla="*/ 5 w 415"/>
                <a:gd name="T75" fmla="*/ 5 h 350"/>
                <a:gd name="T76" fmla="*/ 4 w 415"/>
                <a:gd name="T77" fmla="*/ 4 h 350"/>
                <a:gd name="T78" fmla="*/ 3 w 415"/>
                <a:gd name="T79" fmla="*/ 4 h 350"/>
                <a:gd name="T80" fmla="*/ 2 w 415"/>
                <a:gd name="T81" fmla="*/ 3 h 350"/>
                <a:gd name="T82" fmla="*/ 1 w 415"/>
                <a:gd name="T83" fmla="*/ 2 h 350"/>
                <a:gd name="T84" fmla="*/ 1 w 415"/>
                <a:gd name="T85" fmla="*/ 2 h 350"/>
                <a:gd name="T86" fmla="*/ 1 w 415"/>
                <a:gd name="T87" fmla="*/ 1 h 350"/>
                <a:gd name="T88" fmla="*/ 1 w 415"/>
                <a:gd name="T89" fmla="*/ 1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99" name="Line 409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00" name="Line 410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01" name="Line 411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902" name="Freeform 412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1 w 101"/>
                <a:gd name="T5" fmla="*/ 1 h 80"/>
                <a:gd name="T6" fmla="*/ 1 w 101"/>
                <a:gd name="T7" fmla="*/ 1 h 80"/>
                <a:gd name="T8" fmla="*/ 1 w 101"/>
                <a:gd name="T9" fmla="*/ 1 h 80"/>
                <a:gd name="T10" fmla="*/ 1 w 101"/>
                <a:gd name="T11" fmla="*/ 1 h 80"/>
                <a:gd name="T12" fmla="*/ 2 w 101"/>
                <a:gd name="T13" fmla="*/ 1 h 80"/>
                <a:gd name="T14" fmla="*/ 2 w 101"/>
                <a:gd name="T15" fmla="*/ 1 h 80"/>
                <a:gd name="T16" fmla="*/ 2 w 101"/>
                <a:gd name="T17" fmla="*/ 1 h 80"/>
                <a:gd name="T18" fmla="*/ 2 w 101"/>
                <a:gd name="T19" fmla="*/ 1 h 80"/>
                <a:gd name="T20" fmla="*/ 2 w 101"/>
                <a:gd name="T21" fmla="*/ 2 h 80"/>
                <a:gd name="T22" fmla="*/ 2 w 101"/>
                <a:gd name="T23" fmla="*/ 2 h 80"/>
                <a:gd name="T24" fmla="*/ 2 w 101"/>
                <a:gd name="T25" fmla="*/ 2 h 80"/>
                <a:gd name="T26" fmla="*/ 2 w 101"/>
                <a:gd name="T27" fmla="*/ 2 h 80"/>
                <a:gd name="T28" fmla="*/ 2 w 101"/>
                <a:gd name="T29" fmla="*/ 2 h 80"/>
                <a:gd name="T30" fmla="*/ 2 w 101"/>
                <a:gd name="T31" fmla="*/ 2 h 80"/>
                <a:gd name="T32" fmla="*/ 1 w 101"/>
                <a:gd name="T33" fmla="*/ 1 h 80"/>
                <a:gd name="T34" fmla="*/ 1 w 101"/>
                <a:gd name="T35" fmla="*/ 1 h 80"/>
                <a:gd name="T36" fmla="*/ 1 w 101"/>
                <a:gd name="T37" fmla="*/ 1 h 80"/>
                <a:gd name="T38" fmla="*/ 1 w 101"/>
                <a:gd name="T39" fmla="*/ 1 h 80"/>
                <a:gd name="T40" fmla="*/ 1 w 101"/>
                <a:gd name="T41" fmla="*/ 1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20" name="Group 413"/>
          <p:cNvGrpSpPr>
            <a:grpSpLocks/>
          </p:cNvGrpSpPr>
          <p:nvPr/>
        </p:nvGrpSpPr>
        <p:grpSpPr bwMode="auto">
          <a:xfrm flipH="1">
            <a:off x="5694363" y="5372100"/>
            <a:ext cx="298450" cy="211138"/>
            <a:chOff x="2274" y="2821"/>
            <a:chExt cx="215" cy="238"/>
          </a:xfrm>
        </p:grpSpPr>
        <p:sp>
          <p:nvSpPr>
            <p:cNvPr id="72875" name="Freeform 414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7 w 430"/>
                <a:gd name="T7" fmla="*/ 1 h 50"/>
                <a:gd name="T8" fmla="*/ 7 w 430"/>
                <a:gd name="T9" fmla="*/ 1 h 50"/>
                <a:gd name="T10" fmla="*/ 6 w 430"/>
                <a:gd name="T11" fmla="*/ 1 h 50"/>
                <a:gd name="T12" fmla="*/ 6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6 w 430"/>
                <a:gd name="T19" fmla="*/ 1 h 50"/>
                <a:gd name="T20" fmla="*/ 1 w 430"/>
                <a:gd name="T21" fmla="*/ 1 h 50"/>
                <a:gd name="T22" fmla="*/ 6 w 430"/>
                <a:gd name="T23" fmla="*/ 1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76" name="Line 415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77" name="Freeform 416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2 w 87"/>
                <a:gd name="T1" fmla="*/ 3 h 219"/>
                <a:gd name="T2" fmla="*/ 0 w 87"/>
                <a:gd name="T3" fmla="*/ 0 h 219"/>
                <a:gd name="T4" fmla="*/ 1 w 87"/>
                <a:gd name="T5" fmla="*/ 0 h 2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78" name="Line 417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79" name="Freeform 418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1 w 172"/>
                <a:gd name="T1" fmla="*/ 0 h 55"/>
                <a:gd name="T2" fmla="*/ 0 w 172"/>
                <a:gd name="T3" fmla="*/ 0 h 55"/>
                <a:gd name="T4" fmla="*/ 3 w 172"/>
                <a:gd name="T5" fmla="*/ 0 h 55"/>
                <a:gd name="T6" fmla="*/ 3 w 172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80" name="Line 419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81" name="Freeform 420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7 w 430"/>
                <a:gd name="T7" fmla="*/ 1 h 50"/>
                <a:gd name="T8" fmla="*/ 7 w 430"/>
                <a:gd name="T9" fmla="*/ 1 h 50"/>
                <a:gd name="T10" fmla="*/ 6 w 430"/>
                <a:gd name="T11" fmla="*/ 1 h 50"/>
                <a:gd name="T12" fmla="*/ 6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82" name="Freeform 421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5 w 343"/>
                <a:gd name="T1" fmla="*/ 0 h 1"/>
                <a:gd name="T2" fmla="*/ 0 w 343"/>
                <a:gd name="T3" fmla="*/ 0 h 1"/>
                <a:gd name="T4" fmla="*/ 5 w 34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83" name="Rectangle 422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84" name="Freeform 423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1 h 350"/>
                <a:gd name="T2" fmla="*/ 1 w 415"/>
                <a:gd name="T3" fmla="*/ 2 h 350"/>
                <a:gd name="T4" fmla="*/ 1 w 415"/>
                <a:gd name="T5" fmla="*/ 3 h 350"/>
                <a:gd name="T6" fmla="*/ 1 w 415"/>
                <a:gd name="T7" fmla="*/ 3 h 350"/>
                <a:gd name="T8" fmla="*/ 2 w 415"/>
                <a:gd name="T9" fmla="*/ 4 h 350"/>
                <a:gd name="T10" fmla="*/ 3 w 415"/>
                <a:gd name="T11" fmla="*/ 5 h 350"/>
                <a:gd name="T12" fmla="*/ 4 w 415"/>
                <a:gd name="T13" fmla="*/ 5 h 350"/>
                <a:gd name="T14" fmla="*/ 5 w 415"/>
                <a:gd name="T15" fmla="*/ 6 h 350"/>
                <a:gd name="T16" fmla="*/ 6 w 415"/>
                <a:gd name="T17" fmla="*/ 6 h 350"/>
                <a:gd name="T18" fmla="*/ 6 w 415"/>
                <a:gd name="T19" fmla="*/ 6 h 350"/>
                <a:gd name="T20" fmla="*/ 7 w 415"/>
                <a:gd name="T21" fmla="*/ 5 h 350"/>
                <a:gd name="T22" fmla="*/ 7 w 415"/>
                <a:gd name="T23" fmla="*/ 5 h 350"/>
                <a:gd name="T24" fmla="*/ 6 w 415"/>
                <a:gd name="T25" fmla="*/ 5 h 350"/>
                <a:gd name="T26" fmla="*/ 6 w 415"/>
                <a:gd name="T27" fmla="*/ 5 h 350"/>
                <a:gd name="T28" fmla="*/ 5 w 415"/>
                <a:gd name="T29" fmla="*/ 5 h 350"/>
                <a:gd name="T30" fmla="*/ 4 w 415"/>
                <a:gd name="T31" fmla="*/ 5 h 350"/>
                <a:gd name="T32" fmla="*/ 3 w 415"/>
                <a:gd name="T33" fmla="*/ 4 h 350"/>
                <a:gd name="T34" fmla="*/ 2 w 415"/>
                <a:gd name="T35" fmla="*/ 3 h 350"/>
                <a:gd name="T36" fmla="*/ 2 w 415"/>
                <a:gd name="T37" fmla="*/ 3 h 350"/>
                <a:gd name="T38" fmla="*/ 1 w 415"/>
                <a:gd name="T39" fmla="*/ 2 h 350"/>
                <a:gd name="T40" fmla="*/ 1 w 415"/>
                <a:gd name="T41" fmla="*/ 1 h 350"/>
                <a:gd name="T42" fmla="*/ 1 w 415"/>
                <a:gd name="T43" fmla="*/ 1 h 350"/>
                <a:gd name="T44" fmla="*/ 1 w 415"/>
                <a:gd name="T45" fmla="*/ 1 h 350"/>
                <a:gd name="T46" fmla="*/ 1 w 415"/>
                <a:gd name="T47" fmla="*/ 0 h 350"/>
                <a:gd name="T48" fmla="*/ 1 w 415"/>
                <a:gd name="T49" fmla="*/ 1 h 350"/>
                <a:gd name="T50" fmla="*/ 2 w 415"/>
                <a:gd name="T51" fmla="*/ 1 h 350"/>
                <a:gd name="T52" fmla="*/ 3 w 415"/>
                <a:gd name="T53" fmla="*/ 1 h 350"/>
                <a:gd name="T54" fmla="*/ 4 w 415"/>
                <a:gd name="T55" fmla="*/ 2 h 350"/>
                <a:gd name="T56" fmla="*/ 5 w 415"/>
                <a:gd name="T57" fmla="*/ 2 h 350"/>
                <a:gd name="T58" fmla="*/ 6 w 415"/>
                <a:gd name="T59" fmla="*/ 3 h 350"/>
                <a:gd name="T60" fmla="*/ 6 w 415"/>
                <a:gd name="T61" fmla="*/ 4 h 350"/>
                <a:gd name="T62" fmla="*/ 7 w 415"/>
                <a:gd name="T63" fmla="*/ 4 h 350"/>
                <a:gd name="T64" fmla="*/ 7 w 415"/>
                <a:gd name="T65" fmla="*/ 5 h 350"/>
                <a:gd name="T66" fmla="*/ 7 w 415"/>
                <a:gd name="T67" fmla="*/ 5 h 350"/>
                <a:gd name="T68" fmla="*/ 7 w 415"/>
                <a:gd name="T69" fmla="*/ 5 h 350"/>
                <a:gd name="T70" fmla="*/ 6 w 415"/>
                <a:gd name="T71" fmla="*/ 5 h 350"/>
                <a:gd name="T72" fmla="*/ 6 w 415"/>
                <a:gd name="T73" fmla="*/ 5 h 350"/>
                <a:gd name="T74" fmla="*/ 5 w 415"/>
                <a:gd name="T75" fmla="*/ 5 h 350"/>
                <a:gd name="T76" fmla="*/ 4 w 415"/>
                <a:gd name="T77" fmla="*/ 4 h 350"/>
                <a:gd name="T78" fmla="*/ 3 w 415"/>
                <a:gd name="T79" fmla="*/ 4 h 350"/>
                <a:gd name="T80" fmla="*/ 2 w 415"/>
                <a:gd name="T81" fmla="*/ 3 h 350"/>
                <a:gd name="T82" fmla="*/ 1 w 415"/>
                <a:gd name="T83" fmla="*/ 2 h 350"/>
                <a:gd name="T84" fmla="*/ 1 w 415"/>
                <a:gd name="T85" fmla="*/ 2 h 350"/>
                <a:gd name="T86" fmla="*/ 1 w 415"/>
                <a:gd name="T87" fmla="*/ 1 h 350"/>
                <a:gd name="T88" fmla="*/ 1 w 415"/>
                <a:gd name="T89" fmla="*/ 1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85" name="Line 424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86" name="Line 425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87" name="Line 426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88" name="Freeform 427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1 w 101"/>
                <a:gd name="T5" fmla="*/ 1 h 80"/>
                <a:gd name="T6" fmla="*/ 1 w 101"/>
                <a:gd name="T7" fmla="*/ 1 h 80"/>
                <a:gd name="T8" fmla="*/ 1 w 101"/>
                <a:gd name="T9" fmla="*/ 1 h 80"/>
                <a:gd name="T10" fmla="*/ 1 w 101"/>
                <a:gd name="T11" fmla="*/ 1 h 80"/>
                <a:gd name="T12" fmla="*/ 2 w 101"/>
                <a:gd name="T13" fmla="*/ 1 h 80"/>
                <a:gd name="T14" fmla="*/ 2 w 101"/>
                <a:gd name="T15" fmla="*/ 1 h 80"/>
                <a:gd name="T16" fmla="*/ 2 w 101"/>
                <a:gd name="T17" fmla="*/ 1 h 80"/>
                <a:gd name="T18" fmla="*/ 2 w 101"/>
                <a:gd name="T19" fmla="*/ 1 h 80"/>
                <a:gd name="T20" fmla="*/ 2 w 101"/>
                <a:gd name="T21" fmla="*/ 2 h 80"/>
                <a:gd name="T22" fmla="*/ 2 w 101"/>
                <a:gd name="T23" fmla="*/ 2 h 80"/>
                <a:gd name="T24" fmla="*/ 2 w 101"/>
                <a:gd name="T25" fmla="*/ 2 h 80"/>
                <a:gd name="T26" fmla="*/ 2 w 101"/>
                <a:gd name="T27" fmla="*/ 2 h 80"/>
                <a:gd name="T28" fmla="*/ 2 w 101"/>
                <a:gd name="T29" fmla="*/ 2 h 80"/>
                <a:gd name="T30" fmla="*/ 2 w 101"/>
                <a:gd name="T31" fmla="*/ 2 h 80"/>
                <a:gd name="T32" fmla="*/ 1 w 101"/>
                <a:gd name="T33" fmla="*/ 1 h 80"/>
                <a:gd name="T34" fmla="*/ 1 w 101"/>
                <a:gd name="T35" fmla="*/ 1 h 80"/>
                <a:gd name="T36" fmla="*/ 1 w 101"/>
                <a:gd name="T37" fmla="*/ 1 h 80"/>
                <a:gd name="T38" fmla="*/ 1 w 101"/>
                <a:gd name="T39" fmla="*/ 1 h 80"/>
                <a:gd name="T40" fmla="*/ 1 w 101"/>
                <a:gd name="T41" fmla="*/ 1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72721" name="Picture 429" descr="MMj03957750000[1]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4649788"/>
            <a:ext cx="5619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2" name="Picture 432" descr="cocktai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4568825"/>
            <a:ext cx="20304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Line 434"/>
          <p:cNvSpPr>
            <a:spLocks noChangeShapeType="1"/>
          </p:cNvSpPr>
          <p:nvPr/>
        </p:nvSpPr>
        <p:spPr bwMode="auto">
          <a:xfrm>
            <a:off x="1708150" y="4627563"/>
            <a:ext cx="2428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29" name="Line 435"/>
          <p:cNvSpPr>
            <a:spLocks noChangeShapeType="1"/>
          </p:cNvSpPr>
          <p:nvPr/>
        </p:nvSpPr>
        <p:spPr bwMode="auto">
          <a:xfrm>
            <a:off x="1708150" y="4627563"/>
            <a:ext cx="2428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30" name="Line 436"/>
          <p:cNvSpPr>
            <a:spLocks noChangeShapeType="1"/>
          </p:cNvSpPr>
          <p:nvPr/>
        </p:nvSpPr>
        <p:spPr bwMode="auto">
          <a:xfrm>
            <a:off x="1639888" y="5264150"/>
            <a:ext cx="1905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72726" name="Group 506"/>
          <p:cNvGrpSpPr>
            <a:grpSpLocks/>
          </p:cNvGrpSpPr>
          <p:nvPr/>
        </p:nvGrpSpPr>
        <p:grpSpPr bwMode="auto">
          <a:xfrm flipH="1">
            <a:off x="977900" y="5140325"/>
            <a:ext cx="501650" cy="512763"/>
            <a:chOff x="2839" y="3501"/>
            <a:chExt cx="755" cy="803"/>
          </a:xfrm>
        </p:grpSpPr>
        <p:pic>
          <p:nvPicPr>
            <p:cNvPr id="72873" name="Picture 507" descr="desktop_computer_stylized_medium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874" name="Freeform 508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72727" name="Group 621"/>
          <p:cNvGrpSpPr>
            <a:grpSpLocks/>
          </p:cNvGrpSpPr>
          <p:nvPr/>
        </p:nvGrpSpPr>
        <p:grpSpPr bwMode="auto">
          <a:xfrm>
            <a:off x="3038475" y="4186238"/>
            <a:ext cx="635000" cy="485775"/>
            <a:chOff x="3061" y="2530"/>
            <a:chExt cx="400" cy="306"/>
          </a:xfrm>
        </p:grpSpPr>
        <p:grpSp>
          <p:nvGrpSpPr>
            <p:cNvPr id="72842" name="Group 494"/>
            <p:cNvGrpSpPr>
              <a:grpSpLocks/>
            </p:cNvGrpSpPr>
            <p:nvPr/>
          </p:nvGrpSpPr>
          <p:grpSpPr bwMode="auto">
            <a:xfrm>
              <a:off x="3061" y="2530"/>
              <a:ext cx="327" cy="81"/>
              <a:chOff x="2199" y="955"/>
              <a:chExt cx="2547" cy="506"/>
            </a:xfrm>
          </p:grpSpPr>
          <p:sp>
            <p:nvSpPr>
              <p:cNvPr id="72867" name="Freeform 495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68" name="Freeform 496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69" name="Freeform 497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70" name="Freeform 498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71" name="Freeform 499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0 w 646"/>
                  <a:gd name="T1" fmla="*/ 592 h 300"/>
                  <a:gd name="T2" fmla="*/ 555 w 646"/>
                  <a:gd name="T3" fmla="*/ 501 h 300"/>
                  <a:gd name="T4" fmla="*/ 690 w 646"/>
                  <a:gd name="T5" fmla="*/ 377 h 300"/>
                  <a:gd name="T6" fmla="*/ 713 w 646"/>
                  <a:gd name="T7" fmla="*/ 211 h 300"/>
                  <a:gd name="T8" fmla="*/ 522 w 646"/>
                  <a:gd name="T9" fmla="*/ 119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72" name="Freeform 500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72843" name="Picture 549" descr="laptop_keyboard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109" y="273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844" name="Freeform 550"/>
            <p:cNvSpPr>
              <a:spLocks/>
            </p:cNvSpPr>
            <p:nvPr/>
          </p:nvSpPr>
          <p:spPr bwMode="auto">
            <a:xfrm>
              <a:off x="3190" y="263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72845" name="Picture 551" descr="screen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" y="264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846" name="Freeform 552"/>
            <p:cNvSpPr>
              <a:spLocks/>
            </p:cNvSpPr>
            <p:nvPr/>
          </p:nvSpPr>
          <p:spPr bwMode="auto">
            <a:xfrm>
              <a:off x="3226" y="263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7" name="Freeform 553"/>
            <p:cNvSpPr>
              <a:spLocks/>
            </p:cNvSpPr>
            <p:nvPr/>
          </p:nvSpPr>
          <p:spPr bwMode="auto">
            <a:xfrm>
              <a:off x="3189" y="263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8" name="Freeform 554"/>
            <p:cNvSpPr>
              <a:spLocks/>
            </p:cNvSpPr>
            <p:nvPr/>
          </p:nvSpPr>
          <p:spPr bwMode="auto">
            <a:xfrm>
              <a:off x="3342" y="265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9" name="Freeform 555"/>
            <p:cNvSpPr>
              <a:spLocks/>
            </p:cNvSpPr>
            <p:nvPr/>
          </p:nvSpPr>
          <p:spPr bwMode="auto">
            <a:xfrm>
              <a:off x="3188" y="273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0" name="Freeform 556"/>
            <p:cNvSpPr>
              <a:spLocks/>
            </p:cNvSpPr>
            <p:nvPr/>
          </p:nvSpPr>
          <p:spPr bwMode="auto">
            <a:xfrm>
              <a:off x="3347" y="265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1" name="Freeform 557"/>
            <p:cNvSpPr>
              <a:spLocks/>
            </p:cNvSpPr>
            <p:nvPr/>
          </p:nvSpPr>
          <p:spPr bwMode="auto">
            <a:xfrm>
              <a:off x="3188" y="273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2852" name="Group 558"/>
            <p:cNvGrpSpPr>
              <a:grpSpLocks/>
            </p:cNvGrpSpPr>
            <p:nvPr/>
          </p:nvGrpSpPr>
          <p:grpSpPr bwMode="auto">
            <a:xfrm>
              <a:off x="3186" y="2777"/>
              <a:ext cx="55" cy="24"/>
              <a:chOff x="1740" y="2642"/>
              <a:chExt cx="752" cy="327"/>
            </a:xfrm>
          </p:grpSpPr>
          <p:sp>
            <p:nvSpPr>
              <p:cNvPr id="72861" name="Freeform 559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62" name="Freeform 560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63" name="Freeform 561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64" name="Freeform 562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65" name="Freeform 563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66" name="Freeform 564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2853" name="Freeform 565"/>
            <p:cNvSpPr>
              <a:spLocks/>
            </p:cNvSpPr>
            <p:nvPr/>
          </p:nvSpPr>
          <p:spPr bwMode="auto">
            <a:xfrm>
              <a:off x="3280" y="278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4" name="Freeform 566"/>
            <p:cNvSpPr>
              <a:spLocks/>
            </p:cNvSpPr>
            <p:nvPr/>
          </p:nvSpPr>
          <p:spPr bwMode="auto">
            <a:xfrm>
              <a:off x="3109" y="278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5" name="Freeform 567"/>
            <p:cNvSpPr>
              <a:spLocks/>
            </p:cNvSpPr>
            <p:nvPr/>
          </p:nvSpPr>
          <p:spPr bwMode="auto">
            <a:xfrm>
              <a:off x="3110" y="277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6" name="Freeform 568"/>
            <p:cNvSpPr>
              <a:spLocks/>
            </p:cNvSpPr>
            <p:nvPr/>
          </p:nvSpPr>
          <p:spPr bwMode="auto">
            <a:xfrm>
              <a:off x="3110" y="273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7" name="Freeform 569"/>
            <p:cNvSpPr>
              <a:spLocks/>
            </p:cNvSpPr>
            <p:nvPr/>
          </p:nvSpPr>
          <p:spPr bwMode="auto">
            <a:xfrm>
              <a:off x="3115" y="277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8" name="Freeform 570"/>
            <p:cNvSpPr>
              <a:spLocks/>
            </p:cNvSpPr>
            <p:nvPr/>
          </p:nvSpPr>
          <p:spPr bwMode="auto">
            <a:xfrm flipV="1">
              <a:off x="3277" y="277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9" name="Freeform 589"/>
            <p:cNvSpPr>
              <a:spLocks/>
            </p:cNvSpPr>
            <p:nvPr/>
          </p:nvSpPr>
          <p:spPr bwMode="auto">
            <a:xfrm>
              <a:off x="3382" y="273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60" name="Freeform 590"/>
            <p:cNvSpPr>
              <a:spLocks/>
            </p:cNvSpPr>
            <p:nvPr/>
          </p:nvSpPr>
          <p:spPr bwMode="auto">
            <a:xfrm>
              <a:off x="3382" y="269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28" name="Group 632"/>
          <p:cNvGrpSpPr>
            <a:grpSpLocks/>
          </p:cNvGrpSpPr>
          <p:nvPr/>
        </p:nvGrpSpPr>
        <p:grpSpPr bwMode="auto">
          <a:xfrm>
            <a:off x="3925888" y="4354513"/>
            <a:ext cx="536575" cy="401637"/>
            <a:chOff x="3328" y="2543"/>
            <a:chExt cx="338" cy="253"/>
          </a:xfrm>
        </p:grpSpPr>
        <p:grpSp>
          <p:nvGrpSpPr>
            <p:cNvPr id="72815" name="Group 487"/>
            <p:cNvGrpSpPr>
              <a:grpSpLocks/>
            </p:cNvGrpSpPr>
            <p:nvPr/>
          </p:nvGrpSpPr>
          <p:grpSpPr bwMode="auto">
            <a:xfrm>
              <a:off x="3328" y="2543"/>
              <a:ext cx="327" cy="81"/>
              <a:chOff x="2199" y="955"/>
              <a:chExt cx="2547" cy="506"/>
            </a:xfrm>
          </p:grpSpPr>
          <p:sp>
            <p:nvSpPr>
              <p:cNvPr id="72836" name="Freeform 488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37" name="Freeform 489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38" name="Freeform 490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39" name="Freeform 491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40" name="Freeform 492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0 w 646"/>
                  <a:gd name="T1" fmla="*/ 592 h 300"/>
                  <a:gd name="T2" fmla="*/ 555 w 646"/>
                  <a:gd name="T3" fmla="*/ 501 h 300"/>
                  <a:gd name="T4" fmla="*/ 690 w 646"/>
                  <a:gd name="T5" fmla="*/ 377 h 300"/>
                  <a:gd name="T6" fmla="*/ 713 w 646"/>
                  <a:gd name="T7" fmla="*/ 211 h 300"/>
                  <a:gd name="T8" fmla="*/ 522 w 646"/>
                  <a:gd name="T9" fmla="*/ 119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41" name="Freeform 493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72816" name="Picture 571" descr="laptop_keyboard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381" y="269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817" name="Freeform 572"/>
            <p:cNvSpPr>
              <a:spLocks/>
            </p:cNvSpPr>
            <p:nvPr/>
          </p:nvSpPr>
          <p:spPr bwMode="auto">
            <a:xfrm>
              <a:off x="3462" y="259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72818" name="Picture 573" descr="screen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" y="260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819" name="Freeform 574"/>
            <p:cNvSpPr>
              <a:spLocks/>
            </p:cNvSpPr>
            <p:nvPr/>
          </p:nvSpPr>
          <p:spPr bwMode="auto">
            <a:xfrm>
              <a:off x="3498" y="259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0" name="Freeform 575"/>
            <p:cNvSpPr>
              <a:spLocks/>
            </p:cNvSpPr>
            <p:nvPr/>
          </p:nvSpPr>
          <p:spPr bwMode="auto">
            <a:xfrm>
              <a:off x="3461" y="259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1" name="Freeform 576"/>
            <p:cNvSpPr>
              <a:spLocks/>
            </p:cNvSpPr>
            <p:nvPr/>
          </p:nvSpPr>
          <p:spPr bwMode="auto">
            <a:xfrm>
              <a:off x="3614" y="261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2" name="Freeform 577"/>
            <p:cNvSpPr>
              <a:spLocks/>
            </p:cNvSpPr>
            <p:nvPr/>
          </p:nvSpPr>
          <p:spPr bwMode="auto">
            <a:xfrm>
              <a:off x="3460" y="269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3" name="Freeform 578"/>
            <p:cNvSpPr>
              <a:spLocks/>
            </p:cNvSpPr>
            <p:nvPr/>
          </p:nvSpPr>
          <p:spPr bwMode="auto">
            <a:xfrm>
              <a:off x="3619" y="261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4" name="Freeform 579"/>
            <p:cNvSpPr>
              <a:spLocks/>
            </p:cNvSpPr>
            <p:nvPr/>
          </p:nvSpPr>
          <p:spPr bwMode="auto">
            <a:xfrm>
              <a:off x="3460" y="269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2825" name="Group 580"/>
            <p:cNvGrpSpPr>
              <a:grpSpLocks/>
            </p:cNvGrpSpPr>
            <p:nvPr/>
          </p:nvGrpSpPr>
          <p:grpSpPr bwMode="auto">
            <a:xfrm>
              <a:off x="3458" y="2737"/>
              <a:ext cx="55" cy="24"/>
              <a:chOff x="1740" y="2642"/>
              <a:chExt cx="752" cy="327"/>
            </a:xfrm>
          </p:grpSpPr>
          <p:sp>
            <p:nvSpPr>
              <p:cNvPr id="72830" name="Freeform 58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31" name="Freeform 58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32" name="Freeform 58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33" name="Freeform 58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34" name="Freeform 58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35" name="Freeform 58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2826" name="Freeform 587"/>
            <p:cNvSpPr>
              <a:spLocks/>
            </p:cNvSpPr>
            <p:nvPr/>
          </p:nvSpPr>
          <p:spPr bwMode="auto">
            <a:xfrm>
              <a:off x="3552" y="274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7" name="Freeform 588"/>
            <p:cNvSpPr>
              <a:spLocks/>
            </p:cNvSpPr>
            <p:nvPr/>
          </p:nvSpPr>
          <p:spPr bwMode="auto">
            <a:xfrm>
              <a:off x="3381" y="274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8" name="Freeform 591"/>
            <p:cNvSpPr>
              <a:spLocks/>
            </p:cNvSpPr>
            <p:nvPr/>
          </p:nvSpPr>
          <p:spPr bwMode="auto">
            <a:xfrm>
              <a:off x="3387" y="273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9" name="Freeform 592"/>
            <p:cNvSpPr>
              <a:spLocks/>
            </p:cNvSpPr>
            <p:nvPr/>
          </p:nvSpPr>
          <p:spPr bwMode="auto">
            <a:xfrm flipV="1">
              <a:off x="3549" y="273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29" name="Group 631"/>
          <p:cNvGrpSpPr>
            <a:grpSpLocks/>
          </p:cNvGrpSpPr>
          <p:nvPr/>
        </p:nvGrpSpPr>
        <p:grpSpPr bwMode="auto">
          <a:xfrm>
            <a:off x="3308350" y="4614863"/>
            <a:ext cx="585788" cy="419100"/>
            <a:chOff x="5096" y="2218"/>
            <a:chExt cx="369" cy="264"/>
          </a:xfrm>
        </p:grpSpPr>
        <p:grpSp>
          <p:nvGrpSpPr>
            <p:cNvPr id="72806" name="Group 622"/>
            <p:cNvGrpSpPr>
              <a:grpSpLocks/>
            </p:cNvGrpSpPr>
            <p:nvPr/>
          </p:nvGrpSpPr>
          <p:grpSpPr bwMode="auto">
            <a:xfrm>
              <a:off x="5096" y="2218"/>
              <a:ext cx="327" cy="81"/>
              <a:chOff x="2199" y="955"/>
              <a:chExt cx="2547" cy="506"/>
            </a:xfrm>
          </p:grpSpPr>
          <p:sp>
            <p:nvSpPr>
              <p:cNvPr id="72809" name="Freeform 623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10" name="Freeform 624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11" name="Freeform 625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12" name="Freeform 626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13" name="Freeform 627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0 w 646"/>
                  <a:gd name="T1" fmla="*/ 592 h 300"/>
                  <a:gd name="T2" fmla="*/ 555 w 646"/>
                  <a:gd name="T3" fmla="*/ 501 h 300"/>
                  <a:gd name="T4" fmla="*/ 690 w 646"/>
                  <a:gd name="T5" fmla="*/ 377 h 300"/>
                  <a:gd name="T6" fmla="*/ 713 w 646"/>
                  <a:gd name="T7" fmla="*/ 211 h 300"/>
                  <a:gd name="T8" fmla="*/ 522 w 646"/>
                  <a:gd name="T9" fmla="*/ 119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14" name="Freeform 628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72807" name="Picture 629" descr="access_point_stylized_small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2" y="2250"/>
              <a:ext cx="27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08" name="Picture 630" descr="access_point_stylized_small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" y="2251"/>
              <a:ext cx="2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30" name="Group 633"/>
          <p:cNvGrpSpPr>
            <a:grpSpLocks/>
          </p:cNvGrpSpPr>
          <p:nvPr/>
        </p:nvGrpSpPr>
        <p:grpSpPr bwMode="auto">
          <a:xfrm>
            <a:off x="3009900" y="5040313"/>
            <a:ext cx="635000" cy="485775"/>
            <a:chOff x="3061" y="2530"/>
            <a:chExt cx="400" cy="306"/>
          </a:xfrm>
        </p:grpSpPr>
        <p:grpSp>
          <p:nvGrpSpPr>
            <p:cNvPr id="72775" name="Group 634"/>
            <p:cNvGrpSpPr>
              <a:grpSpLocks/>
            </p:cNvGrpSpPr>
            <p:nvPr/>
          </p:nvGrpSpPr>
          <p:grpSpPr bwMode="auto">
            <a:xfrm>
              <a:off x="3061" y="2530"/>
              <a:ext cx="327" cy="81"/>
              <a:chOff x="2199" y="955"/>
              <a:chExt cx="2547" cy="506"/>
            </a:xfrm>
          </p:grpSpPr>
          <p:sp>
            <p:nvSpPr>
              <p:cNvPr id="72800" name="Freeform 635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01" name="Freeform 636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02" name="Freeform 637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03" name="Freeform 638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04" name="Freeform 639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0 w 646"/>
                  <a:gd name="T1" fmla="*/ 592 h 300"/>
                  <a:gd name="T2" fmla="*/ 555 w 646"/>
                  <a:gd name="T3" fmla="*/ 501 h 300"/>
                  <a:gd name="T4" fmla="*/ 690 w 646"/>
                  <a:gd name="T5" fmla="*/ 377 h 300"/>
                  <a:gd name="T6" fmla="*/ 713 w 646"/>
                  <a:gd name="T7" fmla="*/ 211 h 300"/>
                  <a:gd name="T8" fmla="*/ 522 w 646"/>
                  <a:gd name="T9" fmla="*/ 119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805" name="Freeform 640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72776" name="Picture 641" descr="laptop_keyboard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109" y="273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77" name="Freeform 642"/>
            <p:cNvSpPr>
              <a:spLocks/>
            </p:cNvSpPr>
            <p:nvPr/>
          </p:nvSpPr>
          <p:spPr bwMode="auto">
            <a:xfrm>
              <a:off x="3190" y="263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72778" name="Picture 643" descr="screen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" y="264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79" name="Freeform 644"/>
            <p:cNvSpPr>
              <a:spLocks/>
            </p:cNvSpPr>
            <p:nvPr/>
          </p:nvSpPr>
          <p:spPr bwMode="auto">
            <a:xfrm>
              <a:off x="3226" y="263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0" name="Freeform 645"/>
            <p:cNvSpPr>
              <a:spLocks/>
            </p:cNvSpPr>
            <p:nvPr/>
          </p:nvSpPr>
          <p:spPr bwMode="auto">
            <a:xfrm>
              <a:off x="3189" y="263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1" name="Freeform 646"/>
            <p:cNvSpPr>
              <a:spLocks/>
            </p:cNvSpPr>
            <p:nvPr/>
          </p:nvSpPr>
          <p:spPr bwMode="auto">
            <a:xfrm>
              <a:off x="3342" y="265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2" name="Freeform 647"/>
            <p:cNvSpPr>
              <a:spLocks/>
            </p:cNvSpPr>
            <p:nvPr/>
          </p:nvSpPr>
          <p:spPr bwMode="auto">
            <a:xfrm>
              <a:off x="3188" y="273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3" name="Freeform 648"/>
            <p:cNvSpPr>
              <a:spLocks/>
            </p:cNvSpPr>
            <p:nvPr/>
          </p:nvSpPr>
          <p:spPr bwMode="auto">
            <a:xfrm>
              <a:off x="3347" y="265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4" name="Freeform 649"/>
            <p:cNvSpPr>
              <a:spLocks/>
            </p:cNvSpPr>
            <p:nvPr/>
          </p:nvSpPr>
          <p:spPr bwMode="auto">
            <a:xfrm>
              <a:off x="3188" y="273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2785" name="Group 650"/>
            <p:cNvGrpSpPr>
              <a:grpSpLocks/>
            </p:cNvGrpSpPr>
            <p:nvPr/>
          </p:nvGrpSpPr>
          <p:grpSpPr bwMode="auto">
            <a:xfrm>
              <a:off x="3186" y="2777"/>
              <a:ext cx="55" cy="24"/>
              <a:chOff x="1740" y="2642"/>
              <a:chExt cx="752" cy="327"/>
            </a:xfrm>
          </p:grpSpPr>
          <p:sp>
            <p:nvSpPr>
              <p:cNvPr id="72794" name="Freeform 65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95" name="Freeform 65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96" name="Freeform 65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97" name="Freeform 65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98" name="Freeform 65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99" name="Freeform 65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2786" name="Freeform 657"/>
            <p:cNvSpPr>
              <a:spLocks/>
            </p:cNvSpPr>
            <p:nvPr/>
          </p:nvSpPr>
          <p:spPr bwMode="auto">
            <a:xfrm>
              <a:off x="3280" y="278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7" name="Freeform 658"/>
            <p:cNvSpPr>
              <a:spLocks/>
            </p:cNvSpPr>
            <p:nvPr/>
          </p:nvSpPr>
          <p:spPr bwMode="auto">
            <a:xfrm>
              <a:off x="3109" y="278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8" name="Freeform 659"/>
            <p:cNvSpPr>
              <a:spLocks/>
            </p:cNvSpPr>
            <p:nvPr/>
          </p:nvSpPr>
          <p:spPr bwMode="auto">
            <a:xfrm>
              <a:off x="3110" y="277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9" name="Freeform 660"/>
            <p:cNvSpPr>
              <a:spLocks/>
            </p:cNvSpPr>
            <p:nvPr/>
          </p:nvSpPr>
          <p:spPr bwMode="auto">
            <a:xfrm>
              <a:off x="3110" y="273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0" name="Freeform 661"/>
            <p:cNvSpPr>
              <a:spLocks/>
            </p:cNvSpPr>
            <p:nvPr/>
          </p:nvSpPr>
          <p:spPr bwMode="auto">
            <a:xfrm>
              <a:off x="3115" y="277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1" name="Freeform 662"/>
            <p:cNvSpPr>
              <a:spLocks/>
            </p:cNvSpPr>
            <p:nvPr/>
          </p:nvSpPr>
          <p:spPr bwMode="auto">
            <a:xfrm flipV="1">
              <a:off x="3277" y="277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2" name="Freeform 663"/>
            <p:cNvSpPr>
              <a:spLocks/>
            </p:cNvSpPr>
            <p:nvPr/>
          </p:nvSpPr>
          <p:spPr bwMode="auto">
            <a:xfrm>
              <a:off x="3382" y="273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3" name="Freeform 664"/>
            <p:cNvSpPr>
              <a:spLocks/>
            </p:cNvSpPr>
            <p:nvPr/>
          </p:nvSpPr>
          <p:spPr bwMode="auto">
            <a:xfrm>
              <a:off x="3382" y="269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31" name="Group 665"/>
          <p:cNvGrpSpPr>
            <a:grpSpLocks/>
          </p:cNvGrpSpPr>
          <p:nvPr/>
        </p:nvGrpSpPr>
        <p:grpSpPr bwMode="auto">
          <a:xfrm>
            <a:off x="3492500" y="5095875"/>
            <a:ext cx="635000" cy="485775"/>
            <a:chOff x="3061" y="2530"/>
            <a:chExt cx="400" cy="306"/>
          </a:xfrm>
        </p:grpSpPr>
        <p:grpSp>
          <p:nvGrpSpPr>
            <p:cNvPr id="72744" name="Group 666"/>
            <p:cNvGrpSpPr>
              <a:grpSpLocks/>
            </p:cNvGrpSpPr>
            <p:nvPr/>
          </p:nvGrpSpPr>
          <p:grpSpPr bwMode="auto">
            <a:xfrm>
              <a:off x="3061" y="2530"/>
              <a:ext cx="327" cy="81"/>
              <a:chOff x="2199" y="955"/>
              <a:chExt cx="2547" cy="506"/>
            </a:xfrm>
          </p:grpSpPr>
          <p:sp>
            <p:nvSpPr>
              <p:cNvPr id="72769" name="Freeform 667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70" name="Freeform 668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71" name="Freeform 669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72" name="Freeform 670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73" name="Freeform 671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0 w 646"/>
                  <a:gd name="T1" fmla="*/ 592 h 300"/>
                  <a:gd name="T2" fmla="*/ 555 w 646"/>
                  <a:gd name="T3" fmla="*/ 501 h 300"/>
                  <a:gd name="T4" fmla="*/ 690 w 646"/>
                  <a:gd name="T5" fmla="*/ 377 h 300"/>
                  <a:gd name="T6" fmla="*/ 713 w 646"/>
                  <a:gd name="T7" fmla="*/ 211 h 300"/>
                  <a:gd name="T8" fmla="*/ 522 w 646"/>
                  <a:gd name="T9" fmla="*/ 119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74" name="Freeform 672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72745" name="Picture 673" descr="laptop_keyboard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109" y="273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46" name="Freeform 674"/>
            <p:cNvSpPr>
              <a:spLocks/>
            </p:cNvSpPr>
            <p:nvPr/>
          </p:nvSpPr>
          <p:spPr bwMode="auto">
            <a:xfrm>
              <a:off x="3190" y="263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72747" name="Picture 675" descr="screen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" y="264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48" name="Freeform 676"/>
            <p:cNvSpPr>
              <a:spLocks/>
            </p:cNvSpPr>
            <p:nvPr/>
          </p:nvSpPr>
          <p:spPr bwMode="auto">
            <a:xfrm>
              <a:off x="3226" y="263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9" name="Freeform 677"/>
            <p:cNvSpPr>
              <a:spLocks/>
            </p:cNvSpPr>
            <p:nvPr/>
          </p:nvSpPr>
          <p:spPr bwMode="auto">
            <a:xfrm>
              <a:off x="3189" y="263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0" name="Freeform 678"/>
            <p:cNvSpPr>
              <a:spLocks/>
            </p:cNvSpPr>
            <p:nvPr/>
          </p:nvSpPr>
          <p:spPr bwMode="auto">
            <a:xfrm>
              <a:off x="3342" y="265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1" name="Freeform 679"/>
            <p:cNvSpPr>
              <a:spLocks/>
            </p:cNvSpPr>
            <p:nvPr/>
          </p:nvSpPr>
          <p:spPr bwMode="auto">
            <a:xfrm>
              <a:off x="3188" y="273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2" name="Freeform 680"/>
            <p:cNvSpPr>
              <a:spLocks/>
            </p:cNvSpPr>
            <p:nvPr/>
          </p:nvSpPr>
          <p:spPr bwMode="auto">
            <a:xfrm>
              <a:off x="3347" y="265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3" name="Freeform 681"/>
            <p:cNvSpPr>
              <a:spLocks/>
            </p:cNvSpPr>
            <p:nvPr/>
          </p:nvSpPr>
          <p:spPr bwMode="auto">
            <a:xfrm>
              <a:off x="3188" y="273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2754" name="Group 682"/>
            <p:cNvGrpSpPr>
              <a:grpSpLocks/>
            </p:cNvGrpSpPr>
            <p:nvPr/>
          </p:nvGrpSpPr>
          <p:grpSpPr bwMode="auto">
            <a:xfrm>
              <a:off x="3186" y="2777"/>
              <a:ext cx="55" cy="24"/>
              <a:chOff x="1740" y="2642"/>
              <a:chExt cx="752" cy="327"/>
            </a:xfrm>
          </p:grpSpPr>
          <p:sp>
            <p:nvSpPr>
              <p:cNvPr id="72763" name="Freeform 683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64" name="Freeform 684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65" name="Freeform 685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66" name="Freeform 686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67" name="Freeform 687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768" name="Freeform 688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2755" name="Freeform 689"/>
            <p:cNvSpPr>
              <a:spLocks/>
            </p:cNvSpPr>
            <p:nvPr/>
          </p:nvSpPr>
          <p:spPr bwMode="auto">
            <a:xfrm>
              <a:off x="3280" y="278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6" name="Freeform 690"/>
            <p:cNvSpPr>
              <a:spLocks/>
            </p:cNvSpPr>
            <p:nvPr/>
          </p:nvSpPr>
          <p:spPr bwMode="auto">
            <a:xfrm>
              <a:off x="3109" y="278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7" name="Freeform 691"/>
            <p:cNvSpPr>
              <a:spLocks/>
            </p:cNvSpPr>
            <p:nvPr/>
          </p:nvSpPr>
          <p:spPr bwMode="auto">
            <a:xfrm>
              <a:off x="3110" y="277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8" name="Freeform 692"/>
            <p:cNvSpPr>
              <a:spLocks/>
            </p:cNvSpPr>
            <p:nvPr/>
          </p:nvSpPr>
          <p:spPr bwMode="auto">
            <a:xfrm>
              <a:off x="3110" y="273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9" name="Freeform 693"/>
            <p:cNvSpPr>
              <a:spLocks/>
            </p:cNvSpPr>
            <p:nvPr/>
          </p:nvSpPr>
          <p:spPr bwMode="auto">
            <a:xfrm>
              <a:off x="3115" y="277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0" name="Freeform 694"/>
            <p:cNvSpPr>
              <a:spLocks/>
            </p:cNvSpPr>
            <p:nvPr/>
          </p:nvSpPr>
          <p:spPr bwMode="auto">
            <a:xfrm flipV="1">
              <a:off x="3277" y="277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1" name="Freeform 695"/>
            <p:cNvSpPr>
              <a:spLocks/>
            </p:cNvSpPr>
            <p:nvPr/>
          </p:nvSpPr>
          <p:spPr bwMode="auto">
            <a:xfrm>
              <a:off x="3382" y="273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2" name="Freeform 696"/>
            <p:cNvSpPr>
              <a:spLocks/>
            </p:cNvSpPr>
            <p:nvPr/>
          </p:nvSpPr>
          <p:spPr bwMode="auto">
            <a:xfrm>
              <a:off x="3382" y="269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32" name="Group 699"/>
          <p:cNvGrpSpPr>
            <a:grpSpLocks/>
          </p:cNvGrpSpPr>
          <p:nvPr/>
        </p:nvGrpSpPr>
        <p:grpSpPr bwMode="auto">
          <a:xfrm flipH="1">
            <a:off x="1131888" y="4695825"/>
            <a:ext cx="501650" cy="512763"/>
            <a:chOff x="2839" y="3501"/>
            <a:chExt cx="755" cy="803"/>
          </a:xfrm>
        </p:grpSpPr>
        <p:pic>
          <p:nvPicPr>
            <p:cNvPr id="72742" name="Picture 700" descr="desktop_computer_stylized_medium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43" name="Freeform 701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72733" name="Group 702"/>
          <p:cNvGrpSpPr>
            <a:grpSpLocks/>
          </p:cNvGrpSpPr>
          <p:nvPr/>
        </p:nvGrpSpPr>
        <p:grpSpPr bwMode="auto">
          <a:xfrm flipH="1">
            <a:off x="1282700" y="4268788"/>
            <a:ext cx="501650" cy="512762"/>
            <a:chOff x="2839" y="3501"/>
            <a:chExt cx="755" cy="803"/>
          </a:xfrm>
        </p:grpSpPr>
        <p:pic>
          <p:nvPicPr>
            <p:cNvPr id="72740" name="Picture 703" descr="desktop_computer_stylized_medium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41" name="Freeform 704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72734" name="Group 705"/>
          <p:cNvGrpSpPr>
            <a:grpSpLocks/>
          </p:cNvGrpSpPr>
          <p:nvPr/>
        </p:nvGrpSpPr>
        <p:grpSpPr bwMode="auto">
          <a:xfrm>
            <a:off x="1955800" y="4656138"/>
            <a:ext cx="501650" cy="512762"/>
            <a:chOff x="2839" y="3501"/>
            <a:chExt cx="755" cy="803"/>
          </a:xfrm>
        </p:grpSpPr>
        <p:pic>
          <p:nvPicPr>
            <p:cNvPr id="72738" name="Picture 706" descr="desktop_computer_stylized_medium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9" name="Freeform 707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72735" name="Group 708"/>
          <p:cNvGrpSpPr>
            <a:grpSpLocks/>
          </p:cNvGrpSpPr>
          <p:nvPr/>
        </p:nvGrpSpPr>
        <p:grpSpPr bwMode="auto">
          <a:xfrm>
            <a:off x="1757363" y="5095875"/>
            <a:ext cx="501650" cy="512763"/>
            <a:chOff x="2839" y="3501"/>
            <a:chExt cx="755" cy="803"/>
          </a:xfrm>
        </p:grpSpPr>
        <p:pic>
          <p:nvPicPr>
            <p:cNvPr id="72736" name="Picture 709" descr="desktop_computer_stylized_medium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7" name="Freeform 710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sp>
        <p:nvSpPr>
          <p:cNvPr id="2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22</a:t>
            </a:fld>
            <a:endParaRPr lang="en-US" sz="1200" dirty="0">
              <a:latin typeface="Tahoma" charset="0"/>
            </a:endParaRPr>
          </a:p>
        </p:txBody>
      </p:sp>
      <p:sp>
        <p:nvSpPr>
          <p:cNvPr id="2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7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build="p"/>
      <p:bldP spid="17415" grpId="0"/>
      <p:bldP spid="17416" grpId="0"/>
      <p:bldP spid="17417" grpId="0"/>
      <p:bldP spid="17418" grpId="0"/>
      <p:bldP spid="17419" grpId="0" animBg="1"/>
      <p:bldP spid="17420" grpId="0" animBg="1"/>
      <p:bldP spid="17421" grpId="0" animBg="1"/>
      <p:bldP spid="17422" grpId="0" animBg="1"/>
      <p:bldP spid="17428" grpId="0" animBg="1"/>
      <p:bldP spid="17429" grpId="0" animBg="1"/>
      <p:bldP spid="174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Multiple access protocols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395413"/>
            <a:ext cx="8396287" cy="46482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single shared broadcast channel 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two or more simultaneous transmissions by nodes: interference </a:t>
            </a:r>
          </a:p>
          <a:p>
            <a:pPr lvl="1"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</a:rPr>
              <a:t>collision</a:t>
            </a:r>
            <a:r>
              <a:rPr lang="en-US" dirty="0">
                <a:latin typeface="Gill Sans MT" charset="0"/>
              </a:rPr>
              <a:t> if node receives two or more signals at the same time</a:t>
            </a:r>
          </a:p>
          <a:p>
            <a:pPr>
              <a:buFont typeface="Wingdings" charset="0"/>
              <a:buNone/>
              <a:defRPr/>
            </a:pPr>
            <a:endParaRPr lang="en-US" sz="2400" i="1" u="sng" dirty="0">
              <a:solidFill>
                <a:srgbClr val="FF0000"/>
              </a:solidFill>
              <a:latin typeface="Gill Sans MT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multiple access protocol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distributed algorithm that determines how nodes share channel, i.e., determine when node can transmit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communication about channel sharing must use channel itself! 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no out-of-band channel for coordination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23</a:t>
            </a:fld>
            <a:endParaRPr lang="en-US" sz="1200" dirty="0">
              <a:latin typeface="Tahoma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4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latin typeface="Gill Sans MT" charset="0"/>
                <a:cs typeface="+mj-cs"/>
              </a:rPr>
              <a:t>An ideal multiple access protocol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given:</a:t>
            </a:r>
            <a:r>
              <a:rPr lang="en-US" dirty="0">
                <a:solidFill>
                  <a:srgbClr val="CC0000"/>
                </a:solidFill>
                <a:latin typeface="Gill Sans MT" charset="0"/>
                <a:cs typeface="+mn-cs"/>
              </a:rPr>
              <a:t> </a:t>
            </a:r>
            <a:r>
              <a:rPr lang="en-US" dirty="0">
                <a:latin typeface="Gill Sans MT" charset="0"/>
                <a:cs typeface="+mn-cs"/>
              </a:rPr>
              <a:t>broadcast channel of rate R bps</a:t>
            </a:r>
          </a:p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desiderata:</a:t>
            </a:r>
          </a:p>
          <a:p>
            <a:pPr lvl="1">
              <a:buFont typeface="Wingdings" charset="0"/>
              <a:buNone/>
              <a:defRPr/>
            </a:pPr>
            <a:r>
              <a:rPr lang="en-US" dirty="0">
                <a:latin typeface="Gill Sans MT" charset="0"/>
              </a:rPr>
              <a:t>1. when one node wants to transmit, it can send at rate R.</a:t>
            </a:r>
          </a:p>
          <a:p>
            <a:pPr lvl="1">
              <a:buFont typeface="Wingdings" charset="0"/>
              <a:buNone/>
              <a:defRPr/>
            </a:pPr>
            <a:r>
              <a:rPr lang="en-US" dirty="0">
                <a:latin typeface="Gill Sans MT" charset="0"/>
              </a:rPr>
              <a:t>2. Fair: when M nodes want to transmit, each can send at average rate R/M</a:t>
            </a:r>
          </a:p>
          <a:p>
            <a:pPr lvl="1">
              <a:buFont typeface="Wingdings" charset="0"/>
              <a:buNone/>
              <a:defRPr/>
            </a:pPr>
            <a:r>
              <a:rPr lang="en-US" dirty="0">
                <a:latin typeface="Gill Sans MT" charset="0"/>
              </a:rPr>
              <a:t>3. fully decentralized:</a:t>
            </a:r>
          </a:p>
          <a:p>
            <a:pPr lvl="2">
              <a:defRPr/>
            </a:pPr>
            <a:r>
              <a:rPr lang="en-US" sz="2400" dirty="0">
                <a:latin typeface="Gill Sans MT" charset="0"/>
              </a:rPr>
              <a:t>no special node to coordinate transmissions</a:t>
            </a:r>
          </a:p>
          <a:p>
            <a:pPr lvl="2">
              <a:defRPr/>
            </a:pPr>
            <a:r>
              <a:rPr lang="en-US" sz="2400" dirty="0">
                <a:latin typeface="Gill Sans MT" charset="0"/>
              </a:rPr>
              <a:t>no synchronization of clocks, slots</a:t>
            </a:r>
          </a:p>
          <a:p>
            <a:pPr lvl="1">
              <a:buFont typeface="Wingdings" charset="0"/>
              <a:buNone/>
              <a:defRPr/>
            </a:pPr>
            <a:r>
              <a:rPr lang="en-US" dirty="0">
                <a:latin typeface="Gill Sans MT" charset="0"/>
              </a:rPr>
              <a:t>4. simple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24</a:t>
            </a:fld>
            <a:endParaRPr lang="en-US" sz="1200" dirty="0">
              <a:latin typeface="Tahoma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4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6" descr="underline_base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94456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61925"/>
            <a:ext cx="8101013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Gill Sans MT" charset="0"/>
                <a:cs typeface="+mj-cs"/>
              </a:rPr>
              <a:t>MAC protocols: taxonomy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82713"/>
            <a:ext cx="7772400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dirty="0">
                <a:latin typeface="Gill Sans MT" charset="0"/>
                <a:cs typeface="+mn-cs"/>
              </a:rPr>
              <a:t>three broad classes:</a:t>
            </a:r>
          </a:p>
          <a:p>
            <a:pPr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channel partitioning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divide channel into smaller </a:t>
            </a:r>
            <a:r>
              <a:rPr lang="ja-JP" altLang="en-US" sz="2000" dirty="0">
                <a:latin typeface="Gill Sans MT" charset="0"/>
              </a:rPr>
              <a:t>“</a:t>
            </a:r>
            <a:r>
              <a:rPr lang="en-US" sz="2000" dirty="0">
                <a:latin typeface="Gill Sans MT" charset="0"/>
              </a:rPr>
              <a:t>pieces</a:t>
            </a:r>
            <a:r>
              <a:rPr lang="ja-JP" altLang="en-US" sz="2000" dirty="0">
                <a:latin typeface="Gill Sans MT" charset="0"/>
              </a:rPr>
              <a:t>”</a:t>
            </a:r>
            <a:r>
              <a:rPr lang="en-US" sz="2000" dirty="0">
                <a:latin typeface="Gill Sans MT" charset="0"/>
              </a:rPr>
              <a:t> (time slots, frequency, code)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allocate piece to node for exclusive use</a:t>
            </a:r>
            <a:endParaRPr lang="en-US" dirty="0">
              <a:latin typeface="Gill Sans MT" charset="0"/>
            </a:endParaRPr>
          </a:p>
          <a:p>
            <a:pPr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random access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channel not divided, allow collisions</a:t>
            </a:r>
          </a:p>
          <a:p>
            <a:pPr lvl="1">
              <a:defRPr/>
            </a:pPr>
            <a:r>
              <a:rPr lang="ja-JP" altLang="en-US" sz="2000" dirty="0">
                <a:latin typeface="Gill Sans MT" charset="0"/>
              </a:rPr>
              <a:t>“</a:t>
            </a:r>
            <a:r>
              <a:rPr lang="en-US" sz="2000" dirty="0">
                <a:latin typeface="Gill Sans MT" charset="0"/>
              </a:rPr>
              <a:t>recover</a:t>
            </a:r>
            <a:r>
              <a:rPr lang="ja-JP" altLang="en-US" sz="2000" dirty="0">
                <a:latin typeface="Gill Sans MT" charset="0"/>
              </a:rPr>
              <a:t>”</a:t>
            </a:r>
            <a:r>
              <a:rPr lang="en-US" sz="2000" dirty="0">
                <a:latin typeface="Gill Sans MT" charset="0"/>
              </a:rPr>
              <a:t> from collisions</a:t>
            </a:r>
            <a:endParaRPr lang="en-US" dirty="0">
              <a:latin typeface="Gill Sans MT" charset="0"/>
            </a:endParaRPr>
          </a:p>
          <a:p>
            <a:pPr>
              <a:defRPr/>
            </a:pPr>
            <a:r>
              <a:rPr lang="ja-JP" alt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“</a:t>
            </a: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taking turns</a:t>
            </a:r>
            <a:r>
              <a:rPr lang="ja-JP" alt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”</a:t>
            </a:r>
            <a:endParaRPr lang="en-US" i="1" dirty="0">
              <a:solidFill>
                <a:srgbClr val="CC0000"/>
              </a:solidFill>
              <a:latin typeface="Gill Sans MT" charset="0"/>
              <a:cs typeface="+mn-cs"/>
            </a:endParaRP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nodes take turns, but nodes with more to send can take longer turns</a:t>
            </a:r>
            <a:endParaRPr lang="en-US" dirty="0">
              <a:latin typeface="Gill Sans MT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25</a:t>
            </a:fld>
            <a:endParaRPr lang="en-US" sz="1200" dirty="0">
              <a:latin typeface="Tahoma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0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50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03300"/>
            <a:ext cx="8228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06375"/>
            <a:ext cx="862965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Gill Sans MT" charset="0"/>
                <a:cs typeface="+mj-cs"/>
              </a:rPr>
              <a:t>Channel partitioning MAC protocols: TDMA</a:t>
            </a:r>
            <a:endParaRPr lang="en-US" dirty="0">
              <a:latin typeface="Gill Sans MT" charset="0"/>
              <a:cs typeface="+mj-cs"/>
            </a:endParaRP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0538" y="1379538"/>
            <a:ext cx="7772400" cy="2930525"/>
          </a:xfrm>
        </p:spPr>
        <p:txBody>
          <a:bodyPr>
            <a:normAutofit lnSpcReduction="10000"/>
          </a:bodyPr>
          <a:lstStyle/>
          <a:p>
            <a:pPr>
              <a:lnSpc>
                <a:spcPct val="75000"/>
              </a:lnSpc>
              <a:buFont typeface="Wingdings" charset="0"/>
              <a:buNone/>
              <a:defRPr/>
            </a:pPr>
            <a:r>
              <a:rPr lang="en-US" sz="3200" dirty="0">
                <a:solidFill>
                  <a:srgbClr val="CC0000"/>
                </a:solidFill>
                <a:latin typeface="Gill Sans MT" charset="0"/>
                <a:cs typeface="+mn-cs"/>
              </a:rPr>
              <a:t>TDMA: time division multiple access</a:t>
            </a:r>
            <a:r>
              <a:rPr lang="en-US" sz="3200" dirty="0">
                <a:latin typeface="Gill Sans MT" charset="0"/>
                <a:cs typeface="+mn-cs"/>
              </a:rPr>
              <a:t> </a:t>
            </a:r>
          </a:p>
          <a:p>
            <a:pPr>
              <a:lnSpc>
                <a:spcPct val="75000"/>
              </a:lnSpc>
              <a:defRPr/>
            </a:pPr>
            <a:r>
              <a:rPr lang="en-US" dirty="0">
                <a:latin typeface="Gill Sans MT" charset="0"/>
                <a:cs typeface="+mn-cs"/>
              </a:rPr>
              <a:t>access to channel in "rounds" </a:t>
            </a:r>
          </a:p>
          <a:p>
            <a:pPr>
              <a:lnSpc>
                <a:spcPct val="75000"/>
              </a:lnSpc>
              <a:defRPr/>
            </a:pPr>
            <a:r>
              <a:rPr lang="en-US" dirty="0">
                <a:latin typeface="Gill Sans MT" charset="0"/>
                <a:cs typeface="+mn-cs"/>
              </a:rPr>
              <a:t>each station gets fixed length slot (length = packet transmission time) in each round </a:t>
            </a:r>
          </a:p>
          <a:p>
            <a:pPr>
              <a:lnSpc>
                <a:spcPct val="75000"/>
              </a:lnSpc>
              <a:defRPr/>
            </a:pPr>
            <a:r>
              <a:rPr lang="en-US" dirty="0">
                <a:latin typeface="Gill Sans MT" charset="0"/>
                <a:cs typeface="+mn-cs"/>
              </a:rPr>
              <a:t>example: 6-station LAN, 1,3,4 have packets to send, slots 2,5,6 idle </a:t>
            </a:r>
          </a:p>
          <a:p>
            <a:pPr>
              <a:lnSpc>
                <a:spcPct val="75000"/>
              </a:lnSpc>
              <a:defRPr/>
            </a:pPr>
            <a:r>
              <a:rPr lang="en-US" dirty="0">
                <a:latin typeface="Gill Sans MT" charset="0"/>
                <a:cs typeface="+mn-cs"/>
              </a:rPr>
              <a:t>problem? 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unused slots go idle </a:t>
            </a:r>
          </a:p>
          <a:p>
            <a:pPr lvl="1">
              <a:lnSpc>
                <a:spcPct val="75000"/>
              </a:lnSpc>
              <a:defRPr/>
            </a:pPr>
            <a:endParaRPr lang="en-US" sz="2800" dirty="0">
              <a:latin typeface="Gill Sans MT" charset="0"/>
              <a:cs typeface="+mn-cs"/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1052513" y="5440363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1274763" y="5213350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2233613" y="5213350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14" name="Rectangle 11"/>
          <p:cNvSpPr>
            <a:spLocks noChangeArrowheads="1"/>
          </p:cNvSpPr>
          <p:nvPr/>
        </p:nvSpPr>
        <p:spPr bwMode="auto">
          <a:xfrm>
            <a:off x="2708275" y="5213350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15" name="Line 13"/>
          <p:cNvSpPr>
            <a:spLocks noChangeShapeType="1"/>
          </p:cNvSpPr>
          <p:nvPr/>
        </p:nvSpPr>
        <p:spPr bwMode="auto">
          <a:xfrm>
            <a:off x="1276350" y="5100638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16" name="Line 16"/>
          <p:cNvSpPr>
            <a:spLocks noChangeShapeType="1"/>
          </p:cNvSpPr>
          <p:nvPr/>
        </p:nvSpPr>
        <p:spPr bwMode="auto">
          <a:xfrm>
            <a:off x="4141788" y="5103813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17" name="Text Box 23"/>
          <p:cNvSpPr txBox="1">
            <a:spLocks noChangeArrowheads="1"/>
          </p:cNvSpPr>
          <p:nvPr/>
        </p:nvSpPr>
        <p:spPr bwMode="auto">
          <a:xfrm>
            <a:off x="1374775" y="5180013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i="0" dirty="0">
                <a:solidFill>
                  <a:schemeClr val="bg1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21518" name="Text Box 24"/>
          <p:cNvSpPr txBox="1">
            <a:spLocks noChangeArrowheads="1"/>
          </p:cNvSpPr>
          <p:nvPr/>
        </p:nvSpPr>
        <p:spPr bwMode="auto">
          <a:xfrm>
            <a:off x="2320925" y="516572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i="0" dirty="0">
                <a:solidFill>
                  <a:schemeClr val="bg1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21519" name="Text Box 25"/>
          <p:cNvSpPr txBox="1">
            <a:spLocks noChangeArrowheads="1"/>
          </p:cNvSpPr>
          <p:nvPr/>
        </p:nvSpPr>
        <p:spPr bwMode="auto">
          <a:xfrm>
            <a:off x="2786063" y="5172075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i="0" dirty="0">
                <a:solidFill>
                  <a:schemeClr val="bg1"/>
                </a:solidFill>
                <a:latin typeface="Arial" charset="0"/>
                <a:cs typeface="+mn-cs"/>
              </a:rPr>
              <a:t>4</a:t>
            </a:r>
          </a:p>
        </p:txBody>
      </p:sp>
      <p:sp>
        <p:nvSpPr>
          <p:cNvPr id="21520" name="Rectangle 26"/>
          <p:cNvSpPr>
            <a:spLocks noChangeArrowheads="1"/>
          </p:cNvSpPr>
          <p:nvPr/>
        </p:nvSpPr>
        <p:spPr bwMode="auto">
          <a:xfrm>
            <a:off x="4132263" y="5208588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21" name="Rectangle 27"/>
          <p:cNvSpPr>
            <a:spLocks noChangeArrowheads="1"/>
          </p:cNvSpPr>
          <p:nvPr/>
        </p:nvSpPr>
        <p:spPr bwMode="auto">
          <a:xfrm>
            <a:off x="5091113" y="5208588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22" name="Rectangle 28"/>
          <p:cNvSpPr>
            <a:spLocks noChangeArrowheads="1"/>
          </p:cNvSpPr>
          <p:nvPr/>
        </p:nvSpPr>
        <p:spPr bwMode="auto">
          <a:xfrm>
            <a:off x="5565775" y="5208588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23" name="Line 29"/>
          <p:cNvSpPr>
            <a:spLocks noChangeShapeType="1"/>
          </p:cNvSpPr>
          <p:nvPr/>
        </p:nvSpPr>
        <p:spPr bwMode="auto">
          <a:xfrm>
            <a:off x="4133850" y="5095875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24" name="Text Box 30"/>
          <p:cNvSpPr txBox="1">
            <a:spLocks noChangeArrowheads="1"/>
          </p:cNvSpPr>
          <p:nvPr/>
        </p:nvSpPr>
        <p:spPr bwMode="auto">
          <a:xfrm>
            <a:off x="4232275" y="517525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i="0" dirty="0">
                <a:solidFill>
                  <a:schemeClr val="bg1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21525" name="Text Box 31"/>
          <p:cNvSpPr txBox="1">
            <a:spLocks noChangeArrowheads="1"/>
          </p:cNvSpPr>
          <p:nvPr/>
        </p:nvSpPr>
        <p:spPr bwMode="auto">
          <a:xfrm>
            <a:off x="5178425" y="5160963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i="0" dirty="0">
                <a:solidFill>
                  <a:schemeClr val="bg1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21526" name="Text Box 32"/>
          <p:cNvSpPr txBox="1">
            <a:spLocks noChangeArrowheads="1"/>
          </p:cNvSpPr>
          <p:nvPr/>
        </p:nvSpPr>
        <p:spPr bwMode="auto">
          <a:xfrm>
            <a:off x="5643563" y="5167313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i="0" dirty="0">
                <a:solidFill>
                  <a:schemeClr val="bg1"/>
                </a:solidFill>
                <a:latin typeface="Arial" charset="0"/>
                <a:cs typeface="+mn-cs"/>
              </a:rPr>
              <a:t>4</a:t>
            </a:r>
          </a:p>
        </p:txBody>
      </p:sp>
      <p:sp>
        <p:nvSpPr>
          <p:cNvPr id="21527" name="Line 34"/>
          <p:cNvSpPr>
            <a:spLocks noChangeShapeType="1"/>
          </p:cNvSpPr>
          <p:nvPr/>
        </p:nvSpPr>
        <p:spPr bwMode="auto">
          <a:xfrm>
            <a:off x="17573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28" name="Line 35"/>
          <p:cNvSpPr>
            <a:spLocks noChangeShapeType="1"/>
          </p:cNvSpPr>
          <p:nvPr/>
        </p:nvSpPr>
        <p:spPr bwMode="auto">
          <a:xfrm>
            <a:off x="22336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29" name="Line 36"/>
          <p:cNvSpPr>
            <a:spLocks noChangeShapeType="1"/>
          </p:cNvSpPr>
          <p:nvPr/>
        </p:nvSpPr>
        <p:spPr bwMode="auto">
          <a:xfrm>
            <a:off x="270986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30" name="Line 37"/>
          <p:cNvSpPr>
            <a:spLocks noChangeShapeType="1"/>
          </p:cNvSpPr>
          <p:nvPr/>
        </p:nvSpPr>
        <p:spPr bwMode="auto">
          <a:xfrm>
            <a:off x="31861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31" name="Line 38"/>
          <p:cNvSpPr>
            <a:spLocks noChangeShapeType="1"/>
          </p:cNvSpPr>
          <p:nvPr/>
        </p:nvSpPr>
        <p:spPr bwMode="auto">
          <a:xfrm>
            <a:off x="3667125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32" name="Line 39"/>
          <p:cNvSpPr>
            <a:spLocks noChangeShapeType="1"/>
          </p:cNvSpPr>
          <p:nvPr/>
        </p:nvSpPr>
        <p:spPr bwMode="auto">
          <a:xfrm>
            <a:off x="46148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33" name="Line 40"/>
          <p:cNvSpPr>
            <a:spLocks noChangeShapeType="1"/>
          </p:cNvSpPr>
          <p:nvPr/>
        </p:nvSpPr>
        <p:spPr bwMode="auto">
          <a:xfrm>
            <a:off x="5562600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34" name="Line 41"/>
          <p:cNvSpPr>
            <a:spLocks noChangeShapeType="1"/>
          </p:cNvSpPr>
          <p:nvPr/>
        </p:nvSpPr>
        <p:spPr bwMode="auto">
          <a:xfrm>
            <a:off x="6510338" y="5195888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35" name="Line 42"/>
          <p:cNvSpPr>
            <a:spLocks noChangeShapeType="1"/>
          </p:cNvSpPr>
          <p:nvPr/>
        </p:nvSpPr>
        <p:spPr bwMode="auto">
          <a:xfrm>
            <a:off x="60436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36" name="Line 43"/>
          <p:cNvSpPr>
            <a:spLocks noChangeShapeType="1"/>
          </p:cNvSpPr>
          <p:nvPr/>
        </p:nvSpPr>
        <p:spPr bwMode="auto">
          <a:xfrm>
            <a:off x="6991350" y="5110163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37" name="Line 44"/>
          <p:cNvSpPr>
            <a:spLocks noChangeShapeType="1"/>
          </p:cNvSpPr>
          <p:nvPr/>
        </p:nvSpPr>
        <p:spPr bwMode="auto">
          <a:xfrm>
            <a:off x="50911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38" name="Text Box 45"/>
          <p:cNvSpPr txBox="1">
            <a:spLocks noChangeArrowheads="1"/>
          </p:cNvSpPr>
          <p:nvPr/>
        </p:nvSpPr>
        <p:spPr bwMode="auto">
          <a:xfrm>
            <a:off x="2320925" y="4581525"/>
            <a:ext cx="704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i="0" dirty="0">
                <a:latin typeface="Arial" charset="0"/>
                <a:cs typeface="+mn-cs"/>
              </a:rPr>
              <a:t>6-slot</a:t>
            </a:r>
          </a:p>
          <a:p>
            <a:pPr>
              <a:defRPr/>
            </a:pPr>
            <a:r>
              <a:rPr lang="en-US" sz="1600" i="0" dirty="0">
                <a:latin typeface="Arial" charset="0"/>
                <a:cs typeface="+mn-cs"/>
              </a:rPr>
              <a:t>frame</a:t>
            </a:r>
          </a:p>
        </p:txBody>
      </p:sp>
      <p:sp>
        <p:nvSpPr>
          <p:cNvPr id="21539" name="Line 46"/>
          <p:cNvSpPr>
            <a:spLocks noChangeShapeType="1"/>
          </p:cNvSpPr>
          <p:nvPr/>
        </p:nvSpPr>
        <p:spPr bwMode="auto">
          <a:xfrm>
            <a:off x="3132138" y="491807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40" name="Line 47"/>
          <p:cNvSpPr>
            <a:spLocks noChangeShapeType="1"/>
          </p:cNvSpPr>
          <p:nvPr/>
        </p:nvSpPr>
        <p:spPr bwMode="auto">
          <a:xfrm flipH="1">
            <a:off x="1287463" y="491331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41" name="Line 48"/>
          <p:cNvSpPr>
            <a:spLocks noChangeShapeType="1"/>
          </p:cNvSpPr>
          <p:nvPr/>
        </p:nvSpPr>
        <p:spPr bwMode="auto">
          <a:xfrm>
            <a:off x="1266825" y="482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42" name="Line 49"/>
          <p:cNvSpPr>
            <a:spLocks noChangeShapeType="1"/>
          </p:cNvSpPr>
          <p:nvPr/>
        </p:nvSpPr>
        <p:spPr bwMode="auto">
          <a:xfrm>
            <a:off x="4125913" y="48164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43" name="Text Box 51"/>
          <p:cNvSpPr txBox="1">
            <a:spLocks noChangeArrowheads="1"/>
          </p:cNvSpPr>
          <p:nvPr/>
        </p:nvSpPr>
        <p:spPr bwMode="auto">
          <a:xfrm>
            <a:off x="5184775" y="4554538"/>
            <a:ext cx="704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i="0" dirty="0">
                <a:latin typeface="Arial" charset="0"/>
                <a:cs typeface="+mn-cs"/>
              </a:rPr>
              <a:t>6-slot</a:t>
            </a:r>
          </a:p>
          <a:p>
            <a:pPr>
              <a:defRPr/>
            </a:pPr>
            <a:r>
              <a:rPr lang="en-US" sz="1600" i="0" dirty="0">
                <a:latin typeface="Arial" charset="0"/>
                <a:cs typeface="+mn-cs"/>
              </a:rPr>
              <a:t>frame</a:t>
            </a:r>
          </a:p>
        </p:txBody>
      </p:sp>
      <p:sp>
        <p:nvSpPr>
          <p:cNvPr id="21544" name="Line 52"/>
          <p:cNvSpPr>
            <a:spLocks noChangeShapeType="1"/>
          </p:cNvSpPr>
          <p:nvPr/>
        </p:nvSpPr>
        <p:spPr bwMode="auto">
          <a:xfrm>
            <a:off x="5995988" y="492442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45" name="Line 53"/>
          <p:cNvSpPr>
            <a:spLocks noChangeShapeType="1"/>
          </p:cNvSpPr>
          <p:nvPr/>
        </p:nvSpPr>
        <p:spPr bwMode="auto">
          <a:xfrm flipH="1">
            <a:off x="4151313" y="491966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1546" name="Line 55"/>
          <p:cNvSpPr>
            <a:spLocks noChangeShapeType="1"/>
          </p:cNvSpPr>
          <p:nvPr/>
        </p:nvSpPr>
        <p:spPr bwMode="auto">
          <a:xfrm>
            <a:off x="6989763" y="47894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26</a:t>
            </a:fld>
            <a:endParaRPr lang="en-US" sz="1200" dirty="0">
              <a:latin typeface="Tahoma" charset="0"/>
            </a:endParaRPr>
          </a:p>
        </p:txBody>
      </p:sp>
      <p:sp>
        <p:nvSpPr>
          <p:cNvPr id="4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9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370013"/>
            <a:ext cx="8223250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dirty="0">
                <a:solidFill>
                  <a:srgbClr val="CC0000"/>
                </a:solidFill>
                <a:latin typeface="Gill Sans MT" charset="0"/>
                <a:cs typeface="+mn-cs"/>
              </a:rPr>
              <a:t>FDMA: frequency division multiple access 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channel spectrum divided into frequency bands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each station assigned fixed frequency band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unused transmission time in frequency bands go idle 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example: 6-station LAN, 1,3,4 have packet to send, frequency bands 2,5,6 idle </a:t>
            </a:r>
            <a:endParaRPr lang="en-US" dirty="0">
              <a:latin typeface="Gill Sans MT" charset="0"/>
              <a:cs typeface="+mn-cs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4627563" y="4138613"/>
            <a:ext cx="627062" cy="22510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2534" name="Line 5"/>
          <p:cNvSpPr>
            <a:spLocks noChangeShapeType="1"/>
          </p:cNvSpPr>
          <p:nvPr/>
        </p:nvSpPr>
        <p:spPr bwMode="auto">
          <a:xfrm flipV="1">
            <a:off x="4625975" y="5243513"/>
            <a:ext cx="6223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2535" name="Line 6"/>
          <p:cNvSpPr>
            <a:spLocks noChangeShapeType="1"/>
          </p:cNvSpPr>
          <p:nvPr/>
        </p:nvSpPr>
        <p:spPr bwMode="auto">
          <a:xfrm flipV="1">
            <a:off x="4621213" y="5635625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2536" name="Line 7"/>
          <p:cNvSpPr>
            <a:spLocks noChangeShapeType="1"/>
          </p:cNvSpPr>
          <p:nvPr/>
        </p:nvSpPr>
        <p:spPr bwMode="auto">
          <a:xfrm flipV="1">
            <a:off x="4625975" y="6021388"/>
            <a:ext cx="62706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2537" name="Line 8"/>
          <p:cNvSpPr>
            <a:spLocks noChangeShapeType="1"/>
          </p:cNvSpPr>
          <p:nvPr/>
        </p:nvSpPr>
        <p:spPr bwMode="auto">
          <a:xfrm flipV="1">
            <a:off x="4621213" y="4857750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2538" name="Line 9"/>
          <p:cNvSpPr>
            <a:spLocks noChangeShapeType="1"/>
          </p:cNvSpPr>
          <p:nvPr/>
        </p:nvSpPr>
        <p:spPr bwMode="auto">
          <a:xfrm flipV="1">
            <a:off x="4625975" y="4471988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5346700" y="44116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955" name="Freeform 12"/>
          <p:cNvSpPr>
            <a:spLocks/>
          </p:cNvSpPr>
          <p:nvPr/>
        </p:nvSpPr>
        <p:spPr bwMode="auto">
          <a:xfrm>
            <a:off x="5494338" y="4292600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5394325" y="4814888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2542" name="Line 15"/>
          <p:cNvSpPr>
            <a:spLocks noChangeShapeType="1"/>
          </p:cNvSpPr>
          <p:nvPr/>
        </p:nvSpPr>
        <p:spPr bwMode="auto">
          <a:xfrm>
            <a:off x="5394325" y="5213350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958" name="Freeform 16"/>
          <p:cNvSpPr>
            <a:spLocks/>
          </p:cNvSpPr>
          <p:nvPr/>
        </p:nvSpPr>
        <p:spPr bwMode="auto">
          <a:xfrm>
            <a:off x="5541963" y="5094288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82959" name="Group 17"/>
          <p:cNvGrpSpPr>
            <a:grpSpLocks/>
          </p:cNvGrpSpPr>
          <p:nvPr/>
        </p:nvGrpSpPr>
        <p:grpSpPr bwMode="auto">
          <a:xfrm>
            <a:off x="5411788" y="5499100"/>
            <a:ext cx="2228850" cy="119063"/>
            <a:chOff x="1884" y="2826"/>
            <a:chExt cx="1404" cy="75"/>
          </a:xfrm>
        </p:grpSpPr>
        <p:sp>
          <p:nvSpPr>
            <p:cNvPr id="22561" name="Line 18"/>
            <p:cNvSpPr>
              <a:spLocks noChangeShapeType="1"/>
            </p:cNvSpPr>
            <p:nvPr/>
          </p:nvSpPr>
          <p:spPr bwMode="auto">
            <a:xfrm>
              <a:off x="1884" y="2901"/>
              <a:ext cx="14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977" name="Freeform 19"/>
            <p:cNvSpPr>
              <a:spLocks/>
            </p:cNvSpPr>
            <p:nvPr/>
          </p:nvSpPr>
          <p:spPr bwMode="auto">
            <a:xfrm>
              <a:off x="1977" y="2826"/>
              <a:ext cx="1089" cy="72"/>
            </a:xfrm>
            <a:custGeom>
              <a:avLst/>
              <a:gdLst>
                <a:gd name="T0" fmla="*/ 0 w 1089"/>
                <a:gd name="T1" fmla="*/ 72 h 72"/>
                <a:gd name="T2" fmla="*/ 0 w 1089"/>
                <a:gd name="T3" fmla="*/ 3 h 72"/>
                <a:gd name="T4" fmla="*/ 1089 w 1089"/>
                <a:gd name="T5" fmla="*/ 0 h 72"/>
                <a:gd name="T6" fmla="*/ 1089 w 1089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9" h="72">
                  <a:moveTo>
                    <a:pt x="0" y="72"/>
                  </a:moveTo>
                  <a:lnTo>
                    <a:pt x="0" y="3"/>
                  </a:lnTo>
                  <a:lnTo>
                    <a:pt x="1089" y="0"/>
                  </a:lnTo>
                  <a:lnTo>
                    <a:pt x="1089" y="72"/>
                  </a:lnTo>
                </a:path>
              </a:pathLst>
            </a:custGeom>
            <a:solidFill>
              <a:srgbClr val="00CC66"/>
            </a:soli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2545" name="Line 20"/>
          <p:cNvSpPr>
            <a:spLocks noChangeShapeType="1"/>
          </p:cNvSpPr>
          <p:nvPr/>
        </p:nvSpPr>
        <p:spPr bwMode="auto">
          <a:xfrm>
            <a:off x="5441950" y="60245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2547" name="Text Box 22"/>
          <p:cNvSpPr txBox="1">
            <a:spLocks noChangeArrowheads="1"/>
          </p:cNvSpPr>
          <p:nvPr/>
        </p:nvSpPr>
        <p:spPr bwMode="auto">
          <a:xfrm rot="-5400000">
            <a:off x="3423444" y="5018882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i="0" dirty="0">
                <a:latin typeface="Arial" charset="0"/>
                <a:cs typeface="+mn-cs"/>
              </a:rPr>
              <a:t>frequency bands</a:t>
            </a:r>
          </a:p>
        </p:txBody>
      </p:sp>
      <p:sp>
        <p:nvSpPr>
          <p:cNvPr id="22548" name="Text Box 23"/>
          <p:cNvSpPr txBox="1">
            <a:spLocks noChangeArrowheads="1"/>
          </p:cNvSpPr>
          <p:nvPr/>
        </p:nvSpPr>
        <p:spPr bwMode="auto">
          <a:xfrm rot="67766">
            <a:off x="7332663" y="3960813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i="0" dirty="0">
                <a:latin typeface="Arial" charset="0"/>
                <a:cs typeface="+mn-cs"/>
              </a:rPr>
              <a:t>time</a:t>
            </a:r>
          </a:p>
        </p:txBody>
      </p:sp>
      <p:sp>
        <p:nvSpPr>
          <p:cNvPr id="82964" name="Freeform 54"/>
          <p:cNvSpPr>
            <a:spLocks/>
          </p:cNvSpPr>
          <p:nvPr/>
        </p:nvSpPr>
        <p:spPr bwMode="auto">
          <a:xfrm>
            <a:off x="2032000" y="4348163"/>
            <a:ext cx="595313" cy="1538287"/>
          </a:xfrm>
          <a:custGeom>
            <a:avLst/>
            <a:gdLst>
              <a:gd name="T0" fmla="*/ 2147483647 w 375"/>
              <a:gd name="T1" fmla="*/ 0 h 969"/>
              <a:gd name="T2" fmla="*/ 0 w 375"/>
              <a:gd name="T3" fmla="*/ 2147483647 h 969"/>
              <a:gd name="T4" fmla="*/ 2147483647 w 375"/>
              <a:gd name="T5" fmla="*/ 2147483647 h 969"/>
              <a:gd name="T6" fmla="*/ 2147483647 w 375"/>
              <a:gd name="T7" fmla="*/ 0 h 9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5" h="969">
                <a:moveTo>
                  <a:pt x="375" y="0"/>
                </a:moveTo>
                <a:lnTo>
                  <a:pt x="0" y="485"/>
                </a:lnTo>
                <a:lnTo>
                  <a:pt x="375" y="969"/>
                </a:lnTo>
                <a:lnTo>
                  <a:pt x="375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175" cmpd="sng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82965" name="Group 56"/>
          <p:cNvGrpSpPr>
            <a:grpSpLocks/>
          </p:cNvGrpSpPr>
          <p:nvPr/>
        </p:nvGrpSpPr>
        <p:grpSpPr bwMode="auto">
          <a:xfrm>
            <a:off x="293688" y="4986338"/>
            <a:ext cx="1666875" cy="314325"/>
            <a:chOff x="1614" y="1494"/>
            <a:chExt cx="1050" cy="198"/>
          </a:xfrm>
        </p:grpSpPr>
        <p:sp>
          <p:nvSpPr>
            <p:cNvPr id="22557" name="Rectangle 57"/>
            <p:cNvSpPr>
              <a:spLocks noChangeArrowheads="1"/>
            </p:cNvSpPr>
            <p:nvPr/>
          </p:nvSpPr>
          <p:spPr bwMode="auto">
            <a:xfrm>
              <a:off x="2358" y="1500"/>
              <a:ext cx="168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5610" name="Freeform 58"/>
            <p:cNvSpPr>
              <a:spLocks/>
            </p:cNvSpPr>
            <p:nvPr/>
          </p:nvSpPr>
          <p:spPr bwMode="auto">
            <a:xfrm>
              <a:off x="1614" y="1494"/>
              <a:ext cx="896" cy="198"/>
            </a:xfrm>
            <a:custGeom>
              <a:avLst/>
              <a:gdLst>
                <a:gd name="T0" fmla="*/ 18 w 896"/>
                <a:gd name="T1" fmla="*/ 0 h 198"/>
                <a:gd name="T2" fmla="*/ 0 w 896"/>
                <a:gd name="T3" fmla="*/ 96 h 198"/>
                <a:gd name="T4" fmla="*/ 18 w 896"/>
                <a:gd name="T5" fmla="*/ 198 h 198"/>
                <a:gd name="T6" fmla="*/ 774 w 896"/>
                <a:gd name="T7" fmla="*/ 198 h 198"/>
                <a:gd name="T8" fmla="*/ 750 w 896"/>
                <a:gd name="T9" fmla="*/ 90 h 198"/>
                <a:gd name="T10" fmla="*/ 774 w 896"/>
                <a:gd name="T11" fmla="*/ 0 h 198"/>
                <a:gd name="T12" fmla="*/ 18 w 896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6" h="198">
                  <a:moveTo>
                    <a:pt x="18" y="0"/>
                  </a:moveTo>
                  <a:lnTo>
                    <a:pt x="0" y="96"/>
                  </a:lnTo>
                  <a:lnTo>
                    <a:pt x="18" y="198"/>
                  </a:lnTo>
                  <a:lnTo>
                    <a:pt x="774" y="198"/>
                  </a:lnTo>
                  <a:cubicBezTo>
                    <a:pt x="896" y="180"/>
                    <a:pt x="750" y="123"/>
                    <a:pt x="750" y="90"/>
                  </a:cubicBezTo>
                  <a:cubicBezTo>
                    <a:pt x="750" y="57"/>
                    <a:pt x="896" y="15"/>
                    <a:pt x="774" y="0"/>
                  </a:cubicBezTo>
                  <a:lnTo>
                    <a:pt x="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2559" name="Oval 59"/>
            <p:cNvSpPr>
              <a:spLocks noChangeArrowheads="1"/>
            </p:cNvSpPr>
            <p:nvPr/>
          </p:nvSpPr>
          <p:spPr bwMode="auto">
            <a:xfrm>
              <a:off x="2502" y="1506"/>
              <a:ext cx="62" cy="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2560" name="Line 60"/>
            <p:cNvSpPr>
              <a:spLocks noChangeShapeType="1"/>
            </p:cNvSpPr>
            <p:nvPr/>
          </p:nvSpPr>
          <p:spPr bwMode="auto">
            <a:xfrm>
              <a:off x="2526" y="15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82966" name="Freeform 65"/>
          <p:cNvSpPr>
            <a:spLocks/>
          </p:cNvSpPr>
          <p:nvPr/>
        </p:nvSpPr>
        <p:spPr bwMode="auto">
          <a:xfrm>
            <a:off x="2803525" y="5040313"/>
            <a:ext cx="892175" cy="173037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2967" name="Freeform 66"/>
          <p:cNvSpPr>
            <a:spLocks/>
          </p:cNvSpPr>
          <p:nvPr/>
        </p:nvSpPr>
        <p:spPr bwMode="auto">
          <a:xfrm>
            <a:off x="2846388" y="4270375"/>
            <a:ext cx="427037" cy="219075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2968" name="Freeform 68"/>
          <p:cNvSpPr>
            <a:spLocks/>
          </p:cNvSpPr>
          <p:nvPr/>
        </p:nvSpPr>
        <p:spPr bwMode="auto">
          <a:xfrm>
            <a:off x="2755900" y="6069013"/>
            <a:ext cx="989013" cy="185737"/>
          </a:xfrm>
          <a:custGeom>
            <a:avLst/>
            <a:gdLst>
              <a:gd name="T0" fmla="*/ 2147483647 w 623"/>
              <a:gd name="T1" fmla="*/ 2147483647 h 117"/>
              <a:gd name="T2" fmla="*/ 2147483647 w 623"/>
              <a:gd name="T3" fmla="*/ 2147483647 h 117"/>
              <a:gd name="T4" fmla="*/ 2147483647 w 623"/>
              <a:gd name="T5" fmla="*/ 2147483647 h 117"/>
              <a:gd name="T6" fmla="*/ 2147483647 w 623"/>
              <a:gd name="T7" fmla="*/ 0 h 117"/>
              <a:gd name="T8" fmla="*/ 2147483647 w 623"/>
              <a:gd name="T9" fmla="*/ 2147483647 h 117"/>
              <a:gd name="T10" fmla="*/ 2147483647 w 623"/>
              <a:gd name="T11" fmla="*/ 2147483647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3" h="117">
                <a:moveTo>
                  <a:pt x="20" y="113"/>
                </a:moveTo>
                <a:cubicBezTo>
                  <a:pt x="44" y="68"/>
                  <a:pt x="0" y="1"/>
                  <a:pt x="114" y="2"/>
                </a:cubicBezTo>
                <a:cubicBezTo>
                  <a:pt x="233" y="1"/>
                  <a:pt x="144" y="114"/>
                  <a:pt x="256" y="114"/>
                </a:cubicBezTo>
                <a:cubicBezTo>
                  <a:pt x="368" y="114"/>
                  <a:pt x="288" y="0"/>
                  <a:pt x="394" y="0"/>
                </a:cubicBezTo>
                <a:cubicBezTo>
                  <a:pt x="500" y="0"/>
                  <a:pt x="421" y="117"/>
                  <a:pt x="522" y="116"/>
                </a:cubicBezTo>
                <a:cubicBezTo>
                  <a:pt x="623" y="115"/>
                  <a:pt x="570" y="64"/>
                  <a:pt x="616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54" name="Text Box 69"/>
          <p:cNvSpPr txBox="1">
            <a:spLocks noChangeArrowheads="1"/>
          </p:cNvSpPr>
          <p:nvPr/>
        </p:nvSpPr>
        <p:spPr bwMode="auto">
          <a:xfrm>
            <a:off x="442913" y="5699125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i="0" dirty="0">
                <a:latin typeface="Arial" charset="0"/>
                <a:cs typeface="+mn-cs"/>
              </a:rPr>
              <a:t>FDM cable</a:t>
            </a:r>
          </a:p>
        </p:txBody>
      </p:sp>
      <p:pic>
        <p:nvPicPr>
          <p:cNvPr id="82970" name="Picture 73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03300"/>
            <a:ext cx="8228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Rectangle 74"/>
          <p:cNvSpPr>
            <a:spLocks noGrp="1" noChangeArrowheads="1"/>
          </p:cNvSpPr>
          <p:nvPr>
            <p:ph type="title"/>
          </p:nvPr>
        </p:nvSpPr>
        <p:spPr>
          <a:xfrm>
            <a:off x="230188" y="206375"/>
            <a:ext cx="862965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Gill Sans MT" charset="0"/>
                <a:cs typeface="+mj-cs"/>
              </a:rPr>
              <a:t>Channel partitioning MAC protocols: FDMA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27</a:t>
            </a:fld>
            <a:endParaRPr lang="en-US" sz="1200" dirty="0">
              <a:latin typeface="Tahoma" charset="0"/>
            </a:endParaRPr>
          </a:p>
        </p:txBody>
      </p:sp>
      <p:sp>
        <p:nvSpPr>
          <p:cNvPr id="3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58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Random access protocols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44638"/>
            <a:ext cx="7772400" cy="4648200"/>
          </a:xfrm>
        </p:spPr>
        <p:txBody>
          <a:bodyPr/>
          <a:lstStyle/>
          <a:p>
            <a:pPr>
              <a:lnSpc>
                <a:spcPct val="75000"/>
              </a:lnSpc>
              <a:defRPr/>
            </a:pPr>
            <a:r>
              <a:rPr lang="en-US" dirty="0">
                <a:latin typeface="Gill Sans MT" charset="0"/>
                <a:cs typeface="+mn-cs"/>
              </a:rPr>
              <a:t>when node has packet to send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transmit at full channel data rate R.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no </a:t>
            </a:r>
            <a:r>
              <a:rPr lang="en-US" i="1" dirty="0">
                <a:latin typeface="Gill Sans MT" charset="0"/>
              </a:rPr>
              <a:t>a priori</a:t>
            </a:r>
            <a:r>
              <a:rPr lang="en-US" dirty="0">
                <a:latin typeface="Gill Sans MT" charset="0"/>
              </a:rPr>
              <a:t> coordination among nodes</a:t>
            </a:r>
          </a:p>
          <a:p>
            <a:pPr>
              <a:lnSpc>
                <a:spcPct val="75000"/>
              </a:lnSpc>
              <a:defRPr/>
            </a:pPr>
            <a:r>
              <a:rPr lang="en-US" dirty="0">
                <a:latin typeface="Gill Sans MT" charset="0"/>
                <a:cs typeface="+mn-cs"/>
              </a:rPr>
              <a:t>two or more transmitting nodes </a:t>
            </a:r>
            <a:r>
              <a:rPr lang="en-US" dirty="0">
                <a:latin typeface="MS Mincho" charset="0"/>
                <a:ea typeface="MS Mincho" charset="0"/>
                <a:cs typeface="MS Mincho" charset="0"/>
              </a:rPr>
              <a:t>➜</a:t>
            </a:r>
            <a:r>
              <a:rPr lang="en-US" dirty="0">
                <a:latin typeface="Gill Sans MT" charset="0"/>
                <a:cs typeface="+mn-cs"/>
              </a:rPr>
              <a:t> </a:t>
            </a:r>
            <a:r>
              <a:rPr lang="ja-JP" altLang="en-US" dirty="0">
                <a:latin typeface="Gill Sans MT" charset="0"/>
                <a:cs typeface="+mn-cs"/>
              </a:rPr>
              <a:t>“</a:t>
            </a:r>
            <a:r>
              <a:rPr lang="en-US" dirty="0">
                <a:latin typeface="Gill Sans MT" charset="0"/>
                <a:cs typeface="+mn-cs"/>
              </a:rPr>
              <a:t>collision</a:t>
            </a:r>
            <a:r>
              <a:rPr lang="ja-JP" altLang="en-US" dirty="0">
                <a:latin typeface="Gill Sans MT" charset="0"/>
                <a:cs typeface="+mn-cs"/>
              </a:rPr>
              <a:t>”</a:t>
            </a:r>
            <a:r>
              <a:rPr lang="en-US" dirty="0">
                <a:latin typeface="Gill Sans MT" charset="0"/>
                <a:cs typeface="+mn-cs"/>
              </a:rPr>
              <a:t>,</a:t>
            </a:r>
          </a:p>
          <a:p>
            <a:pPr>
              <a:lnSpc>
                <a:spcPct val="75000"/>
              </a:lnSpc>
              <a:defRPr/>
            </a:pPr>
            <a:r>
              <a:rPr lang="en-US" dirty="0">
                <a:solidFill>
                  <a:srgbClr val="CC0000"/>
                </a:solidFill>
                <a:latin typeface="Gill Sans MT" charset="0"/>
                <a:cs typeface="+mn-cs"/>
              </a:rPr>
              <a:t>random access MAC protocol</a:t>
            </a:r>
            <a:r>
              <a:rPr lang="en-US" dirty="0">
                <a:latin typeface="Gill Sans MT" charset="0"/>
                <a:cs typeface="+mn-cs"/>
              </a:rPr>
              <a:t> specifies: 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how to detect collisions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how to recover from collisions (e.g., via delayed retransmissions)</a:t>
            </a:r>
          </a:p>
          <a:p>
            <a:pPr>
              <a:lnSpc>
                <a:spcPct val="75000"/>
              </a:lnSpc>
              <a:defRPr/>
            </a:pPr>
            <a:r>
              <a:rPr lang="en-US" dirty="0">
                <a:latin typeface="Gill Sans MT" charset="0"/>
                <a:cs typeface="+mn-cs"/>
              </a:rPr>
              <a:t>examples of random access MAC protocols: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slotted ALOHA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ALOHA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CSMA, CSMA/CD, CSMA/CA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28</a:t>
            </a:fld>
            <a:endParaRPr lang="en-US" sz="1200" dirty="0">
              <a:latin typeface="Tahoma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00488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228600"/>
            <a:ext cx="84645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latin typeface="Gill Sans MT" charset="0"/>
                <a:cs typeface="+mj-cs"/>
              </a:rPr>
              <a:t>CSMA (carrier sense multiple access)</a:t>
            </a:r>
            <a:endParaRPr lang="en-US" dirty="0">
              <a:latin typeface="Gill Sans MT" charset="0"/>
              <a:cs typeface="+mj-cs"/>
            </a:endParaRP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6525" y="1662113"/>
            <a:ext cx="6467475" cy="3246437"/>
          </a:xfrm>
        </p:spPr>
        <p:txBody>
          <a:bodyPr>
            <a:normAutofit fontScale="92500"/>
          </a:bodyPr>
          <a:lstStyle/>
          <a:p>
            <a:pPr>
              <a:buFont typeface="Wingdings" charset="0"/>
              <a:buNone/>
              <a:defRPr/>
            </a:pPr>
            <a:r>
              <a:rPr lang="en-US" sz="3600" i="1" dirty="0">
                <a:solidFill>
                  <a:srgbClr val="CC0000"/>
                </a:solidFill>
                <a:cs typeface="+mn-cs"/>
              </a:rPr>
              <a:t>CSMA</a:t>
            </a:r>
            <a:r>
              <a:rPr lang="en-US" sz="3600" dirty="0">
                <a:solidFill>
                  <a:srgbClr val="FF0000"/>
                </a:solidFill>
                <a:cs typeface="+mn-cs"/>
              </a:rPr>
              <a:t>:</a:t>
            </a:r>
            <a:r>
              <a:rPr lang="en-US" sz="3200" dirty="0">
                <a:cs typeface="+mn-cs"/>
              </a:rPr>
              <a:t> listen before transmit:</a:t>
            </a:r>
          </a:p>
          <a:p>
            <a:pPr>
              <a:buFont typeface="Wingdings" charset="0"/>
              <a:buNone/>
              <a:defRPr/>
            </a:pPr>
            <a:r>
              <a:rPr lang="en-US" dirty="0">
                <a:solidFill>
                  <a:srgbClr val="000099"/>
                </a:solidFill>
                <a:cs typeface="+mn-cs"/>
              </a:rPr>
              <a:t>if channel sensed idle:</a:t>
            </a:r>
            <a:r>
              <a:rPr lang="en-US" dirty="0">
                <a:cs typeface="+mn-cs"/>
              </a:rPr>
              <a:t> transmit entire frame</a:t>
            </a:r>
          </a:p>
          <a:p>
            <a:pPr>
              <a:defRPr/>
            </a:pPr>
            <a:r>
              <a:rPr lang="en-US" dirty="0">
                <a:solidFill>
                  <a:srgbClr val="000099"/>
                </a:solidFill>
                <a:cs typeface="+mn-cs"/>
              </a:rPr>
              <a:t>if channel sensed busy</a:t>
            </a:r>
            <a:r>
              <a:rPr lang="en-US" dirty="0">
                <a:cs typeface="+mn-cs"/>
              </a:rPr>
              <a:t>, defer transmission </a:t>
            </a:r>
            <a:br>
              <a:rPr lang="en-US" dirty="0">
                <a:cs typeface="+mn-cs"/>
              </a:rPr>
            </a:br>
            <a:br>
              <a:rPr lang="en-US" dirty="0">
                <a:cs typeface="+mn-cs"/>
              </a:rPr>
            </a:b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human analogy: don</a:t>
            </a:r>
            <a:r>
              <a:rPr lang="ja-JP" altLang="en-US" dirty="0">
                <a:cs typeface="+mn-cs"/>
              </a:rPr>
              <a:t>’</a:t>
            </a:r>
            <a:r>
              <a:rPr lang="en-US" dirty="0">
                <a:cs typeface="+mn-cs"/>
              </a:rPr>
              <a:t>t interrupt others!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29</a:t>
            </a:fld>
            <a:endParaRPr lang="en-US" sz="1200" dirty="0">
              <a:latin typeface="Tahoma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  <p:sp>
        <p:nvSpPr>
          <p:cNvPr id="9" name="Rectangle: Rounded Corners 387">
            <a:extLst>
              <a:ext uri="{FF2B5EF4-FFF2-40B4-BE49-F238E27FC236}">
                <a16:creationId xmlns:a16="http://schemas.microsoft.com/office/drawing/2014/main" id="{961BA63C-C083-4F7C-90C2-53B00E4A5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14" y="5601951"/>
            <a:ext cx="3894920" cy="568598"/>
          </a:xfrm>
          <a:prstGeom prst="roundRect">
            <a:avLst>
              <a:gd name="adj" fmla="val 8792"/>
            </a:avLst>
          </a:prstGeom>
          <a:solidFill>
            <a:schemeClr val="bg1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collisions still occur?</a:t>
            </a:r>
          </a:p>
        </p:txBody>
      </p:sp>
      <p:pic>
        <p:nvPicPr>
          <p:cNvPr id="10" name="Picture 25" descr="Related image">
            <a:extLst>
              <a:ext uri="{FF2B5EF4-FFF2-40B4-BE49-F238E27FC236}">
                <a16:creationId xmlns:a16="http://schemas.microsoft.com/office/drawing/2014/main" id="{095A564B-AEC1-4ABA-8955-FD103FC3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59" y="5128551"/>
            <a:ext cx="338138" cy="56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11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How we got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26" y="1649707"/>
            <a:ext cx="7994548" cy="3148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461" y="5029200"/>
            <a:ext cx="7447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The evolution of IEEE 802.11 standards</a:t>
            </a:r>
            <a:endParaRPr lang="en-US" sz="1400" dirty="0">
              <a:solidFill>
                <a:srgbClr val="0070C0"/>
              </a:solidFill>
            </a:endParaRPr>
          </a:p>
          <a:p>
            <a:pPr algn="ctr"/>
            <a:endParaRPr lang="en-US" sz="1400" i="1" dirty="0"/>
          </a:p>
          <a:p>
            <a:pPr algn="ctr"/>
            <a:r>
              <a:rPr lang="en-US" sz="1200" i="1" dirty="0"/>
              <a:t>From 802.11ac: A Survival Guide, by Matthew </a:t>
            </a:r>
            <a:r>
              <a:rPr lang="en-US" sz="1200" i="1" dirty="0" err="1"/>
              <a:t>Gast</a:t>
            </a:r>
            <a:r>
              <a:rPr lang="en-US" sz="1200" i="1" dirty="0"/>
              <a:t>, O'Reilly Media.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1746" y="2479431"/>
            <a:ext cx="1239716" cy="527538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399" y="2479431"/>
            <a:ext cx="1028701" cy="527538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04691" y="2479431"/>
            <a:ext cx="1245578" cy="527538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36422" y="2479431"/>
            <a:ext cx="1181101" cy="527538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18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CSMA collisions</a:t>
            </a:r>
          </a:p>
        </p:txBody>
      </p:sp>
      <p:sp>
        <p:nvSpPr>
          <p:cNvPr id="30725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3597275" cy="46482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CC0000"/>
                </a:solidFill>
                <a:latin typeface="Gill Sans MT" charset="0"/>
                <a:cs typeface="+mn-cs"/>
              </a:rPr>
              <a:t>collisions </a:t>
            </a:r>
            <a:r>
              <a:rPr lang="en-US" sz="2400" i="1" dirty="0">
                <a:solidFill>
                  <a:srgbClr val="CC0000"/>
                </a:solidFill>
                <a:latin typeface="Gill Sans MT" charset="0"/>
                <a:cs typeface="+mn-cs"/>
              </a:rPr>
              <a:t>can</a:t>
            </a:r>
            <a:r>
              <a:rPr lang="en-US" sz="2400" dirty="0">
                <a:solidFill>
                  <a:srgbClr val="CC0000"/>
                </a:solidFill>
                <a:latin typeface="Gill Sans MT" charset="0"/>
                <a:cs typeface="+mn-cs"/>
              </a:rPr>
              <a:t> still occur: </a:t>
            </a:r>
            <a:r>
              <a:rPr lang="en-US" sz="2400" dirty="0">
                <a:latin typeface="Gill Sans MT" charset="0"/>
                <a:cs typeface="+mn-cs"/>
              </a:rPr>
              <a:t>propagation delay means  two nodes may not hear each other</a:t>
            </a:r>
            <a:r>
              <a:rPr lang="ja-JP" altLang="en-US" sz="2400" dirty="0">
                <a:latin typeface="Gill Sans MT" charset="0"/>
                <a:cs typeface="+mn-cs"/>
              </a:rPr>
              <a:t>’</a:t>
            </a:r>
            <a:r>
              <a:rPr lang="en-US" sz="2400" dirty="0">
                <a:latin typeface="Gill Sans MT" charset="0"/>
                <a:cs typeface="+mn-cs"/>
              </a:rPr>
              <a:t>s transmission</a:t>
            </a:r>
          </a:p>
          <a:p>
            <a:pPr>
              <a:defRPr/>
            </a:pPr>
            <a:r>
              <a:rPr lang="en-US" sz="2400" dirty="0">
                <a:solidFill>
                  <a:srgbClr val="CC0000"/>
                </a:solidFill>
                <a:latin typeface="Gill Sans MT" charset="0"/>
                <a:cs typeface="+mn-cs"/>
              </a:rPr>
              <a:t>collision: </a:t>
            </a:r>
            <a:r>
              <a:rPr lang="en-US" sz="2400" dirty="0">
                <a:latin typeface="Gill Sans MT" charset="0"/>
                <a:cs typeface="+mn-cs"/>
              </a:rPr>
              <a:t>entire packet transmission time wasted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distance &amp; propagation delay play role in in determining collision probability</a:t>
            </a:r>
          </a:p>
          <a:p>
            <a:pPr lvl="1">
              <a:defRPr/>
            </a:pPr>
            <a:endParaRPr lang="en-US" sz="2000" dirty="0">
              <a:latin typeface="Gill Sans MT" charset="0"/>
            </a:endParaRPr>
          </a:p>
        </p:txBody>
      </p:sp>
      <p:sp>
        <p:nvSpPr>
          <p:cNvPr id="30726" name="Rectangle 10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endParaRPr lang="en-US" sz="2400" dirty="0">
              <a:latin typeface="Gill Sans MT" charset="0"/>
              <a:cs typeface="+mn-cs"/>
            </a:endParaRPr>
          </a:p>
        </p:txBody>
      </p:sp>
      <p:pic>
        <p:nvPicPr>
          <p:cNvPr id="99334" name="Picture 3" descr="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1322388"/>
            <a:ext cx="4287837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6"/>
          <p:cNvSpPr>
            <a:spLocks noChangeArrowheads="1"/>
          </p:cNvSpPr>
          <p:nvPr/>
        </p:nvSpPr>
        <p:spPr bwMode="auto">
          <a:xfrm>
            <a:off x="5521325" y="884238"/>
            <a:ext cx="2568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0" dirty="0">
                <a:latin typeface="Arial" charset="0"/>
                <a:cs typeface="+mn-cs"/>
              </a:rPr>
              <a:t>spatial layout of nodes </a:t>
            </a:r>
            <a:endParaRPr lang="en-US" sz="2000" i="0" dirty="0">
              <a:latin typeface="Arial" charset="0"/>
              <a:cs typeface="+mn-cs"/>
            </a:endParaRPr>
          </a:p>
        </p:txBody>
      </p:sp>
      <p:sp>
        <p:nvSpPr>
          <p:cNvPr id="180311" name="Rectangle 87"/>
          <p:cNvSpPr>
            <a:spLocks noChangeArrowheads="1"/>
          </p:cNvSpPr>
          <p:nvPr/>
        </p:nvSpPr>
        <p:spPr bwMode="auto">
          <a:xfrm>
            <a:off x="4827588" y="2552700"/>
            <a:ext cx="3736975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80312" name="Rectangle 88"/>
          <p:cNvSpPr>
            <a:spLocks noChangeArrowheads="1"/>
          </p:cNvSpPr>
          <p:nvPr/>
        </p:nvSpPr>
        <p:spPr bwMode="auto">
          <a:xfrm>
            <a:off x="4835525" y="2809875"/>
            <a:ext cx="3725863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80314" name="Rectangle 90"/>
          <p:cNvSpPr>
            <a:spLocks noChangeArrowheads="1"/>
          </p:cNvSpPr>
          <p:nvPr/>
        </p:nvSpPr>
        <p:spPr bwMode="auto">
          <a:xfrm>
            <a:off x="4797425" y="3062288"/>
            <a:ext cx="3763963" cy="1624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80315" name="Rectangle 91"/>
          <p:cNvSpPr>
            <a:spLocks noChangeArrowheads="1"/>
          </p:cNvSpPr>
          <p:nvPr/>
        </p:nvSpPr>
        <p:spPr bwMode="auto">
          <a:xfrm>
            <a:off x="4770438" y="4670425"/>
            <a:ext cx="3789362" cy="163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0734" name="Rectangle 92"/>
          <p:cNvSpPr>
            <a:spLocks noChangeArrowheads="1"/>
          </p:cNvSpPr>
          <p:nvPr/>
        </p:nvSpPr>
        <p:spPr bwMode="auto">
          <a:xfrm>
            <a:off x="4764088" y="1254125"/>
            <a:ext cx="4040187" cy="1301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99342" name="Group 98"/>
          <p:cNvGrpSpPr>
            <a:grpSpLocks/>
          </p:cNvGrpSpPr>
          <p:nvPr/>
        </p:nvGrpSpPr>
        <p:grpSpPr bwMode="auto">
          <a:xfrm>
            <a:off x="4948238" y="1252538"/>
            <a:ext cx="3513137" cy="628650"/>
            <a:chOff x="3117" y="180"/>
            <a:chExt cx="2213" cy="396"/>
          </a:xfrm>
        </p:grpSpPr>
        <p:grpSp>
          <p:nvGrpSpPr>
            <p:cNvPr id="99343" name="Group 67"/>
            <p:cNvGrpSpPr>
              <a:grpSpLocks/>
            </p:cNvGrpSpPr>
            <p:nvPr/>
          </p:nvGrpSpPr>
          <p:grpSpPr bwMode="auto">
            <a:xfrm flipH="1">
              <a:off x="3117" y="245"/>
              <a:ext cx="316" cy="323"/>
              <a:chOff x="2839" y="3501"/>
              <a:chExt cx="755" cy="803"/>
            </a:xfrm>
          </p:grpSpPr>
          <p:pic>
            <p:nvPicPr>
              <p:cNvPr id="99358" name="Picture 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359" name="Freeform 69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99344" name="Group 70"/>
            <p:cNvGrpSpPr>
              <a:grpSpLocks/>
            </p:cNvGrpSpPr>
            <p:nvPr/>
          </p:nvGrpSpPr>
          <p:grpSpPr bwMode="auto">
            <a:xfrm flipH="1">
              <a:off x="3747" y="253"/>
              <a:ext cx="316" cy="323"/>
              <a:chOff x="2839" y="3501"/>
              <a:chExt cx="755" cy="803"/>
            </a:xfrm>
          </p:grpSpPr>
          <p:pic>
            <p:nvPicPr>
              <p:cNvPr id="99356" name="Picture 7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357" name="Freeform 72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99345" name="Group 73"/>
            <p:cNvGrpSpPr>
              <a:grpSpLocks/>
            </p:cNvGrpSpPr>
            <p:nvPr/>
          </p:nvGrpSpPr>
          <p:grpSpPr bwMode="auto">
            <a:xfrm flipH="1">
              <a:off x="4356" y="247"/>
              <a:ext cx="316" cy="323"/>
              <a:chOff x="2839" y="3501"/>
              <a:chExt cx="755" cy="803"/>
            </a:xfrm>
          </p:grpSpPr>
          <p:pic>
            <p:nvPicPr>
              <p:cNvPr id="99354" name="Picture 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355" name="Freeform 75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99346" name="Group 76"/>
            <p:cNvGrpSpPr>
              <a:grpSpLocks/>
            </p:cNvGrpSpPr>
            <p:nvPr/>
          </p:nvGrpSpPr>
          <p:grpSpPr bwMode="auto">
            <a:xfrm flipH="1">
              <a:off x="5014" y="249"/>
              <a:ext cx="316" cy="323"/>
              <a:chOff x="2839" y="3501"/>
              <a:chExt cx="755" cy="803"/>
            </a:xfrm>
          </p:grpSpPr>
          <p:pic>
            <p:nvPicPr>
              <p:cNvPr id="99352" name="Picture 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353" name="Freeform 78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sp>
          <p:nvSpPr>
            <p:cNvPr id="30740" name="Line 93"/>
            <p:cNvSpPr>
              <a:spLocks noChangeShapeType="1"/>
            </p:cNvSpPr>
            <p:nvPr/>
          </p:nvSpPr>
          <p:spPr bwMode="auto">
            <a:xfrm>
              <a:off x="3309" y="181"/>
              <a:ext cx="19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0741" name="Line 94"/>
            <p:cNvSpPr>
              <a:spLocks noChangeShapeType="1"/>
            </p:cNvSpPr>
            <p:nvPr/>
          </p:nvSpPr>
          <p:spPr bwMode="auto">
            <a:xfrm>
              <a:off x="330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0742" name="Line 95"/>
            <p:cNvSpPr>
              <a:spLocks noChangeShapeType="1"/>
            </p:cNvSpPr>
            <p:nvPr/>
          </p:nvSpPr>
          <p:spPr bwMode="auto">
            <a:xfrm>
              <a:off x="3975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0743" name="Line 96"/>
            <p:cNvSpPr>
              <a:spLocks noChangeShapeType="1"/>
            </p:cNvSpPr>
            <p:nvPr/>
          </p:nvSpPr>
          <p:spPr bwMode="auto">
            <a:xfrm>
              <a:off x="4578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0744" name="Line 97"/>
            <p:cNvSpPr>
              <a:spLocks noChangeShapeType="1"/>
            </p:cNvSpPr>
            <p:nvPr/>
          </p:nvSpPr>
          <p:spPr bwMode="auto">
            <a:xfrm>
              <a:off x="528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30</a:t>
            </a:fld>
            <a:endParaRPr lang="en-US" sz="1200" dirty="0">
              <a:latin typeface="Tahoma" charset="0"/>
            </a:endParaRPr>
          </a:p>
        </p:txBody>
      </p:sp>
      <p:sp>
        <p:nvSpPr>
          <p:cNvPr id="3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75496" y="6521551"/>
            <a:ext cx="2177473" cy="24154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  <a:latin typeface="Tahoma" charset="0"/>
                <a:cs typeface="Arial" charset="0"/>
              </a:rPr>
              <a:t>Link Layer and LANs</a:t>
            </a:r>
          </a:p>
        </p:txBody>
      </p:sp>
    </p:spTree>
    <p:extLst>
      <p:ext uri="{BB962C8B-B14F-4D97-AF65-F5344CB8AC3E}">
        <p14:creationId xmlns:p14="http://schemas.microsoft.com/office/powerpoint/2010/main" val="152801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8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80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80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80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311" grpId="0" animBg="1"/>
      <p:bldP spid="180312" grpId="0" animBg="1"/>
      <p:bldP spid="180314" grpId="0" animBg="1"/>
      <p:bldP spid="1803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16000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9526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CSMA/CD </a:t>
            </a:r>
            <a:r>
              <a:rPr lang="en-US" sz="4000" dirty="0">
                <a:latin typeface="Gill Sans MT" charset="0"/>
                <a:cs typeface="+mj-cs"/>
              </a:rPr>
              <a:t>(collision detection)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433513"/>
            <a:ext cx="8264525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3200" i="1" dirty="0">
                <a:solidFill>
                  <a:srgbClr val="CC0000"/>
                </a:solidFill>
                <a:latin typeface="Gill Sans MT" charset="0"/>
                <a:cs typeface="+mn-cs"/>
              </a:rPr>
              <a:t>CSMA/CD:</a:t>
            </a:r>
            <a:r>
              <a:rPr lang="en-US" dirty="0">
                <a:solidFill>
                  <a:srgbClr val="CC0000"/>
                </a:solidFill>
                <a:latin typeface="Gill Sans MT" charset="0"/>
                <a:cs typeface="+mn-cs"/>
              </a:rPr>
              <a:t> </a:t>
            </a:r>
            <a:r>
              <a:rPr lang="en-US" dirty="0">
                <a:latin typeface="Gill Sans MT" charset="0"/>
                <a:cs typeface="+mn-cs"/>
              </a:rPr>
              <a:t>carrier sensing, deferral as in CSMA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collisions </a:t>
            </a:r>
            <a:r>
              <a:rPr lang="en-US" i="1" dirty="0">
                <a:latin typeface="Gill Sans MT" charset="0"/>
              </a:rPr>
              <a:t>detected</a:t>
            </a:r>
            <a:r>
              <a:rPr lang="en-US" dirty="0">
                <a:latin typeface="Gill Sans MT" charset="0"/>
              </a:rPr>
              <a:t> within short time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colliding transmissions aborted, reducing channel wastage </a:t>
            </a:r>
          </a:p>
          <a:p>
            <a:pPr>
              <a:defRPr/>
            </a:pPr>
            <a:r>
              <a:rPr lang="en-US" dirty="0">
                <a:latin typeface="Gill Sans MT" charset="0"/>
                <a:cs typeface="+mn-cs"/>
              </a:rPr>
              <a:t>collision detection:</a:t>
            </a:r>
            <a:r>
              <a:rPr lang="en-US" sz="2400" dirty="0">
                <a:latin typeface="Gill Sans MT" charset="0"/>
                <a:cs typeface="+mn-cs"/>
              </a:rPr>
              <a:t> 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easy in wired LANs: measure signal strengths, compare transmitted, received signals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difficult in wireless LANs: received signal strength overwhelmed by local transmission strength </a:t>
            </a:r>
          </a:p>
          <a:p>
            <a:pPr>
              <a:defRPr/>
            </a:pPr>
            <a:r>
              <a:rPr lang="en-US" dirty="0">
                <a:latin typeface="Gill Sans MT" charset="0"/>
                <a:cs typeface="+mn-cs"/>
              </a:rPr>
              <a:t>human analogy: the polite conversationalist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31</a:t>
            </a:fld>
            <a:endParaRPr lang="en-US" sz="1200" dirty="0">
              <a:latin typeface="Tahoma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 descr="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1531938"/>
            <a:ext cx="44338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7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16000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19526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CSMA/CD </a:t>
            </a:r>
            <a:r>
              <a:rPr lang="en-US" sz="4000" dirty="0">
                <a:latin typeface="Gill Sans MT" charset="0"/>
                <a:cs typeface="+mj-cs"/>
              </a:rPr>
              <a:t>(collision detection)</a:t>
            </a:r>
          </a:p>
        </p:txBody>
      </p:sp>
      <p:sp>
        <p:nvSpPr>
          <p:cNvPr id="32775" name="Rectangle 29"/>
          <p:cNvSpPr>
            <a:spLocks noChangeArrowheads="1"/>
          </p:cNvSpPr>
          <p:nvPr/>
        </p:nvSpPr>
        <p:spPr bwMode="auto">
          <a:xfrm>
            <a:off x="2041525" y="1446213"/>
            <a:ext cx="4135438" cy="1211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32776" name="Rectangle 9"/>
          <p:cNvSpPr>
            <a:spLocks noChangeArrowheads="1"/>
          </p:cNvSpPr>
          <p:nvPr/>
        </p:nvSpPr>
        <p:spPr bwMode="auto">
          <a:xfrm>
            <a:off x="2778125" y="1595438"/>
            <a:ext cx="2568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0" dirty="0">
                <a:latin typeface="Arial" charset="0"/>
                <a:cs typeface="+mn-cs"/>
              </a:rPr>
              <a:t>spatial layout of nodes </a:t>
            </a:r>
            <a:endParaRPr lang="en-US" sz="2000" i="0" dirty="0">
              <a:latin typeface="Arial" charset="0"/>
              <a:cs typeface="+mn-cs"/>
            </a:endParaRPr>
          </a:p>
        </p:txBody>
      </p:sp>
      <p:grpSp>
        <p:nvGrpSpPr>
          <p:cNvPr id="103432" name="Group 30"/>
          <p:cNvGrpSpPr>
            <a:grpSpLocks/>
          </p:cNvGrpSpPr>
          <p:nvPr/>
        </p:nvGrpSpPr>
        <p:grpSpPr bwMode="auto">
          <a:xfrm>
            <a:off x="2541588" y="1985963"/>
            <a:ext cx="3263900" cy="195262"/>
            <a:chOff x="4220" y="1231"/>
            <a:chExt cx="1989" cy="90"/>
          </a:xfrm>
        </p:grpSpPr>
        <p:sp>
          <p:nvSpPr>
            <p:cNvPr id="32790" name="Line 23"/>
            <p:cNvSpPr>
              <a:spLocks noChangeShapeType="1"/>
            </p:cNvSpPr>
            <p:nvPr/>
          </p:nvSpPr>
          <p:spPr bwMode="auto">
            <a:xfrm>
              <a:off x="4220" y="1232"/>
              <a:ext cx="19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2791" name="Line 24"/>
            <p:cNvSpPr>
              <a:spLocks noChangeShapeType="1"/>
            </p:cNvSpPr>
            <p:nvPr/>
          </p:nvSpPr>
          <p:spPr bwMode="auto">
            <a:xfrm>
              <a:off x="4220" y="1231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2792" name="Line 25"/>
            <p:cNvSpPr>
              <a:spLocks noChangeShapeType="1"/>
            </p:cNvSpPr>
            <p:nvPr/>
          </p:nvSpPr>
          <p:spPr bwMode="auto">
            <a:xfrm>
              <a:off x="4886" y="1234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2793" name="Line 26"/>
            <p:cNvSpPr>
              <a:spLocks noChangeShapeType="1"/>
            </p:cNvSpPr>
            <p:nvPr/>
          </p:nvSpPr>
          <p:spPr bwMode="auto">
            <a:xfrm>
              <a:off x="5489" y="1234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2794" name="Line 27"/>
            <p:cNvSpPr>
              <a:spLocks noChangeShapeType="1"/>
            </p:cNvSpPr>
            <p:nvPr/>
          </p:nvSpPr>
          <p:spPr bwMode="auto">
            <a:xfrm>
              <a:off x="6200" y="1231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103433" name="Group 11"/>
          <p:cNvGrpSpPr>
            <a:grpSpLocks/>
          </p:cNvGrpSpPr>
          <p:nvPr/>
        </p:nvGrpSpPr>
        <p:grpSpPr bwMode="auto">
          <a:xfrm flipH="1">
            <a:off x="2187575" y="2119313"/>
            <a:ext cx="501650" cy="512762"/>
            <a:chOff x="2839" y="3501"/>
            <a:chExt cx="755" cy="803"/>
          </a:xfrm>
        </p:grpSpPr>
        <p:pic>
          <p:nvPicPr>
            <p:cNvPr id="103443" name="Picture 12" descr="desktop_computer_stylized_medium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44" name="Freeform 13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103434" name="Group 14"/>
          <p:cNvGrpSpPr>
            <a:grpSpLocks/>
          </p:cNvGrpSpPr>
          <p:nvPr/>
        </p:nvGrpSpPr>
        <p:grpSpPr bwMode="auto">
          <a:xfrm flipH="1">
            <a:off x="3279775" y="2101850"/>
            <a:ext cx="501650" cy="512763"/>
            <a:chOff x="2839" y="3501"/>
            <a:chExt cx="755" cy="803"/>
          </a:xfrm>
        </p:grpSpPr>
        <p:pic>
          <p:nvPicPr>
            <p:cNvPr id="103441" name="Picture 15" descr="desktop_computer_stylized_medium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42" name="Freeform 16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103435" name="Group 17"/>
          <p:cNvGrpSpPr>
            <a:grpSpLocks/>
          </p:cNvGrpSpPr>
          <p:nvPr/>
        </p:nvGrpSpPr>
        <p:grpSpPr bwMode="auto">
          <a:xfrm flipH="1">
            <a:off x="4278313" y="2092325"/>
            <a:ext cx="501650" cy="512763"/>
            <a:chOff x="2839" y="3501"/>
            <a:chExt cx="755" cy="803"/>
          </a:xfrm>
        </p:grpSpPr>
        <p:pic>
          <p:nvPicPr>
            <p:cNvPr id="103439" name="Picture 18" descr="desktop_computer_stylized_medium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40" name="Freeform 19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103436" name="Group 20"/>
          <p:cNvGrpSpPr>
            <a:grpSpLocks/>
          </p:cNvGrpSpPr>
          <p:nvPr/>
        </p:nvGrpSpPr>
        <p:grpSpPr bwMode="auto">
          <a:xfrm flipH="1">
            <a:off x="5397500" y="2106613"/>
            <a:ext cx="501650" cy="512762"/>
            <a:chOff x="2839" y="3501"/>
            <a:chExt cx="755" cy="803"/>
          </a:xfrm>
        </p:grpSpPr>
        <p:pic>
          <p:nvPicPr>
            <p:cNvPr id="103437" name="Picture 21" descr="desktop_computer_stylized_medium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38" name="Freeform 22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32</a:t>
            </a:fld>
            <a:endParaRPr lang="en-US" sz="1200" dirty="0">
              <a:latin typeface="Tahoma" charset="0"/>
            </a:endParaRPr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75496" y="6521551"/>
            <a:ext cx="2177473" cy="24154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  <a:latin typeface="Tahoma" charset="0"/>
                <a:cs typeface="Arial" charset="0"/>
              </a:rPr>
              <a:t>Link Layer and LANs</a:t>
            </a:r>
          </a:p>
        </p:txBody>
      </p:sp>
    </p:spTree>
    <p:extLst>
      <p:ext uri="{BB962C8B-B14F-4D97-AF65-F5344CB8AC3E}">
        <p14:creationId xmlns:p14="http://schemas.microsoft.com/office/powerpoint/2010/main" val="1607539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41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Ethernet CSMA/CD algorithm</a:t>
            </a:r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3075" y="1500188"/>
            <a:ext cx="4041775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600" dirty="0">
                <a:solidFill>
                  <a:srgbClr val="000099"/>
                </a:solidFill>
                <a:latin typeface="Gill Sans MT" charset="0"/>
                <a:cs typeface="+mn-cs"/>
              </a:rPr>
              <a:t>1. </a:t>
            </a:r>
            <a:r>
              <a:rPr lang="en-US" sz="2600" dirty="0">
                <a:latin typeface="Gill Sans MT" charset="0"/>
                <a:cs typeface="+mn-cs"/>
              </a:rPr>
              <a:t>NIC receives datagram from network layer, creates frame</a:t>
            </a:r>
          </a:p>
          <a:p>
            <a:pPr>
              <a:buFont typeface="Wingdings" charset="0"/>
              <a:buNone/>
              <a:defRPr/>
            </a:pPr>
            <a:r>
              <a:rPr lang="en-US" sz="2600" dirty="0">
                <a:solidFill>
                  <a:srgbClr val="000099"/>
                </a:solidFill>
                <a:latin typeface="Gill Sans MT" charset="0"/>
                <a:cs typeface="+mn-cs"/>
              </a:rPr>
              <a:t>2. </a:t>
            </a:r>
            <a:r>
              <a:rPr lang="en-US" sz="2600" dirty="0">
                <a:latin typeface="Gill Sans MT" charset="0"/>
                <a:cs typeface="+mn-cs"/>
              </a:rPr>
              <a:t>If NIC senses channel idle, starts frame transmission. If NIC senses channel busy, waits until channel idle, then transmits.</a:t>
            </a:r>
          </a:p>
          <a:p>
            <a:pPr>
              <a:buFont typeface="Wingdings" charset="0"/>
              <a:buNone/>
              <a:defRPr/>
            </a:pPr>
            <a:r>
              <a:rPr lang="en-US" sz="2600" dirty="0">
                <a:solidFill>
                  <a:srgbClr val="000099"/>
                </a:solidFill>
                <a:latin typeface="Gill Sans MT" charset="0"/>
                <a:cs typeface="+mn-cs"/>
              </a:rPr>
              <a:t>3. </a:t>
            </a:r>
            <a:r>
              <a:rPr lang="en-US" sz="2600" dirty="0">
                <a:latin typeface="Gill Sans MT" charset="0"/>
                <a:cs typeface="+mn-cs"/>
              </a:rPr>
              <a:t>If NIC transmits entire frame without detecting another transmission, NIC is done with frame !</a:t>
            </a:r>
          </a:p>
        </p:txBody>
      </p:sp>
      <p:sp>
        <p:nvSpPr>
          <p:cNvPr id="5735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27563" y="1543050"/>
            <a:ext cx="3965575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600" dirty="0">
                <a:solidFill>
                  <a:srgbClr val="000099"/>
                </a:solidFill>
                <a:latin typeface="Gill Sans MT" charset="0"/>
                <a:cs typeface="+mn-cs"/>
              </a:rPr>
              <a:t>4. </a:t>
            </a:r>
            <a:r>
              <a:rPr lang="en-US" sz="2600" dirty="0">
                <a:latin typeface="Gill Sans MT" charset="0"/>
                <a:cs typeface="+mn-cs"/>
              </a:rPr>
              <a:t>If NIC detects another transmission while transmitting,  abort transmission</a:t>
            </a:r>
          </a:p>
          <a:p>
            <a:pPr>
              <a:buFont typeface="Wingdings" charset="0"/>
              <a:buNone/>
              <a:defRPr/>
            </a:pPr>
            <a:r>
              <a:rPr lang="en-US" sz="2600" dirty="0">
                <a:solidFill>
                  <a:srgbClr val="000099"/>
                </a:solidFill>
                <a:latin typeface="Gill Sans MT" charset="0"/>
                <a:cs typeface="+mn-cs"/>
              </a:rPr>
              <a:t>5. </a:t>
            </a:r>
            <a:r>
              <a:rPr lang="en-US" sz="2600" dirty="0">
                <a:latin typeface="Gill Sans MT" charset="0"/>
                <a:cs typeface="+mn-cs"/>
              </a:rPr>
              <a:t>After aborting, go to step 2</a:t>
            </a:r>
          </a:p>
        </p:txBody>
      </p:sp>
      <p:pic>
        <p:nvPicPr>
          <p:cNvPr id="105478" name="Picture 1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9064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33</a:t>
            </a:fld>
            <a:endParaRPr lang="en-US" sz="1200" dirty="0">
              <a:latin typeface="Tahoma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75496" y="6521551"/>
            <a:ext cx="2177473" cy="24154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  <a:latin typeface="Tahoma" charset="0"/>
                <a:cs typeface="Arial" charset="0"/>
              </a:rPr>
              <a:t>Link Layer and LANs</a:t>
            </a:r>
          </a:p>
        </p:txBody>
      </p:sp>
      <p:sp>
        <p:nvSpPr>
          <p:cNvPr id="10" name="Rectangle: Rounded Corners 387">
            <a:extLst>
              <a:ext uri="{FF2B5EF4-FFF2-40B4-BE49-F238E27FC236}">
                <a16:creationId xmlns:a16="http://schemas.microsoft.com/office/drawing/2014/main" id="{F77B05E2-9B5D-45BB-9BFC-0CD0D7447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329" y="4453634"/>
            <a:ext cx="3603153" cy="947705"/>
          </a:xfrm>
          <a:prstGeom prst="roundRect">
            <a:avLst>
              <a:gd name="adj" fmla="val 8792"/>
            </a:avLst>
          </a:prstGeom>
          <a:solidFill>
            <a:schemeClr val="bg1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Gill Sans MT" panose="020B0502020104020203" pitchFamily="34" charset="0"/>
                <a:cs typeface="Gill Sans MT" panose="020B05020201040202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possible issues executing this algorithms</a:t>
            </a:r>
          </a:p>
        </p:txBody>
      </p:sp>
      <p:pic>
        <p:nvPicPr>
          <p:cNvPr id="11" name="Picture 25" descr="Related image">
            <a:extLst>
              <a:ext uri="{FF2B5EF4-FFF2-40B4-BE49-F238E27FC236}">
                <a16:creationId xmlns:a16="http://schemas.microsoft.com/office/drawing/2014/main" id="{DE54AA2C-FF0E-48E8-A09B-F85D7A0C9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08" y="3980235"/>
            <a:ext cx="338138" cy="56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8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build="p"/>
      <p:bldP spid="57350" grpId="0" build="p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41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Ethernet CSMA/CD algorithm</a:t>
            </a:r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3075" y="1500188"/>
            <a:ext cx="4041775" cy="4648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600" dirty="0">
                <a:solidFill>
                  <a:srgbClr val="000099"/>
                </a:solidFill>
                <a:latin typeface="Gill Sans MT" charset="0"/>
                <a:cs typeface="+mn-cs"/>
              </a:rPr>
              <a:t>1. </a:t>
            </a:r>
            <a:r>
              <a:rPr lang="en-US" sz="2600" dirty="0">
                <a:latin typeface="Gill Sans MT" charset="0"/>
                <a:cs typeface="+mn-cs"/>
              </a:rPr>
              <a:t>NIC receives datagram from network layer, creates frame</a:t>
            </a:r>
          </a:p>
          <a:p>
            <a:pPr>
              <a:buFont typeface="Wingdings" charset="0"/>
              <a:buNone/>
              <a:defRPr/>
            </a:pPr>
            <a:r>
              <a:rPr lang="en-US" sz="2600" dirty="0">
                <a:solidFill>
                  <a:srgbClr val="000099"/>
                </a:solidFill>
                <a:latin typeface="Gill Sans MT" charset="0"/>
                <a:cs typeface="+mn-cs"/>
              </a:rPr>
              <a:t>2. </a:t>
            </a:r>
            <a:r>
              <a:rPr lang="en-US" sz="2600" dirty="0">
                <a:latin typeface="Gill Sans MT" charset="0"/>
                <a:cs typeface="+mn-cs"/>
              </a:rPr>
              <a:t>If NIC senses channel idle, starts frame transmission. If NIC senses channel busy, waits until channel idle, then transmits.</a:t>
            </a:r>
          </a:p>
          <a:p>
            <a:pPr>
              <a:buFont typeface="Wingdings" charset="0"/>
              <a:buNone/>
              <a:defRPr/>
            </a:pPr>
            <a:r>
              <a:rPr lang="en-US" sz="2600" dirty="0">
                <a:solidFill>
                  <a:srgbClr val="000099"/>
                </a:solidFill>
                <a:latin typeface="Gill Sans MT" charset="0"/>
                <a:cs typeface="+mn-cs"/>
              </a:rPr>
              <a:t>3. </a:t>
            </a:r>
            <a:r>
              <a:rPr lang="en-US" sz="2600" dirty="0">
                <a:latin typeface="Gill Sans MT" charset="0"/>
                <a:cs typeface="+mn-cs"/>
              </a:rPr>
              <a:t>If NIC transmits entire frame without detecting another transmission, NIC is done with frame !</a:t>
            </a:r>
          </a:p>
        </p:txBody>
      </p:sp>
      <p:sp>
        <p:nvSpPr>
          <p:cNvPr id="5735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27563" y="1543050"/>
            <a:ext cx="3965575" cy="4648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0"/>
              <a:buNone/>
              <a:defRPr/>
            </a:pPr>
            <a:r>
              <a:rPr lang="en-US" sz="2600" dirty="0">
                <a:solidFill>
                  <a:srgbClr val="000099"/>
                </a:solidFill>
                <a:latin typeface="Gill Sans MT" charset="0"/>
                <a:cs typeface="+mn-cs"/>
              </a:rPr>
              <a:t>4. </a:t>
            </a:r>
            <a:r>
              <a:rPr lang="en-US" sz="2600" dirty="0">
                <a:latin typeface="Gill Sans MT" charset="0"/>
                <a:cs typeface="+mn-cs"/>
              </a:rPr>
              <a:t>If NIC detects another transmission while transmitting,  abort transmission</a:t>
            </a:r>
          </a:p>
          <a:p>
            <a:pPr>
              <a:buFont typeface="Wingdings" charset="0"/>
              <a:buNone/>
              <a:defRPr/>
            </a:pPr>
            <a:r>
              <a:rPr lang="en-US" sz="2600" dirty="0">
                <a:solidFill>
                  <a:srgbClr val="000099"/>
                </a:solidFill>
                <a:latin typeface="Gill Sans MT" charset="0"/>
                <a:cs typeface="+mn-cs"/>
              </a:rPr>
              <a:t>5. </a:t>
            </a:r>
            <a:r>
              <a:rPr lang="en-US" sz="2600" dirty="0">
                <a:latin typeface="Gill Sans MT" charset="0"/>
                <a:cs typeface="+mn-cs"/>
              </a:rPr>
              <a:t>After aborting, NIC enters </a:t>
            </a:r>
            <a:r>
              <a:rPr lang="en-US" sz="2600" i="1" dirty="0">
                <a:solidFill>
                  <a:srgbClr val="CC0000"/>
                </a:solidFill>
                <a:latin typeface="Gill Sans MT" charset="0"/>
                <a:cs typeface="+mn-cs"/>
              </a:rPr>
              <a:t>binary (exponential) </a:t>
            </a:r>
            <a:r>
              <a:rPr lang="en-US" sz="2600" i="1" dirty="0" err="1">
                <a:solidFill>
                  <a:srgbClr val="CC0000"/>
                </a:solidFill>
                <a:latin typeface="Gill Sans MT" charset="0"/>
                <a:cs typeface="+mn-cs"/>
              </a:rPr>
              <a:t>backoff</a:t>
            </a:r>
            <a:r>
              <a:rPr lang="en-US" sz="2600" i="1" dirty="0">
                <a:solidFill>
                  <a:srgbClr val="CC0000"/>
                </a:solidFill>
                <a:latin typeface="Gill Sans MT" charset="0"/>
                <a:cs typeface="+mn-cs"/>
              </a:rPr>
              <a:t>: 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after </a:t>
            </a:r>
            <a:r>
              <a:rPr lang="en-US" i="1" dirty="0">
                <a:latin typeface="Gill Sans MT" charset="0"/>
              </a:rPr>
              <a:t>m</a:t>
            </a:r>
            <a:r>
              <a:rPr lang="en-US" dirty="0">
                <a:latin typeface="Gill Sans MT" charset="0"/>
              </a:rPr>
              <a:t>th collision, NIC chooses </a:t>
            </a:r>
            <a:r>
              <a:rPr lang="en-US" i="1" dirty="0">
                <a:latin typeface="Gill Sans MT" charset="0"/>
              </a:rPr>
              <a:t>K </a:t>
            </a:r>
            <a:r>
              <a:rPr lang="en-US" dirty="0">
                <a:latin typeface="Gill Sans MT" charset="0"/>
              </a:rPr>
              <a:t>at random from </a:t>
            </a:r>
            <a:r>
              <a:rPr lang="en-US" i="1" dirty="0">
                <a:latin typeface="Gill Sans MT" charset="0"/>
              </a:rPr>
              <a:t>{0,1,2, …, 2</a:t>
            </a:r>
            <a:r>
              <a:rPr lang="en-US" b="1" i="1" baseline="30000" dirty="0">
                <a:latin typeface="Gill Sans MT" charset="0"/>
              </a:rPr>
              <a:t>m</a:t>
            </a:r>
            <a:r>
              <a:rPr lang="en-US" i="1" dirty="0">
                <a:latin typeface="Gill Sans MT" charset="0"/>
              </a:rPr>
              <a:t>-1}</a:t>
            </a:r>
            <a:r>
              <a:rPr lang="en-US" dirty="0">
                <a:latin typeface="Gill Sans MT" charset="0"/>
              </a:rPr>
              <a:t>. NIC waits K</a:t>
            </a:r>
            <a:r>
              <a:rPr lang="el-GR" dirty="0">
                <a:latin typeface="Gill Sans MT" charset="0"/>
              </a:rPr>
              <a:t>·</a:t>
            </a:r>
            <a:r>
              <a:rPr lang="en-US" dirty="0">
                <a:latin typeface="Gill Sans MT" charset="0"/>
              </a:rPr>
              <a:t>512 bit times, returns to Step 2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longer backoff interval with more collisions</a:t>
            </a:r>
          </a:p>
          <a:p>
            <a:pPr>
              <a:buFont typeface="Wingdings" charset="0"/>
              <a:buNone/>
              <a:defRPr/>
            </a:pPr>
            <a:r>
              <a:rPr lang="en-US" sz="2600" dirty="0">
                <a:latin typeface="Gill Sans MT" charset="0"/>
                <a:cs typeface="+mn-cs"/>
              </a:rPr>
              <a:t>  </a:t>
            </a:r>
          </a:p>
        </p:txBody>
      </p:sp>
      <p:pic>
        <p:nvPicPr>
          <p:cNvPr id="105478" name="Picture 1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9064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34</a:t>
            </a:fld>
            <a:endParaRPr lang="en-US" sz="1200" dirty="0">
              <a:latin typeface="Tahoma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75496" y="6521551"/>
            <a:ext cx="2177473" cy="24154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  <a:latin typeface="Tahoma" charset="0"/>
                <a:cs typeface="Arial" charset="0"/>
              </a:rPr>
              <a:t>Link Layer and LANs</a:t>
            </a:r>
          </a:p>
        </p:txBody>
      </p:sp>
    </p:spTree>
    <p:extLst>
      <p:ext uri="{BB962C8B-B14F-4D97-AF65-F5344CB8AC3E}">
        <p14:creationId xmlns:p14="http://schemas.microsoft.com/office/powerpoint/2010/main" val="356404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build="p"/>
      <p:bldP spid="5735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r>
              <a:rPr lang="en-US" sz="3200" dirty="0"/>
              <a:t>Frequency reuse and interference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Deploy a </a:t>
            </a:r>
            <a:r>
              <a:rPr lang="en-US" sz="2400" dirty="0" err="1"/>
              <a:t>WiFi</a:t>
            </a:r>
            <a:r>
              <a:rPr lang="en-US" sz="2400" dirty="0"/>
              <a:t> network in the Engineering building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1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3" t="20698" b="37772"/>
          <a:stretch/>
        </p:blipFill>
        <p:spPr>
          <a:xfrm>
            <a:off x="1024223" y="2101385"/>
            <a:ext cx="7095554" cy="23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92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r>
              <a:rPr lang="en-US" sz="3200" dirty="0"/>
              <a:t>Frequency reuse and interference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Deploy a </a:t>
            </a:r>
            <a:r>
              <a:rPr lang="en-US" sz="2400" dirty="0" err="1"/>
              <a:t>WiFi</a:t>
            </a:r>
            <a:r>
              <a:rPr lang="en-US" sz="2400" dirty="0"/>
              <a:t> network in the Engineering building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			 Use one channel from (1,6,11)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Cons: Interference between adjacent cells</a:t>
            </a:r>
          </a:p>
          <a:p>
            <a:pPr lvl="1"/>
            <a:r>
              <a:rPr lang="en-US" sz="2000" dirty="0"/>
              <a:t>Pros: Seamless mobility for clients roaming around different cells 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36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1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3" t="20698" b="37772"/>
          <a:stretch/>
        </p:blipFill>
        <p:spPr>
          <a:xfrm>
            <a:off x="1024223" y="2101385"/>
            <a:ext cx="7095554" cy="238271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91306" y="1916749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21" y="2255260"/>
            <a:ext cx="350292" cy="378055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1793273" y="190780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88" y="2246311"/>
            <a:ext cx="350292" cy="37805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2759024" y="1921154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9" y="2259665"/>
            <a:ext cx="350292" cy="378055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3760991" y="1912205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06" y="2250716"/>
            <a:ext cx="350292" cy="37805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787220" y="191205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35" y="2250561"/>
            <a:ext cx="350292" cy="378055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5789187" y="1903101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02" y="2241612"/>
            <a:ext cx="350292" cy="378055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1339360" y="2746159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75" y="3084670"/>
            <a:ext cx="350292" cy="378055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2341327" y="273721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42" y="3075721"/>
            <a:ext cx="350292" cy="378055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3307078" y="2750564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93" y="3089075"/>
            <a:ext cx="350292" cy="378055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>
          <a:xfrm>
            <a:off x="4309045" y="2741615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60" y="3080126"/>
            <a:ext cx="350292" cy="378055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5335274" y="274146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89" y="3079971"/>
            <a:ext cx="350292" cy="378055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6337241" y="2732511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56" y="3071022"/>
            <a:ext cx="350292" cy="37805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805957" y="3575566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72" y="3914077"/>
            <a:ext cx="350292" cy="378055"/>
          </a:xfrm>
          <a:prstGeom prst="rect">
            <a:avLst/>
          </a:prstGeom>
        </p:spPr>
      </p:pic>
      <p:sp>
        <p:nvSpPr>
          <p:cNvPr id="64" name="Oval 63"/>
          <p:cNvSpPr/>
          <p:nvPr/>
        </p:nvSpPr>
        <p:spPr>
          <a:xfrm>
            <a:off x="1807924" y="3566617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39" y="3905128"/>
            <a:ext cx="350292" cy="378055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2791783" y="3561918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90" y="3918482"/>
            <a:ext cx="350292" cy="378055"/>
          </a:xfrm>
          <a:prstGeom prst="rect">
            <a:avLst/>
          </a:prstGeom>
        </p:spPr>
      </p:pic>
      <p:sp>
        <p:nvSpPr>
          <p:cNvPr id="68" name="Oval 67"/>
          <p:cNvSpPr/>
          <p:nvPr/>
        </p:nvSpPr>
        <p:spPr>
          <a:xfrm>
            <a:off x="3775642" y="3571022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57" y="3909533"/>
            <a:ext cx="350292" cy="378055"/>
          </a:xfrm>
          <a:prstGeom prst="rect">
            <a:avLst/>
          </a:prstGeom>
        </p:spPr>
      </p:pic>
      <p:sp>
        <p:nvSpPr>
          <p:cNvPr id="70" name="Oval 69"/>
          <p:cNvSpPr/>
          <p:nvPr/>
        </p:nvSpPr>
        <p:spPr>
          <a:xfrm>
            <a:off x="4801871" y="3570867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86" y="3909378"/>
            <a:ext cx="350292" cy="378055"/>
          </a:xfrm>
          <a:prstGeom prst="rect">
            <a:avLst/>
          </a:prstGeom>
        </p:spPr>
      </p:pic>
      <p:sp>
        <p:nvSpPr>
          <p:cNvPr id="72" name="Oval 71"/>
          <p:cNvSpPr/>
          <p:nvPr/>
        </p:nvSpPr>
        <p:spPr>
          <a:xfrm>
            <a:off x="5803838" y="3561918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53" y="3900429"/>
            <a:ext cx="350292" cy="378055"/>
          </a:xfrm>
          <a:prstGeom prst="rect">
            <a:avLst/>
          </a:prstGeom>
        </p:spPr>
      </p:pic>
      <p:sp>
        <p:nvSpPr>
          <p:cNvPr id="74" name="Oval 73"/>
          <p:cNvSpPr/>
          <p:nvPr/>
        </p:nvSpPr>
        <p:spPr>
          <a:xfrm>
            <a:off x="6809090" y="3564851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05" y="3903362"/>
            <a:ext cx="350292" cy="37805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891196" y="1458042"/>
            <a:ext cx="28888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Single channel network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811057" y="4580735"/>
            <a:ext cx="5439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cell</a:t>
            </a:r>
          </a:p>
        </p:txBody>
      </p:sp>
      <p:cxnSp>
        <p:nvCxnSpPr>
          <p:cNvPr id="79" name="Straight Arrow Connector 78"/>
          <p:cNvCxnSpPr>
            <a:endCxn id="74" idx="5"/>
          </p:cNvCxnSpPr>
          <p:nvPr/>
        </p:nvCxnSpPr>
        <p:spPr>
          <a:xfrm flipH="1" flipV="1">
            <a:off x="7686989" y="4465416"/>
            <a:ext cx="124068" cy="13445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23" y="3704211"/>
            <a:ext cx="213469" cy="302078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78" idx="3"/>
          </p:cNvCxnSpPr>
          <p:nvPr/>
        </p:nvCxnSpPr>
        <p:spPr>
          <a:xfrm>
            <a:off x="2643192" y="3855250"/>
            <a:ext cx="3031197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2081803" y="3285001"/>
            <a:ext cx="92015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92004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8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r>
              <a:rPr lang="en-US" sz="3200" dirty="0"/>
              <a:t>Frequency reuse and interference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Deploy a </a:t>
            </a:r>
            <a:r>
              <a:rPr lang="en-US" sz="2400" dirty="0" err="1"/>
              <a:t>WiFi</a:t>
            </a:r>
            <a:r>
              <a:rPr lang="en-US" sz="2400" dirty="0"/>
              <a:t> network in the Engineering building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			 Use three channels (1,6,11)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Pros: lower interference between cells – higher data rates</a:t>
            </a:r>
          </a:p>
          <a:p>
            <a:pPr lvl="1"/>
            <a:r>
              <a:rPr lang="en-US" sz="2000" dirty="0"/>
              <a:t>Cons: client mobility between cells is challenging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1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3" t="20698" b="37772"/>
          <a:stretch/>
        </p:blipFill>
        <p:spPr>
          <a:xfrm>
            <a:off x="1024223" y="2101385"/>
            <a:ext cx="7095554" cy="238271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91306" y="1916749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21" y="2255260"/>
            <a:ext cx="350292" cy="378055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1793273" y="190780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88" y="2246311"/>
            <a:ext cx="350292" cy="37805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2759024" y="1921154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9" y="2259665"/>
            <a:ext cx="350292" cy="378055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3760991" y="1912205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06" y="2250716"/>
            <a:ext cx="350292" cy="37805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787220" y="191205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35" y="2250561"/>
            <a:ext cx="350292" cy="378055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5789187" y="1903101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02" y="2241612"/>
            <a:ext cx="350292" cy="378055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1339360" y="2746159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75" y="3084670"/>
            <a:ext cx="350292" cy="378055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2341327" y="273721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42" y="3075721"/>
            <a:ext cx="350292" cy="378055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3307078" y="2750564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93" y="3089075"/>
            <a:ext cx="350292" cy="378055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>
          <a:xfrm>
            <a:off x="4309045" y="2741615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60" y="3080126"/>
            <a:ext cx="350292" cy="378055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5335274" y="274146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89" y="3079971"/>
            <a:ext cx="350292" cy="378055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6337241" y="2732511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56" y="3071022"/>
            <a:ext cx="350292" cy="37805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805957" y="3575566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72" y="3914077"/>
            <a:ext cx="350292" cy="378055"/>
          </a:xfrm>
          <a:prstGeom prst="rect">
            <a:avLst/>
          </a:prstGeom>
        </p:spPr>
      </p:pic>
      <p:sp>
        <p:nvSpPr>
          <p:cNvPr id="64" name="Oval 63"/>
          <p:cNvSpPr/>
          <p:nvPr/>
        </p:nvSpPr>
        <p:spPr>
          <a:xfrm>
            <a:off x="1807924" y="3566617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39" y="3905128"/>
            <a:ext cx="350292" cy="378055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2791783" y="3561918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90" y="3918482"/>
            <a:ext cx="350292" cy="378055"/>
          </a:xfrm>
          <a:prstGeom prst="rect">
            <a:avLst/>
          </a:prstGeom>
        </p:spPr>
      </p:pic>
      <p:sp>
        <p:nvSpPr>
          <p:cNvPr id="68" name="Oval 67"/>
          <p:cNvSpPr/>
          <p:nvPr/>
        </p:nvSpPr>
        <p:spPr>
          <a:xfrm>
            <a:off x="3775642" y="3571022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57" y="3909533"/>
            <a:ext cx="350292" cy="378055"/>
          </a:xfrm>
          <a:prstGeom prst="rect">
            <a:avLst/>
          </a:prstGeom>
        </p:spPr>
      </p:pic>
      <p:sp>
        <p:nvSpPr>
          <p:cNvPr id="70" name="Oval 69"/>
          <p:cNvSpPr/>
          <p:nvPr/>
        </p:nvSpPr>
        <p:spPr>
          <a:xfrm>
            <a:off x="4801871" y="3570867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86" y="3909378"/>
            <a:ext cx="350292" cy="378055"/>
          </a:xfrm>
          <a:prstGeom prst="rect">
            <a:avLst/>
          </a:prstGeom>
        </p:spPr>
      </p:pic>
      <p:sp>
        <p:nvSpPr>
          <p:cNvPr id="72" name="Oval 71"/>
          <p:cNvSpPr/>
          <p:nvPr/>
        </p:nvSpPr>
        <p:spPr>
          <a:xfrm>
            <a:off x="5803838" y="3561918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53" y="3900429"/>
            <a:ext cx="350292" cy="378055"/>
          </a:xfrm>
          <a:prstGeom prst="rect">
            <a:avLst/>
          </a:prstGeom>
        </p:spPr>
      </p:pic>
      <p:sp>
        <p:nvSpPr>
          <p:cNvPr id="74" name="Oval 73"/>
          <p:cNvSpPr/>
          <p:nvPr/>
        </p:nvSpPr>
        <p:spPr>
          <a:xfrm>
            <a:off x="6809090" y="3564851"/>
            <a:ext cx="1028523" cy="105507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05" y="3903362"/>
            <a:ext cx="350292" cy="37805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891196" y="1458042"/>
            <a:ext cx="28888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Multi channel network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811057" y="4580735"/>
            <a:ext cx="5439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cell</a:t>
            </a:r>
          </a:p>
        </p:txBody>
      </p:sp>
      <p:cxnSp>
        <p:nvCxnSpPr>
          <p:cNvPr id="79" name="Straight Arrow Connector 78"/>
          <p:cNvCxnSpPr>
            <a:endCxn id="74" idx="5"/>
          </p:cNvCxnSpPr>
          <p:nvPr/>
        </p:nvCxnSpPr>
        <p:spPr>
          <a:xfrm flipH="1" flipV="1">
            <a:off x="7686989" y="4465416"/>
            <a:ext cx="124068" cy="13445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23" y="3704211"/>
            <a:ext cx="213469" cy="302078"/>
          </a:xfrm>
          <a:prstGeom prst="rect">
            <a:avLst/>
          </a:prstGeom>
        </p:spPr>
      </p:pic>
      <p:cxnSp>
        <p:nvCxnSpPr>
          <p:cNvPr id="80" name="Straight Arrow Connector 79"/>
          <p:cNvCxnSpPr>
            <a:stCxn id="78" idx="3"/>
          </p:cNvCxnSpPr>
          <p:nvPr/>
        </p:nvCxnSpPr>
        <p:spPr>
          <a:xfrm>
            <a:off x="2643192" y="3855250"/>
            <a:ext cx="3031197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081803" y="3285001"/>
            <a:ext cx="92015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457768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CSMA – </a:t>
            </a:r>
            <a:r>
              <a:rPr lang="en-US" sz="3200" dirty="0"/>
              <a:t>l</a:t>
            </a:r>
            <a:r>
              <a:rPr lang="en-US" sz="3200" b="1" dirty="0">
                <a:solidFill>
                  <a:schemeClr val="bg1"/>
                </a:solidFill>
              </a:rPr>
              <a:t>isten before you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Simultaneous packet transmissions -&gt; packet collisions</a:t>
            </a:r>
          </a:p>
          <a:p>
            <a:pPr lvl="1"/>
            <a:r>
              <a:rPr lang="en-US" sz="2000" dirty="0"/>
              <a:t>Difficult to decode packets</a:t>
            </a:r>
          </a:p>
          <a:p>
            <a:pPr lvl="1"/>
            <a:r>
              <a:rPr lang="en-US" sz="2000" dirty="0"/>
              <a:t>Time and bandwidth wasted</a:t>
            </a:r>
          </a:p>
          <a:p>
            <a:pPr lvl="1"/>
            <a:endParaRPr lang="en-US" sz="2000" dirty="0"/>
          </a:p>
          <a:p>
            <a:r>
              <a:rPr lang="en-US" sz="2400" dirty="0"/>
              <a:t>CSMA: if there is an ongoing transmission</a:t>
            </a:r>
          </a:p>
          <a:p>
            <a:pPr lvl="1"/>
            <a:r>
              <a:rPr lang="en-US" sz="2000" dirty="0"/>
              <a:t>Defer your transmission to avoid collision</a:t>
            </a:r>
          </a:p>
          <a:p>
            <a:pPr lvl="1"/>
            <a:endParaRPr lang="en-US" sz="2000" dirty="0"/>
          </a:p>
          <a:p>
            <a:r>
              <a:rPr lang="en-US" sz="2400" dirty="0"/>
              <a:t>How to listen, defer and transmit?</a:t>
            </a:r>
          </a:p>
          <a:p>
            <a:pPr lvl="1"/>
            <a:r>
              <a:rPr lang="en-US" sz="2000" dirty="0"/>
              <a:t>Measure the energy on the channel</a:t>
            </a:r>
          </a:p>
          <a:p>
            <a:pPr lvl="1"/>
            <a:r>
              <a:rPr lang="en-US" sz="2000" dirty="0"/>
              <a:t>If energy &gt; </a:t>
            </a:r>
            <a:r>
              <a:rPr lang="en-US" sz="2000" dirty="0">
                <a:solidFill>
                  <a:srgbClr val="4472C4"/>
                </a:solidFill>
              </a:rPr>
              <a:t>threshold</a:t>
            </a:r>
            <a:r>
              <a:rPr lang="en-US" sz="2000" dirty="0"/>
              <a:t> </a:t>
            </a:r>
          </a:p>
          <a:p>
            <a:pPr marL="914400" lvl="2" indent="0">
              <a:buNone/>
            </a:pPr>
            <a:r>
              <a:rPr lang="en-US" sz="1600" dirty="0"/>
              <a:t>Defer</a:t>
            </a:r>
          </a:p>
          <a:p>
            <a:pPr lvl="1"/>
            <a:r>
              <a:rPr lang="en-US" sz="2000" dirty="0"/>
              <a:t>If energy &lt; </a:t>
            </a:r>
            <a:r>
              <a:rPr lang="en-US" sz="2000" dirty="0">
                <a:solidFill>
                  <a:srgbClr val="4472C4"/>
                </a:solidFill>
              </a:rPr>
              <a:t>threshold</a:t>
            </a:r>
          </a:p>
          <a:p>
            <a:pPr marL="914400" lvl="2" indent="0">
              <a:buNone/>
            </a:pPr>
            <a:r>
              <a:rPr lang="en-US" sz="1600" dirty="0"/>
              <a:t>Transmit</a:t>
            </a:r>
          </a:p>
          <a:p>
            <a:pPr marL="914400" lvl="2" indent="0">
              <a:buNone/>
            </a:pPr>
            <a:endParaRPr lang="en-US" sz="1600" dirty="0"/>
          </a:p>
          <a:p>
            <a:r>
              <a:rPr lang="en-US" sz="2400" dirty="0"/>
              <a:t>How to choose the “Carrier Sense Threshold?”</a:t>
            </a:r>
          </a:p>
          <a:p>
            <a:pPr lvl="1"/>
            <a:r>
              <a:rPr lang="en-US" sz="2000" dirty="0"/>
              <a:t>Crucial in detecting an ongoing transmission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683374" y="1669323"/>
            <a:ext cx="3152718" cy="313594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4000">
                <a:srgbClr val="FF0000">
                  <a:lumMod val="0"/>
                  <a:lumOff val="10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7028" y="2771367"/>
            <a:ext cx="649846" cy="70135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732" y="2771367"/>
            <a:ext cx="426938" cy="604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82" y="1986136"/>
            <a:ext cx="426938" cy="604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98" y="4015448"/>
            <a:ext cx="426938" cy="604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71682" y="1772814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91823" y="4127240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1811" y="2895595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545420" y="3472719"/>
            <a:ext cx="441589" cy="54272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58670" y="3069771"/>
            <a:ext cx="559812" cy="19515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ltiply 18"/>
          <p:cNvSpPr/>
          <p:nvPr/>
        </p:nvSpPr>
        <p:spPr>
          <a:xfrm>
            <a:off x="6706914" y="3034182"/>
            <a:ext cx="306319" cy="29235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7613054" y="3604371"/>
            <a:ext cx="306319" cy="292358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2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Wireless signal 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Transmitted signal attenuates with distance</a:t>
            </a:r>
          </a:p>
          <a:p>
            <a:pPr lvl="1"/>
            <a:r>
              <a:rPr lang="en-US" sz="2000" dirty="0"/>
              <a:t>Received power can be very small at a farther distance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Difficult to present in </a:t>
            </a:r>
            <a:r>
              <a:rPr lang="en-US" sz="2000" dirty="0" err="1"/>
              <a:t>mW</a:t>
            </a:r>
            <a:r>
              <a:rPr lang="en-US" sz="2000" dirty="0"/>
              <a:t>; </a:t>
            </a:r>
            <a:r>
              <a:rPr lang="en-US" sz="2000" dirty="0" err="1"/>
              <a:t>dBm</a:t>
            </a:r>
            <a:r>
              <a:rPr lang="en-US" sz="2000" dirty="0"/>
              <a:t> and dB units are often used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39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96" y="1879136"/>
            <a:ext cx="897459" cy="796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5" t="34587" r="9821" b="11168"/>
          <a:stretch/>
        </p:blipFill>
        <p:spPr>
          <a:xfrm>
            <a:off x="5452667" y="1879136"/>
            <a:ext cx="1343608" cy="1097118"/>
          </a:xfrm>
          <a:prstGeom prst="rect">
            <a:avLst/>
          </a:prstGeom>
        </p:spPr>
      </p:pic>
      <p:sp>
        <p:nvSpPr>
          <p:cNvPr id="10" name="Arc 9"/>
          <p:cNvSpPr/>
          <p:nvPr/>
        </p:nvSpPr>
        <p:spPr>
          <a:xfrm rot="165984">
            <a:off x="2510914" y="1879136"/>
            <a:ext cx="3247053" cy="1175658"/>
          </a:xfrm>
          <a:prstGeom prst="arc">
            <a:avLst>
              <a:gd name="adj1" fmla="val 11343674"/>
              <a:gd name="adj2" fmla="val 20814854"/>
            </a:avLst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4554" y="2796610"/>
            <a:ext cx="2894167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Tx</a:t>
            </a:r>
            <a:r>
              <a:rPr lang="en-US" dirty="0"/>
              <a:t> power = 10 </a:t>
            </a:r>
            <a:r>
              <a:rPr lang="en-US" dirty="0" err="1"/>
              <a:t>mW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08623" y="2936978"/>
            <a:ext cx="2894167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Rx power = 0.0001 </a:t>
            </a:r>
            <a:r>
              <a:rPr lang="en-US" dirty="0" err="1"/>
              <a:t>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WiFi</a:t>
            </a:r>
            <a:r>
              <a:rPr lang="en-US" sz="3200" b="1" dirty="0">
                <a:solidFill>
                  <a:schemeClr val="bg1"/>
                </a:solidFill>
              </a:rPr>
              <a:t> and Internet protocol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978267" y="1192717"/>
            <a:ext cx="1811215" cy="1037492"/>
          </a:xfrm>
          <a:prstGeom prst="roundRect">
            <a:avLst/>
          </a:prstGeom>
          <a:solidFill>
            <a:srgbClr val="4472C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78266" y="2375681"/>
            <a:ext cx="1811215" cy="675253"/>
          </a:xfrm>
          <a:prstGeom prst="roundRect">
            <a:avLst/>
          </a:prstGeom>
          <a:solidFill>
            <a:srgbClr val="4472C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78265" y="3196406"/>
            <a:ext cx="1811215" cy="675253"/>
          </a:xfrm>
          <a:prstGeom prst="roundRect">
            <a:avLst/>
          </a:prstGeom>
          <a:solidFill>
            <a:srgbClr val="4472C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78264" y="4017131"/>
            <a:ext cx="1811215" cy="675253"/>
          </a:xfrm>
          <a:prstGeom prst="roundRect">
            <a:avLst/>
          </a:prstGeom>
          <a:solidFill>
            <a:srgbClr val="4472C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78264" y="4837856"/>
            <a:ext cx="1811215" cy="675253"/>
          </a:xfrm>
          <a:prstGeom prst="roundRect">
            <a:avLst/>
          </a:prstGeom>
          <a:solidFill>
            <a:srgbClr val="4472C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08229" y="1192717"/>
            <a:ext cx="3420208" cy="10374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HTTP, HTTPS, FTP, SSH, DNS etc.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08229" y="2375681"/>
            <a:ext cx="3420208" cy="6752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End-to-end transport</a:t>
            </a:r>
          </a:p>
          <a:p>
            <a:r>
              <a:rPr lang="en-US" sz="1600" dirty="0">
                <a:solidFill>
                  <a:schemeClr val="tx1"/>
                </a:solidFill>
              </a:rPr>
              <a:t>TCP, UDP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08229" y="3196405"/>
            <a:ext cx="3420208" cy="6752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Internet addressing, routing</a:t>
            </a:r>
          </a:p>
          <a:p>
            <a:r>
              <a:rPr lang="en-US" sz="1600" dirty="0">
                <a:solidFill>
                  <a:schemeClr val="tx1"/>
                </a:solidFill>
              </a:rPr>
              <a:t>IP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08229" y="4011847"/>
            <a:ext cx="3420208" cy="6752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Logical Link Layer (LLC) + Medium Access Control (MAC)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08229" y="4837856"/>
            <a:ext cx="3420208" cy="6752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Physical layer</a:t>
            </a:r>
          </a:p>
        </p:txBody>
      </p:sp>
      <p:pic>
        <p:nvPicPr>
          <p:cNvPr id="1026" name="Picture 2" descr="Image result for wireless sig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7456" y="5733566"/>
            <a:ext cx="501648" cy="34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ent-Up Arrow 14"/>
          <p:cNvSpPr/>
          <p:nvPr/>
        </p:nvSpPr>
        <p:spPr>
          <a:xfrm rot="5400000">
            <a:off x="2849412" y="5547568"/>
            <a:ext cx="509954" cy="441037"/>
          </a:xfrm>
          <a:prstGeom prst="bentUpArrow">
            <a:avLst/>
          </a:prstGeom>
          <a:solidFill>
            <a:srgbClr val="4472C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1353" y="3947746"/>
            <a:ext cx="7385538" cy="2208302"/>
          </a:xfrm>
          <a:prstGeom prst="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52576" y="3802274"/>
            <a:ext cx="861645" cy="6752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802.11</a:t>
            </a:r>
          </a:p>
        </p:txBody>
      </p:sp>
      <p:sp>
        <p:nvSpPr>
          <p:cNvPr id="17" name="Line Callout 1 16"/>
          <p:cNvSpPr/>
          <p:nvPr/>
        </p:nvSpPr>
        <p:spPr>
          <a:xfrm>
            <a:off x="7411915" y="2822332"/>
            <a:ext cx="1644162" cy="865990"/>
          </a:xfrm>
          <a:prstGeom prst="borderCallout1">
            <a:avLst>
              <a:gd name="adj1" fmla="val 97682"/>
              <a:gd name="adj2" fmla="val 321"/>
              <a:gd name="adj3" fmla="val 152752"/>
              <a:gd name="adj4" fmla="val -4110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Difference between LLC and MAC?</a:t>
            </a:r>
          </a:p>
        </p:txBody>
      </p:sp>
    </p:spTree>
    <p:extLst>
      <p:ext uri="{BB962C8B-B14F-4D97-AF65-F5344CB8AC3E}">
        <p14:creationId xmlns:p14="http://schemas.microsoft.com/office/powerpoint/2010/main" val="294607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Wireless signal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5864" y="852055"/>
                <a:ext cx="8832272" cy="586047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Transmitted signal attenuates with distance</a:t>
                </a:r>
              </a:p>
              <a:p>
                <a:pPr lvl="1"/>
                <a:r>
                  <a:rPr lang="en-US" sz="2000" dirty="0"/>
                  <a:t>Received power can be very small at a farther distance</a:t>
                </a:r>
              </a:p>
              <a:p>
                <a:pPr lvl="1"/>
                <a:r>
                  <a:rPr lang="en-US" sz="2000" dirty="0"/>
                  <a:t>Difficult to present in </a:t>
                </a:r>
                <a:r>
                  <a:rPr lang="en-US" sz="2000" dirty="0" err="1"/>
                  <a:t>mW</a:t>
                </a:r>
                <a:r>
                  <a:rPr lang="en-US" sz="2000" dirty="0"/>
                  <a:t>; </a:t>
                </a:r>
                <a:r>
                  <a:rPr lang="en-US" sz="2000" dirty="0" err="1"/>
                  <a:t>dBm</a:t>
                </a:r>
                <a:r>
                  <a:rPr lang="en-US" sz="2000" dirty="0"/>
                  <a:t> and dB units are often used</a:t>
                </a:r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marL="457200" lvl="1" indent="0">
                  <a:buNone/>
                </a:pPr>
                <a:r>
                  <a:rPr lang="en-US" sz="2000" dirty="0"/>
                  <a:t>Loss or gain in power is presented with dB</a:t>
                </a:r>
              </a:p>
              <a:p>
                <a:pPr marL="457200" lvl="1" indent="0">
                  <a:buNone/>
                </a:pPr>
                <a:r>
                  <a:rPr lang="en-US" sz="2000" b="0" dirty="0"/>
                  <a:t>             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𝑑𝐵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10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func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marL="457200" lvl="1" indent="0">
                  <a:buNone/>
                </a:pPr>
                <a:r>
                  <a:rPr lang="en-US" sz="2000" dirty="0"/>
                  <a:t>When P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=1 </a:t>
                </a:r>
                <a:r>
                  <a:rPr lang="en-US" sz="2000" dirty="0" err="1"/>
                  <a:t>mW</a:t>
                </a:r>
                <a:r>
                  <a:rPr lang="en-US" sz="2000" dirty="0"/>
                  <a:t>, power P in </a:t>
                </a:r>
                <a:r>
                  <a:rPr lang="en-US" sz="2000" dirty="0" err="1"/>
                  <a:t>mW</a:t>
                </a:r>
                <a:r>
                  <a:rPr lang="en-US" sz="2000" dirty="0"/>
                  <a:t> can be converted to </a:t>
                </a:r>
                <a:r>
                  <a:rPr lang="en-US" sz="2000" dirty="0" err="1"/>
                  <a:t>dBm</a:t>
                </a:r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864" y="852055"/>
                <a:ext cx="8832272" cy="5860472"/>
              </a:xfrm>
              <a:blipFill>
                <a:blip r:embed="rId2"/>
                <a:stretch>
                  <a:fillRect l="-967" t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2652230"/>
            <a:ext cx="2894167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0</a:t>
            </a:r>
            <a:r>
              <a:rPr lang="en-US" dirty="0"/>
              <a:t>= reference power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09396" y="4205514"/>
          <a:ext cx="2021634" cy="212997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010817">
                  <a:extLst>
                    <a:ext uri="{9D8B030D-6E8A-4147-A177-3AD203B41FA5}">
                      <a16:colId xmlns:a16="http://schemas.microsoft.com/office/drawing/2014/main" val="1035778795"/>
                    </a:ext>
                  </a:extLst>
                </a:gridCol>
                <a:gridCol w="1010817">
                  <a:extLst>
                    <a:ext uri="{9D8B030D-6E8A-4147-A177-3AD203B41FA5}">
                      <a16:colId xmlns:a16="http://schemas.microsoft.com/office/drawing/2014/main" val="1141482231"/>
                    </a:ext>
                  </a:extLst>
                </a:gridCol>
              </a:tblGrid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dBm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818746"/>
                  </a:ext>
                </a:extLst>
              </a:tr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641061"/>
                  </a:ext>
                </a:extLst>
              </a:tr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105635"/>
                  </a:ext>
                </a:extLst>
              </a:tr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059271"/>
                  </a:ext>
                </a:extLst>
              </a:tr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51561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38467" y="4208621"/>
          <a:ext cx="2021634" cy="212997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010817">
                  <a:extLst>
                    <a:ext uri="{9D8B030D-6E8A-4147-A177-3AD203B41FA5}">
                      <a16:colId xmlns:a16="http://schemas.microsoft.com/office/drawing/2014/main" val="1035778795"/>
                    </a:ext>
                  </a:extLst>
                </a:gridCol>
                <a:gridCol w="1010817">
                  <a:extLst>
                    <a:ext uri="{9D8B030D-6E8A-4147-A177-3AD203B41FA5}">
                      <a16:colId xmlns:a16="http://schemas.microsoft.com/office/drawing/2014/main" val="1141482231"/>
                    </a:ext>
                  </a:extLst>
                </a:gridCol>
              </a:tblGrid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dBm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818746"/>
                  </a:ext>
                </a:extLst>
              </a:tr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641061"/>
                  </a:ext>
                </a:extLst>
              </a:tr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105635"/>
                  </a:ext>
                </a:extLst>
              </a:tr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059271"/>
                  </a:ext>
                </a:extLst>
              </a:tr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515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6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Transmitted and received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Transmitted power (</a:t>
            </a:r>
            <a:r>
              <a:rPr lang="en-US" sz="2400" dirty="0" err="1"/>
              <a:t>Tx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Example: RF </a:t>
            </a:r>
            <a:r>
              <a:rPr lang="en-US" sz="2000" dirty="0" err="1"/>
              <a:t>Tx</a:t>
            </a:r>
            <a:r>
              <a:rPr lang="en-US" sz="2000" dirty="0"/>
              <a:t> power is 18dBm and access point has an antenna of 7dB, the total </a:t>
            </a:r>
            <a:r>
              <a:rPr lang="en-US" sz="2000" dirty="0" err="1"/>
              <a:t>Tx</a:t>
            </a:r>
            <a:r>
              <a:rPr lang="en-US" sz="2000" dirty="0"/>
              <a:t> power is 25dBm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Received power (Rx)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5658" y="1430018"/>
            <a:ext cx="7112683" cy="400110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en-US" sz="2000" dirty="0">
                <a:solidFill>
                  <a:srgbClr val="4472C4"/>
                </a:solidFill>
              </a:rPr>
              <a:t>Tx power (dBm) = NIC Tx power (dBm) + Tx antenna gain (dB)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603" y="4692334"/>
            <a:ext cx="8736209" cy="400110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en-US" sz="2000" dirty="0">
                <a:solidFill>
                  <a:srgbClr val="4472C4"/>
                </a:solidFill>
              </a:rPr>
              <a:t>Rx power (</a:t>
            </a:r>
            <a:r>
              <a:rPr lang="en-US" sz="2000" dirty="0" err="1">
                <a:solidFill>
                  <a:srgbClr val="4472C4"/>
                </a:solidFill>
              </a:rPr>
              <a:t>dBm</a:t>
            </a:r>
            <a:r>
              <a:rPr lang="en-US" sz="2000" dirty="0">
                <a:solidFill>
                  <a:srgbClr val="4472C4"/>
                </a:solidFill>
              </a:rPr>
              <a:t>) = </a:t>
            </a:r>
            <a:r>
              <a:rPr lang="en-US" sz="2000" dirty="0" err="1">
                <a:solidFill>
                  <a:srgbClr val="4472C4"/>
                </a:solidFill>
              </a:rPr>
              <a:t>Tx</a:t>
            </a:r>
            <a:r>
              <a:rPr lang="en-US" sz="2000" dirty="0">
                <a:solidFill>
                  <a:srgbClr val="4472C4"/>
                </a:solidFill>
              </a:rPr>
              <a:t> power (</a:t>
            </a:r>
            <a:r>
              <a:rPr lang="en-US" sz="2000" dirty="0" err="1">
                <a:solidFill>
                  <a:srgbClr val="4472C4"/>
                </a:solidFill>
              </a:rPr>
              <a:t>dBm</a:t>
            </a:r>
            <a:r>
              <a:rPr lang="en-US" sz="2000" dirty="0">
                <a:solidFill>
                  <a:srgbClr val="4472C4"/>
                </a:solidFill>
              </a:rPr>
              <a:t>) + Rx antenna gain (dB) – Losses (dB)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15" y="2901820"/>
            <a:ext cx="897459" cy="796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5" t="34587" r="9821" b="11168"/>
          <a:stretch/>
        </p:blipFill>
        <p:spPr>
          <a:xfrm>
            <a:off x="6030186" y="2901820"/>
            <a:ext cx="1343608" cy="1097118"/>
          </a:xfrm>
          <a:prstGeom prst="rect">
            <a:avLst/>
          </a:prstGeom>
        </p:spPr>
      </p:pic>
      <p:sp>
        <p:nvSpPr>
          <p:cNvPr id="12" name="Arc 11"/>
          <p:cNvSpPr/>
          <p:nvPr/>
        </p:nvSpPr>
        <p:spPr>
          <a:xfrm rot="165984">
            <a:off x="3088433" y="2901820"/>
            <a:ext cx="3247053" cy="1175658"/>
          </a:xfrm>
          <a:prstGeom prst="arc">
            <a:avLst>
              <a:gd name="adj1" fmla="val 11343674"/>
              <a:gd name="adj2" fmla="val 20814854"/>
            </a:avLst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86465" y="5629627"/>
            <a:ext cx="202163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en-US" sz="2000" dirty="0"/>
              <a:t>What are these losses?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903029" y="5045651"/>
            <a:ext cx="225312" cy="51539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4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Path loss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Signal attenuation with distance – called path loss (L</a:t>
            </a:r>
            <a:r>
              <a:rPr lang="en-US" sz="2400" baseline="-25000" dirty="0"/>
              <a:t>dB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 algn="ctr">
              <a:buNone/>
            </a:pPr>
            <a:r>
              <a:rPr lang="en-US" sz="2000" dirty="0"/>
              <a:t>f = signal frequency in MHz (e.g. 2.4 or 5 GHz), </a:t>
            </a:r>
          </a:p>
          <a:p>
            <a:pPr marL="457200" lvl="1" indent="0" algn="ctr">
              <a:buNone/>
            </a:pPr>
            <a:r>
              <a:rPr lang="en-US" sz="2000" dirty="0"/>
              <a:t>d = distance between </a:t>
            </a:r>
            <a:r>
              <a:rPr lang="en-US" sz="2000" dirty="0" err="1"/>
              <a:t>Tx</a:t>
            </a:r>
            <a:r>
              <a:rPr lang="en-US" sz="2000" dirty="0"/>
              <a:t> and Rx in meters,</a:t>
            </a:r>
          </a:p>
          <a:p>
            <a:pPr marL="457200" lvl="1" indent="0" algn="ctr">
              <a:buNone/>
            </a:pPr>
            <a:r>
              <a:rPr lang="en-US" sz="2000" dirty="0"/>
              <a:t>n = path loss exponent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64736" y="2133757"/>
                <a:ext cx="5014528" cy="400110"/>
              </a:xfrm>
              <a:prstGeom prst="rect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sz="2000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b="0" i="1" baseline="-2500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+10 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baseline="-25000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2000" b="0" i="1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000" b="0" i="1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 −27.55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36" y="2133757"/>
                <a:ext cx="5014528" cy="400110"/>
              </a:xfrm>
              <a:prstGeom prst="rect">
                <a:avLst/>
              </a:prstGeom>
              <a:blipFill>
                <a:blip r:embed="rId2"/>
                <a:stretch>
                  <a:fillRect b="-11765"/>
                </a:stretch>
              </a:blipFill>
              <a:ln>
                <a:solidFill>
                  <a:srgbClr val="4472C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027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Path loss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45358" y="1029339"/>
                <a:ext cx="5014528" cy="400110"/>
              </a:xfrm>
              <a:prstGeom prst="rect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sz="2000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b="0" i="1" baseline="-2500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+10 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baseline="-25000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2000" b="0" i="1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000" b="0" i="1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 −27.55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358" y="1029339"/>
                <a:ext cx="5014528" cy="400110"/>
              </a:xfrm>
              <a:prstGeom prst="rect">
                <a:avLst/>
              </a:prstGeom>
              <a:blipFill>
                <a:blip r:embed="rId2"/>
                <a:stretch>
                  <a:fillRect b="-13433"/>
                </a:stretch>
              </a:blipFill>
              <a:ln>
                <a:solidFill>
                  <a:srgbClr val="4472C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81" y="1784922"/>
            <a:ext cx="6095238" cy="4571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0933" y="1992984"/>
            <a:ext cx="100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2.4 GHz</a:t>
            </a:r>
          </a:p>
        </p:txBody>
      </p:sp>
      <p:sp>
        <p:nvSpPr>
          <p:cNvPr id="8" name="Right Brace 7"/>
          <p:cNvSpPr/>
          <p:nvPr/>
        </p:nvSpPr>
        <p:spPr>
          <a:xfrm>
            <a:off x="2715768" y="1986844"/>
            <a:ext cx="83876" cy="350972"/>
          </a:xfrm>
          <a:prstGeom prst="rightBrace">
            <a:avLst>
              <a:gd name="adj1" fmla="val 72459"/>
              <a:gd name="adj2" fmla="val 51624"/>
            </a:avLst>
          </a:prstGeom>
          <a:ln w="12700">
            <a:solidFill>
              <a:srgbClr val="00206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10933" y="2368456"/>
            <a:ext cx="100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GHz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2715768" y="2362316"/>
            <a:ext cx="83876" cy="350972"/>
          </a:xfrm>
          <a:prstGeom prst="rightBrace">
            <a:avLst>
              <a:gd name="adj1" fmla="val 72459"/>
              <a:gd name="adj2" fmla="val 51624"/>
            </a:avLst>
          </a:prstGeom>
          <a:ln w="12700">
            <a:solidFill>
              <a:srgbClr val="00206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49595" y="2750355"/>
            <a:ext cx="2021634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en-US" sz="2000" dirty="0"/>
              <a:t>n can be as high as 6 in dense indoor environment</a:t>
            </a:r>
          </a:p>
        </p:txBody>
      </p:sp>
    </p:spTree>
    <p:extLst>
      <p:ext uri="{BB962C8B-B14F-4D97-AF65-F5344CB8AC3E}">
        <p14:creationId xmlns:p14="http://schemas.microsoft.com/office/powerpoint/2010/main" val="41855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CST and path loss example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Consider </a:t>
            </a:r>
            <a:r>
              <a:rPr lang="en-US" sz="2400" dirty="0" err="1"/>
              <a:t>Tx</a:t>
            </a:r>
            <a:r>
              <a:rPr lang="en-US" sz="2400" dirty="0"/>
              <a:t> and Rx where</a:t>
            </a:r>
            <a:endParaRPr lang="en-US" sz="1600" dirty="0"/>
          </a:p>
          <a:p>
            <a:pPr lvl="1"/>
            <a:r>
              <a:rPr lang="en-US" sz="2000" dirty="0"/>
              <a:t>NIC Tx power = 18 dBm, Tx antenna gain = 7 dB, Rx antenna gain = 7 dB</a:t>
            </a:r>
          </a:p>
          <a:p>
            <a:pPr lvl="1"/>
            <a:r>
              <a:rPr lang="en-US" sz="2000" dirty="0"/>
              <a:t>Freq. = 2.4 GHz, n = 4</a:t>
            </a:r>
          </a:p>
          <a:p>
            <a:pPr lvl="1"/>
            <a:r>
              <a:rPr lang="en-US" sz="2000" dirty="0"/>
              <a:t>Carrier sense threshold = -90 </a:t>
            </a:r>
            <a:r>
              <a:rPr lang="en-US" sz="2000" dirty="0" err="1"/>
              <a:t>dBm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44</a:t>
            </a:fld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163542" y="3853299"/>
            <a:ext cx="2754489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1. Node at 100m from TX</a:t>
            </a:r>
          </a:p>
          <a:p>
            <a:r>
              <a:rPr lang="en-US" sz="1400" dirty="0"/>
              <a:t>	Defers its transmission</a:t>
            </a:r>
          </a:p>
          <a:p>
            <a:endParaRPr lang="en-US" sz="1400" dirty="0"/>
          </a:p>
          <a:p>
            <a:r>
              <a:rPr lang="en-US" sz="1400" dirty="0"/>
              <a:t>2. Node at 115m from </a:t>
            </a:r>
            <a:r>
              <a:rPr lang="en-US" sz="1400" dirty="0" err="1"/>
              <a:t>Tx</a:t>
            </a:r>
            <a:endParaRPr lang="en-US" sz="1400" dirty="0"/>
          </a:p>
          <a:p>
            <a:r>
              <a:rPr lang="en-US" sz="1400" dirty="0"/>
              <a:t>	Can transmit simultaneously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9" y="2628778"/>
            <a:ext cx="5440863" cy="408064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207911" y="5689600"/>
            <a:ext cx="2686756" cy="0"/>
          </a:xfrm>
          <a:prstGeom prst="line">
            <a:avLst/>
          </a:prstGeom>
          <a:ln w="12700">
            <a:solidFill>
              <a:srgbClr val="002060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894667" y="5689600"/>
            <a:ext cx="0" cy="666751"/>
          </a:xfrm>
          <a:prstGeom prst="line">
            <a:avLst/>
          </a:prstGeom>
          <a:ln w="12700">
            <a:solidFill>
              <a:srgbClr val="002060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80178" y="5022850"/>
            <a:ext cx="1302675" cy="36933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112 meters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894667" y="5432198"/>
            <a:ext cx="158044" cy="24845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457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Carrier sense threshold (CST)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Lower CST value results in larger carrier sense range</a:t>
            </a:r>
          </a:p>
          <a:p>
            <a:pPr lvl="1"/>
            <a:r>
              <a:rPr lang="en-US" sz="2000" dirty="0"/>
              <a:t>A node will defer for ongoing transmission of other nodes at farther distances</a:t>
            </a:r>
          </a:p>
          <a:p>
            <a:endParaRPr lang="en-US" sz="16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660256" y="2359790"/>
            <a:ext cx="3152718" cy="313594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74000">
                <a:srgbClr val="FF0000">
                  <a:lumMod val="0"/>
                  <a:lumOff val="10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154838" y="380917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06394" y="2359790"/>
            <a:ext cx="3060441" cy="3168170"/>
          </a:xfrm>
          <a:prstGeom prst="ellipse">
            <a:avLst/>
          </a:prstGeom>
          <a:noFill/>
          <a:ln w="254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947176" y="2627132"/>
            <a:ext cx="2578876" cy="2601256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49913" y="2878705"/>
            <a:ext cx="2041974" cy="209810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57781" y="380917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72000" y="450278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43783" y="3962293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6" idx="5"/>
            <a:endCxn id="12" idx="1"/>
          </p:cNvCxnSpPr>
          <p:nvPr/>
        </p:nvCxnSpPr>
        <p:spPr>
          <a:xfrm>
            <a:off x="4352968" y="4011608"/>
            <a:ext cx="253026" cy="52591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828789" y="3962293"/>
            <a:ext cx="286922" cy="8404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17938" y="3974841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26726" y="4563769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82843" y="3489656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17326" y="4133457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6541" y="2699664"/>
            <a:ext cx="159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CST = -80 </a:t>
            </a:r>
            <a:r>
              <a:rPr lang="en-US" dirty="0" err="1">
                <a:solidFill>
                  <a:srgbClr val="FF0000"/>
                </a:solidFill>
              </a:rPr>
              <a:t>dBm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55797" y="2310888"/>
            <a:ext cx="159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CST = -85 </a:t>
            </a:r>
            <a:r>
              <a:rPr lang="en-US" dirty="0" err="1">
                <a:solidFill>
                  <a:srgbClr val="00B050"/>
                </a:solidFill>
              </a:rPr>
              <a:t>dBm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60061" y="1946993"/>
            <a:ext cx="159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CST = -90 </a:t>
            </a:r>
            <a:r>
              <a:rPr lang="en-US" dirty="0" err="1">
                <a:solidFill>
                  <a:srgbClr val="4472C4"/>
                </a:solidFill>
              </a:rPr>
              <a:t>dBm</a:t>
            </a:r>
            <a:endParaRPr lang="en-US" dirty="0">
              <a:solidFill>
                <a:srgbClr val="4472C4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4688062" y="2223770"/>
            <a:ext cx="182518" cy="20897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019869" y="2594902"/>
            <a:ext cx="363894" cy="28380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3" idx="1"/>
          </p:cNvCxnSpPr>
          <p:nvPr/>
        </p:nvCxnSpPr>
        <p:spPr>
          <a:xfrm flipH="1">
            <a:off x="5158052" y="2884330"/>
            <a:ext cx="598489" cy="40937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117326" y="5145993"/>
            <a:ext cx="25803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 does not have to defer its transmission to D if CST = -85 </a:t>
            </a:r>
            <a:r>
              <a:rPr lang="en-US" dirty="0" err="1"/>
              <a:t>dBm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94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Is CSMA collision free?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If CST is properly chosen, can collisions be completely avoided?</a:t>
            </a:r>
          </a:p>
          <a:p>
            <a:pPr lvl="1"/>
            <a:endParaRPr lang="en-US" sz="2000" dirty="0"/>
          </a:p>
          <a:p>
            <a:r>
              <a:rPr lang="en-US" sz="2400" dirty="0"/>
              <a:t>Hidden terminal problem</a:t>
            </a:r>
          </a:p>
          <a:p>
            <a:pPr lvl="1"/>
            <a:r>
              <a:rPr lang="en-US" sz="2000" dirty="0"/>
              <a:t>Two transmitters outside each other’s range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46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006081" y="3321696"/>
            <a:ext cx="2808515" cy="25285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4000">
                <a:srgbClr val="FF0000">
                  <a:lumMod val="0"/>
                  <a:lumOff val="10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00901" y="4264088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3294276" y="4467414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11783" y="4467414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77031" y="4117904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4982637" y="4470523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62495" y="4232980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47257" y="4839473"/>
            <a:ext cx="175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is transmitting to B</a:t>
            </a:r>
          </a:p>
        </p:txBody>
      </p:sp>
      <p:cxnSp>
        <p:nvCxnSpPr>
          <p:cNvPr id="18" name="Straight Arrow Connector 17"/>
          <p:cNvCxnSpPr>
            <a:stCxn id="9" idx="6"/>
            <a:endCxn id="10" idx="2"/>
          </p:cNvCxnSpPr>
          <p:nvPr/>
        </p:nvCxnSpPr>
        <p:spPr>
          <a:xfrm>
            <a:off x="3526400" y="4585994"/>
            <a:ext cx="585383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2"/>
          </p:cNvCxnSpPr>
          <p:nvPr/>
        </p:nvCxnSpPr>
        <p:spPr>
          <a:xfrm flipH="1" flipV="1">
            <a:off x="4343907" y="4585994"/>
            <a:ext cx="638730" cy="3109"/>
          </a:xfrm>
          <a:prstGeom prst="straightConnector1">
            <a:avLst/>
          </a:prstGeom>
          <a:ln w="12700">
            <a:solidFill>
              <a:srgbClr val="00206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63272" y="4823154"/>
            <a:ext cx="1754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 cannot know A-&gt;B, and can still interfere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27235" y="3426671"/>
            <a:ext cx="17541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 is the hidden terminal for A</a:t>
            </a:r>
          </a:p>
        </p:txBody>
      </p:sp>
    </p:spTree>
    <p:extLst>
      <p:ext uri="{BB962C8B-B14F-4D97-AF65-F5344CB8AC3E}">
        <p14:creationId xmlns:p14="http://schemas.microsoft.com/office/powerpoint/2010/main" val="28297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0" grpId="0" animBg="1"/>
      <p:bldP spid="11" grpId="0"/>
      <p:bldP spid="12" grpId="0" animBg="1"/>
      <p:bldP spid="15" grpId="0"/>
      <p:bldP spid="16" grpId="0"/>
      <p:bldP spid="21" grpId="0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>
          <a:xfrm>
            <a:off x="2804772" y="3882728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46799" y="341352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78923" y="5056895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9500" y="461520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How to deal with hidden terminal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IEEE 802.11 suggests using explicit control frames</a:t>
            </a:r>
          </a:p>
          <a:p>
            <a:pPr lvl="1"/>
            <a:r>
              <a:rPr lang="en-US" sz="2000" dirty="0"/>
              <a:t>RTS – Request To Send</a:t>
            </a:r>
          </a:p>
          <a:p>
            <a:pPr lvl="1"/>
            <a:r>
              <a:rPr lang="en-US" sz="2000" dirty="0"/>
              <a:t>CTS – Clear To Send</a:t>
            </a:r>
          </a:p>
          <a:p>
            <a:r>
              <a:rPr lang="en-US" sz="2400" dirty="0"/>
              <a:t>CSMA/CA – CSMA with Collision Avoidance</a:t>
            </a:r>
          </a:p>
          <a:p>
            <a:pPr lvl="1"/>
            <a:r>
              <a:rPr lang="en-US" sz="2000" dirty="0"/>
              <a:t>Nodes receiving RTS and CTS defer their transmissions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endParaRPr lang="en-US" sz="16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47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378368" y="3250854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58545" y="5104608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35720" y="5419522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8717" y="4069436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31292" y="3320757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12971" y="5182362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07602" y="2917928"/>
            <a:ext cx="3139752" cy="3168170"/>
          </a:xfrm>
          <a:prstGeom prst="ellipse">
            <a:avLst/>
          </a:prstGeom>
          <a:solidFill>
            <a:srgbClr val="4472C4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78923" y="4383433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82701" y="4407285"/>
            <a:ext cx="452555" cy="13472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36" y="4193226"/>
            <a:ext cx="512746" cy="4550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741" y="4165531"/>
            <a:ext cx="512746" cy="45506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622" y="6133213"/>
            <a:ext cx="386415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Node A sends RTS to B, all neighboring nodes receiving RTS defer their transmission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12763" y="3919672"/>
            <a:ext cx="542255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11646" y="4348060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4" name="Oval 103"/>
          <p:cNvSpPr/>
          <p:nvPr/>
        </p:nvSpPr>
        <p:spPr>
          <a:xfrm>
            <a:off x="7715797" y="3867178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157824" y="339797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389948" y="5041345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5250525" y="459965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289393" y="3235304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969570" y="5089058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746745" y="5403972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689742" y="4053886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8142317" y="3305207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8323996" y="5166812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118627" y="2902378"/>
            <a:ext cx="3139752" cy="3168170"/>
          </a:xfrm>
          <a:prstGeom prst="ellipse">
            <a:avLst/>
          </a:prstGeom>
          <a:solidFill>
            <a:srgbClr val="4472C4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5936134" y="2902378"/>
            <a:ext cx="3139752" cy="3168170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7389948" y="4367883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17" name="Straight Arrow Connector 116"/>
          <p:cNvCxnSpPr/>
          <p:nvPr/>
        </p:nvCxnSpPr>
        <p:spPr>
          <a:xfrm>
            <a:off x="6893726" y="4391735"/>
            <a:ext cx="452555" cy="13472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61" y="4177676"/>
            <a:ext cx="512746" cy="455062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66" y="4149981"/>
            <a:ext cx="512746" cy="455062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6859972" y="4743965"/>
            <a:ext cx="542255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CTS</a:t>
            </a:r>
          </a:p>
        </p:txBody>
      </p:sp>
      <p:cxnSp>
        <p:nvCxnSpPr>
          <p:cNvPr id="122" name="Straight Arrow Connector 121"/>
          <p:cNvCxnSpPr/>
          <p:nvPr/>
        </p:nvCxnSpPr>
        <p:spPr>
          <a:xfrm flipH="1" flipV="1">
            <a:off x="6876250" y="4598492"/>
            <a:ext cx="484014" cy="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7622671" y="4332510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853168" y="3895684"/>
            <a:ext cx="542255" cy="369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128545" y="4379161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067569" y="4335620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5082932" y="6136327"/>
            <a:ext cx="386415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Node B sends CTS to A, all neighboring nodes receiving CTS defer their transmission</a:t>
            </a:r>
          </a:p>
        </p:txBody>
      </p:sp>
    </p:spTree>
    <p:extLst>
      <p:ext uri="{BB962C8B-B14F-4D97-AF65-F5344CB8AC3E}">
        <p14:creationId xmlns:p14="http://schemas.microsoft.com/office/powerpoint/2010/main" val="12855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1" grpId="0" animBg="1"/>
      <p:bldP spid="20" grpId="0" animBg="1"/>
      <p:bldP spid="31" grpId="0" animBg="1"/>
      <p:bldP spid="7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19" grpId="0" animBg="1"/>
      <p:bldP spid="6" grpId="0" animBg="1"/>
      <p:bldP spid="37" grpId="0" animBg="1"/>
      <p:bldP spid="38" grpId="0" animBg="1"/>
      <p:bldP spid="44" grpId="0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1" grpId="0" animBg="1"/>
      <p:bldP spid="123" grpId="0"/>
      <p:bldP spid="125" grpId="0" animBg="1"/>
      <p:bldP spid="126" grpId="0"/>
      <p:bldP spid="127" grpId="0"/>
      <p:bldP spid="1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3221961" y="133333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03640" y="3194936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031343" y="918058"/>
            <a:ext cx="3139752" cy="3168170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2795441" y="1895302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37468" y="1426095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69592" y="306946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0169" y="2627783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CSMA/CA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How much neighboring nodes should wait?</a:t>
            </a:r>
          </a:p>
          <a:p>
            <a:pPr lvl="1"/>
            <a:r>
              <a:rPr lang="en-US" sz="2000" dirty="0"/>
              <a:t>RTS packet includes a time duration value which indicates the total time required for CTS return, data transmission and ACK return</a:t>
            </a:r>
          </a:p>
          <a:p>
            <a:pPr lvl="1"/>
            <a:r>
              <a:rPr lang="en-US" sz="2000" dirty="0"/>
              <a:t>Neighboring nodes set their Net Allocation Vector (NAV) to this duration and wait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endParaRPr lang="en-US" sz="16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48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369037" y="1263428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49214" y="3117182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26389" y="3432096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9386" y="2082010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8271" y="930502"/>
            <a:ext cx="3139752" cy="3168170"/>
          </a:xfrm>
          <a:prstGeom prst="ellipse">
            <a:avLst/>
          </a:prstGeom>
          <a:solidFill>
            <a:srgbClr val="4472C4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69592" y="2396007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73370" y="2419859"/>
            <a:ext cx="452555" cy="13472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05" y="2205800"/>
            <a:ext cx="512746" cy="4550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10" y="2178105"/>
            <a:ext cx="512746" cy="45506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784416" y="1977971"/>
            <a:ext cx="82639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02315" y="2360634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4" name="Oval 103"/>
          <p:cNvSpPr/>
          <p:nvPr/>
        </p:nvSpPr>
        <p:spPr>
          <a:xfrm>
            <a:off x="7547843" y="1879752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989870" y="1410545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221994" y="305391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5082571" y="2612233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121439" y="1247878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801616" y="3101632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578791" y="3416546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521788" y="2066460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974363" y="131778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8156042" y="3179386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4950673" y="914952"/>
            <a:ext cx="3139752" cy="3168170"/>
          </a:xfrm>
          <a:prstGeom prst="ellipse">
            <a:avLst/>
          </a:prstGeom>
          <a:solidFill>
            <a:srgbClr val="4472C4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5768180" y="914952"/>
            <a:ext cx="3139752" cy="3168170"/>
          </a:xfrm>
          <a:prstGeom prst="ellipse">
            <a:avLst/>
          </a:prstGeom>
          <a:solidFill>
            <a:srgbClr val="FF0000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6" name="Oval 115"/>
          <p:cNvSpPr/>
          <p:nvPr/>
        </p:nvSpPr>
        <p:spPr>
          <a:xfrm>
            <a:off x="7221994" y="2380457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07" y="2190250"/>
            <a:ext cx="512746" cy="455062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12" y="2162555"/>
            <a:ext cx="512746" cy="455062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6612176" y="2578732"/>
            <a:ext cx="76210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ACK</a:t>
            </a:r>
          </a:p>
        </p:txBody>
      </p:sp>
      <p:cxnSp>
        <p:nvCxnSpPr>
          <p:cNvPr id="122" name="Straight Arrow Connector 121"/>
          <p:cNvCxnSpPr/>
          <p:nvPr/>
        </p:nvCxnSpPr>
        <p:spPr>
          <a:xfrm flipH="1" flipV="1">
            <a:off x="6708296" y="2611066"/>
            <a:ext cx="484014" cy="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7454717" y="2345084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119214" y="2391735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899615" y="2348194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1859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CSMA/CA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746" y="998375"/>
            <a:ext cx="7007291" cy="5714151"/>
          </a:xfrm>
        </p:spPr>
        <p:txBody>
          <a:bodyPr>
            <a:normAutofit/>
          </a:bodyPr>
          <a:lstStyle/>
          <a:p>
            <a:r>
              <a:rPr lang="en-US" sz="2400" dirty="0"/>
              <a:t>Does CSMA/CA completely eliminate collisions?</a:t>
            </a:r>
          </a:p>
          <a:p>
            <a:endParaRPr lang="en-US" sz="2400" dirty="0"/>
          </a:p>
          <a:p>
            <a:r>
              <a:rPr lang="en-US" sz="2400" dirty="0"/>
              <a:t>Wireless medium results in frequent unpredictable packet losses</a:t>
            </a:r>
          </a:p>
          <a:p>
            <a:pPr lvl="1"/>
            <a:r>
              <a:rPr lang="en-US" sz="2000" dirty="0"/>
              <a:t>CSMA/CA assumes RTS and CTS packets are correctly received by all neighboring nodes</a:t>
            </a:r>
          </a:p>
          <a:p>
            <a:pPr lvl="1"/>
            <a:r>
              <a:rPr lang="en-US" sz="2000" dirty="0"/>
              <a:t>A neighboring node not receiving RTS/CTS can initiate its own transmission, and cause a collision</a:t>
            </a:r>
          </a:p>
          <a:p>
            <a:pPr marL="457200" lvl="1" indent="0">
              <a:buNone/>
            </a:pPr>
            <a:endParaRPr lang="en-US" sz="2000" dirty="0"/>
          </a:p>
          <a:p>
            <a:endParaRPr lang="en-US" sz="24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69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2275" y="1122269"/>
            <a:ext cx="4267200" cy="3802063"/>
          </a:xfrm>
        </p:spPr>
        <p:txBody>
          <a:bodyPr>
            <a:normAutofit lnSpcReduction="10000"/>
          </a:bodyPr>
          <a:lstStyle/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terminology: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hosts and routers: </a:t>
            </a:r>
            <a:r>
              <a:rPr lang="en-US" sz="2400" dirty="0">
                <a:solidFill>
                  <a:srgbClr val="CC0000"/>
                </a:solidFill>
                <a:latin typeface="Gill Sans MT" charset="0"/>
                <a:cs typeface="+mn-cs"/>
              </a:rPr>
              <a:t>nodes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communication channels that connect adjacent nodes along communication path: </a:t>
            </a:r>
            <a:r>
              <a:rPr lang="en-US" sz="2400" dirty="0">
                <a:solidFill>
                  <a:srgbClr val="CC0000"/>
                </a:solidFill>
                <a:latin typeface="Gill Sans MT" charset="0"/>
                <a:cs typeface="+mn-cs"/>
              </a:rPr>
              <a:t>links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wired links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wireless links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LANs</a:t>
            </a:r>
            <a:endParaRPr lang="en-US" b="1" dirty="0">
              <a:solidFill>
                <a:srgbClr val="FF0000"/>
              </a:solidFill>
              <a:latin typeface="Gill Sans MT" charset="0"/>
            </a:endParaRP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layer-2 packet: </a:t>
            </a:r>
            <a:r>
              <a:rPr lang="en-US" sz="2400" dirty="0">
                <a:solidFill>
                  <a:srgbClr val="CC0000"/>
                </a:solidFill>
                <a:latin typeface="Gill Sans MT" charset="0"/>
                <a:cs typeface="+mn-cs"/>
              </a:rPr>
              <a:t>frame,</a:t>
            </a:r>
            <a:r>
              <a:rPr lang="en-US" sz="2400" b="1" dirty="0">
                <a:solidFill>
                  <a:srgbClr val="FF0000"/>
                </a:solidFill>
                <a:latin typeface="Gill Sans MT" charset="0"/>
                <a:cs typeface="+mn-cs"/>
              </a:rPr>
              <a:t> </a:t>
            </a:r>
            <a:r>
              <a:rPr lang="en-US" sz="2400" dirty="0">
                <a:latin typeface="Gill Sans MT" charset="0"/>
                <a:cs typeface="+mn-cs"/>
              </a:rPr>
              <a:t>encapsulates datagram</a:t>
            </a:r>
          </a:p>
          <a:p>
            <a:pPr>
              <a:buFont typeface="Wingdings" charset="0"/>
              <a:buNone/>
              <a:defRPr/>
            </a:pPr>
            <a:endParaRPr lang="en-US" sz="2400" dirty="0">
              <a:latin typeface="Gill Sans MT" charset="0"/>
              <a:cs typeface="+mn-cs"/>
            </a:endParaRPr>
          </a:p>
          <a:p>
            <a:pPr>
              <a:defRPr/>
            </a:pPr>
            <a:endParaRPr lang="en-US" sz="2400" dirty="0">
              <a:latin typeface="Gill Sans MT" charset="0"/>
              <a:cs typeface="+mn-cs"/>
            </a:endParaRPr>
          </a:p>
        </p:txBody>
      </p:sp>
      <p:sp>
        <p:nvSpPr>
          <p:cNvPr id="4103" name="Text Box 467"/>
          <p:cNvSpPr txBox="1">
            <a:spLocks noChangeArrowheads="1"/>
          </p:cNvSpPr>
          <p:nvPr/>
        </p:nvSpPr>
        <p:spPr bwMode="auto">
          <a:xfrm>
            <a:off x="396875" y="5091019"/>
            <a:ext cx="4881563" cy="10445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en-US" sz="2400" dirty="0">
                <a:solidFill>
                  <a:srgbClr val="CC0000"/>
                </a:solidFill>
                <a:latin typeface="Gill Sans MT" charset="0"/>
                <a:cs typeface="+mn-cs"/>
              </a:rPr>
              <a:t>data-link layer</a:t>
            </a:r>
            <a:r>
              <a:rPr lang="en-US" sz="2400" i="0" dirty="0">
                <a:latin typeface="Gill Sans MT" charset="0"/>
                <a:cs typeface="+mn-cs"/>
              </a:rPr>
              <a:t> has responsibility of </a:t>
            </a:r>
          </a:p>
          <a:p>
            <a:pPr>
              <a:lnSpc>
                <a:spcPct val="85000"/>
              </a:lnSpc>
              <a:defRPr/>
            </a:pPr>
            <a:r>
              <a:rPr lang="en-US" sz="2400" i="0" dirty="0">
                <a:latin typeface="Gill Sans MT" charset="0"/>
                <a:cs typeface="+mn-cs"/>
              </a:rPr>
              <a:t>transferring datagram from one node </a:t>
            </a:r>
          </a:p>
          <a:p>
            <a:pPr>
              <a:lnSpc>
                <a:spcPct val="85000"/>
              </a:lnSpc>
              <a:defRPr/>
            </a:pPr>
            <a:r>
              <a:rPr lang="en-US" sz="2400" i="0" dirty="0">
                <a:latin typeface="Gill Sans MT" charset="0"/>
                <a:cs typeface="+mn-cs"/>
              </a:rPr>
              <a:t>to </a:t>
            </a:r>
            <a:r>
              <a:rPr lang="en-US" sz="2400" dirty="0">
                <a:solidFill>
                  <a:srgbClr val="CC0000"/>
                </a:solidFill>
                <a:latin typeface="Gill Sans MT" charset="0"/>
                <a:cs typeface="+mn-cs"/>
              </a:rPr>
              <a:t>physically adjacent</a:t>
            </a:r>
            <a:r>
              <a:rPr lang="en-US" sz="2400" i="0" dirty="0">
                <a:latin typeface="Gill Sans MT" charset="0"/>
                <a:cs typeface="+mn-cs"/>
              </a:rPr>
              <a:t> node over a link</a:t>
            </a:r>
            <a:endParaRPr lang="en-US" i="0" dirty="0">
              <a:latin typeface="Gill Sans MT" charset="0"/>
              <a:cs typeface="+mn-cs"/>
            </a:endParaRPr>
          </a:p>
        </p:txBody>
      </p:sp>
      <p:sp>
        <p:nvSpPr>
          <p:cNvPr id="537" name="Freeform 415"/>
          <p:cNvSpPr>
            <a:spLocks/>
          </p:cNvSpPr>
          <p:nvPr/>
        </p:nvSpPr>
        <p:spPr bwMode="auto">
          <a:xfrm>
            <a:off x="7004050" y="3319369"/>
            <a:ext cx="1314450" cy="674688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8" name="Freeform 416"/>
          <p:cNvSpPr>
            <a:spLocks/>
          </p:cNvSpPr>
          <p:nvPr/>
        </p:nvSpPr>
        <p:spPr bwMode="auto">
          <a:xfrm>
            <a:off x="7023100" y="1809083"/>
            <a:ext cx="1730375" cy="1125538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9" name="Freeform 417"/>
          <p:cNvSpPr>
            <a:spLocks/>
          </p:cNvSpPr>
          <p:nvPr/>
        </p:nvSpPr>
        <p:spPr bwMode="auto">
          <a:xfrm>
            <a:off x="5202238" y="1501682"/>
            <a:ext cx="1736725" cy="1071563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540" name="Group 418"/>
          <p:cNvGrpSpPr>
            <a:grpSpLocks/>
          </p:cNvGrpSpPr>
          <p:nvPr/>
        </p:nvGrpSpPr>
        <p:grpSpPr bwMode="auto">
          <a:xfrm>
            <a:off x="5278438" y="2766919"/>
            <a:ext cx="1458912" cy="933450"/>
            <a:chOff x="2889" y="1631"/>
            <a:chExt cx="980" cy="743"/>
          </a:xfrm>
        </p:grpSpPr>
        <p:sp>
          <p:nvSpPr>
            <p:cNvPr id="889" name="Rectangle 419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90" name="AutoShape 420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CCFF"/>
                </a:solidFill>
              </a:endParaRPr>
            </a:p>
          </p:txBody>
        </p:sp>
      </p:grpSp>
      <p:sp>
        <p:nvSpPr>
          <p:cNvPr id="541" name="Line 421"/>
          <p:cNvSpPr>
            <a:spLocks noChangeShapeType="1"/>
          </p:cNvSpPr>
          <p:nvPr/>
        </p:nvSpPr>
        <p:spPr bwMode="auto">
          <a:xfrm>
            <a:off x="7396163" y="3605119"/>
            <a:ext cx="163512" cy="1206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2" name="Line 422"/>
          <p:cNvSpPr>
            <a:spLocks noChangeShapeType="1"/>
          </p:cNvSpPr>
          <p:nvPr/>
        </p:nvSpPr>
        <p:spPr bwMode="auto">
          <a:xfrm>
            <a:off x="7493000" y="3525744"/>
            <a:ext cx="2794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3" name="Line 423"/>
          <p:cNvSpPr>
            <a:spLocks noChangeShapeType="1"/>
          </p:cNvSpPr>
          <p:nvPr/>
        </p:nvSpPr>
        <p:spPr bwMode="auto">
          <a:xfrm flipV="1">
            <a:off x="7729538" y="3611469"/>
            <a:ext cx="134937" cy="10477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4" name="Line 424"/>
          <p:cNvSpPr>
            <a:spLocks noChangeShapeType="1"/>
          </p:cNvSpPr>
          <p:nvPr/>
        </p:nvSpPr>
        <p:spPr bwMode="auto">
          <a:xfrm>
            <a:off x="6427788" y="3532094"/>
            <a:ext cx="67945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5" name="Line 425"/>
          <p:cNvSpPr>
            <a:spLocks noChangeShapeType="1"/>
          </p:cNvSpPr>
          <p:nvPr/>
        </p:nvSpPr>
        <p:spPr bwMode="auto">
          <a:xfrm>
            <a:off x="6723063" y="2379569"/>
            <a:ext cx="509587" cy="317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6" name="Freeform 427"/>
          <p:cNvSpPr>
            <a:spLocks/>
          </p:cNvSpPr>
          <p:nvPr/>
        </p:nvSpPr>
        <p:spPr bwMode="auto">
          <a:xfrm>
            <a:off x="5497513" y="4170269"/>
            <a:ext cx="3079750" cy="1665288"/>
          </a:xfrm>
          <a:custGeom>
            <a:avLst/>
            <a:gdLst>
              <a:gd name="T0" fmla="*/ 2147483647 w 1940"/>
              <a:gd name="T1" fmla="*/ 2147483647 h 1049"/>
              <a:gd name="T2" fmla="*/ 2147483647 w 1940"/>
              <a:gd name="T3" fmla="*/ 2147483647 h 1049"/>
              <a:gd name="T4" fmla="*/ 2147483647 w 1940"/>
              <a:gd name="T5" fmla="*/ 2147483647 h 1049"/>
              <a:gd name="T6" fmla="*/ 2147483647 w 1940"/>
              <a:gd name="T7" fmla="*/ 2147483647 h 1049"/>
              <a:gd name="T8" fmla="*/ 2147483647 w 1940"/>
              <a:gd name="T9" fmla="*/ 2147483647 h 1049"/>
              <a:gd name="T10" fmla="*/ 2147483647 w 1940"/>
              <a:gd name="T11" fmla="*/ 2147483647 h 1049"/>
              <a:gd name="T12" fmla="*/ 2147483647 w 1940"/>
              <a:gd name="T13" fmla="*/ 2147483647 h 1049"/>
              <a:gd name="T14" fmla="*/ 2147483647 w 1940"/>
              <a:gd name="T15" fmla="*/ 2147483647 h 1049"/>
              <a:gd name="T16" fmla="*/ 2147483647 w 1940"/>
              <a:gd name="T17" fmla="*/ 2147483647 h 1049"/>
              <a:gd name="T18" fmla="*/ 2147483647 w 1940"/>
              <a:gd name="T19" fmla="*/ 2147483647 h 1049"/>
              <a:gd name="T20" fmla="*/ 2147483647 w 1940"/>
              <a:gd name="T21" fmla="*/ 2147483647 h 1049"/>
              <a:gd name="T22" fmla="*/ 2147483647 w 1940"/>
              <a:gd name="T23" fmla="*/ 2147483647 h 1049"/>
              <a:gd name="T24" fmla="*/ 2147483647 w 1940"/>
              <a:gd name="T25" fmla="*/ 2147483647 h 1049"/>
              <a:gd name="T26" fmla="*/ 2147483647 w 1940"/>
              <a:gd name="T27" fmla="*/ 2147483647 h 1049"/>
              <a:gd name="T28" fmla="*/ 2147483647 w 1940"/>
              <a:gd name="T29" fmla="*/ 2147483647 h 1049"/>
              <a:gd name="T30" fmla="*/ 2147483647 w 1940"/>
              <a:gd name="T31" fmla="*/ 2147483647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40"/>
              <a:gd name="T49" fmla="*/ 0 h 1049"/>
              <a:gd name="T50" fmla="*/ 1940 w 1940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40" h="1049">
                <a:moveTo>
                  <a:pt x="952" y="26"/>
                </a:moveTo>
                <a:cubicBezTo>
                  <a:pt x="867" y="45"/>
                  <a:pt x="832" y="118"/>
                  <a:pt x="755" y="125"/>
                </a:cubicBezTo>
                <a:cubicBezTo>
                  <a:pt x="678" y="132"/>
                  <a:pt x="587" y="72"/>
                  <a:pt x="488" y="68"/>
                </a:cubicBezTo>
                <a:cubicBezTo>
                  <a:pt x="389" y="64"/>
                  <a:pt x="237" y="48"/>
                  <a:pt x="158" y="101"/>
                </a:cubicBezTo>
                <a:cubicBezTo>
                  <a:pt x="79" y="154"/>
                  <a:pt x="28" y="298"/>
                  <a:pt x="14" y="389"/>
                </a:cubicBezTo>
                <a:cubicBezTo>
                  <a:pt x="0" y="480"/>
                  <a:pt x="25" y="595"/>
                  <a:pt x="71" y="648"/>
                </a:cubicBezTo>
                <a:cubicBezTo>
                  <a:pt x="117" y="701"/>
                  <a:pt x="205" y="665"/>
                  <a:pt x="288" y="706"/>
                </a:cubicBezTo>
                <a:cubicBezTo>
                  <a:pt x="371" y="747"/>
                  <a:pt x="450" y="842"/>
                  <a:pt x="568" y="893"/>
                </a:cubicBezTo>
                <a:cubicBezTo>
                  <a:pt x="686" y="944"/>
                  <a:pt x="852" y="991"/>
                  <a:pt x="996" y="1014"/>
                </a:cubicBezTo>
                <a:cubicBezTo>
                  <a:pt x="1140" y="1036"/>
                  <a:pt x="1309" y="1049"/>
                  <a:pt x="1433" y="1031"/>
                </a:cubicBezTo>
                <a:cubicBezTo>
                  <a:pt x="1557" y="1012"/>
                  <a:pt x="1657" y="960"/>
                  <a:pt x="1739" y="907"/>
                </a:cubicBezTo>
                <a:cubicBezTo>
                  <a:pt x="1821" y="855"/>
                  <a:pt x="1906" y="824"/>
                  <a:pt x="1923" y="714"/>
                </a:cubicBezTo>
                <a:cubicBezTo>
                  <a:pt x="1940" y="604"/>
                  <a:pt x="1898" y="350"/>
                  <a:pt x="1839" y="251"/>
                </a:cubicBezTo>
                <a:cubicBezTo>
                  <a:pt x="1780" y="151"/>
                  <a:pt x="1662" y="153"/>
                  <a:pt x="1566" y="114"/>
                </a:cubicBezTo>
                <a:cubicBezTo>
                  <a:pt x="1470" y="76"/>
                  <a:pt x="1365" y="30"/>
                  <a:pt x="1263" y="15"/>
                </a:cubicBezTo>
                <a:cubicBezTo>
                  <a:pt x="1161" y="0"/>
                  <a:pt x="1037" y="8"/>
                  <a:pt x="952" y="2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47" name="Line 428"/>
          <p:cNvSpPr>
            <a:spLocks noChangeShapeType="1"/>
          </p:cNvSpPr>
          <p:nvPr/>
        </p:nvSpPr>
        <p:spPr bwMode="auto">
          <a:xfrm rot="16200000">
            <a:off x="7845425" y="4951320"/>
            <a:ext cx="523875" cy="1397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8" name="Line 429"/>
          <p:cNvSpPr>
            <a:spLocks noChangeShapeType="1"/>
          </p:cNvSpPr>
          <p:nvPr/>
        </p:nvSpPr>
        <p:spPr bwMode="auto">
          <a:xfrm rot="5400000" flipV="1">
            <a:off x="7991475" y="5232307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9" name="Line 430"/>
          <p:cNvSpPr>
            <a:spLocks noChangeShapeType="1"/>
          </p:cNvSpPr>
          <p:nvPr/>
        </p:nvSpPr>
        <p:spPr bwMode="auto">
          <a:xfrm rot="16200000" flipH="1">
            <a:off x="8207749" y="4877920"/>
            <a:ext cx="8249" cy="183622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" name="Line 431"/>
          <p:cNvSpPr>
            <a:spLocks noChangeShapeType="1"/>
          </p:cNvSpPr>
          <p:nvPr/>
        </p:nvSpPr>
        <p:spPr bwMode="auto">
          <a:xfrm>
            <a:off x="7358063" y="4489357"/>
            <a:ext cx="390525" cy="1841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1" name="Line 432"/>
          <p:cNvSpPr>
            <a:spLocks noChangeShapeType="1"/>
          </p:cNvSpPr>
          <p:nvPr/>
        </p:nvSpPr>
        <p:spPr bwMode="auto">
          <a:xfrm flipV="1">
            <a:off x="6737350" y="4476657"/>
            <a:ext cx="322263" cy="198437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2" name="Line 433"/>
          <p:cNvSpPr>
            <a:spLocks noChangeShapeType="1"/>
          </p:cNvSpPr>
          <p:nvPr/>
        </p:nvSpPr>
        <p:spPr bwMode="auto">
          <a:xfrm flipV="1">
            <a:off x="6780213" y="4768757"/>
            <a:ext cx="97155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3" name="Line 435"/>
          <p:cNvSpPr>
            <a:spLocks noChangeShapeType="1"/>
          </p:cNvSpPr>
          <p:nvPr/>
        </p:nvSpPr>
        <p:spPr bwMode="auto">
          <a:xfrm>
            <a:off x="6100763" y="4565557"/>
            <a:ext cx="263525" cy="8572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4" name="Line 436"/>
          <p:cNvSpPr>
            <a:spLocks noChangeShapeType="1"/>
          </p:cNvSpPr>
          <p:nvPr/>
        </p:nvSpPr>
        <p:spPr bwMode="auto">
          <a:xfrm flipV="1">
            <a:off x="5841999" y="4744342"/>
            <a:ext cx="548981" cy="15776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5" name="Line 439"/>
          <p:cNvSpPr>
            <a:spLocks noChangeShapeType="1"/>
          </p:cNvSpPr>
          <p:nvPr/>
        </p:nvSpPr>
        <p:spPr bwMode="auto">
          <a:xfrm flipH="1">
            <a:off x="6278768" y="4862418"/>
            <a:ext cx="131556" cy="24404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6" name="Line 440"/>
          <p:cNvSpPr>
            <a:spLocks noChangeShapeType="1"/>
          </p:cNvSpPr>
          <p:nvPr/>
        </p:nvSpPr>
        <p:spPr bwMode="auto">
          <a:xfrm flipH="1" flipV="1">
            <a:off x="6595002" y="4800444"/>
            <a:ext cx="67735" cy="261999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7" name="Line 441"/>
          <p:cNvSpPr>
            <a:spLocks noChangeShapeType="1"/>
          </p:cNvSpPr>
          <p:nvPr/>
        </p:nvSpPr>
        <p:spPr bwMode="auto">
          <a:xfrm>
            <a:off x="6691914" y="4795345"/>
            <a:ext cx="555024" cy="319487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8" name="Line 443"/>
          <p:cNvSpPr>
            <a:spLocks noChangeShapeType="1"/>
          </p:cNvSpPr>
          <p:nvPr/>
        </p:nvSpPr>
        <p:spPr bwMode="auto">
          <a:xfrm>
            <a:off x="6281738" y="3314607"/>
            <a:ext cx="0" cy="131762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59" name="Line 444"/>
          <p:cNvSpPr>
            <a:spLocks noChangeShapeType="1"/>
          </p:cNvSpPr>
          <p:nvPr/>
        </p:nvSpPr>
        <p:spPr bwMode="auto">
          <a:xfrm flipV="1">
            <a:off x="7577138" y="2284319"/>
            <a:ext cx="123825" cy="87313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0" name="Line 445"/>
          <p:cNvSpPr>
            <a:spLocks noChangeShapeType="1"/>
          </p:cNvSpPr>
          <p:nvPr/>
        </p:nvSpPr>
        <p:spPr bwMode="auto">
          <a:xfrm>
            <a:off x="7405688" y="2467557"/>
            <a:ext cx="0" cy="825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1" name="Line 446"/>
          <p:cNvSpPr>
            <a:spLocks noChangeShapeType="1"/>
          </p:cNvSpPr>
          <p:nvPr/>
        </p:nvSpPr>
        <p:spPr bwMode="auto">
          <a:xfrm flipV="1">
            <a:off x="7577138" y="2354169"/>
            <a:ext cx="263525" cy="28892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2" name="Line 447"/>
          <p:cNvSpPr>
            <a:spLocks noChangeShapeType="1"/>
          </p:cNvSpPr>
          <p:nvPr/>
        </p:nvSpPr>
        <p:spPr bwMode="auto">
          <a:xfrm>
            <a:off x="7942263" y="2352582"/>
            <a:ext cx="0" cy="1968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" name="Line 448"/>
          <p:cNvSpPr>
            <a:spLocks noChangeShapeType="1"/>
          </p:cNvSpPr>
          <p:nvPr/>
        </p:nvSpPr>
        <p:spPr bwMode="auto">
          <a:xfrm>
            <a:off x="7596188" y="2658969"/>
            <a:ext cx="188912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4" name="Line 449"/>
          <p:cNvSpPr>
            <a:spLocks noChangeShapeType="1"/>
          </p:cNvSpPr>
          <p:nvPr/>
        </p:nvSpPr>
        <p:spPr bwMode="auto">
          <a:xfrm flipV="1">
            <a:off x="5891213" y="3525744"/>
            <a:ext cx="168275" cy="317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5" name="Line 450"/>
          <p:cNvSpPr>
            <a:spLocks noChangeShapeType="1"/>
          </p:cNvSpPr>
          <p:nvPr/>
        </p:nvSpPr>
        <p:spPr bwMode="auto">
          <a:xfrm>
            <a:off x="8150225" y="2649444"/>
            <a:ext cx="1778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6" name="Line 451"/>
          <p:cNvSpPr>
            <a:spLocks noChangeShapeType="1"/>
          </p:cNvSpPr>
          <p:nvPr/>
        </p:nvSpPr>
        <p:spPr bwMode="auto">
          <a:xfrm flipH="1">
            <a:off x="7296150" y="2725644"/>
            <a:ext cx="98425" cy="7048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7" name="Line 452"/>
          <p:cNvSpPr>
            <a:spLocks noChangeShapeType="1"/>
          </p:cNvSpPr>
          <p:nvPr/>
        </p:nvSpPr>
        <p:spPr bwMode="auto">
          <a:xfrm flipH="1">
            <a:off x="7888288" y="2725644"/>
            <a:ext cx="111125" cy="72707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8" name="Line 541"/>
          <p:cNvSpPr>
            <a:spLocks noChangeShapeType="1"/>
          </p:cNvSpPr>
          <p:nvPr/>
        </p:nvSpPr>
        <p:spPr bwMode="auto">
          <a:xfrm flipV="1">
            <a:off x="7272338" y="3867057"/>
            <a:ext cx="227012" cy="436562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569" name="Group 590"/>
          <p:cNvGrpSpPr>
            <a:grpSpLocks/>
          </p:cNvGrpSpPr>
          <p:nvPr/>
        </p:nvGrpSpPr>
        <p:grpSpPr bwMode="auto">
          <a:xfrm flipH="1">
            <a:off x="5775325" y="4325844"/>
            <a:ext cx="414337" cy="373063"/>
            <a:chOff x="2839" y="3501"/>
            <a:chExt cx="755" cy="803"/>
          </a:xfrm>
        </p:grpSpPr>
        <p:pic>
          <p:nvPicPr>
            <p:cNvPr id="887" name="Picture 591" descr="desktop_computer_stylized_medium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8" name="Freeform 592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570" name="Group 593"/>
          <p:cNvGrpSpPr>
            <a:grpSpLocks/>
          </p:cNvGrpSpPr>
          <p:nvPr/>
        </p:nvGrpSpPr>
        <p:grpSpPr bwMode="auto">
          <a:xfrm flipH="1">
            <a:off x="5457825" y="4746532"/>
            <a:ext cx="482600" cy="406400"/>
            <a:chOff x="2839" y="3501"/>
            <a:chExt cx="755" cy="803"/>
          </a:xfrm>
        </p:grpSpPr>
        <p:pic>
          <p:nvPicPr>
            <p:cNvPr id="885" name="Picture 594" descr="desktop_computer_stylized_medium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6" name="Freeform 595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571" name="Group 596"/>
          <p:cNvGrpSpPr>
            <a:grpSpLocks/>
          </p:cNvGrpSpPr>
          <p:nvPr/>
        </p:nvGrpSpPr>
        <p:grpSpPr bwMode="auto">
          <a:xfrm flipH="1">
            <a:off x="5935663" y="5048157"/>
            <a:ext cx="427037" cy="349250"/>
            <a:chOff x="2839" y="3501"/>
            <a:chExt cx="755" cy="803"/>
          </a:xfrm>
        </p:grpSpPr>
        <p:pic>
          <p:nvPicPr>
            <p:cNvPr id="883" name="Picture 597" descr="desktop_computer_stylized_medium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4" name="Freeform 598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572" name="Group 599"/>
          <p:cNvGrpSpPr>
            <a:grpSpLocks/>
          </p:cNvGrpSpPr>
          <p:nvPr/>
        </p:nvGrpSpPr>
        <p:grpSpPr bwMode="auto">
          <a:xfrm>
            <a:off x="6550025" y="5030694"/>
            <a:ext cx="427037" cy="350838"/>
            <a:chOff x="2839" y="3501"/>
            <a:chExt cx="755" cy="803"/>
          </a:xfrm>
        </p:grpSpPr>
        <p:pic>
          <p:nvPicPr>
            <p:cNvPr id="881" name="Picture 600" descr="desktop_computer_stylized_medium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2" name="Freeform 601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pic>
        <p:nvPicPr>
          <p:cNvPr id="573" name="Picture 603" descr="car_icon_small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15" y="1595402"/>
            <a:ext cx="8493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4" name="Group 652"/>
          <p:cNvGrpSpPr>
            <a:grpSpLocks/>
          </p:cNvGrpSpPr>
          <p:nvPr/>
        </p:nvGrpSpPr>
        <p:grpSpPr bwMode="auto">
          <a:xfrm>
            <a:off x="5613400" y="1338169"/>
            <a:ext cx="415925" cy="385763"/>
            <a:chOff x="2751" y="1851"/>
            <a:chExt cx="462" cy="478"/>
          </a:xfrm>
        </p:grpSpPr>
        <p:pic>
          <p:nvPicPr>
            <p:cNvPr id="879" name="Picture 653" descr="iphone_stylized_small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" name="Picture 654" descr="antenna_radiation_stylized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9" name="Line 693"/>
          <p:cNvSpPr>
            <a:spLocks noChangeShapeType="1"/>
          </p:cNvSpPr>
          <p:nvPr/>
        </p:nvSpPr>
        <p:spPr bwMode="auto">
          <a:xfrm>
            <a:off x="8345488" y="2647856"/>
            <a:ext cx="305034" cy="259"/>
          </a:xfrm>
          <a:prstGeom prst="line">
            <a:avLst/>
          </a:prstGeom>
          <a:noFill/>
          <a:ln w="25400">
            <a:solidFill>
              <a:srgbClr val="CC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588" name="Group 776"/>
          <p:cNvGrpSpPr>
            <a:grpSpLocks/>
          </p:cNvGrpSpPr>
          <p:nvPr/>
        </p:nvGrpSpPr>
        <p:grpSpPr bwMode="auto">
          <a:xfrm>
            <a:off x="5611813" y="3292382"/>
            <a:ext cx="506412" cy="352425"/>
            <a:chOff x="2967" y="478"/>
            <a:chExt cx="788" cy="625"/>
          </a:xfrm>
        </p:grpSpPr>
        <p:pic>
          <p:nvPicPr>
            <p:cNvPr id="781" name="Picture 777" descr="access_point_stylized_small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2" name="Picture 778" descr="antenna_radiation_stylized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9" name="Group 779"/>
          <p:cNvGrpSpPr>
            <a:grpSpLocks/>
          </p:cNvGrpSpPr>
          <p:nvPr/>
        </p:nvGrpSpPr>
        <p:grpSpPr bwMode="auto">
          <a:xfrm>
            <a:off x="7132638" y="4795744"/>
            <a:ext cx="563562" cy="420688"/>
            <a:chOff x="2967" y="478"/>
            <a:chExt cx="788" cy="625"/>
          </a:xfrm>
        </p:grpSpPr>
        <p:pic>
          <p:nvPicPr>
            <p:cNvPr id="779" name="Picture 780" descr="access_point_stylized_small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0" name="Picture 781" descr="antenna_radiation_stylized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0" name="Group 523"/>
          <p:cNvGrpSpPr>
            <a:grpSpLocks/>
          </p:cNvGrpSpPr>
          <p:nvPr/>
        </p:nvGrpSpPr>
        <p:grpSpPr bwMode="auto">
          <a:xfrm>
            <a:off x="5890114" y="1636619"/>
            <a:ext cx="457200" cy="733152"/>
            <a:chOff x="6061075" y="1844675"/>
            <a:chExt cx="457200" cy="733152"/>
          </a:xfrm>
        </p:grpSpPr>
        <p:sp>
          <p:nvSpPr>
            <p:cNvPr id="759" name="Line 426"/>
            <p:cNvSpPr>
              <a:spLocks noChangeShapeType="1"/>
            </p:cNvSpPr>
            <p:nvPr/>
          </p:nvSpPr>
          <p:spPr bwMode="auto">
            <a:xfrm>
              <a:off x="6289675" y="2403475"/>
              <a:ext cx="227964" cy="174352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60" name="Group 782"/>
            <p:cNvGrpSpPr>
              <a:grpSpLocks/>
            </p:cNvGrpSpPr>
            <p:nvPr/>
          </p:nvGrpSpPr>
          <p:grpSpPr bwMode="auto">
            <a:xfrm>
              <a:off x="6061075" y="1844675"/>
              <a:ext cx="457200" cy="631825"/>
              <a:chOff x="742" y="2409"/>
              <a:chExt cx="576" cy="881"/>
            </a:xfrm>
          </p:grpSpPr>
          <p:grpSp>
            <p:nvGrpSpPr>
              <p:cNvPr id="761" name="Group 78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764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65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66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67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68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69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70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71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72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73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74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75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76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77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778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762" name="Picture 799" descr="cell_tower_radiation copy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3" name="Oval 80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91" name="Group 950"/>
          <p:cNvGrpSpPr>
            <a:grpSpLocks/>
          </p:cNvGrpSpPr>
          <p:nvPr/>
        </p:nvGrpSpPr>
        <p:grpSpPr bwMode="auto">
          <a:xfrm>
            <a:off x="8240713" y="4794157"/>
            <a:ext cx="227012" cy="481013"/>
            <a:chOff x="4140" y="429"/>
            <a:chExt cx="1425" cy="2396"/>
          </a:xfrm>
        </p:grpSpPr>
        <p:sp>
          <p:nvSpPr>
            <p:cNvPr id="727" name="Freeform 95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4 w 354"/>
                <a:gd name="T1" fmla="*/ 0 h 2742"/>
                <a:gd name="T2" fmla="*/ 19 w 354"/>
                <a:gd name="T3" fmla="*/ 32 h 2742"/>
                <a:gd name="T4" fmla="*/ 19 w 354"/>
                <a:gd name="T5" fmla="*/ 246 h 2742"/>
                <a:gd name="T6" fmla="*/ 0 w 354"/>
                <a:gd name="T7" fmla="*/ 258 h 2742"/>
                <a:gd name="T8" fmla="*/ 4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" name="Rectangle 952"/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29" name="Freeform 95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11 w 211"/>
                <a:gd name="T3" fmla="*/ 21 h 2537"/>
                <a:gd name="T4" fmla="*/ 2 w 211"/>
                <a:gd name="T5" fmla="*/ 23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0" name="Freeform 95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8 w 328"/>
                <a:gd name="T3" fmla="*/ 13 h 226"/>
                <a:gd name="T4" fmla="*/ 18 w 328"/>
                <a:gd name="T5" fmla="*/ 23 h 226"/>
                <a:gd name="T6" fmla="*/ 0 w 328"/>
                <a:gd name="T7" fmla="*/ 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1" name="Rectangle 955"/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32" name="Group 95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757" name="AutoShape 957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8" name="AutoShape 958"/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733" name="Rectangle 959"/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34" name="Group 96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755" name="AutoShape 961"/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6" name="AutoShape 962"/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735" name="Rectangle 963"/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36" name="Rectangle 964"/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37" name="Group 96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753" name="AutoShape 966"/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4" name="AutoShape 967"/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738" name="Freeform 96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8 w 328"/>
                <a:gd name="T3" fmla="*/ 12 h 226"/>
                <a:gd name="T4" fmla="*/ 18 w 328"/>
                <a:gd name="T5" fmla="*/ 21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39" name="Group 96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751" name="AutoShape 970"/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2" name="AutoShape 971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740" name="Rectangle 972"/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1" name="Freeform 97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7 w 296"/>
                <a:gd name="T3" fmla="*/ 12 h 256"/>
                <a:gd name="T4" fmla="*/ 17 w 296"/>
                <a:gd name="T5" fmla="*/ 23 h 256"/>
                <a:gd name="T6" fmla="*/ 0 w 296"/>
                <a:gd name="T7" fmla="*/ 8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2" name="Freeform 97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8 w 304"/>
                <a:gd name="T3" fmla="*/ 16 h 288"/>
                <a:gd name="T4" fmla="*/ 16 w 304"/>
                <a:gd name="T5" fmla="*/ 28 h 288"/>
                <a:gd name="T6" fmla="*/ 2 w 304"/>
                <a:gd name="T7" fmla="*/ 1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3" name="Oval 975"/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4" name="Freeform 97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1 h 240"/>
                <a:gd name="T2" fmla="*/ 2 w 306"/>
                <a:gd name="T3" fmla="*/ 23 h 240"/>
                <a:gd name="T4" fmla="*/ 18 w 306"/>
                <a:gd name="T5" fmla="*/ 11 h 240"/>
                <a:gd name="T6" fmla="*/ 17 w 306"/>
                <a:gd name="T7" fmla="*/ 0 h 240"/>
                <a:gd name="T8" fmla="*/ 0 w 306"/>
                <a:gd name="T9" fmla="*/ 11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5" name="AutoShape 977"/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6" name="AutoShape 978"/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" name="Oval 979"/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8" name="Oval 980"/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749" name="Oval 981"/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50" name="Rectangle 982"/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592" name="Group 983"/>
          <p:cNvGrpSpPr>
            <a:grpSpLocks/>
          </p:cNvGrpSpPr>
          <p:nvPr/>
        </p:nvGrpSpPr>
        <p:grpSpPr bwMode="auto">
          <a:xfrm>
            <a:off x="7924800" y="5095782"/>
            <a:ext cx="227012" cy="481013"/>
            <a:chOff x="4140" y="429"/>
            <a:chExt cx="1425" cy="2396"/>
          </a:xfrm>
        </p:grpSpPr>
        <p:sp>
          <p:nvSpPr>
            <p:cNvPr id="695" name="Freeform 98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4 w 354"/>
                <a:gd name="T1" fmla="*/ 0 h 2742"/>
                <a:gd name="T2" fmla="*/ 19 w 354"/>
                <a:gd name="T3" fmla="*/ 32 h 2742"/>
                <a:gd name="T4" fmla="*/ 19 w 354"/>
                <a:gd name="T5" fmla="*/ 246 h 2742"/>
                <a:gd name="T6" fmla="*/ 0 w 354"/>
                <a:gd name="T7" fmla="*/ 258 h 2742"/>
                <a:gd name="T8" fmla="*/ 4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6" name="Rectangle 985"/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97" name="Freeform 98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11 w 211"/>
                <a:gd name="T3" fmla="*/ 21 h 2537"/>
                <a:gd name="T4" fmla="*/ 2 w 211"/>
                <a:gd name="T5" fmla="*/ 235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8" name="Freeform 98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8 w 328"/>
                <a:gd name="T3" fmla="*/ 13 h 226"/>
                <a:gd name="T4" fmla="*/ 18 w 328"/>
                <a:gd name="T5" fmla="*/ 23 h 226"/>
                <a:gd name="T6" fmla="*/ 0 w 328"/>
                <a:gd name="T7" fmla="*/ 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9" name="Rectangle 988"/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00" name="Group 98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725" name="AutoShape 990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6" name="AutoShape 991"/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701" name="Rectangle 992"/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02" name="Group 99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723" name="AutoShape 994"/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4" name="AutoShape 995"/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703" name="Rectangle 996"/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4" name="Rectangle 997"/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05" name="Group 99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721" name="AutoShape 999"/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2" name="AutoShape 1000"/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706" name="Freeform 100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8 w 328"/>
                <a:gd name="T3" fmla="*/ 12 h 226"/>
                <a:gd name="T4" fmla="*/ 18 w 328"/>
                <a:gd name="T5" fmla="*/ 21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07" name="Group 100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719" name="AutoShape 1003"/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0" name="AutoShape 1004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708" name="Rectangle 1005"/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9" name="Freeform 100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7 w 296"/>
                <a:gd name="T3" fmla="*/ 12 h 256"/>
                <a:gd name="T4" fmla="*/ 17 w 296"/>
                <a:gd name="T5" fmla="*/ 23 h 256"/>
                <a:gd name="T6" fmla="*/ 0 w 296"/>
                <a:gd name="T7" fmla="*/ 8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0" name="Freeform 100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8 w 304"/>
                <a:gd name="T3" fmla="*/ 16 h 288"/>
                <a:gd name="T4" fmla="*/ 16 w 304"/>
                <a:gd name="T5" fmla="*/ 28 h 288"/>
                <a:gd name="T6" fmla="*/ 2 w 304"/>
                <a:gd name="T7" fmla="*/ 12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1" name="Oval 1008"/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2" name="Freeform 100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11 h 240"/>
                <a:gd name="T2" fmla="*/ 2 w 306"/>
                <a:gd name="T3" fmla="*/ 23 h 240"/>
                <a:gd name="T4" fmla="*/ 18 w 306"/>
                <a:gd name="T5" fmla="*/ 11 h 240"/>
                <a:gd name="T6" fmla="*/ 17 w 306"/>
                <a:gd name="T7" fmla="*/ 0 h 240"/>
                <a:gd name="T8" fmla="*/ 0 w 306"/>
                <a:gd name="T9" fmla="*/ 11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3" name="AutoShape 1010"/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4" name="AutoShape 1011"/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5" name="Oval 1012"/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6" name="Oval 1013"/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717" name="Oval 1014"/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18" name="Rectangle 1015"/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593" name="Picture 1017" descr="antenna_stylized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1835057"/>
            <a:ext cx="530702" cy="22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" name="Picture 1018" descr="laptop_keyboard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4" flipH="1">
            <a:off x="5327957" y="2083534"/>
            <a:ext cx="437221" cy="15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" name="Freeform 1019"/>
          <p:cNvSpPr>
            <a:spLocks/>
          </p:cNvSpPr>
          <p:nvPr/>
        </p:nvSpPr>
        <p:spPr bwMode="auto">
          <a:xfrm>
            <a:off x="5472854" y="1928748"/>
            <a:ext cx="351919" cy="208167"/>
          </a:xfrm>
          <a:custGeom>
            <a:avLst/>
            <a:gdLst>
              <a:gd name="T0" fmla="*/ 6573757 w 2982"/>
              <a:gd name="T1" fmla="*/ 0 h 2442"/>
              <a:gd name="T2" fmla="*/ 0 w 2982"/>
              <a:gd name="T3" fmla="*/ 2477886 h 2442"/>
              <a:gd name="T4" fmla="*/ 26294911 w 2982"/>
              <a:gd name="T5" fmla="*/ 3095568 h 2442"/>
              <a:gd name="T6" fmla="*/ 32868668 w 2982"/>
              <a:gd name="T7" fmla="*/ 617681 h 2442"/>
              <a:gd name="T8" fmla="*/ 6573757 w 2982"/>
              <a:gd name="T9" fmla="*/ 0 h 2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82"/>
              <a:gd name="T16" fmla="*/ 0 h 2442"/>
              <a:gd name="T17" fmla="*/ 2982 w 2982"/>
              <a:gd name="T18" fmla="*/ 2442 h 2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82" h="2442">
                <a:moveTo>
                  <a:pt x="540" y="0"/>
                </a:moveTo>
                <a:lnTo>
                  <a:pt x="0" y="1734"/>
                </a:lnTo>
                <a:lnTo>
                  <a:pt x="2394" y="2442"/>
                </a:lnTo>
                <a:lnTo>
                  <a:pt x="2982" y="318"/>
                </a:lnTo>
                <a:lnTo>
                  <a:pt x="54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96" name="Picture 1020" descr="screen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87" y="1934102"/>
            <a:ext cx="319785" cy="18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" name="Freeform 1021"/>
          <p:cNvSpPr>
            <a:spLocks/>
          </p:cNvSpPr>
          <p:nvPr/>
        </p:nvSpPr>
        <p:spPr bwMode="auto">
          <a:xfrm>
            <a:off x="5536928" y="1922607"/>
            <a:ext cx="298167" cy="38736"/>
          </a:xfrm>
          <a:custGeom>
            <a:avLst/>
            <a:gdLst>
              <a:gd name="T0" fmla="*/ 1641570 w 2528"/>
              <a:gd name="T1" fmla="*/ 0 h 455"/>
              <a:gd name="T2" fmla="*/ 27891942 w 2528"/>
              <a:gd name="T3" fmla="*/ 616030 h 455"/>
              <a:gd name="T4" fmla="*/ 26250491 w 2528"/>
              <a:gd name="T5" fmla="*/ 616030 h 455"/>
              <a:gd name="T6" fmla="*/ 0 w 2528"/>
              <a:gd name="T7" fmla="*/ 616030 h 455"/>
              <a:gd name="T8" fmla="*/ 1641570 w 2528"/>
              <a:gd name="T9" fmla="*/ 0 h 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8"/>
              <a:gd name="T16" fmla="*/ 0 h 455"/>
              <a:gd name="T17" fmla="*/ 2528 w 2528"/>
              <a:gd name="T18" fmla="*/ 455 h 4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8" h="455">
                <a:moveTo>
                  <a:pt x="14" y="0"/>
                </a:moveTo>
                <a:lnTo>
                  <a:pt x="2528" y="341"/>
                </a:lnTo>
                <a:lnTo>
                  <a:pt x="2480" y="455"/>
                </a:lnTo>
                <a:lnTo>
                  <a:pt x="0" y="86"/>
                </a:lnTo>
                <a:lnTo>
                  <a:pt x="14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8" name="Freeform 1022"/>
          <p:cNvSpPr>
            <a:spLocks/>
          </p:cNvSpPr>
          <p:nvPr/>
        </p:nvSpPr>
        <p:spPr bwMode="auto">
          <a:xfrm>
            <a:off x="5469738" y="1922292"/>
            <a:ext cx="82770" cy="161243"/>
          </a:xfrm>
          <a:custGeom>
            <a:avLst/>
            <a:gdLst>
              <a:gd name="T0" fmla="*/ 6561704 w 702"/>
              <a:gd name="T1" fmla="*/ 0 h 1893"/>
              <a:gd name="T2" fmla="*/ 0 w 702"/>
              <a:gd name="T3" fmla="*/ 2474096 h 1893"/>
              <a:gd name="T4" fmla="*/ 1640426 w 702"/>
              <a:gd name="T5" fmla="*/ 2474096 h 1893"/>
              <a:gd name="T6" fmla="*/ 8202130 w 702"/>
              <a:gd name="T7" fmla="*/ 616693 h 1893"/>
              <a:gd name="T8" fmla="*/ 6561704 w 702"/>
              <a:gd name="T9" fmla="*/ 0 h 18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2"/>
              <a:gd name="T16" fmla="*/ 0 h 1893"/>
              <a:gd name="T17" fmla="*/ 702 w 702"/>
              <a:gd name="T18" fmla="*/ 1893 h 18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2" h="1893">
                <a:moveTo>
                  <a:pt x="579" y="0"/>
                </a:moveTo>
                <a:lnTo>
                  <a:pt x="0" y="1869"/>
                </a:lnTo>
                <a:lnTo>
                  <a:pt x="114" y="1893"/>
                </a:lnTo>
                <a:lnTo>
                  <a:pt x="702" y="51"/>
                </a:lnTo>
                <a:lnTo>
                  <a:pt x="579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99" name="Freeform 1023"/>
          <p:cNvSpPr>
            <a:spLocks/>
          </p:cNvSpPr>
          <p:nvPr/>
        </p:nvSpPr>
        <p:spPr bwMode="auto">
          <a:xfrm>
            <a:off x="5743755" y="1951108"/>
            <a:ext cx="89197" cy="186122"/>
          </a:xfrm>
          <a:custGeom>
            <a:avLst/>
            <a:gdLst>
              <a:gd name="T0" fmla="*/ 8213085 w 756"/>
              <a:gd name="T1" fmla="*/ 0 h 2184"/>
              <a:gd name="T2" fmla="*/ 1642593 w 756"/>
              <a:gd name="T3" fmla="*/ 3093852 h 2184"/>
              <a:gd name="T4" fmla="*/ 0 w 756"/>
              <a:gd name="T5" fmla="*/ 3093852 h 2184"/>
              <a:gd name="T6" fmla="*/ 6570492 w 756"/>
              <a:gd name="T7" fmla="*/ 617339 h 2184"/>
              <a:gd name="T8" fmla="*/ 8213085 w 756"/>
              <a:gd name="T9" fmla="*/ 0 h 2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6"/>
              <a:gd name="T16" fmla="*/ 0 h 2184"/>
              <a:gd name="T17" fmla="*/ 756 w 756"/>
              <a:gd name="T18" fmla="*/ 2184 h 2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6" h="2184">
                <a:moveTo>
                  <a:pt x="756" y="0"/>
                </a:moveTo>
                <a:lnTo>
                  <a:pt x="138" y="2184"/>
                </a:lnTo>
                <a:lnTo>
                  <a:pt x="0" y="2148"/>
                </a:lnTo>
                <a:lnTo>
                  <a:pt x="606" y="78"/>
                </a:lnTo>
                <a:lnTo>
                  <a:pt x="756" y="0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00" name="Freeform 1024"/>
          <p:cNvSpPr>
            <a:spLocks/>
          </p:cNvSpPr>
          <p:nvPr/>
        </p:nvSpPr>
        <p:spPr bwMode="auto">
          <a:xfrm>
            <a:off x="5468764" y="2075346"/>
            <a:ext cx="327185" cy="62828"/>
          </a:xfrm>
          <a:custGeom>
            <a:avLst/>
            <a:gdLst>
              <a:gd name="T0" fmla="*/ 1642768 w 2773"/>
              <a:gd name="T1" fmla="*/ 0 h 738"/>
              <a:gd name="T2" fmla="*/ 0 w 2773"/>
              <a:gd name="T3" fmla="*/ 616021 h 738"/>
              <a:gd name="T4" fmla="*/ 26283822 w 2773"/>
              <a:gd name="T5" fmla="*/ 1232127 h 738"/>
              <a:gd name="T6" fmla="*/ 26283822 w 2773"/>
              <a:gd name="T7" fmla="*/ 616021 h 738"/>
              <a:gd name="T8" fmla="*/ 1642768 w 2773"/>
              <a:gd name="T9" fmla="*/ 0 h 7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73"/>
              <a:gd name="T16" fmla="*/ 0 h 738"/>
              <a:gd name="T17" fmla="*/ 2773 w 2773"/>
              <a:gd name="T18" fmla="*/ 738 h 7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73" h="738">
                <a:moveTo>
                  <a:pt x="33" y="0"/>
                </a:moveTo>
                <a:lnTo>
                  <a:pt x="0" y="99"/>
                </a:lnTo>
                <a:lnTo>
                  <a:pt x="2436" y="738"/>
                </a:lnTo>
                <a:cubicBezTo>
                  <a:pt x="2499" y="501"/>
                  <a:pt x="2773" y="727"/>
                  <a:pt x="2373" y="603"/>
                </a:cubicBezTo>
                <a:lnTo>
                  <a:pt x="33" y="0"/>
                </a:lnTo>
                <a:close/>
              </a:path>
            </a:pathLst>
          </a:custGeom>
          <a:gradFill rotWithShape="1">
            <a:gsLst>
              <a:gs pos="0">
                <a:srgbClr val="0000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01" name="Freeform 1025"/>
          <p:cNvSpPr>
            <a:spLocks/>
          </p:cNvSpPr>
          <p:nvPr/>
        </p:nvSpPr>
        <p:spPr bwMode="auto">
          <a:xfrm>
            <a:off x="5753688" y="1952682"/>
            <a:ext cx="83549" cy="186909"/>
          </a:xfrm>
          <a:custGeom>
            <a:avLst/>
            <a:gdLst>
              <a:gd name="T0" fmla="*/ 27077483 w 637"/>
              <a:gd name="T1" fmla="*/ 0 h 1659"/>
              <a:gd name="T2" fmla="*/ 27077483 w 637"/>
              <a:gd name="T3" fmla="*/ 0 h 1659"/>
              <a:gd name="T4" fmla="*/ 2253593 w 637"/>
              <a:gd name="T5" fmla="*/ 84370993 h 1659"/>
              <a:gd name="T6" fmla="*/ 0 w 637"/>
              <a:gd name="T7" fmla="*/ 81515082 h 1659"/>
              <a:gd name="T8" fmla="*/ 27077483 w 637"/>
              <a:gd name="T9" fmla="*/ 0 h 16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7"/>
              <a:gd name="T16" fmla="*/ 0 h 1659"/>
              <a:gd name="T17" fmla="*/ 637 w 637"/>
              <a:gd name="T18" fmla="*/ 1659 h 16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7" h="1659">
                <a:moveTo>
                  <a:pt x="615" y="0"/>
                </a:moveTo>
                <a:lnTo>
                  <a:pt x="637" y="0"/>
                </a:lnTo>
                <a:lnTo>
                  <a:pt x="68" y="1659"/>
                </a:lnTo>
                <a:lnTo>
                  <a:pt x="0" y="1647"/>
                </a:lnTo>
                <a:lnTo>
                  <a:pt x="615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02" name="Freeform 1026"/>
          <p:cNvSpPr>
            <a:spLocks/>
          </p:cNvSpPr>
          <p:nvPr/>
        </p:nvSpPr>
        <p:spPr bwMode="auto">
          <a:xfrm>
            <a:off x="5469153" y="2083692"/>
            <a:ext cx="290961" cy="62041"/>
          </a:xfrm>
          <a:custGeom>
            <a:avLst/>
            <a:gdLst>
              <a:gd name="T0" fmla="*/ 0 w 2216"/>
              <a:gd name="T1" fmla="*/ 0 h 550"/>
              <a:gd name="T2" fmla="*/ 2258362 w 2216"/>
              <a:gd name="T3" fmla="*/ 2875657 h 550"/>
              <a:gd name="T4" fmla="*/ 95077021 w 2216"/>
              <a:gd name="T5" fmla="*/ 28705919 h 550"/>
              <a:gd name="T6" fmla="*/ 95077021 w 2216"/>
              <a:gd name="T7" fmla="*/ 24405125 h 550"/>
              <a:gd name="T8" fmla="*/ 0 w 2216"/>
              <a:gd name="T9" fmla="*/ 0 h 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16"/>
              <a:gd name="T16" fmla="*/ 0 h 550"/>
              <a:gd name="T17" fmla="*/ 2216 w 2216"/>
              <a:gd name="T18" fmla="*/ 550 h 5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16" h="550">
                <a:moveTo>
                  <a:pt x="0" y="0"/>
                </a:moveTo>
                <a:lnTo>
                  <a:pt x="9" y="57"/>
                </a:lnTo>
                <a:lnTo>
                  <a:pt x="2164" y="550"/>
                </a:lnTo>
                <a:lnTo>
                  <a:pt x="2216" y="49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603" name="Group 1027"/>
          <p:cNvGrpSpPr>
            <a:grpSpLocks/>
          </p:cNvGrpSpPr>
          <p:nvPr/>
        </p:nvGrpSpPr>
        <p:grpSpPr bwMode="auto">
          <a:xfrm>
            <a:off x="5464285" y="2149984"/>
            <a:ext cx="98740" cy="36846"/>
            <a:chOff x="1740" y="2642"/>
            <a:chExt cx="752" cy="327"/>
          </a:xfrm>
        </p:grpSpPr>
        <p:sp>
          <p:nvSpPr>
            <p:cNvPr id="689" name="Freeform 1028"/>
            <p:cNvSpPr>
              <a:spLocks/>
            </p:cNvSpPr>
            <p:nvPr/>
          </p:nvSpPr>
          <p:spPr bwMode="auto">
            <a:xfrm>
              <a:off x="1740" y="2642"/>
              <a:ext cx="752" cy="327"/>
            </a:xfrm>
            <a:custGeom>
              <a:avLst/>
              <a:gdLst>
                <a:gd name="T0" fmla="*/ 293 w 752"/>
                <a:gd name="T1" fmla="*/ 0 h 327"/>
                <a:gd name="T2" fmla="*/ 752 w 752"/>
                <a:gd name="T3" fmla="*/ 124 h 327"/>
                <a:gd name="T4" fmla="*/ 470 w 752"/>
                <a:gd name="T5" fmla="*/ 327 h 327"/>
                <a:gd name="T6" fmla="*/ 0 w 752"/>
                <a:gd name="T7" fmla="*/ 183 h 327"/>
                <a:gd name="T8" fmla="*/ 293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0" name="Freeform 1029"/>
            <p:cNvSpPr>
              <a:spLocks/>
            </p:cNvSpPr>
            <p:nvPr/>
          </p:nvSpPr>
          <p:spPr bwMode="auto">
            <a:xfrm>
              <a:off x="1754" y="2649"/>
              <a:ext cx="726" cy="311"/>
            </a:xfrm>
            <a:custGeom>
              <a:avLst/>
              <a:gdLst>
                <a:gd name="T0" fmla="*/ 282 w 726"/>
                <a:gd name="T1" fmla="*/ 0 h 311"/>
                <a:gd name="T2" fmla="*/ 726 w 726"/>
                <a:gd name="T3" fmla="*/ 119 h 311"/>
                <a:gd name="T4" fmla="*/ 457 w 726"/>
                <a:gd name="T5" fmla="*/ 311 h 311"/>
                <a:gd name="T6" fmla="*/ 0 w 726"/>
                <a:gd name="T7" fmla="*/ 173 h 311"/>
                <a:gd name="T8" fmla="*/ 282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1" name="Freeform 1030"/>
            <p:cNvSpPr>
              <a:spLocks/>
            </p:cNvSpPr>
            <p:nvPr/>
          </p:nvSpPr>
          <p:spPr bwMode="auto">
            <a:xfrm>
              <a:off x="1808" y="2770"/>
              <a:ext cx="258" cy="100"/>
            </a:xfrm>
            <a:custGeom>
              <a:avLst/>
              <a:gdLst>
                <a:gd name="T0" fmla="*/ 0 w 258"/>
                <a:gd name="T1" fmla="*/ 44 h 100"/>
                <a:gd name="T2" fmla="*/ 75 w 258"/>
                <a:gd name="T3" fmla="*/ 0 h 100"/>
                <a:gd name="T4" fmla="*/ 258 w 258"/>
                <a:gd name="T5" fmla="*/ 50 h 100"/>
                <a:gd name="T6" fmla="*/ 183 w 258"/>
                <a:gd name="T7" fmla="*/ 100 h 100"/>
                <a:gd name="T8" fmla="*/ 0 w 258"/>
                <a:gd name="T9" fmla="*/ 4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2" name="Freeform 1031"/>
            <p:cNvSpPr>
              <a:spLocks/>
            </p:cNvSpPr>
            <p:nvPr/>
          </p:nvSpPr>
          <p:spPr bwMode="auto">
            <a:xfrm>
              <a:off x="1799" y="2816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3" name="Freeform 1032"/>
            <p:cNvSpPr>
              <a:spLocks/>
            </p:cNvSpPr>
            <p:nvPr/>
          </p:nvSpPr>
          <p:spPr bwMode="auto">
            <a:xfrm>
              <a:off x="2020" y="2834"/>
              <a:ext cx="258" cy="102"/>
            </a:xfrm>
            <a:custGeom>
              <a:avLst/>
              <a:gdLst>
                <a:gd name="T0" fmla="*/ 0 w 258"/>
                <a:gd name="T1" fmla="*/ 46 h 102"/>
                <a:gd name="T2" fmla="*/ 71 w 258"/>
                <a:gd name="T3" fmla="*/ 0 h 102"/>
                <a:gd name="T4" fmla="*/ 258 w 258"/>
                <a:gd name="T5" fmla="*/ 52 h 102"/>
                <a:gd name="T6" fmla="*/ 183 w 258"/>
                <a:gd name="T7" fmla="*/ 102 h 102"/>
                <a:gd name="T8" fmla="*/ 0 w 258"/>
                <a:gd name="T9" fmla="*/ 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4" name="Freeform 1033"/>
            <p:cNvSpPr>
              <a:spLocks/>
            </p:cNvSpPr>
            <p:nvPr/>
          </p:nvSpPr>
          <p:spPr bwMode="auto">
            <a:xfrm>
              <a:off x="2011" y="2882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04" name="Freeform 1034"/>
          <p:cNvSpPr>
            <a:spLocks/>
          </p:cNvSpPr>
          <p:nvPr/>
        </p:nvSpPr>
        <p:spPr bwMode="auto">
          <a:xfrm>
            <a:off x="5633330" y="2155495"/>
            <a:ext cx="119578" cy="80936"/>
          </a:xfrm>
          <a:custGeom>
            <a:avLst/>
            <a:gdLst>
              <a:gd name="T0" fmla="*/ 1765285 w 990"/>
              <a:gd name="T1" fmla="*/ 10672924 h 792"/>
              <a:gd name="T2" fmla="*/ 15858459 w 990"/>
              <a:gd name="T3" fmla="*/ 0 h 792"/>
              <a:gd name="T4" fmla="*/ 15858459 w 990"/>
              <a:gd name="T5" fmla="*/ 1065249 h 792"/>
              <a:gd name="T6" fmla="*/ 0 w 990"/>
              <a:gd name="T7" fmla="*/ 10672924 h 792"/>
              <a:gd name="T8" fmla="*/ 1765285 w 990"/>
              <a:gd name="T9" fmla="*/ 10672924 h 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90"/>
              <a:gd name="T16" fmla="*/ 0 h 792"/>
              <a:gd name="T17" fmla="*/ 990 w 990"/>
              <a:gd name="T18" fmla="*/ 792 h 7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90" h="792">
                <a:moveTo>
                  <a:pt x="3" y="738"/>
                </a:moveTo>
                <a:lnTo>
                  <a:pt x="990" y="0"/>
                </a:lnTo>
                <a:lnTo>
                  <a:pt x="987" y="60"/>
                </a:lnTo>
                <a:lnTo>
                  <a:pt x="0" y="792"/>
                </a:lnTo>
                <a:lnTo>
                  <a:pt x="3" y="738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05" name="Freeform 1035"/>
          <p:cNvSpPr>
            <a:spLocks/>
          </p:cNvSpPr>
          <p:nvPr/>
        </p:nvSpPr>
        <p:spPr bwMode="auto">
          <a:xfrm>
            <a:off x="5328152" y="2161951"/>
            <a:ext cx="305957" cy="73850"/>
          </a:xfrm>
          <a:custGeom>
            <a:avLst/>
            <a:gdLst>
              <a:gd name="T0" fmla="*/ 1766745 w 2532"/>
              <a:gd name="T1" fmla="*/ 0 h 723"/>
              <a:gd name="T2" fmla="*/ 1766745 w 2532"/>
              <a:gd name="T3" fmla="*/ 0 h 723"/>
              <a:gd name="T4" fmla="*/ 38810380 w 2532"/>
              <a:gd name="T5" fmla="*/ 9588243 h 723"/>
              <a:gd name="T6" fmla="*/ 38810380 w 2532"/>
              <a:gd name="T7" fmla="*/ 10652479 h 723"/>
              <a:gd name="T8" fmla="*/ 0 w 2532"/>
              <a:gd name="T9" fmla="*/ 1064237 h 723"/>
              <a:gd name="T10" fmla="*/ 1766745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32"/>
              <a:gd name="T19" fmla="*/ 0 h 723"/>
              <a:gd name="T20" fmla="*/ 2532 w 2532"/>
              <a:gd name="T21" fmla="*/ 723 h 7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06" name="Freeform 1036"/>
          <p:cNvSpPr>
            <a:spLocks/>
          </p:cNvSpPr>
          <p:nvPr/>
        </p:nvSpPr>
        <p:spPr bwMode="auto">
          <a:xfrm>
            <a:off x="5328347" y="2148409"/>
            <a:ext cx="3311" cy="14959"/>
          </a:xfrm>
          <a:custGeom>
            <a:avLst/>
            <a:gdLst>
              <a:gd name="T0" fmla="*/ 2059569 w 26"/>
              <a:gd name="T1" fmla="*/ 1056289 h 147"/>
              <a:gd name="T2" fmla="*/ 2059569 w 26"/>
              <a:gd name="T3" fmla="*/ 2112475 h 147"/>
              <a:gd name="T4" fmla="*/ 0 w 26"/>
              <a:gd name="T5" fmla="*/ 2112475 h 147"/>
              <a:gd name="T6" fmla="*/ 2059569 w 26"/>
              <a:gd name="T7" fmla="*/ 0 h 147"/>
              <a:gd name="T8" fmla="*/ 2059569 w 26"/>
              <a:gd name="T9" fmla="*/ 1056289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147"/>
              <a:gd name="T17" fmla="*/ 26 w 26"/>
              <a:gd name="T18" fmla="*/ 147 h 1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147">
                <a:moveTo>
                  <a:pt x="26" y="10"/>
                </a:moveTo>
                <a:lnTo>
                  <a:pt x="23" y="147"/>
                </a:lnTo>
                <a:lnTo>
                  <a:pt x="0" y="144"/>
                </a:lnTo>
                <a:lnTo>
                  <a:pt x="3" y="0"/>
                </a:lnTo>
                <a:lnTo>
                  <a:pt x="26" y="1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07" name="Freeform 1037"/>
          <p:cNvSpPr>
            <a:spLocks/>
          </p:cNvSpPr>
          <p:nvPr/>
        </p:nvSpPr>
        <p:spPr bwMode="auto">
          <a:xfrm>
            <a:off x="5328542" y="2087471"/>
            <a:ext cx="142170" cy="61883"/>
          </a:xfrm>
          <a:custGeom>
            <a:avLst/>
            <a:gdLst>
              <a:gd name="T0" fmla="*/ 17669579 w 1176"/>
              <a:gd name="T1" fmla="*/ 0 h 606"/>
              <a:gd name="T2" fmla="*/ 0 w 1176"/>
              <a:gd name="T3" fmla="*/ 8519635 h 606"/>
              <a:gd name="T4" fmla="*/ 1768421 w 1176"/>
              <a:gd name="T5" fmla="*/ 8519635 h 606"/>
              <a:gd name="T6" fmla="*/ 17669579 w 1176"/>
              <a:gd name="T7" fmla="*/ 1063652 h 606"/>
              <a:gd name="T8" fmla="*/ 17669579 w 1176"/>
              <a:gd name="T9" fmla="*/ 0 h 6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6"/>
              <a:gd name="T16" fmla="*/ 0 h 606"/>
              <a:gd name="T17" fmla="*/ 1176 w 1176"/>
              <a:gd name="T18" fmla="*/ 606 h 6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6" h="606">
                <a:moveTo>
                  <a:pt x="1170" y="0"/>
                </a:moveTo>
                <a:lnTo>
                  <a:pt x="0" y="597"/>
                </a:lnTo>
                <a:lnTo>
                  <a:pt x="30" y="606"/>
                </a:lnTo>
                <a:lnTo>
                  <a:pt x="1176" y="18"/>
                </a:lnTo>
                <a:lnTo>
                  <a:pt x="1170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08" name="Freeform 1038"/>
          <p:cNvSpPr>
            <a:spLocks/>
          </p:cNvSpPr>
          <p:nvPr/>
        </p:nvSpPr>
        <p:spPr bwMode="auto">
          <a:xfrm>
            <a:off x="5338085" y="2151559"/>
            <a:ext cx="290182" cy="71016"/>
          </a:xfrm>
          <a:custGeom>
            <a:avLst/>
            <a:gdLst>
              <a:gd name="T0" fmla="*/ 1510505 w 2532"/>
              <a:gd name="T1" fmla="*/ 0 h 723"/>
              <a:gd name="T2" fmla="*/ 1510505 w 2532"/>
              <a:gd name="T3" fmla="*/ 0 h 723"/>
              <a:gd name="T4" fmla="*/ 18059933 w 2532"/>
              <a:gd name="T5" fmla="*/ 5682655 h 723"/>
              <a:gd name="T6" fmla="*/ 18059933 w 2532"/>
              <a:gd name="T7" fmla="*/ 5682655 h 723"/>
              <a:gd name="T8" fmla="*/ 0 w 2532"/>
              <a:gd name="T9" fmla="*/ 945505 h 723"/>
              <a:gd name="T10" fmla="*/ 1510505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32"/>
              <a:gd name="T19" fmla="*/ 0 h 723"/>
              <a:gd name="T20" fmla="*/ 2532 w 2532"/>
              <a:gd name="T21" fmla="*/ 723 h 7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09" name="Freeform 1039"/>
          <p:cNvSpPr>
            <a:spLocks/>
          </p:cNvSpPr>
          <p:nvPr/>
        </p:nvSpPr>
        <p:spPr bwMode="auto">
          <a:xfrm flipV="1">
            <a:off x="5627877" y="2146520"/>
            <a:ext cx="118410" cy="73535"/>
          </a:xfrm>
          <a:custGeom>
            <a:avLst/>
            <a:gdLst>
              <a:gd name="T0" fmla="*/ 0 w 2532"/>
              <a:gd name="T1" fmla="*/ 0 h 723"/>
              <a:gd name="T2" fmla="*/ 0 w 2532"/>
              <a:gd name="T3" fmla="*/ 0 h 723"/>
              <a:gd name="T4" fmla="*/ 0 w 2532"/>
              <a:gd name="T5" fmla="*/ 9465267 h 723"/>
              <a:gd name="T6" fmla="*/ 0 w 2532"/>
              <a:gd name="T7" fmla="*/ 9465267 h 723"/>
              <a:gd name="T8" fmla="*/ 0 w 2532"/>
              <a:gd name="T9" fmla="*/ 1055120 h 723"/>
              <a:gd name="T10" fmla="*/ 0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32"/>
              <a:gd name="T19" fmla="*/ 0 h 723"/>
              <a:gd name="T20" fmla="*/ 2532 w 2532"/>
              <a:gd name="T21" fmla="*/ 723 h 7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610" name="Group 1064"/>
          <p:cNvGrpSpPr>
            <a:grpSpLocks/>
          </p:cNvGrpSpPr>
          <p:nvPr/>
        </p:nvGrpSpPr>
        <p:grpSpPr bwMode="auto">
          <a:xfrm>
            <a:off x="6872288" y="5278344"/>
            <a:ext cx="474662" cy="407988"/>
            <a:chOff x="877" y="1008"/>
            <a:chExt cx="2747" cy="2591"/>
          </a:xfrm>
        </p:grpSpPr>
        <p:pic>
          <p:nvPicPr>
            <p:cNvPr id="666" name="Picture 1065" descr="antenna_stylized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7" name="Picture 1066" descr="laptop_keyboard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8" name="Freeform 1067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4 w 2982"/>
                <a:gd name="T5" fmla="*/ 1 h 2442"/>
                <a:gd name="T6" fmla="*/ 4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669" name="Picture 1068" descr="screen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0" name="Freeform 1069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4 w 2528"/>
                <a:gd name="T3" fmla="*/ 1 h 455"/>
                <a:gd name="T4" fmla="*/ 4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1" name="Freeform 1070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2" name="Freeform 1071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3" name="Freeform 1072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4 w 2773"/>
                <a:gd name="T5" fmla="*/ 1 h 738"/>
                <a:gd name="T6" fmla="*/ 4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4" name="Freeform 1073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3 w 637"/>
                <a:gd name="T1" fmla="*/ 0 h 1659"/>
                <a:gd name="T2" fmla="*/ 3 w 637"/>
                <a:gd name="T3" fmla="*/ 0 h 1659"/>
                <a:gd name="T4" fmla="*/ 1 w 637"/>
                <a:gd name="T5" fmla="*/ 21 h 1659"/>
                <a:gd name="T6" fmla="*/ 0 w 637"/>
                <a:gd name="T7" fmla="*/ 21 h 1659"/>
                <a:gd name="T8" fmla="*/ 3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5" name="Freeform 1074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13 w 2216"/>
                <a:gd name="T5" fmla="*/ 7 h 550"/>
                <a:gd name="T6" fmla="*/ 13 w 2216"/>
                <a:gd name="T7" fmla="*/ 6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76" name="Group 1075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683" name="Freeform 1076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4" name="Freeform 1077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5" name="Freeform 1078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6" name="Freeform 1079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7" name="Freeform 1080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8" name="Freeform 1081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77" name="Freeform 1082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3 h 792"/>
                <a:gd name="T2" fmla="*/ 2 w 990"/>
                <a:gd name="T3" fmla="*/ 0 h 792"/>
                <a:gd name="T4" fmla="*/ 2 w 990"/>
                <a:gd name="T5" fmla="*/ 1 h 792"/>
                <a:gd name="T6" fmla="*/ 0 w 990"/>
                <a:gd name="T7" fmla="*/ 3 h 792"/>
                <a:gd name="T8" fmla="*/ 1 w 990"/>
                <a:gd name="T9" fmla="*/ 3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8" name="Freeform 1083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6 w 2532"/>
                <a:gd name="T5" fmla="*/ 3 h 723"/>
                <a:gd name="T6" fmla="*/ 6 w 2532"/>
                <a:gd name="T7" fmla="*/ 3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9" name="Freeform 1084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0" name="Freeform 1085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2 w 1176"/>
                <a:gd name="T1" fmla="*/ 0 h 606"/>
                <a:gd name="T2" fmla="*/ 0 w 1176"/>
                <a:gd name="T3" fmla="*/ 2 h 606"/>
                <a:gd name="T4" fmla="*/ 1 w 1176"/>
                <a:gd name="T5" fmla="*/ 2 h 606"/>
                <a:gd name="T6" fmla="*/ 2 w 1176"/>
                <a:gd name="T7" fmla="*/ 1 h 606"/>
                <a:gd name="T8" fmla="*/ 2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1" name="Freeform 1086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2 w 2532"/>
                <a:gd name="T5" fmla="*/ 1 h 723"/>
                <a:gd name="T6" fmla="*/ 2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2" name="Freeform 1087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3 h 723"/>
                <a:gd name="T6" fmla="*/ 0 w 2532"/>
                <a:gd name="T7" fmla="*/ 3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11" name="Picture 1115" descr="antenna_stylized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021" y="2897584"/>
            <a:ext cx="347997" cy="1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" name="Picture 1116" descr="laptop_keyboard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4" flipH="1">
            <a:off x="5513878" y="3083653"/>
            <a:ext cx="286699" cy="11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3" name="Freeform 1117"/>
          <p:cNvSpPr>
            <a:spLocks/>
          </p:cNvSpPr>
          <p:nvPr/>
        </p:nvSpPr>
        <p:spPr bwMode="auto">
          <a:xfrm>
            <a:off x="5608891" y="2967743"/>
            <a:ext cx="230764" cy="155883"/>
          </a:xfrm>
          <a:custGeom>
            <a:avLst/>
            <a:gdLst>
              <a:gd name="T0" fmla="*/ 1856482 w 2982"/>
              <a:gd name="T1" fmla="*/ 0 h 2442"/>
              <a:gd name="T2" fmla="*/ 0 w 2982"/>
              <a:gd name="T3" fmla="*/ 1039092 h 2442"/>
              <a:gd name="T4" fmla="*/ 7413777 w 2982"/>
              <a:gd name="T5" fmla="*/ 1299855 h 2442"/>
              <a:gd name="T6" fmla="*/ 9270259 w 2982"/>
              <a:gd name="T7" fmla="*/ 260763 h 2442"/>
              <a:gd name="T8" fmla="*/ 1856482 w 2982"/>
              <a:gd name="T9" fmla="*/ 0 h 2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82"/>
              <a:gd name="T16" fmla="*/ 0 h 2442"/>
              <a:gd name="T17" fmla="*/ 2982 w 2982"/>
              <a:gd name="T18" fmla="*/ 2442 h 2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82" h="2442">
                <a:moveTo>
                  <a:pt x="540" y="0"/>
                </a:moveTo>
                <a:lnTo>
                  <a:pt x="0" y="1734"/>
                </a:lnTo>
                <a:lnTo>
                  <a:pt x="2394" y="2442"/>
                </a:lnTo>
                <a:lnTo>
                  <a:pt x="2982" y="318"/>
                </a:lnTo>
                <a:lnTo>
                  <a:pt x="54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614" name="Picture 1118" descr="screen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57" y="2971752"/>
            <a:ext cx="209692" cy="14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" name="Freeform 1119"/>
          <p:cNvSpPr>
            <a:spLocks/>
          </p:cNvSpPr>
          <p:nvPr/>
        </p:nvSpPr>
        <p:spPr bwMode="auto">
          <a:xfrm>
            <a:off x="5650906" y="2963145"/>
            <a:ext cx="195517" cy="29007"/>
          </a:xfrm>
          <a:custGeom>
            <a:avLst/>
            <a:gdLst>
              <a:gd name="T0" fmla="*/ 460563 w 2528"/>
              <a:gd name="T1" fmla="*/ 0 h 455"/>
              <a:gd name="T2" fmla="*/ 7865770 w 2528"/>
              <a:gd name="T3" fmla="*/ 260107 h 455"/>
              <a:gd name="T4" fmla="*/ 7399174 w 2528"/>
              <a:gd name="T5" fmla="*/ 260107 h 455"/>
              <a:gd name="T6" fmla="*/ 0 w 2528"/>
              <a:gd name="T7" fmla="*/ 260107 h 455"/>
              <a:gd name="T8" fmla="*/ 460563 w 2528"/>
              <a:gd name="T9" fmla="*/ 0 h 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8"/>
              <a:gd name="T16" fmla="*/ 0 h 455"/>
              <a:gd name="T17" fmla="*/ 2528 w 2528"/>
              <a:gd name="T18" fmla="*/ 455 h 4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8" h="455">
                <a:moveTo>
                  <a:pt x="14" y="0"/>
                </a:moveTo>
                <a:lnTo>
                  <a:pt x="2528" y="341"/>
                </a:lnTo>
                <a:lnTo>
                  <a:pt x="2480" y="455"/>
                </a:lnTo>
                <a:lnTo>
                  <a:pt x="0" y="86"/>
                </a:lnTo>
                <a:lnTo>
                  <a:pt x="14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6" name="Freeform 1120"/>
          <p:cNvSpPr>
            <a:spLocks/>
          </p:cNvSpPr>
          <p:nvPr/>
        </p:nvSpPr>
        <p:spPr bwMode="auto">
          <a:xfrm>
            <a:off x="5606848" y="2962909"/>
            <a:ext cx="54275" cy="120745"/>
          </a:xfrm>
          <a:custGeom>
            <a:avLst/>
            <a:gdLst>
              <a:gd name="T0" fmla="*/ 1847051 w 702"/>
              <a:gd name="T1" fmla="*/ 0 h 1893"/>
              <a:gd name="T2" fmla="*/ 0 w 702"/>
              <a:gd name="T3" fmla="*/ 1037463 h 1893"/>
              <a:gd name="T4" fmla="*/ 460255 w 702"/>
              <a:gd name="T5" fmla="*/ 1037463 h 1893"/>
              <a:gd name="T6" fmla="*/ 2313337 w 702"/>
              <a:gd name="T7" fmla="*/ 260370 h 1893"/>
              <a:gd name="T8" fmla="*/ 1847051 w 702"/>
              <a:gd name="T9" fmla="*/ 0 h 18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2"/>
              <a:gd name="T16" fmla="*/ 0 h 1893"/>
              <a:gd name="T17" fmla="*/ 702 w 702"/>
              <a:gd name="T18" fmla="*/ 1893 h 18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2" h="1893">
                <a:moveTo>
                  <a:pt x="579" y="0"/>
                </a:moveTo>
                <a:lnTo>
                  <a:pt x="0" y="1869"/>
                </a:lnTo>
                <a:lnTo>
                  <a:pt x="114" y="1893"/>
                </a:lnTo>
                <a:lnTo>
                  <a:pt x="702" y="51"/>
                </a:lnTo>
                <a:lnTo>
                  <a:pt x="579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7" name="Freeform 1121"/>
          <p:cNvSpPr>
            <a:spLocks/>
          </p:cNvSpPr>
          <p:nvPr/>
        </p:nvSpPr>
        <p:spPr bwMode="auto">
          <a:xfrm>
            <a:off x="5786529" y="2984487"/>
            <a:ext cx="58489" cy="139375"/>
          </a:xfrm>
          <a:custGeom>
            <a:avLst/>
            <a:gdLst>
              <a:gd name="T0" fmla="*/ 2316427 w 756"/>
              <a:gd name="T1" fmla="*/ 0 h 2184"/>
              <a:gd name="T2" fmla="*/ 460872 w 756"/>
              <a:gd name="T3" fmla="*/ 1299110 h 2184"/>
              <a:gd name="T4" fmla="*/ 0 w 756"/>
              <a:gd name="T5" fmla="*/ 1299110 h 2184"/>
              <a:gd name="T6" fmla="*/ 1849521 w 756"/>
              <a:gd name="T7" fmla="*/ 260626 h 2184"/>
              <a:gd name="T8" fmla="*/ 2316427 w 756"/>
              <a:gd name="T9" fmla="*/ 0 h 2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6"/>
              <a:gd name="T16" fmla="*/ 0 h 2184"/>
              <a:gd name="T17" fmla="*/ 756 w 756"/>
              <a:gd name="T18" fmla="*/ 2184 h 2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6" h="2184">
                <a:moveTo>
                  <a:pt x="756" y="0"/>
                </a:moveTo>
                <a:lnTo>
                  <a:pt x="138" y="2184"/>
                </a:lnTo>
                <a:lnTo>
                  <a:pt x="0" y="2148"/>
                </a:lnTo>
                <a:lnTo>
                  <a:pt x="606" y="78"/>
                </a:lnTo>
                <a:lnTo>
                  <a:pt x="756" y="0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8" name="Freeform 1122"/>
          <p:cNvSpPr>
            <a:spLocks/>
          </p:cNvSpPr>
          <p:nvPr/>
        </p:nvSpPr>
        <p:spPr bwMode="auto">
          <a:xfrm>
            <a:off x="5606209" y="3077522"/>
            <a:ext cx="214545" cy="47048"/>
          </a:xfrm>
          <a:custGeom>
            <a:avLst/>
            <a:gdLst>
              <a:gd name="T0" fmla="*/ 460889 w 2773"/>
              <a:gd name="T1" fmla="*/ 0 h 738"/>
              <a:gd name="T2" fmla="*/ 0 w 2773"/>
              <a:gd name="T3" fmla="*/ 260103 h 738"/>
              <a:gd name="T4" fmla="*/ 7410661 w 2773"/>
              <a:gd name="T5" fmla="*/ 520206 h 738"/>
              <a:gd name="T6" fmla="*/ 7410661 w 2773"/>
              <a:gd name="T7" fmla="*/ 260103 h 738"/>
              <a:gd name="T8" fmla="*/ 460889 w 2773"/>
              <a:gd name="T9" fmla="*/ 0 h 7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73"/>
              <a:gd name="T16" fmla="*/ 0 h 738"/>
              <a:gd name="T17" fmla="*/ 2773 w 2773"/>
              <a:gd name="T18" fmla="*/ 738 h 7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73" h="738">
                <a:moveTo>
                  <a:pt x="33" y="0"/>
                </a:moveTo>
                <a:lnTo>
                  <a:pt x="0" y="99"/>
                </a:lnTo>
                <a:lnTo>
                  <a:pt x="2436" y="738"/>
                </a:lnTo>
                <a:cubicBezTo>
                  <a:pt x="2499" y="501"/>
                  <a:pt x="2773" y="727"/>
                  <a:pt x="2373" y="603"/>
                </a:cubicBezTo>
                <a:lnTo>
                  <a:pt x="33" y="0"/>
                </a:lnTo>
                <a:close/>
              </a:path>
            </a:pathLst>
          </a:custGeom>
          <a:gradFill rotWithShape="1">
            <a:gsLst>
              <a:gs pos="0">
                <a:srgbClr val="0000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9" name="Freeform 1123"/>
          <p:cNvSpPr>
            <a:spLocks/>
          </p:cNvSpPr>
          <p:nvPr/>
        </p:nvSpPr>
        <p:spPr bwMode="auto">
          <a:xfrm>
            <a:off x="5793042" y="2985666"/>
            <a:ext cx="54786" cy="139965"/>
          </a:xfrm>
          <a:custGeom>
            <a:avLst/>
            <a:gdLst>
              <a:gd name="T0" fmla="*/ 7633745 w 637"/>
              <a:gd name="T1" fmla="*/ 0 h 1659"/>
              <a:gd name="T2" fmla="*/ 7633745 w 637"/>
              <a:gd name="T3" fmla="*/ 0 h 1659"/>
              <a:gd name="T4" fmla="*/ 636188 w 637"/>
              <a:gd name="T5" fmla="*/ 35432406 h 1659"/>
              <a:gd name="T6" fmla="*/ 0 w 637"/>
              <a:gd name="T7" fmla="*/ 34229500 h 1659"/>
              <a:gd name="T8" fmla="*/ 7633745 w 637"/>
              <a:gd name="T9" fmla="*/ 0 h 16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7"/>
              <a:gd name="T16" fmla="*/ 0 h 1659"/>
              <a:gd name="T17" fmla="*/ 637 w 637"/>
              <a:gd name="T18" fmla="*/ 1659 h 16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7" h="1659">
                <a:moveTo>
                  <a:pt x="615" y="0"/>
                </a:moveTo>
                <a:lnTo>
                  <a:pt x="637" y="0"/>
                </a:lnTo>
                <a:lnTo>
                  <a:pt x="68" y="1659"/>
                </a:lnTo>
                <a:lnTo>
                  <a:pt x="0" y="1647"/>
                </a:lnTo>
                <a:lnTo>
                  <a:pt x="615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0" name="Freeform 1124"/>
          <p:cNvSpPr>
            <a:spLocks/>
          </p:cNvSpPr>
          <p:nvPr/>
        </p:nvSpPr>
        <p:spPr bwMode="auto">
          <a:xfrm>
            <a:off x="5606465" y="3083771"/>
            <a:ext cx="190792" cy="46458"/>
          </a:xfrm>
          <a:custGeom>
            <a:avLst/>
            <a:gdLst>
              <a:gd name="T0" fmla="*/ 0 w 2216"/>
              <a:gd name="T1" fmla="*/ 0 h 550"/>
              <a:gd name="T2" fmla="*/ 637466 w 2216"/>
              <a:gd name="T3" fmla="*/ 1205796 h 550"/>
              <a:gd name="T4" fmla="*/ 26804554 w 2216"/>
              <a:gd name="T5" fmla="*/ 12051036 h 550"/>
              <a:gd name="T6" fmla="*/ 26804554 w 2216"/>
              <a:gd name="T7" fmla="*/ 10245932 h 550"/>
              <a:gd name="T8" fmla="*/ 0 w 2216"/>
              <a:gd name="T9" fmla="*/ 0 h 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16"/>
              <a:gd name="T16" fmla="*/ 0 h 550"/>
              <a:gd name="T17" fmla="*/ 2216 w 2216"/>
              <a:gd name="T18" fmla="*/ 550 h 5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16" h="550">
                <a:moveTo>
                  <a:pt x="0" y="0"/>
                </a:moveTo>
                <a:lnTo>
                  <a:pt x="9" y="57"/>
                </a:lnTo>
                <a:lnTo>
                  <a:pt x="2164" y="550"/>
                </a:lnTo>
                <a:lnTo>
                  <a:pt x="2216" y="49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621" name="Group 1125"/>
          <p:cNvGrpSpPr>
            <a:grpSpLocks/>
          </p:cNvGrpSpPr>
          <p:nvPr/>
        </p:nvGrpSpPr>
        <p:grpSpPr bwMode="auto">
          <a:xfrm>
            <a:off x="5603272" y="3133413"/>
            <a:ext cx="64747" cy="27592"/>
            <a:chOff x="1740" y="2642"/>
            <a:chExt cx="752" cy="327"/>
          </a:xfrm>
        </p:grpSpPr>
        <p:sp>
          <p:nvSpPr>
            <p:cNvPr id="660" name="Freeform 1126"/>
            <p:cNvSpPr>
              <a:spLocks/>
            </p:cNvSpPr>
            <p:nvPr/>
          </p:nvSpPr>
          <p:spPr bwMode="auto">
            <a:xfrm>
              <a:off x="1740" y="2642"/>
              <a:ext cx="752" cy="327"/>
            </a:xfrm>
            <a:custGeom>
              <a:avLst/>
              <a:gdLst>
                <a:gd name="T0" fmla="*/ 293 w 752"/>
                <a:gd name="T1" fmla="*/ 0 h 327"/>
                <a:gd name="T2" fmla="*/ 752 w 752"/>
                <a:gd name="T3" fmla="*/ 124 h 327"/>
                <a:gd name="T4" fmla="*/ 470 w 752"/>
                <a:gd name="T5" fmla="*/ 327 h 327"/>
                <a:gd name="T6" fmla="*/ 0 w 752"/>
                <a:gd name="T7" fmla="*/ 183 h 327"/>
                <a:gd name="T8" fmla="*/ 293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1" name="Freeform 1127"/>
            <p:cNvSpPr>
              <a:spLocks/>
            </p:cNvSpPr>
            <p:nvPr/>
          </p:nvSpPr>
          <p:spPr bwMode="auto">
            <a:xfrm>
              <a:off x="1754" y="2649"/>
              <a:ext cx="726" cy="311"/>
            </a:xfrm>
            <a:custGeom>
              <a:avLst/>
              <a:gdLst>
                <a:gd name="T0" fmla="*/ 282 w 726"/>
                <a:gd name="T1" fmla="*/ 0 h 311"/>
                <a:gd name="T2" fmla="*/ 726 w 726"/>
                <a:gd name="T3" fmla="*/ 119 h 311"/>
                <a:gd name="T4" fmla="*/ 457 w 726"/>
                <a:gd name="T5" fmla="*/ 311 h 311"/>
                <a:gd name="T6" fmla="*/ 0 w 726"/>
                <a:gd name="T7" fmla="*/ 173 h 311"/>
                <a:gd name="T8" fmla="*/ 282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2" name="Freeform 1128"/>
            <p:cNvSpPr>
              <a:spLocks/>
            </p:cNvSpPr>
            <p:nvPr/>
          </p:nvSpPr>
          <p:spPr bwMode="auto">
            <a:xfrm>
              <a:off x="1808" y="2770"/>
              <a:ext cx="258" cy="100"/>
            </a:xfrm>
            <a:custGeom>
              <a:avLst/>
              <a:gdLst>
                <a:gd name="T0" fmla="*/ 0 w 258"/>
                <a:gd name="T1" fmla="*/ 44 h 100"/>
                <a:gd name="T2" fmla="*/ 75 w 258"/>
                <a:gd name="T3" fmla="*/ 0 h 100"/>
                <a:gd name="T4" fmla="*/ 258 w 258"/>
                <a:gd name="T5" fmla="*/ 50 h 100"/>
                <a:gd name="T6" fmla="*/ 183 w 258"/>
                <a:gd name="T7" fmla="*/ 100 h 100"/>
                <a:gd name="T8" fmla="*/ 0 w 258"/>
                <a:gd name="T9" fmla="*/ 4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3" name="Freeform 1129"/>
            <p:cNvSpPr>
              <a:spLocks/>
            </p:cNvSpPr>
            <p:nvPr/>
          </p:nvSpPr>
          <p:spPr bwMode="auto">
            <a:xfrm>
              <a:off x="1799" y="2816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4" name="Freeform 1130"/>
            <p:cNvSpPr>
              <a:spLocks/>
            </p:cNvSpPr>
            <p:nvPr/>
          </p:nvSpPr>
          <p:spPr bwMode="auto">
            <a:xfrm>
              <a:off x="2020" y="2834"/>
              <a:ext cx="258" cy="102"/>
            </a:xfrm>
            <a:custGeom>
              <a:avLst/>
              <a:gdLst>
                <a:gd name="T0" fmla="*/ 0 w 258"/>
                <a:gd name="T1" fmla="*/ 46 h 102"/>
                <a:gd name="T2" fmla="*/ 71 w 258"/>
                <a:gd name="T3" fmla="*/ 0 h 102"/>
                <a:gd name="T4" fmla="*/ 258 w 258"/>
                <a:gd name="T5" fmla="*/ 52 h 102"/>
                <a:gd name="T6" fmla="*/ 183 w 258"/>
                <a:gd name="T7" fmla="*/ 102 h 102"/>
                <a:gd name="T8" fmla="*/ 0 w 258"/>
                <a:gd name="T9" fmla="*/ 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5" name="Freeform 1131"/>
            <p:cNvSpPr>
              <a:spLocks/>
            </p:cNvSpPr>
            <p:nvPr/>
          </p:nvSpPr>
          <p:spPr bwMode="auto">
            <a:xfrm>
              <a:off x="2011" y="2882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22" name="Freeform 1132"/>
          <p:cNvSpPr>
            <a:spLocks/>
          </p:cNvSpPr>
          <p:nvPr/>
        </p:nvSpPr>
        <p:spPr bwMode="auto">
          <a:xfrm>
            <a:off x="5714120" y="3137540"/>
            <a:ext cx="78411" cy="60608"/>
          </a:xfrm>
          <a:custGeom>
            <a:avLst/>
            <a:gdLst>
              <a:gd name="T0" fmla="*/ 495573 w 990"/>
              <a:gd name="T1" fmla="*/ 4479941 h 792"/>
              <a:gd name="T2" fmla="*/ 4472754 w 990"/>
              <a:gd name="T3" fmla="*/ 0 h 792"/>
              <a:gd name="T4" fmla="*/ 4472754 w 990"/>
              <a:gd name="T5" fmla="*/ 450887 h 792"/>
              <a:gd name="T6" fmla="*/ 0 w 990"/>
              <a:gd name="T7" fmla="*/ 4479941 h 792"/>
              <a:gd name="T8" fmla="*/ 495573 w 990"/>
              <a:gd name="T9" fmla="*/ 4479941 h 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90"/>
              <a:gd name="T16" fmla="*/ 0 h 792"/>
              <a:gd name="T17" fmla="*/ 990 w 990"/>
              <a:gd name="T18" fmla="*/ 792 h 7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90" h="792">
                <a:moveTo>
                  <a:pt x="3" y="738"/>
                </a:moveTo>
                <a:lnTo>
                  <a:pt x="990" y="0"/>
                </a:lnTo>
                <a:lnTo>
                  <a:pt x="987" y="60"/>
                </a:lnTo>
                <a:lnTo>
                  <a:pt x="0" y="792"/>
                </a:lnTo>
                <a:lnTo>
                  <a:pt x="3" y="738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3" name="Freeform 1133"/>
          <p:cNvSpPr>
            <a:spLocks/>
          </p:cNvSpPr>
          <p:nvPr/>
        </p:nvSpPr>
        <p:spPr bwMode="auto">
          <a:xfrm>
            <a:off x="5514006" y="3142375"/>
            <a:ext cx="200625" cy="55302"/>
          </a:xfrm>
          <a:custGeom>
            <a:avLst/>
            <a:gdLst>
              <a:gd name="T0" fmla="*/ 496016 w 2532"/>
              <a:gd name="T1" fmla="*/ 0 h 723"/>
              <a:gd name="T2" fmla="*/ 496016 w 2532"/>
              <a:gd name="T3" fmla="*/ 0 h 723"/>
              <a:gd name="T4" fmla="*/ 10943095 w 2532"/>
              <a:gd name="T5" fmla="*/ 4025267 h 723"/>
              <a:gd name="T6" fmla="*/ 10943095 w 2532"/>
              <a:gd name="T7" fmla="*/ 4475790 h 723"/>
              <a:gd name="T8" fmla="*/ 0 w 2532"/>
              <a:gd name="T9" fmla="*/ 444634 h 723"/>
              <a:gd name="T10" fmla="*/ 49601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32"/>
              <a:gd name="T19" fmla="*/ 0 h 723"/>
              <a:gd name="T20" fmla="*/ 2532 w 2532"/>
              <a:gd name="T21" fmla="*/ 723 h 7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" name="Freeform 1134"/>
          <p:cNvSpPr>
            <a:spLocks/>
          </p:cNvSpPr>
          <p:nvPr/>
        </p:nvSpPr>
        <p:spPr bwMode="auto">
          <a:xfrm>
            <a:off x="5514134" y="3132234"/>
            <a:ext cx="2171" cy="11202"/>
          </a:xfrm>
          <a:custGeom>
            <a:avLst/>
            <a:gdLst>
              <a:gd name="T0" fmla="*/ 585669 w 26"/>
              <a:gd name="T1" fmla="*/ 441374 h 147"/>
              <a:gd name="T2" fmla="*/ 585669 w 26"/>
              <a:gd name="T3" fmla="*/ 882672 h 147"/>
              <a:gd name="T4" fmla="*/ 0 w 26"/>
              <a:gd name="T5" fmla="*/ 882672 h 147"/>
              <a:gd name="T6" fmla="*/ 585669 w 26"/>
              <a:gd name="T7" fmla="*/ 0 h 147"/>
              <a:gd name="T8" fmla="*/ 585669 w 26"/>
              <a:gd name="T9" fmla="*/ 441374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147"/>
              <a:gd name="T17" fmla="*/ 26 w 26"/>
              <a:gd name="T18" fmla="*/ 147 h 1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147">
                <a:moveTo>
                  <a:pt x="26" y="10"/>
                </a:moveTo>
                <a:lnTo>
                  <a:pt x="23" y="147"/>
                </a:lnTo>
                <a:lnTo>
                  <a:pt x="0" y="144"/>
                </a:lnTo>
                <a:lnTo>
                  <a:pt x="3" y="0"/>
                </a:lnTo>
                <a:lnTo>
                  <a:pt x="26" y="1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5" name="Freeform 1135"/>
          <p:cNvSpPr>
            <a:spLocks/>
          </p:cNvSpPr>
          <p:nvPr/>
        </p:nvSpPr>
        <p:spPr bwMode="auto">
          <a:xfrm>
            <a:off x="5514261" y="3086601"/>
            <a:ext cx="93225" cy="46340"/>
          </a:xfrm>
          <a:custGeom>
            <a:avLst/>
            <a:gdLst>
              <a:gd name="T0" fmla="*/ 4983336 w 1176"/>
              <a:gd name="T1" fmla="*/ 0 h 606"/>
              <a:gd name="T2" fmla="*/ 0 w 1176"/>
              <a:gd name="T3" fmla="*/ 3578656 h 606"/>
              <a:gd name="T4" fmla="*/ 496487 w 1176"/>
              <a:gd name="T5" fmla="*/ 3578656 h 606"/>
              <a:gd name="T6" fmla="*/ 4983336 w 1176"/>
              <a:gd name="T7" fmla="*/ 444436 h 606"/>
              <a:gd name="T8" fmla="*/ 4983336 w 1176"/>
              <a:gd name="T9" fmla="*/ 0 h 6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6"/>
              <a:gd name="T16" fmla="*/ 0 h 606"/>
              <a:gd name="T17" fmla="*/ 1176 w 1176"/>
              <a:gd name="T18" fmla="*/ 606 h 6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6" h="606">
                <a:moveTo>
                  <a:pt x="1170" y="0"/>
                </a:moveTo>
                <a:lnTo>
                  <a:pt x="0" y="597"/>
                </a:lnTo>
                <a:lnTo>
                  <a:pt x="30" y="606"/>
                </a:lnTo>
                <a:lnTo>
                  <a:pt x="1176" y="18"/>
                </a:lnTo>
                <a:lnTo>
                  <a:pt x="1170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6" name="Freeform 1136"/>
          <p:cNvSpPr>
            <a:spLocks/>
          </p:cNvSpPr>
          <p:nvPr/>
        </p:nvSpPr>
        <p:spPr bwMode="auto">
          <a:xfrm>
            <a:off x="5520519" y="3134593"/>
            <a:ext cx="190281" cy="53180"/>
          </a:xfrm>
          <a:custGeom>
            <a:avLst/>
            <a:gdLst>
              <a:gd name="T0" fmla="*/ 423548 w 2532"/>
              <a:gd name="T1" fmla="*/ 0 h 723"/>
              <a:gd name="T2" fmla="*/ 423548 w 2532"/>
              <a:gd name="T3" fmla="*/ 0 h 723"/>
              <a:gd name="T4" fmla="*/ 5094150 w 2532"/>
              <a:gd name="T5" fmla="*/ 2385965 h 723"/>
              <a:gd name="T6" fmla="*/ 5094150 w 2532"/>
              <a:gd name="T7" fmla="*/ 2385965 h 723"/>
              <a:gd name="T8" fmla="*/ 0 w 2532"/>
              <a:gd name="T9" fmla="*/ 400358 h 723"/>
              <a:gd name="T10" fmla="*/ 423548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32"/>
              <a:gd name="T19" fmla="*/ 0 h 723"/>
              <a:gd name="T20" fmla="*/ 2532 w 2532"/>
              <a:gd name="T21" fmla="*/ 723 h 7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7" name="Freeform 1137"/>
          <p:cNvSpPr>
            <a:spLocks/>
          </p:cNvSpPr>
          <p:nvPr/>
        </p:nvSpPr>
        <p:spPr bwMode="auto">
          <a:xfrm flipV="1">
            <a:off x="5710545" y="3130819"/>
            <a:ext cx="77645" cy="55066"/>
          </a:xfrm>
          <a:custGeom>
            <a:avLst/>
            <a:gdLst>
              <a:gd name="T0" fmla="*/ 0 w 2532"/>
              <a:gd name="T1" fmla="*/ 0 h 723"/>
              <a:gd name="T2" fmla="*/ 0 w 2532"/>
              <a:gd name="T3" fmla="*/ 0 h 723"/>
              <a:gd name="T4" fmla="*/ 0 w 2532"/>
              <a:gd name="T5" fmla="*/ 3973587 h 723"/>
              <a:gd name="T6" fmla="*/ 0 w 2532"/>
              <a:gd name="T7" fmla="*/ 3973587 h 723"/>
              <a:gd name="T8" fmla="*/ 0 w 2532"/>
              <a:gd name="T9" fmla="*/ 440833 h 723"/>
              <a:gd name="T10" fmla="*/ 0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32"/>
              <a:gd name="T19" fmla="*/ 0 h 723"/>
              <a:gd name="T20" fmla="*/ 2532 w 2532"/>
              <a:gd name="T21" fmla="*/ 723 h 7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628" name="Group 1139"/>
          <p:cNvGrpSpPr>
            <a:grpSpLocks/>
          </p:cNvGrpSpPr>
          <p:nvPr/>
        </p:nvGrpSpPr>
        <p:grpSpPr bwMode="auto">
          <a:xfrm flipH="1">
            <a:off x="5995499" y="3045587"/>
            <a:ext cx="359261" cy="342045"/>
            <a:chOff x="2839" y="3501"/>
            <a:chExt cx="755" cy="803"/>
          </a:xfrm>
        </p:grpSpPr>
        <p:pic>
          <p:nvPicPr>
            <p:cNvPr id="658" name="Picture 1140" descr="desktop_computer_stylized_medium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9" name="Freeform 1141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grpSp>
        <p:nvGrpSpPr>
          <p:cNvPr id="629" name="Group 1142"/>
          <p:cNvGrpSpPr>
            <a:grpSpLocks/>
          </p:cNvGrpSpPr>
          <p:nvPr/>
        </p:nvGrpSpPr>
        <p:grpSpPr bwMode="auto">
          <a:xfrm>
            <a:off x="7307263" y="5214844"/>
            <a:ext cx="474662" cy="407988"/>
            <a:chOff x="877" y="1008"/>
            <a:chExt cx="2747" cy="2591"/>
          </a:xfrm>
        </p:grpSpPr>
        <p:pic>
          <p:nvPicPr>
            <p:cNvPr id="635" name="Picture 1143" descr="antenna_stylized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6" name="Picture 1144" descr="laptop_keyboard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" name="Freeform 1145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4 w 2982"/>
                <a:gd name="T5" fmla="*/ 1 h 2442"/>
                <a:gd name="T6" fmla="*/ 4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638" name="Picture 1146" descr="screen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" name="Freeform 1147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4 w 2528"/>
                <a:gd name="T3" fmla="*/ 1 h 455"/>
                <a:gd name="T4" fmla="*/ 4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" name="Freeform 1148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" name="Freeform 1149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" name="Freeform 1150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4 w 2773"/>
                <a:gd name="T5" fmla="*/ 1 h 738"/>
                <a:gd name="T6" fmla="*/ 4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" name="Freeform 1151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3 w 637"/>
                <a:gd name="T1" fmla="*/ 0 h 1659"/>
                <a:gd name="T2" fmla="*/ 3 w 637"/>
                <a:gd name="T3" fmla="*/ 0 h 1659"/>
                <a:gd name="T4" fmla="*/ 1 w 637"/>
                <a:gd name="T5" fmla="*/ 21 h 1659"/>
                <a:gd name="T6" fmla="*/ 0 w 637"/>
                <a:gd name="T7" fmla="*/ 21 h 1659"/>
                <a:gd name="T8" fmla="*/ 3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" name="Freeform 1152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13 w 2216"/>
                <a:gd name="T5" fmla="*/ 7 h 550"/>
                <a:gd name="T6" fmla="*/ 13 w 2216"/>
                <a:gd name="T7" fmla="*/ 6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45" name="Group 1153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652" name="Freeform 1154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3" name="Freeform 1155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4" name="Freeform 1156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5" name="Freeform 1157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6" name="Freeform 1158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7" name="Freeform 1159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46" name="Freeform 1160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3 h 792"/>
                <a:gd name="T2" fmla="*/ 2 w 990"/>
                <a:gd name="T3" fmla="*/ 0 h 792"/>
                <a:gd name="T4" fmla="*/ 2 w 990"/>
                <a:gd name="T5" fmla="*/ 1 h 792"/>
                <a:gd name="T6" fmla="*/ 0 w 990"/>
                <a:gd name="T7" fmla="*/ 3 h 792"/>
                <a:gd name="T8" fmla="*/ 1 w 990"/>
                <a:gd name="T9" fmla="*/ 3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" name="Freeform 1161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6 w 2532"/>
                <a:gd name="T5" fmla="*/ 3 h 723"/>
                <a:gd name="T6" fmla="*/ 6 w 2532"/>
                <a:gd name="T7" fmla="*/ 3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" name="Freeform 1162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" name="Freeform 1163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2 w 1176"/>
                <a:gd name="T1" fmla="*/ 0 h 606"/>
                <a:gd name="T2" fmla="*/ 0 w 1176"/>
                <a:gd name="T3" fmla="*/ 2 h 606"/>
                <a:gd name="T4" fmla="*/ 1 w 1176"/>
                <a:gd name="T5" fmla="*/ 2 h 606"/>
                <a:gd name="T6" fmla="*/ 2 w 1176"/>
                <a:gd name="T7" fmla="*/ 1 h 606"/>
                <a:gd name="T8" fmla="*/ 2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" name="Freeform 1164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2 w 2532"/>
                <a:gd name="T5" fmla="*/ 1 h 723"/>
                <a:gd name="T6" fmla="*/ 2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1" name="Freeform 1165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3 h 723"/>
                <a:gd name="T6" fmla="*/ 0 w 2532"/>
                <a:gd name="T7" fmla="*/ 3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30" name="Picture 568" descr="light2.png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4843" y="1870733"/>
            <a:ext cx="92772" cy="40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1" name="Picture 1017" descr="antenna_stylized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57" y="1798171"/>
            <a:ext cx="530702" cy="2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" name="Picture 1017" descr="antenna_stylized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95" y="1537568"/>
            <a:ext cx="530702" cy="2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3" name="Picture 571" descr="fridge2.png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02" y="2863461"/>
            <a:ext cx="189578" cy="33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" name="Picture 1115" descr="antenna_stylized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38" y="2803868"/>
            <a:ext cx="347997" cy="1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8" name="Group 850"/>
          <p:cNvGrpSpPr>
            <a:grpSpLocks/>
          </p:cNvGrpSpPr>
          <p:nvPr/>
        </p:nvGrpSpPr>
        <p:grpSpPr bwMode="auto">
          <a:xfrm>
            <a:off x="5607471" y="1329982"/>
            <a:ext cx="448245" cy="96676"/>
            <a:chOff x="2199" y="955"/>
            <a:chExt cx="2547" cy="506"/>
          </a:xfrm>
        </p:grpSpPr>
        <p:sp>
          <p:nvSpPr>
            <p:cNvPr id="531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2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4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5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0 w 646"/>
                <a:gd name="T1" fmla="*/ 592 h 300"/>
                <a:gd name="T2" fmla="*/ 555 w 646"/>
                <a:gd name="T3" fmla="*/ 501 h 300"/>
                <a:gd name="T4" fmla="*/ 690 w 646"/>
                <a:gd name="T5" fmla="*/ 377 h 300"/>
                <a:gd name="T6" fmla="*/ 713 w 646"/>
                <a:gd name="T7" fmla="*/ 211 h 300"/>
                <a:gd name="T8" fmla="*/ 522 w 646"/>
                <a:gd name="T9" fmla="*/ 119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6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59" name="Group 850"/>
          <p:cNvGrpSpPr>
            <a:grpSpLocks/>
          </p:cNvGrpSpPr>
          <p:nvPr/>
        </p:nvGrpSpPr>
        <p:grpSpPr bwMode="auto">
          <a:xfrm>
            <a:off x="5276468" y="1825145"/>
            <a:ext cx="448245" cy="96676"/>
            <a:chOff x="2199" y="955"/>
            <a:chExt cx="2547" cy="506"/>
          </a:xfrm>
        </p:grpSpPr>
        <p:sp>
          <p:nvSpPr>
            <p:cNvPr id="525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6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7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8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9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0 w 646"/>
                <a:gd name="T1" fmla="*/ 592 h 300"/>
                <a:gd name="T2" fmla="*/ 555 w 646"/>
                <a:gd name="T3" fmla="*/ 501 h 300"/>
                <a:gd name="T4" fmla="*/ 690 w 646"/>
                <a:gd name="T5" fmla="*/ 377 h 300"/>
                <a:gd name="T6" fmla="*/ 713 w 646"/>
                <a:gd name="T7" fmla="*/ 211 h 300"/>
                <a:gd name="T8" fmla="*/ 522 w 646"/>
                <a:gd name="T9" fmla="*/ 119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0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60" name="Group 850"/>
          <p:cNvGrpSpPr>
            <a:grpSpLocks/>
          </p:cNvGrpSpPr>
          <p:nvPr/>
        </p:nvGrpSpPr>
        <p:grpSpPr bwMode="auto">
          <a:xfrm>
            <a:off x="6495173" y="1800182"/>
            <a:ext cx="427847" cy="76292"/>
            <a:chOff x="2199" y="955"/>
            <a:chExt cx="2547" cy="506"/>
          </a:xfrm>
        </p:grpSpPr>
        <p:sp>
          <p:nvSpPr>
            <p:cNvPr id="519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0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1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2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3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0 w 646"/>
                <a:gd name="T1" fmla="*/ 592 h 300"/>
                <a:gd name="T2" fmla="*/ 555 w 646"/>
                <a:gd name="T3" fmla="*/ 501 h 300"/>
                <a:gd name="T4" fmla="*/ 690 w 646"/>
                <a:gd name="T5" fmla="*/ 377 h 300"/>
                <a:gd name="T6" fmla="*/ 713 w 646"/>
                <a:gd name="T7" fmla="*/ 211 h 300"/>
                <a:gd name="T8" fmla="*/ 522 w 646"/>
                <a:gd name="T9" fmla="*/ 119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4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61" name="Group 850"/>
          <p:cNvGrpSpPr>
            <a:grpSpLocks/>
          </p:cNvGrpSpPr>
          <p:nvPr/>
        </p:nvGrpSpPr>
        <p:grpSpPr bwMode="auto">
          <a:xfrm>
            <a:off x="6558106" y="1537922"/>
            <a:ext cx="427847" cy="76292"/>
            <a:chOff x="2199" y="955"/>
            <a:chExt cx="2547" cy="506"/>
          </a:xfrm>
        </p:grpSpPr>
        <p:sp>
          <p:nvSpPr>
            <p:cNvPr id="513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4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5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6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7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0 w 646"/>
                <a:gd name="T1" fmla="*/ 592 h 300"/>
                <a:gd name="T2" fmla="*/ 555 w 646"/>
                <a:gd name="T3" fmla="*/ 501 h 300"/>
                <a:gd name="T4" fmla="*/ 690 w 646"/>
                <a:gd name="T5" fmla="*/ 377 h 300"/>
                <a:gd name="T6" fmla="*/ 713 w 646"/>
                <a:gd name="T7" fmla="*/ 211 h 300"/>
                <a:gd name="T8" fmla="*/ 522 w 646"/>
                <a:gd name="T9" fmla="*/ 119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8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62" name="Group 850"/>
          <p:cNvGrpSpPr>
            <a:grpSpLocks/>
          </p:cNvGrpSpPr>
          <p:nvPr/>
        </p:nvGrpSpPr>
        <p:grpSpPr bwMode="auto">
          <a:xfrm>
            <a:off x="5756886" y="2771343"/>
            <a:ext cx="375111" cy="76292"/>
            <a:chOff x="2199" y="955"/>
            <a:chExt cx="2547" cy="506"/>
          </a:xfrm>
        </p:grpSpPr>
        <p:sp>
          <p:nvSpPr>
            <p:cNvPr id="507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8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9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0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1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0 w 646"/>
                <a:gd name="T1" fmla="*/ 592 h 300"/>
                <a:gd name="T2" fmla="*/ 555 w 646"/>
                <a:gd name="T3" fmla="*/ 501 h 300"/>
                <a:gd name="T4" fmla="*/ 690 w 646"/>
                <a:gd name="T5" fmla="*/ 377 h 300"/>
                <a:gd name="T6" fmla="*/ 713 w 646"/>
                <a:gd name="T7" fmla="*/ 211 h 300"/>
                <a:gd name="T8" fmla="*/ 522 w 646"/>
                <a:gd name="T9" fmla="*/ 119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2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63" name="Group 850"/>
          <p:cNvGrpSpPr>
            <a:grpSpLocks/>
          </p:cNvGrpSpPr>
          <p:nvPr/>
        </p:nvGrpSpPr>
        <p:grpSpPr bwMode="auto">
          <a:xfrm>
            <a:off x="5458054" y="2885597"/>
            <a:ext cx="373704" cy="70494"/>
            <a:chOff x="2199" y="955"/>
            <a:chExt cx="2547" cy="506"/>
          </a:xfrm>
        </p:grpSpPr>
        <p:sp>
          <p:nvSpPr>
            <p:cNvPr id="501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2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3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4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5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0 w 646"/>
                <a:gd name="T1" fmla="*/ 592 h 300"/>
                <a:gd name="T2" fmla="*/ 555 w 646"/>
                <a:gd name="T3" fmla="*/ 501 h 300"/>
                <a:gd name="T4" fmla="*/ 690 w 646"/>
                <a:gd name="T5" fmla="*/ 377 h 300"/>
                <a:gd name="T6" fmla="*/ 713 w 646"/>
                <a:gd name="T7" fmla="*/ 211 h 300"/>
                <a:gd name="T8" fmla="*/ 522 w 646"/>
                <a:gd name="T9" fmla="*/ 119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6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64" name="Group 850"/>
          <p:cNvGrpSpPr>
            <a:grpSpLocks/>
          </p:cNvGrpSpPr>
          <p:nvPr/>
        </p:nvGrpSpPr>
        <p:grpSpPr bwMode="auto">
          <a:xfrm>
            <a:off x="5616258" y="3298672"/>
            <a:ext cx="496588" cy="96676"/>
            <a:chOff x="2199" y="955"/>
            <a:chExt cx="2547" cy="506"/>
          </a:xfrm>
        </p:grpSpPr>
        <p:sp>
          <p:nvSpPr>
            <p:cNvPr id="495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6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7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8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0 w 646"/>
                <a:gd name="T1" fmla="*/ 592 h 300"/>
                <a:gd name="T2" fmla="*/ 555 w 646"/>
                <a:gd name="T3" fmla="*/ 501 h 300"/>
                <a:gd name="T4" fmla="*/ 690 w 646"/>
                <a:gd name="T5" fmla="*/ 377 h 300"/>
                <a:gd name="T6" fmla="*/ 713 w 646"/>
                <a:gd name="T7" fmla="*/ 211 h 300"/>
                <a:gd name="T8" fmla="*/ 522 w 646"/>
                <a:gd name="T9" fmla="*/ 119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0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65" name="Group 850"/>
          <p:cNvGrpSpPr>
            <a:grpSpLocks/>
          </p:cNvGrpSpPr>
          <p:nvPr/>
        </p:nvGrpSpPr>
        <p:grpSpPr bwMode="auto">
          <a:xfrm>
            <a:off x="7154356" y="4797162"/>
            <a:ext cx="536140" cy="131828"/>
            <a:chOff x="2199" y="955"/>
            <a:chExt cx="2547" cy="506"/>
          </a:xfrm>
        </p:grpSpPr>
        <p:sp>
          <p:nvSpPr>
            <p:cNvPr id="489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0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1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2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3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0 w 646"/>
                <a:gd name="T1" fmla="*/ 592 h 300"/>
                <a:gd name="T2" fmla="*/ 555 w 646"/>
                <a:gd name="T3" fmla="*/ 501 h 300"/>
                <a:gd name="T4" fmla="*/ 690 w 646"/>
                <a:gd name="T5" fmla="*/ 377 h 300"/>
                <a:gd name="T6" fmla="*/ 713 w 646"/>
                <a:gd name="T7" fmla="*/ 211 h 300"/>
                <a:gd name="T8" fmla="*/ 522 w 646"/>
                <a:gd name="T9" fmla="*/ 119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4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66" name="Group 850"/>
          <p:cNvGrpSpPr>
            <a:grpSpLocks/>
          </p:cNvGrpSpPr>
          <p:nvPr/>
        </p:nvGrpSpPr>
        <p:grpSpPr bwMode="auto">
          <a:xfrm>
            <a:off x="7299376" y="5205837"/>
            <a:ext cx="408699" cy="92283"/>
            <a:chOff x="2199" y="955"/>
            <a:chExt cx="2547" cy="506"/>
          </a:xfrm>
        </p:grpSpPr>
        <p:sp>
          <p:nvSpPr>
            <p:cNvPr id="483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4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5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6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7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0 w 646"/>
                <a:gd name="T1" fmla="*/ 592 h 300"/>
                <a:gd name="T2" fmla="*/ 555 w 646"/>
                <a:gd name="T3" fmla="*/ 501 h 300"/>
                <a:gd name="T4" fmla="*/ 690 w 646"/>
                <a:gd name="T5" fmla="*/ 377 h 300"/>
                <a:gd name="T6" fmla="*/ 713 w 646"/>
                <a:gd name="T7" fmla="*/ 211 h 300"/>
                <a:gd name="T8" fmla="*/ 522 w 646"/>
                <a:gd name="T9" fmla="*/ 119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8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67" name="Group 850"/>
          <p:cNvGrpSpPr>
            <a:grpSpLocks/>
          </p:cNvGrpSpPr>
          <p:nvPr/>
        </p:nvGrpSpPr>
        <p:grpSpPr bwMode="auto">
          <a:xfrm>
            <a:off x="6881891" y="5276144"/>
            <a:ext cx="408699" cy="92283"/>
            <a:chOff x="2199" y="955"/>
            <a:chExt cx="2547" cy="506"/>
          </a:xfrm>
        </p:grpSpPr>
        <p:sp>
          <p:nvSpPr>
            <p:cNvPr id="477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8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9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0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1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0 w 646"/>
                <a:gd name="T1" fmla="*/ 592 h 300"/>
                <a:gd name="T2" fmla="*/ 555 w 646"/>
                <a:gd name="T3" fmla="*/ 501 h 300"/>
                <a:gd name="T4" fmla="*/ 690 w 646"/>
                <a:gd name="T5" fmla="*/ 377 h 300"/>
                <a:gd name="T6" fmla="*/ 713 w 646"/>
                <a:gd name="T7" fmla="*/ 211 h 300"/>
                <a:gd name="T8" fmla="*/ 522 w 646"/>
                <a:gd name="T9" fmla="*/ 119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2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68" name="Group 817"/>
          <p:cNvGrpSpPr>
            <a:grpSpLocks/>
          </p:cNvGrpSpPr>
          <p:nvPr/>
        </p:nvGrpSpPr>
        <p:grpSpPr bwMode="auto">
          <a:xfrm>
            <a:off x="5865009" y="1530257"/>
            <a:ext cx="517525" cy="508000"/>
            <a:chOff x="2920" y="1424"/>
            <a:chExt cx="326" cy="320"/>
          </a:xfrm>
        </p:grpSpPr>
        <p:sp>
          <p:nvSpPr>
            <p:cNvPr id="469" name="Oval 818"/>
            <p:cNvSpPr>
              <a:spLocks noChangeArrowheads="1"/>
            </p:cNvSpPr>
            <p:nvPr/>
          </p:nvSpPr>
          <p:spPr bwMode="auto">
            <a:xfrm>
              <a:off x="2920" y="1445"/>
              <a:ext cx="326" cy="28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470" name="Group 819"/>
            <p:cNvGrpSpPr>
              <a:grpSpLocks/>
            </p:cNvGrpSpPr>
            <p:nvPr/>
          </p:nvGrpSpPr>
          <p:grpSpPr bwMode="auto">
            <a:xfrm>
              <a:off x="2949" y="1424"/>
              <a:ext cx="265" cy="280"/>
              <a:chOff x="2949" y="1424"/>
              <a:chExt cx="265" cy="280"/>
            </a:xfrm>
          </p:grpSpPr>
          <p:sp>
            <p:nvSpPr>
              <p:cNvPr id="472" name="Oval 820"/>
              <p:cNvSpPr>
                <a:spLocks noChangeArrowheads="1"/>
              </p:cNvSpPr>
              <p:nvPr/>
            </p:nvSpPr>
            <p:spPr bwMode="auto">
              <a:xfrm>
                <a:off x="3030" y="1545"/>
                <a:ext cx="107" cy="9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473" name="Oval 821"/>
              <p:cNvSpPr>
                <a:spLocks noChangeArrowheads="1"/>
              </p:cNvSpPr>
              <p:nvPr/>
            </p:nvSpPr>
            <p:spPr bwMode="auto">
              <a:xfrm>
                <a:off x="3006" y="1525"/>
                <a:ext cx="154" cy="131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474" name="Oval 822"/>
              <p:cNvSpPr>
                <a:spLocks noChangeArrowheads="1"/>
              </p:cNvSpPr>
              <p:nvPr/>
            </p:nvSpPr>
            <p:spPr bwMode="auto">
              <a:xfrm>
                <a:off x="2983" y="1501"/>
                <a:ext cx="203" cy="17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475" name="Oval 823"/>
              <p:cNvSpPr>
                <a:spLocks noChangeArrowheads="1"/>
              </p:cNvSpPr>
              <p:nvPr/>
            </p:nvSpPr>
            <p:spPr bwMode="auto">
              <a:xfrm>
                <a:off x="2949" y="1476"/>
                <a:ext cx="265" cy="228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476" name="Freeform 824"/>
              <p:cNvSpPr>
                <a:spLocks/>
              </p:cNvSpPr>
              <p:nvPr/>
            </p:nvSpPr>
            <p:spPr bwMode="auto">
              <a:xfrm flipV="1">
                <a:off x="2987" y="1424"/>
                <a:ext cx="205" cy="143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9050" cmpd="sng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71" name="Freeform 825"/>
            <p:cNvSpPr>
              <a:spLocks/>
            </p:cNvSpPr>
            <p:nvPr/>
          </p:nvSpPr>
          <p:spPr bwMode="auto">
            <a:xfrm>
              <a:off x="2995" y="1615"/>
              <a:ext cx="178" cy="129"/>
            </a:xfrm>
            <a:custGeom>
              <a:avLst/>
              <a:gdLst>
                <a:gd name="T0" fmla="*/ 0 w 1180"/>
                <a:gd name="T1" fmla="*/ 0 h 956"/>
                <a:gd name="T2" fmla="*/ 0 w 1180"/>
                <a:gd name="T3" fmla="*/ 0 h 956"/>
                <a:gd name="T4" fmla="*/ 0 w 1180"/>
                <a:gd name="T5" fmla="*/ 0 h 956"/>
                <a:gd name="T6" fmla="*/ 0 w 1180"/>
                <a:gd name="T7" fmla="*/ 0 h 956"/>
                <a:gd name="T8" fmla="*/ 0 w 1180"/>
                <a:gd name="T9" fmla="*/ 0 h 956"/>
                <a:gd name="T10" fmla="*/ 0 w 1180"/>
                <a:gd name="T11" fmla="*/ 0 h 956"/>
                <a:gd name="T12" fmla="*/ 0 w 1180"/>
                <a:gd name="T13" fmla="*/ 0 h 956"/>
                <a:gd name="T14" fmla="*/ 0 w 1180"/>
                <a:gd name="T15" fmla="*/ 0 h 956"/>
                <a:gd name="T16" fmla="*/ 0 w 1180"/>
                <a:gd name="T17" fmla="*/ 0 h 956"/>
                <a:gd name="T18" fmla="*/ 0 w 1180"/>
                <a:gd name="T19" fmla="*/ 0 h 9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80" h="956">
                  <a:moveTo>
                    <a:pt x="499" y="7"/>
                  </a:moveTo>
                  <a:lnTo>
                    <a:pt x="0" y="780"/>
                  </a:lnTo>
                  <a:lnTo>
                    <a:pt x="134" y="885"/>
                  </a:lnTo>
                  <a:lnTo>
                    <a:pt x="366" y="920"/>
                  </a:lnTo>
                  <a:lnTo>
                    <a:pt x="534" y="956"/>
                  </a:lnTo>
                  <a:lnTo>
                    <a:pt x="829" y="949"/>
                  </a:lnTo>
                  <a:lnTo>
                    <a:pt x="1096" y="850"/>
                  </a:lnTo>
                  <a:lnTo>
                    <a:pt x="1180" y="801"/>
                  </a:lnTo>
                  <a:lnTo>
                    <a:pt x="668" y="0"/>
                  </a:lnTo>
                  <a:lnTo>
                    <a:pt x="499" y="7"/>
                  </a:lnTo>
                  <a:close/>
                </a:path>
              </a:pathLst>
            </a:custGeom>
            <a:solidFill>
              <a:srgbClr val="66CCFF"/>
            </a:solidFill>
            <a:ln w="19050" cmpd="sng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91" name="Group 347"/>
          <p:cNvGrpSpPr>
            <a:grpSpLocks/>
          </p:cNvGrpSpPr>
          <p:nvPr/>
        </p:nvGrpSpPr>
        <p:grpSpPr bwMode="auto">
          <a:xfrm>
            <a:off x="6326174" y="2268996"/>
            <a:ext cx="416744" cy="205711"/>
            <a:chOff x="1871277" y="1576300"/>
            <a:chExt cx="1128371" cy="437861"/>
          </a:xfrm>
        </p:grpSpPr>
        <p:sp>
          <p:nvSpPr>
            <p:cNvPr id="892" name="Oval 89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93" name="Rectangle 89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94" name="Oval 89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95" name="Freeform 89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96" name="Freeform 89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97" name="Freeform 89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98" name="Freeform 89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899" name="Straight Connector 898"/>
            <p:cNvCxnSpPr>
              <a:endCxn id="89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0" name="Straight Connector 89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1" name="Group 347"/>
          <p:cNvGrpSpPr>
            <a:grpSpLocks/>
          </p:cNvGrpSpPr>
          <p:nvPr/>
        </p:nvGrpSpPr>
        <p:grpSpPr bwMode="auto">
          <a:xfrm>
            <a:off x="7177349" y="2268385"/>
            <a:ext cx="416744" cy="205711"/>
            <a:chOff x="1871277" y="1576300"/>
            <a:chExt cx="1128371" cy="437861"/>
          </a:xfrm>
        </p:grpSpPr>
        <p:sp>
          <p:nvSpPr>
            <p:cNvPr id="902" name="Oval 90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3" name="Rectangle 90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4" name="Oval 90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5" name="Freeform 90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6" name="Freeform 90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7" name="Freeform 90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8" name="Freeform 90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09" name="Straight Connector 908"/>
            <p:cNvCxnSpPr>
              <a:endCxn id="90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0" name="Straight Connector 90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1" name="Group 347"/>
          <p:cNvGrpSpPr>
            <a:grpSpLocks/>
          </p:cNvGrpSpPr>
          <p:nvPr/>
        </p:nvGrpSpPr>
        <p:grpSpPr bwMode="auto">
          <a:xfrm>
            <a:off x="7686788" y="2191271"/>
            <a:ext cx="416744" cy="205711"/>
            <a:chOff x="1871277" y="1576300"/>
            <a:chExt cx="1128371" cy="437861"/>
          </a:xfrm>
        </p:grpSpPr>
        <p:sp>
          <p:nvSpPr>
            <p:cNvPr id="912" name="Oval 91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13" name="Rectangle 91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4" name="Oval 91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15" name="Freeform 91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6" name="Freeform 91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7" name="Freeform 91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8" name="Freeform 91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19" name="Straight Connector 918"/>
            <p:cNvCxnSpPr>
              <a:endCxn id="91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0" name="Straight Connector 91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1" name="Group 347"/>
          <p:cNvGrpSpPr>
            <a:grpSpLocks/>
          </p:cNvGrpSpPr>
          <p:nvPr/>
        </p:nvGrpSpPr>
        <p:grpSpPr bwMode="auto">
          <a:xfrm>
            <a:off x="7752480" y="2552783"/>
            <a:ext cx="416744" cy="205711"/>
            <a:chOff x="1871277" y="1576300"/>
            <a:chExt cx="1128371" cy="437861"/>
          </a:xfrm>
        </p:grpSpPr>
        <p:sp>
          <p:nvSpPr>
            <p:cNvPr id="922" name="Oval 92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23" name="Rectangle 92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4" name="Oval 92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25" name="Freeform 92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6" name="Freeform 92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7" name="Freeform 92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8" name="Freeform 92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29" name="Straight Connector 928"/>
            <p:cNvCxnSpPr>
              <a:endCxn id="92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0" name="Straight Connector 92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1" name="Group 347"/>
          <p:cNvGrpSpPr>
            <a:grpSpLocks/>
          </p:cNvGrpSpPr>
          <p:nvPr/>
        </p:nvGrpSpPr>
        <p:grpSpPr bwMode="auto">
          <a:xfrm>
            <a:off x="7201005" y="2552173"/>
            <a:ext cx="416744" cy="205711"/>
            <a:chOff x="1871277" y="1576300"/>
            <a:chExt cx="1128371" cy="437861"/>
          </a:xfrm>
        </p:grpSpPr>
        <p:sp>
          <p:nvSpPr>
            <p:cNvPr id="932" name="Oval 93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33" name="Rectangle 93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4" name="Oval 93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35" name="Freeform 93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6" name="Freeform 93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7" name="Freeform 93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8" name="Freeform 93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39" name="Straight Connector 938"/>
            <p:cNvCxnSpPr>
              <a:endCxn id="93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0" name="Straight Connector 93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1" name="Group 347"/>
          <p:cNvGrpSpPr>
            <a:grpSpLocks/>
          </p:cNvGrpSpPr>
          <p:nvPr/>
        </p:nvGrpSpPr>
        <p:grpSpPr bwMode="auto">
          <a:xfrm>
            <a:off x="7083692" y="3419226"/>
            <a:ext cx="416744" cy="205711"/>
            <a:chOff x="1871277" y="1576300"/>
            <a:chExt cx="1128371" cy="437861"/>
          </a:xfrm>
        </p:grpSpPr>
        <p:sp>
          <p:nvSpPr>
            <p:cNvPr id="942" name="Oval 94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43" name="Rectangle 94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4" name="Oval 94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45" name="Freeform 94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6" name="Freeform 94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7" name="Freeform 94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8" name="Freeform 94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49" name="Straight Connector 948"/>
            <p:cNvCxnSpPr>
              <a:endCxn id="94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0" name="Straight Connector 94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1" name="Group 347"/>
          <p:cNvGrpSpPr>
            <a:grpSpLocks/>
          </p:cNvGrpSpPr>
          <p:nvPr/>
        </p:nvGrpSpPr>
        <p:grpSpPr bwMode="auto">
          <a:xfrm>
            <a:off x="7424812" y="3688934"/>
            <a:ext cx="416744" cy="205711"/>
            <a:chOff x="1871277" y="1576300"/>
            <a:chExt cx="1128371" cy="437861"/>
          </a:xfrm>
        </p:grpSpPr>
        <p:sp>
          <p:nvSpPr>
            <p:cNvPr id="952" name="Oval 95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53" name="Rectangle 95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4" name="Oval 95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55" name="Freeform 95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6" name="Freeform 95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7" name="Freeform 95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8" name="Freeform 95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59" name="Straight Connector 958"/>
            <p:cNvCxnSpPr>
              <a:endCxn id="95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0" name="Straight Connector 95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1" name="Group 347"/>
          <p:cNvGrpSpPr>
            <a:grpSpLocks/>
          </p:cNvGrpSpPr>
          <p:nvPr/>
        </p:nvGrpSpPr>
        <p:grpSpPr bwMode="auto">
          <a:xfrm>
            <a:off x="7740429" y="3428210"/>
            <a:ext cx="416744" cy="205711"/>
            <a:chOff x="1871277" y="1576300"/>
            <a:chExt cx="1128371" cy="437861"/>
          </a:xfrm>
        </p:grpSpPr>
        <p:sp>
          <p:nvSpPr>
            <p:cNvPr id="962" name="Oval 96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63" name="Rectangle 96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64" name="Oval 96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65" name="Freeform 96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66" name="Freeform 96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67" name="Freeform 96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68" name="Freeform 96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69" name="Straight Connector 968"/>
            <p:cNvCxnSpPr>
              <a:endCxn id="96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0" name="Straight Connector 96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1" name="Group 347"/>
          <p:cNvGrpSpPr>
            <a:grpSpLocks/>
          </p:cNvGrpSpPr>
          <p:nvPr/>
        </p:nvGrpSpPr>
        <p:grpSpPr bwMode="auto">
          <a:xfrm>
            <a:off x="6056633" y="3448864"/>
            <a:ext cx="375153" cy="169148"/>
            <a:chOff x="1871277" y="1576300"/>
            <a:chExt cx="1128371" cy="437861"/>
          </a:xfrm>
        </p:grpSpPr>
        <p:sp>
          <p:nvSpPr>
            <p:cNvPr id="972" name="Oval 97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73" name="Rectangle 97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4" name="Oval 97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75" name="Freeform 97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6" name="Freeform 97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7" name="Freeform 97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8" name="Freeform 97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79" name="Straight Connector 978"/>
            <p:cNvCxnSpPr>
              <a:endCxn id="97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0" name="Straight Connector 97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1" name="Group 347"/>
          <p:cNvGrpSpPr>
            <a:grpSpLocks/>
          </p:cNvGrpSpPr>
          <p:nvPr/>
        </p:nvGrpSpPr>
        <p:grpSpPr bwMode="auto">
          <a:xfrm>
            <a:off x="6970247" y="4285061"/>
            <a:ext cx="522452" cy="260369"/>
            <a:chOff x="1871277" y="1576300"/>
            <a:chExt cx="1128371" cy="437861"/>
          </a:xfrm>
        </p:grpSpPr>
        <p:sp>
          <p:nvSpPr>
            <p:cNvPr id="982" name="Oval 98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83" name="Rectangle 98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4" name="Oval 98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85" name="Freeform 98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6" name="Freeform 98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7" name="Freeform 98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8" name="Freeform 98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89" name="Straight Connector 988"/>
            <p:cNvCxnSpPr>
              <a:endCxn id="98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Straight Connector 98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1" name="Group 347"/>
          <p:cNvGrpSpPr>
            <a:grpSpLocks/>
          </p:cNvGrpSpPr>
          <p:nvPr/>
        </p:nvGrpSpPr>
        <p:grpSpPr bwMode="auto">
          <a:xfrm>
            <a:off x="6260655" y="4610871"/>
            <a:ext cx="522452" cy="260369"/>
            <a:chOff x="1871277" y="1576300"/>
            <a:chExt cx="1128371" cy="437861"/>
          </a:xfrm>
        </p:grpSpPr>
        <p:sp>
          <p:nvSpPr>
            <p:cNvPr id="992" name="Oval 99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93" name="Rectangle 99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4" name="Oval 99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95" name="Freeform 99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6" name="Freeform 99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7" name="Freeform 99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8" name="Freeform 99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99" name="Straight Connector 998"/>
            <p:cNvCxnSpPr>
              <a:endCxn id="99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0" name="Straight Connector 99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1" name="Group 347"/>
          <p:cNvGrpSpPr>
            <a:grpSpLocks/>
          </p:cNvGrpSpPr>
          <p:nvPr/>
        </p:nvGrpSpPr>
        <p:grpSpPr bwMode="auto">
          <a:xfrm>
            <a:off x="7693291" y="4605161"/>
            <a:ext cx="522452" cy="260369"/>
            <a:chOff x="1871277" y="1576300"/>
            <a:chExt cx="1128371" cy="437861"/>
          </a:xfrm>
        </p:grpSpPr>
        <p:sp>
          <p:nvSpPr>
            <p:cNvPr id="1002" name="Oval 1001"/>
            <p:cNvSpPr/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03" name="Rectangle 1002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04" name="Oval 1003"/>
            <p:cNvSpPr/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05" name="Freeform 1004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06" name="Freeform 1005"/>
            <p:cNvSpPr/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07" name="Freeform 1006"/>
            <p:cNvSpPr/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08" name="Freeform 1007"/>
            <p:cNvSpPr/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09" name="Straight Connector 1008"/>
            <p:cNvCxnSpPr>
              <a:endCxn id="1004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0" name="Straight Connector 1009"/>
            <p:cNvCxnSpPr/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3" name="Title 1">
            <a:extLst>
              <a:ext uri="{FF2B5EF4-FFF2-40B4-BE49-F238E27FC236}">
                <a16:creationId xmlns:a16="http://schemas.microsoft.com/office/drawing/2014/main" id="{9435E3D7-DC73-493D-A7DA-8DC555421B5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06582"/>
          </a:xfrm>
          <a:prstGeom prst="rect">
            <a:avLst/>
          </a:prstGeom>
          <a:solidFill>
            <a:srgbClr val="1E623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</a:rPr>
              <a:t>Link Layer: introduction</a:t>
            </a:r>
          </a:p>
        </p:txBody>
      </p:sp>
    </p:spTree>
    <p:extLst>
      <p:ext uri="{BB962C8B-B14F-4D97-AF65-F5344CB8AC3E}">
        <p14:creationId xmlns:p14="http://schemas.microsoft.com/office/powerpoint/2010/main" val="335980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uiExpand="1" build="p"/>
      <p:bldP spid="410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Wireless signal 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Asymmetry in propagation range is common in real-world deployments</a:t>
            </a:r>
          </a:p>
          <a:p>
            <a:pPr lvl="1"/>
            <a:r>
              <a:rPr lang="en-US" sz="2000" dirty="0"/>
              <a:t>Stationary objects (buildings, walls, trees etc.) result in non-uniform propagation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814" y="2701761"/>
            <a:ext cx="3649892" cy="265400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64906" y="5501242"/>
            <a:ext cx="6941976" cy="7386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Nine example coverage regions in </a:t>
            </a:r>
            <a:r>
              <a:rPr lang="en-US" dirty="0" err="1">
                <a:ln w="0"/>
                <a:solidFill>
                  <a:schemeClr val="tx1"/>
                </a:solidFill>
              </a:rPr>
              <a:t>GoogleWiFi</a:t>
            </a:r>
            <a:r>
              <a:rPr lang="en-US" dirty="0">
                <a:ln w="0"/>
                <a:solidFill>
                  <a:schemeClr val="tx1"/>
                </a:solidFill>
              </a:rPr>
              <a:t> at </a:t>
            </a:r>
            <a:r>
              <a:rPr lang="en-US" dirty="0" err="1">
                <a:ln w="0"/>
                <a:solidFill>
                  <a:schemeClr val="tx1"/>
                </a:solidFill>
              </a:rPr>
              <a:t>Moutain</a:t>
            </a:r>
            <a:r>
              <a:rPr lang="en-US" dirty="0">
                <a:ln w="0"/>
                <a:solidFill>
                  <a:schemeClr val="tx1"/>
                </a:solidFill>
              </a:rPr>
              <a:t> View, CA</a:t>
            </a:r>
          </a:p>
          <a:p>
            <a:pPr algn="ctr"/>
            <a:r>
              <a:rPr lang="en-US" sz="1200" dirty="0"/>
              <a:t>[1] J. Robinson, M. Singh, R. </a:t>
            </a:r>
            <a:r>
              <a:rPr lang="en-US" sz="1200" dirty="0" err="1"/>
              <a:t>Swaminathan</a:t>
            </a:r>
            <a:r>
              <a:rPr lang="en-US" sz="1200" dirty="0"/>
              <a:t> and E. Knightly, "Deploying Mesh Nodes under Non-Uniform Propagation," </a:t>
            </a:r>
            <a:r>
              <a:rPr lang="en-US" sz="1200" i="1" dirty="0"/>
              <a:t>INFOCOM, 2010</a:t>
            </a:r>
            <a:endParaRPr lang="en-US" sz="12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43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185512" y="3134146"/>
            <a:ext cx="3035434" cy="2961309"/>
          </a:xfrm>
          <a:custGeom>
            <a:avLst/>
            <a:gdLst>
              <a:gd name="connsiteX0" fmla="*/ 682235 w 3035434"/>
              <a:gd name="connsiteY0" fmla="*/ 243536 h 2961309"/>
              <a:gd name="connsiteX1" fmla="*/ 952823 w 3035434"/>
              <a:gd name="connsiteY1" fmla="*/ 94246 h 2961309"/>
              <a:gd name="connsiteX2" fmla="*/ 1251402 w 3035434"/>
              <a:gd name="connsiteY2" fmla="*/ 940 h 2961309"/>
              <a:gd name="connsiteX3" fmla="*/ 1475337 w 3035434"/>
              <a:gd name="connsiteY3" fmla="*/ 150230 h 2961309"/>
              <a:gd name="connsiteX4" fmla="*/ 1596635 w 3035434"/>
              <a:gd name="connsiteY4" fmla="*/ 262197 h 2961309"/>
              <a:gd name="connsiteX5" fmla="*/ 1633957 w 3035434"/>
              <a:gd name="connsiteY5" fmla="*/ 439478 h 2961309"/>
              <a:gd name="connsiteX6" fmla="*/ 1661949 w 3035434"/>
              <a:gd name="connsiteY6" fmla="*/ 570107 h 2961309"/>
              <a:gd name="connsiteX7" fmla="*/ 1801908 w 3035434"/>
              <a:gd name="connsiteY7" fmla="*/ 756719 h 2961309"/>
              <a:gd name="connsiteX8" fmla="*/ 2147141 w 3035434"/>
              <a:gd name="connsiteY8" fmla="*/ 682074 h 2961309"/>
              <a:gd name="connsiteX9" fmla="*/ 2287100 w 3035434"/>
              <a:gd name="connsiteY9" fmla="*/ 570107 h 2961309"/>
              <a:gd name="connsiteX10" fmla="*/ 2623002 w 3035434"/>
              <a:gd name="connsiteY10" fmla="*/ 411487 h 2961309"/>
              <a:gd name="connsiteX11" fmla="*/ 2949574 w 3035434"/>
              <a:gd name="connsiteY11" fmla="*/ 532785 h 2961309"/>
              <a:gd name="connsiteX12" fmla="*/ 3033549 w 3035434"/>
              <a:gd name="connsiteY12" fmla="*/ 626091 h 2961309"/>
              <a:gd name="connsiteX13" fmla="*/ 2893590 w 3035434"/>
              <a:gd name="connsiteY13" fmla="*/ 1064630 h 2961309"/>
              <a:gd name="connsiteX14" fmla="*/ 2772292 w 3035434"/>
              <a:gd name="connsiteY14" fmla="*/ 1195258 h 2961309"/>
              <a:gd name="connsiteX15" fmla="*/ 2623002 w 3035434"/>
              <a:gd name="connsiteY15" fmla="*/ 1307225 h 2961309"/>
              <a:gd name="connsiteX16" fmla="*/ 2585680 w 3035434"/>
              <a:gd name="connsiteY16" fmla="*/ 1409862 h 2961309"/>
              <a:gd name="connsiteX17" fmla="*/ 2585680 w 3035434"/>
              <a:gd name="connsiteY17" fmla="*/ 1484507 h 2961309"/>
              <a:gd name="connsiteX18" fmla="*/ 2641664 w 3035434"/>
              <a:gd name="connsiteY18" fmla="*/ 1605805 h 2961309"/>
              <a:gd name="connsiteX19" fmla="*/ 2697647 w 3035434"/>
              <a:gd name="connsiteY19" fmla="*/ 1633797 h 2961309"/>
              <a:gd name="connsiteX20" fmla="*/ 2744300 w 3035434"/>
              <a:gd name="connsiteY20" fmla="*/ 1699111 h 2961309"/>
              <a:gd name="connsiteX21" fmla="*/ 2809615 w 3035434"/>
              <a:gd name="connsiteY21" fmla="*/ 1773756 h 2961309"/>
              <a:gd name="connsiteX22" fmla="*/ 2893590 w 3035434"/>
              <a:gd name="connsiteY22" fmla="*/ 1895054 h 2961309"/>
              <a:gd name="connsiteX23" fmla="*/ 2921582 w 3035434"/>
              <a:gd name="connsiteY23" fmla="*/ 1951038 h 2961309"/>
              <a:gd name="connsiteX24" fmla="*/ 2940243 w 3035434"/>
              <a:gd name="connsiteY24" fmla="*/ 2035013 h 2961309"/>
              <a:gd name="connsiteX25" fmla="*/ 2949574 w 3035434"/>
              <a:gd name="connsiteY25" fmla="*/ 2137650 h 2961309"/>
              <a:gd name="connsiteX26" fmla="*/ 2958904 w 3035434"/>
              <a:gd name="connsiteY26" fmla="*/ 2249617 h 2961309"/>
              <a:gd name="connsiteX27" fmla="*/ 2940243 w 3035434"/>
              <a:gd name="connsiteY27" fmla="*/ 2324262 h 2961309"/>
              <a:gd name="connsiteX28" fmla="*/ 2893590 w 3035434"/>
              <a:gd name="connsiteY28" fmla="*/ 2408238 h 2961309"/>
              <a:gd name="connsiteX29" fmla="*/ 2828276 w 3035434"/>
              <a:gd name="connsiteY29" fmla="*/ 2417568 h 2961309"/>
              <a:gd name="connsiteX30" fmla="*/ 2734970 w 3035434"/>
              <a:gd name="connsiteY30" fmla="*/ 2417568 h 2961309"/>
              <a:gd name="connsiteX31" fmla="*/ 2567019 w 3035434"/>
              <a:gd name="connsiteY31" fmla="*/ 2380246 h 2961309"/>
              <a:gd name="connsiteX32" fmla="*/ 2389737 w 3035434"/>
              <a:gd name="connsiteY32" fmla="*/ 2342923 h 2961309"/>
              <a:gd name="connsiteX33" fmla="*/ 2296431 w 3035434"/>
              <a:gd name="connsiteY33" fmla="*/ 2380246 h 2961309"/>
              <a:gd name="connsiteX34" fmla="*/ 2259108 w 3035434"/>
              <a:gd name="connsiteY34" fmla="*/ 2445560 h 2961309"/>
              <a:gd name="connsiteX35" fmla="*/ 2259108 w 3035434"/>
              <a:gd name="connsiteY35" fmla="*/ 2529536 h 2961309"/>
              <a:gd name="connsiteX36" fmla="*/ 2259108 w 3035434"/>
              <a:gd name="connsiteY36" fmla="*/ 2613511 h 2961309"/>
              <a:gd name="connsiteX37" fmla="*/ 2268439 w 3035434"/>
              <a:gd name="connsiteY37" fmla="*/ 2688156 h 2961309"/>
              <a:gd name="connsiteX38" fmla="*/ 2268439 w 3035434"/>
              <a:gd name="connsiteY38" fmla="*/ 2762801 h 2961309"/>
              <a:gd name="connsiteX39" fmla="*/ 2081827 w 3035434"/>
              <a:gd name="connsiteY39" fmla="*/ 2902760 h 2961309"/>
              <a:gd name="connsiteX40" fmla="*/ 1913876 w 3035434"/>
              <a:gd name="connsiteY40" fmla="*/ 2958744 h 2961309"/>
              <a:gd name="connsiteX41" fmla="*/ 1773917 w 3035434"/>
              <a:gd name="connsiteY41" fmla="*/ 2940083 h 2961309"/>
              <a:gd name="connsiteX42" fmla="*/ 1699272 w 3035434"/>
              <a:gd name="connsiteY42" fmla="*/ 2837446 h 2961309"/>
              <a:gd name="connsiteX43" fmla="*/ 1633957 w 3035434"/>
              <a:gd name="connsiteY43" fmla="*/ 2678825 h 2961309"/>
              <a:gd name="connsiteX44" fmla="*/ 1549982 w 3035434"/>
              <a:gd name="connsiteY44" fmla="*/ 2492213 h 2961309"/>
              <a:gd name="connsiteX45" fmla="*/ 1410023 w 3035434"/>
              <a:gd name="connsiteY45" fmla="*/ 2342923 h 2961309"/>
              <a:gd name="connsiteX46" fmla="*/ 1074121 w 3035434"/>
              <a:gd name="connsiteY46" fmla="*/ 2305601 h 2961309"/>
              <a:gd name="connsiteX47" fmla="*/ 635582 w 3035434"/>
              <a:gd name="connsiteY47" fmla="*/ 2501544 h 2961309"/>
              <a:gd name="connsiteX48" fmla="*/ 504953 w 3035434"/>
              <a:gd name="connsiteY48" fmla="*/ 2482883 h 2961309"/>
              <a:gd name="connsiteX49" fmla="*/ 448970 w 3035434"/>
              <a:gd name="connsiteY49" fmla="*/ 2230956 h 2961309"/>
              <a:gd name="connsiteX50" fmla="*/ 588929 w 3035434"/>
              <a:gd name="connsiteY50" fmla="*/ 2053674 h 2961309"/>
              <a:gd name="connsiteX51" fmla="*/ 766210 w 3035434"/>
              <a:gd name="connsiteY51" fmla="*/ 1848401 h 2961309"/>
              <a:gd name="connsiteX52" fmla="*/ 476961 w 3035434"/>
              <a:gd name="connsiteY52" fmla="*/ 1475176 h 2961309"/>
              <a:gd name="connsiteX53" fmla="*/ 141059 w 3035434"/>
              <a:gd name="connsiteY53" fmla="*/ 1213919 h 2961309"/>
              <a:gd name="connsiteX54" fmla="*/ 1100 w 3035434"/>
              <a:gd name="connsiteY54" fmla="*/ 924670 h 2961309"/>
              <a:gd name="connsiteX55" fmla="*/ 206374 w 3035434"/>
              <a:gd name="connsiteY55" fmla="*/ 672744 h 2961309"/>
              <a:gd name="connsiteX56" fmla="*/ 504953 w 3035434"/>
              <a:gd name="connsiteY56" fmla="*/ 644752 h 2961309"/>
              <a:gd name="connsiteX57" fmla="*/ 794202 w 3035434"/>
              <a:gd name="connsiteY57" fmla="*/ 700736 h 2961309"/>
              <a:gd name="connsiteX58" fmla="*/ 868847 w 3035434"/>
              <a:gd name="connsiteY58" fmla="*/ 691405 h 2961309"/>
              <a:gd name="connsiteX59" fmla="*/ 682235 w 3035434"/>
              <a:gd name="connsiteY59" fmla="*/ 243536 h 296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035434" h="2961309">
                <a:moveTo>
                  <a:pt x="682235" y="243536"/>
                </a:moveTo>
                <a:cubicBezTo>
                  <a:pt x="696231" y="144009"/>
                  <a:pt x="857962" y="134679"/>
                  <a:pt x="952823" y="94246"/>
                </a:cubicBezTo>
                <a:cubicBezTo>
                  <a:pt x="1047684" y="53813"/>
                  <a:pt x="1164316" y="-8391"/>
                  <a:pt x="1251402" y="940"/>
                </a:cubicBezTo>
                <a:cubicBezTo>
                  <a:pt x="1338488" y="10271"/>
                  <a:pt x="1417798" y="106687"/>
                  <a:pt x="1475337" y="150230"/>
                </a:cubicBezTo>
                <a:cubicBezTo>
                  <a:pt x="1532876" y="193773"/>
                  <a:pt x="1570198" y="213989"/>
                  <a:pt x="1596635" y="262197"/>
                </a:cubicBezTo>
                <a:cubicBezTo>
                  <a:pt x="1623072" y="310405"/>
                  <a:pt x="1623071" y="388160"/>
                  <a:pt x="1633957" y="439478"/>
                </a:cubicBezTo>
                <a:cubicBezTo>
                  <a:pt x="1644843" y="490796"/>
                  <a:pt x="1633957" y="517234"/>
                  <a:pt x="1661949" y="570107"/>
                </a:cubicBezTo>
                <a:cubicBezTo>
                  <a:pt x="1689941" y="622980"/>
                  <a:pt x="1721043" y="738058"/>
                  <a:pt x="1801908" y="756719"/>
                </a:cubicBezTo>
                <a:cubicBezTo>
                  <a:pt x="1882773" y="775380"/>
                  <a:pt x="2066276" y="713176"/>
                  <a:pt x="2147141" y="682074"/>
                </a:cubicBezTo>
                <a:cubicBezTo>
                  <a:pt x="2228006" y="650972"/>
                  <a:pt x="2207790" y="615205"/>
                  <a:pt x="2287100" y="570107"/>
                </a:cubicBezTo>
                <a:cubicBezTo>
                  <a:pt x="2366410" y="525009"/>
                  <a:pt x="2512590" y="417707"/>
                  <a:pt x="2623002" y="411487"/>
                </a:cubicBezTo>
                <a:cubicBezTo>
                  <a:pt x="2733414" y="405267"/>
                  <a:pt x="2881150" y="497018"/>
                  <a:pt x="2949574" y="532785"/>
                </a:cubicBezTo>
                <a:cubicBezTo>
                  <a:pt x="3017999" y="568552"/>
                  <a:pt x="3042880" y="537450"/>
                  <a:pt x="3033549" y="626091"/>
                </a:cubicBezTo>
                <a:cubicBezTo>
                  <a:pt x="3024218" y="714732"/>
                  <a:pt x="2937133" y="969769"/>
                  <a:pt x="2893590" y="1064630"/>
                </a:cubicBezTo>
                <a:cubicBezTo>
                  <a:pt x="2850047" y="1159491"/>
                  <a:pt x="2817390" y="1154826"/>
                  <a:pt x="2772292" y="1195258"/>
                </a:cubicBezTo>
                <a:cubicBezTo>
                  <a:pt x="2727194" y="1235690"/>
                  <a:pt x="2654104" y="1271458"/>
                  <a:pt x="2623002" y="1307225"/>
                </a:cubicBezTo>
                <a:cubicBezTo>
                  <a:pt x="2591900" y="1342992"/>
                  <a:pt x="2591900" y="1380315"/>
                  <a:pt x="2585680" y="1409862"/>
                </a:cubicBezTo>
                <a:cubicBezTo>
                  <a:pt x="2579460" y="1439409"/>
                  <a:pt x="2576349" y="1451850"/>
                  <a:pt x="2585680" y="1484507"/>
                </a:cubicBezTo>
                <a:cubicBezTo>
                  <a:pt x="2595011" y="1517164"/>
                  <a:pt x="2623003" y="1580923"/>
                  <a:pt x="2641664" y="1605805"/>
                </a:cubicBezTo>
                <a:cubicBezTo>
                  <a:pt x="2660325" y="1630687"/>
                  <a:pt x="2680541" y="1618246"/>
                  <a:pt x="2697647" y="1633797"/>
                </a:cubicBezTo>
                <a:cubicBezTo>
                  <a:pt x="2714753" y="1649348"/>
                  <a:pt x="2725639" y="1675785"/>
                  <a:pt x="2744300" y="1699111"/>
                </a:cubicBezTo>
                <a:cubicBezTo>
                  <a:pt x="2762961" y="1722438"/>
                  <a:pt x="2784733" y="1741099"/>
                  <a:pt x="2809615" y="1773756"/>
                </a:cubicBezTo>
                <a:cubicBezTo>
                  <a:pt x="2834497" y="1806413"/>
                  <a:pt x="2874929" y="1865507"/>
                  <a:pt x="2893590" y="1895054"/>
                </a:cubicBezTo>
                <a:cubicBezTo>
                  <a:pt x="2912251" y="1924601"/>
                  <a:pt x="2913807" y="1927712"/>
                  <a:pt x="2921582" y="1951038"/>
                </a:cubicBezTo>
                <a:cubicBezTo>
                  <a:pt x="2929358" y="1974365"/>
                  <a:pt x="2935578" y="2003911"/>
                  <a:pt x="2940243" y="2035013"/>
                </a:cubicBezTo>
                <a:cubicBezTo>
                  <a:pt x="2944908" y="2066115"/>
                  <a:pt x="2946464" y="2101883"/>
                  <a:pt x="2949574" y="2137650"/>
                </a:cubicBezTo>
                <a:cubicBezTo>
                  <a:pt x="2952684" y="2173417"/>
                  <a:pt x="2960459" y="2218515"/>
                  <a:pt x="2958904" y="2249617"/>
                </a:cubicBezTo>
                <a:cubicBezTo>
                  <a:pt x="2957349" y="2280719"/>
                  <a:pt x="2951129" y="2297825"/>
                  <a:pt x="2940243" y="2324262"/>
                </a:cubicBezTo>
                <a:cubicBezTo>
                  <a:pt x="2929357" y="2350699"/>
                  <a:pt x="2912251" y="2392687"/>
                  <a:pt x="2893590" y="2408238"/>
                </a:cubicBezTo>
                <a:cubicBezTo>
                  <a:pt x="2874929" y="2423789"/>
                  <a:pt x="2854713" y="2416013"/>
                  <a:pt x="2828276" y="2417568"/>
                </a:cubicBezTo>
                <a:cubicBezTo>
                  <a:pt x="2801839" y="2419123"/>
                  <a:pt x="2778513" y="2423788"/>
                  <a:pt x="2734970" y="2417568"/>
                </a:cubicBezTo>
                <a:cubicBezTo>
                  <a:pt x="2691427" y="2411348"/>
                  <a:pt x="2567019" y="2380246"/>
                  <a:pt x="2567019" y="2380246"/>
                </a:cubicBezTo>
                <a:cubicBezTo>
                  <a:pt x="2509480" y="2367805"/>
                  <a:pt x="2434835" y="2342923"/>
                  <a:pt x="2389737" y="2342923"/>
                </a:cubicBezTo>
                <a:cubicBezTo>
                  <a:pt x="2344639" y="2342923"/>
                  <a:pt x="2318202" y="2363140"/>
                  <a:pt x="2296431" y="2380246"/>
                </a:cubicBezTo>
                <a:cubicBezTo>
                  <a:pt x="2274660" y="2397352"/>
                  <a:pt x="2265328" y="2420678"/>
                  <a:pt x="2259108" y="2445560"/>
                </a:cubicBezTo>
                <a:cubicBezTo>
                  <a:pt x="2252888" y="2470442"/>
                  <a:pt x="2259108" y="2529536"/>
                  <a:pt x="2259108" y="2529536"/>
                </a:cubicBezTo>
                <a:cubicBezTo>
                  <a:pt x="2259108" y="2557528"/>
                  <a:pt x="2257553" y="2587074"/>
                  <a:pt x="2259108" y="2613511"/>
                </a:cubicBezTo>
                <a:cubicBezTo>
                  <a:pt x="2260663" y="2639948"/>
                  <a:pt x="2266884" y="2663274"/>
                  <a:pt x="2268439" y="2688156"/>
                </a:cubicBezTo>
                <a:cubicBezTo>
                  <a:pt x="2269994" y="2713038"/>
                  <a:pt x="2299541" y="2727034"/>
                  <a:pt x="2268439" y="2762801"/>
                </a:cubicBezTo>
                <a:cubicBezTo>
                  <a:pt x="2237337" y="2798568"/>
                  <a:pt x="2140921" y="2870103"/>
                  <a:pt x="2081827" y="2902760"/>
                </a:cubicBezTo>
                <a:cubicBezTo>
                  <a:pt x="2022733" y="2935417"/>
                  <a:pt x="1965194" y="2952524"/>
                  <a:pt x="1913876" y="2958744"/>
                </a:cubicBezTo>
                <a:cubicBezTo>
                  <a:pt x="1862558" y="2964964"/>
                  <a:pt x="1809684" y="2960299"/>
                  <a:pt x="1773917" y="2940083"/>
                </a:cubicBezTo>
                <a:cubicBezTo>
                  <a:pt x="1738150" y="2919867"/>
                  <a:pt x="1722599" y="2880989"/>
                  <a:pt x="1699272" y="2837446"/>
                </a:cubicBezTo>
                <a:cubicBezTo>
                  <a:pt x="1675945" y="2793903"/>
                  <a:pt x="1658839" y="2736364"/>
                  <a:pt x="1633957" y="2678825"/>
                </a:cubicBezTo>
                <a:cubicBezTo>
                  <a:pt x="1609075" y="2621286"/>
                  <a:pt x="1587304" y="2548197"/>
                  <a:pt x="1549982" y="2492213"/>
                </a:cubicBezTo>
                <a:cubicBezTo>
                  <a:pt x="1512660" y="2436229"/>
                  <a:pt x="1489333" y="2374025"/>
                  <a:pt x="1410023" y="2342923"/>
                </a:cubicBezTo>
                <a:cubicBezTo>
                  <a:pt x="1330713" y="2311821"/>
                  <a:pt x="1203195" y="2279164"/>
                  <a:pt x="1074121" y="2305601"/>
                </a:cubicBezTo>
                <a:cubicBezTo>
                  <a:pt x="945048" y="2332038"/>
                  <a:pt x="730443" y="2471997"/>
                  <a:pt x="635582" y="2501544"/>
                </a:cubicBezTo>
                <a:cubicBezTo>
                  <a:pt x="540721" y="2531091"/>
                  <a:pt x="536055" y="2527981"/>
                  <a:pt x="504953" y="2482883"/>
                </a:cubicBezTo>
                <a:cubicBezTo>
                  <a:pt x="473851" y="2437785"/>
                  <a:pt x="434974" y="2302491"/>
                  <a:pt x="448970" y="2230956"/>
                </a:cubicBezTo>
                <a:cubicBezTo>
                  <a:pt x="462966" y="2159421"/>
                  <a:pt x="536056" y="2117433"/>
                  <a:pt x="588929" y="2053674"/>
                </a:cubicBezTo>
                <a:cubicBezTo>
                  <a:pt x="641802" y="1989915"/>
                  <a:pt x="784871" y="1944817"/>
                  <a:pt x="766210" y="1848401"/>
                </a:cubicBezTo>
                <a:cubicBezTo>
                  <a:pt x="747549" y="1751985"/>
                  <a:pt x="581153" y="1580923"/>
                  <a:pt x="476961" y="1475176"/>
                </a:cubicBezTo>
                <a:cubicBezTo>
                  <a:pt x="372769" y="1369429"/>
                  <a:pt x="220369" y="1305670"/>
                  <a:pt x="141059" y="1213919"/>
                </a:cubicBezTo>
                <a:cubicBezTo>
                  <a:pt x="61749" y="1122168"/>
                  <a:pt x="-9786" y="1014866"/>
                  <a:pt x="1100" y="924670"/>
                </a:cubicBezTo>
                <a:cubicBezTo>
                  <a:pt x="11986" y="834474"/>
                  <a:pt x="122399" y="719397"/>
                  <a:pt x="206374" y="672744"/>
                </a:cubicBezTo>
                <a:cubicBezTo>
                  <a:pt x="290349" y="626091"/>
                  <a:pt x="406982" y="640087"/>
                  <a:pt x="504953" y="644752"/>
                </a:cubicBezTo>
                <a:cubicBezTo>
                  <a:pt x="602924" y="649417"/>
                  <a:pt x="733553" y="692961"/>
                  <a:pt x="794202" y="700736"/>
                </a:cubicBezTo>
                <a:cubicBezTo>
                  <a:pt x="854851" y="708512"/>
                  <a:pt x="885953" y="764495"/>
                  <a:pt x="868847" y="691405"/>
                </a:cubicBezTo>
                <a:cubicBezTo>
                  <a:pt x="851741" y="618315"/>
                  <a:pt x="668239" y="343063"/>
                  <a:pt x="682235" y="243536"/>
                </a:cubicBezTo>
                <a:close/>
              </a:path>
            </a:pathLst>
          </a:custGeom>
          <a:solidFill>
            <a:srgbClr val="4472C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Shadow fading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Non-uniform propagation range is modeled using</a:t>
            </a:r>
            <a:endParaRPr lang="en-US" sz="1600" dirty="0"/>
          </a:p>
          <a:p>
            <a:pPr lvl="1"/>
            <a:r>
              <a:rPr lang="en-US" sz="2000" dirty="0"/>
              <a:t>Log-normal shadow fading model 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Studies show that </a:t>
            </a:r>
            <a:r>
              <a:rPr lang="el-GR" sz="2000" dirty="0"/>
              <a:t>σ</a:t>
            </a:r>
            <a:r>
              <a:rPr lang="en-US" sz="2000" dirty="0"/>
              <a:t> can vary from 6 to 12 dB in outdoor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51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6532" y="3119936"/>
            <a:ext cx="213093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Distance dependent path loss; n is path loss exponent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3471" y="2973757"/>
            <a:ext cx="2443288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Shadow fading loss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l-GR" baseline="-25000" dirty="0">
                <a:solidFill>
                  <a:schemeClr val="tx1"/>
                </a:solidFill>
              </a:rPr>
              <a:t>σ</a:t>
            </a:r>
            <a:r>
              <a:rPr lang="en-US" dirty="0">
                <a:solidFill>
                  <a:schemeClr val="tx1"/>
                </a:solidFill>
              </a:rPr>
              <a:t> is a normal random variable with zero mean and standard deviation of </a:t>
            </a:r>
            <a:r>
              <a:rPr lang="el-GR" dirty="0">
                <a:solidFill>
                  <a:schemeClr val="tx1"/>
                </a:solidFill>
              </a:rPr>
              <a:t>σ</a:t>
            </a:r>
            <a:r>
              <a:rPr lang="en-US" dirty="0">
                <a:solidFill>
                  <a:schemeClr val="tx1"/>
                </a:solidFill>
              </a:rPr>
              <a:t> dB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963886" y="2256413"/>
            <a:ext cx="156754" cy="86352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052310" y="2256413"/>
            <a:ext cx="410428" cy="70839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52126" y="3346573"/>
            <a:ext cx="2558144" cy="2528597"/>
          </a:xfrm>
          <a:prstGeom prst="ellipse">
            <a:avLst/>
          </a:prstGeom>
          <a:noFill/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715136" y="449229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39755" y="3275045"/>
            <a:ext cx="2155372" cy="2286000"/>
          </a:xfrm>
          <a:custGeom>
            <a:avLst/>
            <a:gdLst>
              <a:gd name="connsiteX0" fmla="*/ 0 w 2155372"/>
              <a:gd name="connsiteY0" fmla="*/ 0 h 2286000"/>
              <a:gd name="connsiteX1" fmla="*/ 0 w 2155372"/>
              <a:gd name="connsiteY1" fmla="*/ 0 h 2286000"/>
              <a:gd name="connsiteX2" fmla="*/ 46653 w 2155372"/>
              <a:gd name="connsiteY2" fmla="*/ 177282 h 2286000"/>
              <a:gd name="connsiteX3" fmla="*/ 158621 w 2155372"/>
              <a:gd name="connsiteY3" fmla="*/ 429208 h 2286000"/>
              <a:gd name="connsiteX4" fmla="*/ 214604 w 2155372"/>
              <a:gd name="connsiteY4" fmla="*/ 587828 h 2286000"/>
              <a:gd name="connsiteX5" fmla="*/ 354563 w 2155372"/>
              <a:gd name="connsiteY5" fmla="*/ 886408 h 2286000"/>
              <a:gd name="connsiteX6" fmla="*/ 382555 w 2155372"/>
              <a:gd name="connsiteY6" fmla="*/ 933061 h 2286000"/>
              <a:gd name="connsiteX7" fmla="*/ 653143 w 2155372"/>
              <a:gd name="connsiteY7" fmla="*/ 1371600 h 2286000"/>
              <a:gd name="connsiteX8" fmla="*/ 765110 w 2155372"/>
              <a:gd name="connsiteY8" fmla="*/ 1511559 h 2286000"/>
              <a:gd name="connsiteX9" fmla="*/ 793102 w 2155372"/>
              <a:gd name="connsiteY9" fmla="*/ 1558212 h 2286000"/>
              <a:gd name="connsiteX10" fmla="*/ 877078 w 2155372"/>
              <a:gd name="connsiteY10" fmla="*/ 1651518 h 2286000"/>
              <a:gd name="connsiteX11" fmla="*/ 1045029 w 2155372"/>
              <a:gd name="connsiteY11" fmla="*/ 1838131 h 2286000"/>
              <a:gd name="connsiteX12" fmla="*/ 1101012 w 2155372"/>
              <a:gd name="connsiteY12" fmla="*/ 1894114 h 2286000"/>
              <a:gd name="connsiteX13" fmla="*/ 1166327 w 2155372"/>
              <a:gd name="connsiteY13" fmla="*/ 1978090 h 2286000"/>
              <a:gd name="connsiteX14" fmla="*/ 1212980 w 2155372"/>
              <a:gd name="connsiteY14" fmla="*/ 2071396 h 2286000"/>
              <a:gd name="connsiteX15" fmla="*/ 1250302 w 2155372"/>
              <a:gd name="connsiteY15" fmla="*/ 2136710 h 2286000"/>
              <a:gd name="connsiteX16" fmla="*/ 1278294 w 2155372"/>
              <a:gd name="connsiteY16" fmla="*/ 2183363 h 2286000"/>
              <a:gd name="connsiteX17" fmla="*/ 1343608 w 2155372"/>
              <a:gd name="connsiteY17" fmla="*/ 2248677 h 2286000"/>
              <a:gd name="connsiteX18" fmla="*/ 1380931 w 2155372"/>
              <a:gd name="connsiteY18" fmla="*/ 2267339 h 2286000"/>
              <a:gd name="connsiteX19" fmla="*/ 1660849 w 2155372"/>
              <a:gd name="connsiteY19" fmla="*/ 2258008 h 2286000"/>
              <a:gd name="connsiteX20" fmla="*/ 1716833 w 2155372"/>
              <a:gd name="connsiteY20" fmla="*/ 2239347 h 2286000"/>
              <a:gd name="connsiteX21" fmla="*/ 1763486 w 2155372"/>
              <a:gd name="connsiteY21" fmla="*/ 2230016 h 2286000"/>
              <a:gd name="connsiteX22" fmla="*/ 1894114 w 2155372"/>
              <a:gd name="connsiteY22" fmla="*/ 2211355 h 2286000"/>
              <a:gd name="connsiteX23" fmla="*/ 1950098 w 2155372"/>
              <a:gd name="connsiteY23" fmla="*/ 2192694 h 2286000"/>
              <a:gd name="connsiteX24" fmla="*/ 2043404 w 2155372"/>
              <a:gd name="connsiteY24" fmla="*/ 2174033 h 2286000"/>
              <a:gd name="connsiteX25" fmla="*/ 2080727 w 2155372"/>
              <a:gd name="connsiteY25" fmla="*/ 2183363 h 2286000"/>
              <a:gd name="connsiteX26" fmla="*/ 2090057 w 2155372"/>
              <a:gd name="connsiteY26" fmla="*/ 2239347 h 2286000"/>
              <a:gd name="connsiteX27" fmla="*/ 2099388 w 2155372"/>
              <a:gd name="connsiteY27" fmla="*/ 2286000 h 2286000"/>
              <a:gd name="connsiteX28" fmla="*/ 2108718 w 2155372"/>
              <a:gd name="connsiteY28" fmla="*/ 2248677 h 2286000"/>
              <a:gd name="connsiteX29" fmla="*/ 2118049 w 2155372"/>
              <a:gd name="connsiteY29" fmla="*/ 2220686 h 2286000"/>
              <a:gd name="connsiteX30" fmla="*/ 2146041 w 2155372"/>
              <a:gd name="connsiteY30" fmla="*/ 2230016 h 2286000"/>
              <a:gd name="connsiteX31" fmla="*/ 2155372 w 2155372"/>
              <a:gd name="connsiteY31" fmla="*/ 2230016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55372" h="2286000">
                <a:moveTo>
                  <a:pt x="0" y="0"/>
                </a:moveTo>
                <a:lnTo>
                  <a:pt x="0" y="0"/>
                </a:lnTo>
                <a:cubicBezTo>
                  <a:pt x="15016" y="75079"/>
                  <a:pt x="17405" y="107088"/>
                  <a:pt x="46653" y="177282"/>
                </a:cubicBezTo>
                <a:cubicBezTo>
                  <a:pt x="81998" y="262109"/>
                  <a:pt x="158621" y="429208"/>
                  <a:pt x="158621" y="429208"/>
                </a:cubicBezTo>
                <a:cubicBezTo>
                  <a:pt x="174402" y="508119"/>
                  <a:pt x="165619" y="480061"/>
                  <a:pt x="214604" y="587828"/>
                </a:cubicBezTo>
                <a:cubicBezTo>
                  <a:pt x="260089" y="687894"/>
                  <a:pt x="298010" y="792154"/>
                  <a:pt x="354563" y="886408"/>
                </a:cubicBezTo>
                <a:cubicBezTo>
                  <a:pt x="363894" y="901959"/>
                  <a:pt x="373748" y="917208"/>
                  <a:pt x="382555" y="933061"/>
                </a:cubicBezTo>
                <a:cubicBezTo>
                  <a:pt x="475486" y="1100337"/>
                  <a:pt x="510959" y="1193870"/>
                  <a:pt x="653143" y="1371600"/>
                </a:cubicBezTo>
                <a:cubicBezTo>
                  <a:pt x="690465" y="1418253"/>
                  <a:pt x="729263" y="1463763"/>
                  <a:pt x="765110" y="1511559"/>
                </a:cubicBezTo>
                <a:cubicBezTo>
                  <a:pt x="775991" y="1526067"/>
                  <a:pt x="781773" y="1544051"/>
                  <a:pt x="793102" y="1558212"/>
                </a:cubicBezTo>
                <a:cubicBezTo>
                  <a:pt x="819242" y="1590886"/>
                  <a:pt x="849978" y="1619636"/>
                  <a:pt x="877078" y="1651518"/>
                </a:cubicBezTo>
                <a:cubicBezTo>
                  <a:pt x="1021753" y="1821723"/>
                  <a:pt x="876567" y="1669668"/>
                  <a:pt x="1045029" y="1838131"/>
                </a:cubicBezTo>
                <a:cubicBezTo>
                  <a:pt x="1063690" y="1856792"/>
                  <a:pt x="1084810" y="1873283"/>
                  <a:pt x="1101012" y="1894114"/>
                </a:cubicBezTo>
                <a:lnTo>
                  <a:pt x="1166327" y="1978090"/>
                </a:lnTo>
                <a:cubicBezTo>
                  <a:pt x="1198163" y="2057681"/>
                  <a:pt x="1169398" y="1992948"/>
                  <a:pt x="1212980" y="2071396"/>
                </a:cubicBezTo>
                <a:cubicBezTo>
                  <a:pt x="1276690" y="2186073"/>
                  <a:pt x="1191649" y="2042865"/>
                  <a:pt x="1250302" y="2136710"/>
                </a:cubicBezTo>
                <a:cubicBezTo>
                  <a:pt x="1259914" y="2152089"/>
                  <a:pt x="1266684" y="2169431"/>
                  <a:pt x="1278294" y="2183363"/>
                </a:cubicBezTo>
                <a:cubicBezTo>
                  <a:pt x="1298005" y="2207016"/>
                  <a:pt x="1316069" y="2234907"/>
                  <a:pt x="1343608" y="2248677"/>
                </a:cubicBezTo>
                <a:lnTo>
                  <a:pt x="1380931" y="2267339"/>
                </a:lnTo>
                <a:cubicBezTo>
                  <a:pt x="1474237" y="2264229"/>
                  <a:pt x="1567814" y="2265761"/>
                  <a:pt x="1660849" y="2258008"/>
                </a:cubicBezTo>
                <a:cubicBezTo>
                  <a:pt x="1680452" y="2256374"/>
                  <a:pt x="1697855" y="2244523"/>
                  <a:pt x="1716833" y="2239347"/>
                </a:cubicBezTo>
                <a:cubicBezTo>
                  <a:pt x="1732133" y="2235174"/>
                  <a:pt x="1747883" y="2232853"/>
                  <a:pt x="1763486" y="2230016"/>
                </a:cubicBezTo>
                <a:cubicBezTo>
                  <a:pt x="1822665" y="2219256"/>
                  <a:pt x="1829245" y="2219464"/>
                  <a:pt x="1894114" y="2211355"/>
                </a:cubicBezTo>
                <a:cubicBezTo>
                  <a:pt x="1912775" y="2205135"/>
                  <a:pt x="1931015" y="2197465"/>
                  <a:pt x="1950098" y="2192694"/>
                </a:cubicBezTo>
                <a:cubicBezTo>
                  <a:pt x="1980869" y="2185001"/>
                  <a:pt x="2043404" y="2174033"/>
                  <a:pt x="2043404" y="2174033"/>
                </a:cubicBezTo>
                <a:cubicBezTo>
                  <a:pt x="2055845" y="2177143"/>
                  <a:pt x="2073273" y="2172928"/>
                  <a:pt x="2080727" y="2183363"/>
                </a:cubicBezTo>
                <a:cubicBezTo>
                  <a:pt x="2091723" y="2198758"/>
                  <a:pt x="2086673" y="2220733"/>
                  <a:pt x="2090057" y="2239347"/>
                </a:cubicBezTo>
                <a:cubicBezTo>
                  <a:pt x="2092894" y="2254950"/>
                  <a:pt x="2096278" y="2270449"/>
                  <a:pt x="2099388" y="2286000"/>
                </a:cubicBezTo>
                <a:cubicBezTo>
                  <a:pt x="2102498" y="2273559"/>
                  <a:pt x="2105195" y="2261007"/>
                  <a:pt x="2108718" y="2248677"/>
                </a:cubicBezTo>
                <a:cubicBezTo>
                  <a:pt x="2111420" y="2239220"/>
                  <a:pt x="2109252" y="2225084"/>
                  <a:pt x="2118049" y="2220686"/>
                </a:cubicBezTo>
                <a:cubicBezTo>
                  <a:pt x="2126846" y="2216288"/>
                  <a:pt x="2136499" y="2227631"/>
                  <a:pt x="2146041" y="2230016"/>
                </a:cubicBezTo>
                <a:cubicBezTo>
                  <a:pt x="2149058" y="2230770"/>
                  <a:pt x="2152262" y="2230016"/>
                  <a:pt x="2155372" y="2230016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81259" y="1822768"/>
                <a:ext cx="5781479" cy="400110"/>
              </a:xfrm>
              <a:prstGeom prst="rect">
                <a:avLst/>
              </a:prstGeom>
              <a:ln>
                <a:solidFill>
                  <a:srgbClr val="4472C4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sz="2000" b="0" i="0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4472C4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b="0" i="1" baseline="-25000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+10 </m:t>
                          </m:r>
                          <m:r>
                            <a:rPr lang="en-US" sz="20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baseline="-25000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2000" b="0" i="1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000" b="0" i="1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 −27.55</m:t>
                              </m:r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 +</m:t>
                              </m:r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rgbClr val="4472C4"/>
                                  </a:solidFill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l-GR" sz="2000" baseline="-25000" dirty="0">
                                  <a:solidFill>
                                    <a:srgbClr val="4472C4"/>
                                  </a:solidFill>
                                </a:rPr>
                                <m:t>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>
                  <a:solidFill>
                    <a:srgbClr val="4472C4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259" y="1822768"/>
                <a:ext cx="5781479" cy="400110"/>
              </a:xfrm>
              <a:prstGeom prst="rect">
                <a:avLst/>
              </a:prstGeom>
              <a:blipFill>
                <a:blip r:embed="rId2"/>
                <a:stretch>
                  <a:fillRect b="-11765"/>
                </a:stretch>
              </a:blipFill>
              <a:ln>
                <a:solidFill>
                  <a:srgbClr val="4472C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156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CSMA/CA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Are there any other issues with CSMA/CA?</a:t>
            </a:r>
          </a:p>
          <a:p>
            <a:endParaRPr lang="en-US" sz="2400" dirty="0"/>
          </a:p>
          <a:p>
            <a:r>
              <a:rPr lang="en-US" sz="2400" dirty="0"/>
              <a:t>Exposed terminal problem</a:t>
            </a:r>
          </a:p>
          <a:p>
            <a:pPr lvl="1"/>
            <a:r>
              <a:rPr lang="en-US" sz="2000" dirty="0"/>
              <a:t>Two receiver’s outside each other’s range</a:t>
            </a:r>
          </a:p>
          <a:p>
            <a:pPr lvl="1"/>
            <a:r>
              <a:rPr lang="en-US" sz="2000" dirty="0"/>
              <a:t>Prohibits possible simultaneous transmissions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52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107095" y="3564293"/>
            <a:ext cx="2808515" cy="252859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4000">
                <a:srgbClr val="FF0000">
                  <a:lumMod val="0"/>
                  <a:lumOff val="10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01915" y="4506685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4395290" y="471001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12797" y="471001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78045" y="4360501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3489740" y="4685127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17671" y="4354276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21493" y="4988763"/>
            <a:ext cx="175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is transmitting to B</a:t>
            </a:r>
          </a:p>
        </p:txBody>
      </p:sp>
      <p:cxnSp>
        <p:nvCxnSpPr>
          <p:cNvPr id="18" name="Straight Arrow Connector 17"/>
          <p:cNvCxnSpPr>
            <a:stCxn id="9" idx="6"/>
            <a:endCxn id="10" idx="2"/>
          </p:cNvCxnSpPr>
          <p:nvPr/>
        </p:nvCxnSpPr>
        <p:spPr>
          <a:xfrm>
            <a:off x="4627414" y="4828591"/>
            <a:ext cx="585383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2"/>
          </p:cNvCxnSpPr>
          <p:nvPr/>
        </p:nvCxnSpPr>
        <p:spPr>
          <a:xfrm flipH="1" flipV="1">
            <a:off x="2851010" y="4800598"/>
            <a:ext cx="638730" cy="3109"/>
          </a:xfrm>
          <a:prstGeom prst="straightConnector1">
            <a:avLst/>
          </a:prstGeom>
          <a:ln w="12700">
            <a:solidFill>
              <a:srgbClr val="00206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15619" y="5075083"/>
            <a:ext cx="2330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 cannot transmit to D, even though C-&gt;D will not interfere with A-&gt;B</a:t>
            </a:r>
          </a:p>
        </p:txBody>
      </p:sp>
      <p:sp>
        <p:nvSpPr>
          <p:cNvPr id="17" name="Oval 16"/>
          <p:cNvSpPr/>
          <p:nvPr/>
        </p:nvSpPr>
        <p:spPr>
          <a:xfrm>
            <a:off x="2636406" y="4677240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403742" y="4413368"/>
            <a:ext cx="2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90862" y="5311928"/>
            <a:ext cx="17541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 is the exposed terminal for A</a:t>
            </a:r>
          </a:p>
        </p:txBody>
      </p:sp>
    </p:spTree>
    <p:extLst>
      <p:ext uri="{BB962C8B-B14F-4D97-AF65-F5344CB8AC3E}">
        <p14:creationId xmlns:p14="http://schemas.microsoft.com/office/powerpoint/2010/main" val="27236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0" grpId="0" animBg="1"/>
      <p:bldP spid="11" grpId="0"/>
      <p:bldP spid="12" grpId="0" animBg="1"/>
      <p:bldP spid="15" grpId="0"/>
      <p:bldP spid="16" grpId="0"/>
      <p:bldP spid="21" grpId="0"/>
      <p:bldP spid="17" grpId="0" animBg="1"/>
      <p:bldP spid="19" grpId="0"/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CSMA/CA, CST and collisions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If RTS/CTS is not used (or if CST value is too high),</a:t>
            </a:r>
          </a:p>
          <a:p>
            <a:pPr lvl="1"/>
            <a:r>
              <a:rPr lang="en-US" sz="2000" dirty="0"/>
              <a:t>Higher number of hidden terminals increase collisions</a:t>
            </a:r>
          </a:p>
          <a:p>
            <a:pPr lvl="1"/>
            <a:r>
              <a:rPr lang="en-US" sz="2000" dirty="0"/>
              <a:t>Too aggressive</a:t>
            </a:r>
          </a:p>
          <a:p>
            <a:pPr lvl="1"/>
            <a:endParaRPr lang="en-US" sz="2000" dirty="0"/>
          </a:p>
          <a:p>
            <a:r>
              <a:rPr lang="en-US" sz="2400" dirty="0"/>
              <a:t>If RTS/CTS is used (or if CST value is too low), </a:t>
            </a:r>
          </a:p>
          <a:p>
            <a:pPr lvl="1"/>
            <a:r>
              <a:rPr lang="en-US" sz="2000" dirty="0"/>
              <a:t>More terminals become exposed terminals</a:t>
            </a:r>
          </a:p>
          <a:p>
            <a:pPr lvl="1"/>
            <a:r>
              <a:rPr lang="en-US" sz="2000" dirty="0"/>
              <a:t>Results in fewer collisions but reduces the overall bandwidth usage</a:t>
            </a:r>
          </a:p>
          <a:p>
            <a:pPr lvl="1"/>
            <a:r>
              <a:rPr lang="en-US" sz="2000" dirty="0"/>
              <a:t>Too conservative</a:t>
            </a:r>
          </a:p>
          <a:p>
            <a:pPr lvl="1"/>
            <a:endParaRPr lang="en-US" sz="2000" dirty="0"/>
          </a:p>
          <a:p>
            <a:r>
              <a:rPr lang="en-US" sz="2400" dirty="0"/>
              <a:t>Finding an optimized solution is difficult</a:t>
            </a:r>
          </a:p>
          <a:p>
            <a:pPr lvl="1"/>
            <a:r>
              <a:rPr lang="en-US" sz="2000" dirty="0"/>
              <a:t>Packet losses depend on deployment and environment</a:t>
            </a:r>
          </a:p>
          <a:p>
            <a:pPr lvl="1"/>
            <a:r>
              <a:rPr lang="en-US" sz="2000" dirty="0"/>
              <a:t>Device diversity and mobility</a:t>
            </a:r>
          </a:p>
          <a:p>
            <a:pPr lvl="1"/>
            <a:r>
              <a:rPr lang="en-US" sz="2000" dirty="0"/>
              <a:t>In practice, a heuristic approach is often used - enable/disable RTS/CTS based on observed packet losses at select access points</a:t>
            </a:r>
          </a:p>
          <a:p>
            <a:pPr lvl="1"/>
            <a:endParaRPr lang="en-US" sz="2000" dirty="0"/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8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Contention between multiple nodes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5364031" cy="5860472"/>
          </a:xfrm>
        </p:spPr>
        <p:txBody>
          <a:bodyPr>
            <a:normAutofit/>
          </a:bodyPr>
          <a:lstStyle/>
          <a:p>
            <a:r>
              <a:rPr lang="en-US" sz="2400" dirty="0"/>
              <a:t>What if two or more clients have data to send exactly at the same time </a:t>
            </a:r>
          </a:p>
          <a:p>
            <a:pPr lvl="1"/>
            <a:r>
              <a:rPr lang="en-US" sz="2000" dirty="0"/>
              <a:t>Common situation in practice </a:t>
            </a:r>
          </a:p>
          <a:p>
            <a:pPr lvl="1"/>
            <a:r>
              <a:rPr lang="en-US" sz="2000" dirty="0"/>
              <a:t>Backlogged clients – there is always data to send</a:t>
            </a:r>
          </a:p>
          <a:p>
            <a:pPr lvl="1"/>
            <a:endParaRPr lang="en-US" sz="2000" dirty="0"/>
          </a:p>
          <a:p>
            <a:r>
              <a:rPr lang="en-US" sz="2400" dirty="0"/>
              <a:t>Collisions</a:t>
            </a:r>
          </a:p>
          <a:p>
            <a:pPr lvl="1"/>
            <a:r>
              <a:rPr lang="en-US" sz="2000" dirty="0"/>
              <a:t>CSMA - Nodes will send data at the same time</a:t>
            </a:r>
          </a:p>
          <a:p>
            <a:pPr lvl="1"/>
            <a:r>
              <a:rPr lang="en-US" sz="2000" dirty="0"/>
              <a:t>CSMA/CA - Nodes will send RTS at the same time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54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674398" y="1736075"/>
            <a:ext cx="3152718" cy="3135940"/>
            <a:chOff x="5375459" y="997521"/>
            <a:chExt cx="3152718" cy="3135940"/>
          </a:xfrm>
        </p:grpSpPr>
        <p:sp>
          <p:nvSpPr>
            <p:cNvPr id="6" name="Oval 5"/>
            <p:cNvSpPr/>
            <p:nvPr/>
          </p:nvSpPr>
          <p:spPr>
            <a:xfrm>
              <a:off x="5375459" y="997521"/>
              <a:ext cx="3152718" cy="31359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74000">
                  <a:srgbClr val="FF0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99113" y="2099565"/>
              <a:ext cx="649846" cy="701351"/>
            </a:xfrm>
            <a:prstGeom prst="rect">
              <a:avLst/>
            </a:prstGeom>
            <a:noFill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817" y="2099565"/>
              <a:ext cx="426938" cy="6041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567" y="1314334"/>
              <a:ext cx="426938" cy="6041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083" y="3343646"/>
              <a:ext cx="426938" cy="60415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63767" y="1101012"/>
              <a:ext cx="232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83908" y="3455438"/>
              <a:ext cx="232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53896" y="2223793"/>
              <a:ext cx="232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0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Exponential </a:t>
            </a:r>
            <a:r>
              <a:rPr lang="en-US" sz="3200" b="1" dirty="0" err="1">
                <a:solidFill>
                  <a:schemeClr val="bg1"/>
                </a:solidFill>
              </a:rPr>
              <a:t>backoff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186" y="1239715"/>
            <a:ext cx="7739628" cy="5182665"/>
          </a:xfrm>
        </p:spPr>
        <p:txBody>
          <a:bodyPr>
            <a:normAutofit/>
          </a:bodyPr>
          <a:lstStyle/>
          <a:p>
            <a:r>
              <a:rPr lang="en-US" sz="2400" dirty="0"/>
              <a:t>Solution</a:t>
            </a:r>
          </a:p>
          <a:p>
            <a:pPr lvl="1"/>
            <a:r>
              <a:rPr lang="en-US" sz="2000" dirty="0"/>
              <a:t>Use exponential </a:t>
            </a:r>
            <a:r>
              <a:rPr lang="en-US" sz="2000" dirty="0" err="1"/>
              <a:t>backoff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Use randomly chosen delay before initiating transmission</a:t>
            </a:r>
          </a:p>
          <a:p>
            <a:pPr lvl="1"/>
            <a:r>
              <a:rPr lang="en-US" sz="2000" dirty="0"/>
              <a:t>Pick a random number T from (0, </a:t>
            </a:r>
            <a:r>
              <a:rPr lang="en-US" sz="2000" dirty="0" err="1"/>
              <a:t>CW</a:t>
            </a:r>
            <a:r>
              <a:rPr lang="en-US" sz="2000" baseline="-25000" dirty="0" err="1"/>
              <a:t>min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90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CSMA/CA with exponential </a:t>
            </a:r>
            <a:r>
              <a:rPr lang="en-US" sz="3200" dirty="0" err="1"/>
              <a:t>backoff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56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4978" y="2209043"/>
            <a:ext cx="6683022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Pick a random </a:t>
            </a:r>
            <a:r>
              <a:rPr lang="en-US" dirty="0" err="1"/>
              <a:t>backoff</a:t>
            </a:r>
            <a:r>
              <a:rPr lang="en-US" dirty="0"/>
              <a:t> counter T between 0 and </a:t>
            </a:r>
            <a:r>
              <a:rPr lang="en-US" dirty="0" err="1"/>
              <a:t>CW</a:t>
            </a:r>
            <a:r>
              <a:rPr lang="en-US" baseline="-25000" dirty="0" err="1"/>
              <a:t>min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44978" y="3028857"/>
            <a:ext cx="6683022" cy="2583494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Countdown to T </a:t>
            </a:r>
          </a:p>
          <a:p>
            <a:pPr marL="0" lvl="1"/>
            <a:r>
              <a:rPr lang="en-US" dirty="0"/>
              <a:t>For (t=0; t&lt;T; t++)</a:t>
            </a:r>
          </a:p>
          <a:p>
            <a:pPr marL="0" lvl="1"/>
            <a:r>
              <a:rPr lang="en-US" dirty="0"/>
              <a:t>{</a:t>
            </a:r>
          </a:p>
          <a:p>
            <a:pPr marL="0" lvl="1"/>
            <a:r>
              <a:rPr lang="en-US" dirty="0"/>
              <a:t>	Perform carrier sensing to see if channel is busy;</a:t>
            </a:r>
          </a:p>
          <a:p>
            <a:pPr marL="0" lvl="1"/>
            <a:r>
              <a:rPr lang="en-US" dirty="0"/>
              <a:t>	If channel is busy:</a:t>
            </a:r>
          </a:p>
          <a:p>
            <a:pPr marL="0" lvl="1"/>
            <a:r>
              <a:rPr lang="en-US" dirty="0"/>
              <a:t>		Freeze the counter</a:t>
            </a:r>
          </a:p>
          <a:p>
            <a:pPr marL="0" lvl="1"/>
            <a:r>
              <a:rPr lang="en-US" dirty="0"/>
              <a:t>}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 err="1"/>
              <a:t>Goto</a:t>
            </a:r>
            <a:r>
              <a:rPr lang="en-US" dirty="0"/>
              <a:t> Step – 2 </a:t>
            </a:r>
          </a:p>
        </p:txBody>
      </p:sp>
      <p:sp>
        <p:nvSpPr>
          <p:cNvPr id="7" name="Rectangle 6"/>
          <p:cNvSpPr/>
          <p:nvPr/>
        </p:nvSpPr>
        <p:spPr>
          <a:xfrm>
            <a:off x="261377" y="1462530"/>
            <a:ext cx="1078089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Step – 1: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4978" y="1678574"/>
            <a:ext cx="1298222" cy="530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Every node:</a:t>
            </a:r>
          </a:p>
        </p:txBody>
      </p:sp>
    </p:spTree>
    <p:extLst>
      <p:ext uri="{BB962C8B-B14F-4D97-AF65-F5344CB8AC3E}">
        <p14:creationId xmlns:p14="http://schemas.microsoft.com/office/powerpoint/2010/main" val="9930454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CSMA/CA with exponential </a:t>
            </a:r>
            <a:r>
              <a:rPr lang="en-US" sz="3200" dirty="0" err="1"/>
              <a:t>backoff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57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4978" y="1802639"/>
            <a:ext cx="6683022" cy="1178987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Transmit RTS</a:t>
            </a:r>
          </a:p>
          <a:p>
            <a:pPr marL="0" lvl="1"/>
            <a:r>
              <a:rPr lang="en-US" dirty="0"/>
              <a:t>RTS contains NAV (time for CTS, Data and </a:t>
            </a:r>
            <a:r>
              <a:rPr lang="en-US" dirty="0" err="1"/>
              <a:t>Ack</a:t>
            </a:r>
            <a:r>
              <a:rPr lang="en-US" dirty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261377" y="1056127"/>
            <a:ext cx="1078089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Step – 2: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9466" y="1372790"/>
            <a:ext cx="3894665" cy="530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Node whose countdown reached 0: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621" y="3535484"/>
            <a:ext cx="6683022" cy="2820867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If the node is the intended receiver:</a:t>
            </a:r>
          </a:p>
          <a:p>
            <a:pPr marL="0" lvl="1"/>
            <a:r>
              <a:rPr lang="en-US" dirty="0"/>
              <a:t>	Reply with CTS</a:t>
            </a:r>
          </a:p>
          <a:p>
            <a:pPr marL="0" lvl="1"/>
            <a:r>
              <a:rPr lang="en-US" dirty="0"/>
              <a:t>	</a:t>
            </a:r>
            <a:r>
              <a:rPr lang="en-US" dirty="0" err="1"/>
              <a:t>Goto</a:t>
            </a:r>
            <a:r>
              <a:rPr lang="en-US" dirty="0"/>
              <a:t> Step – 3 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Else:</a:t>
            </a:r>
          </a:p>
          <a:p>
            <a:pPr marL="0" lvl="1"/>
            <a:r>
              <a:rPr lang="en-US" dirty="0"/>
              <a:t>	Freeze the countdown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	Read NAV (time for CTS, Data, </a:t>
            </a:r>
            <a:r>
              <a:rPr lang="en-US" dirty="0" err="1"/>
              <a:t>Ack</a:t>
            </a:r>
            <a:r>
              <a:rPr lang="en-US" dirty="0"/>
              <a:t>) from RTS and defer any 	transmission till NAV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45109" y="3105635"/>
            <a:ext cx="4389647" cy="530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Neighbors (Nodes which received the RTS)</a:t>
            </a:r>
          </a:p>
        </p:txBody>
      </p:sp>
    </p:spTree>
    <p:extLst>
      <p:ext uri="{BB962C8B-B14F-4D97-AF65-F5344CB8AC3E}">
        <p14:creationId xmlns:p14="http://schemas.microsoft.com/office/powerpoint/2010/main" val="385872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CSMA/CA with exponential </a:t>
            </a:r>
            <a:r>
              <a:rPr lang="en-US" sz="3200" dirty="0" err="1"/>
              <a:t>backoff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58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4978" y="1802639"/>
            <a:ext cx="6683022" cy="1008294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Transmitter node sends Data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Receiver node replies with </a:t>
            </a:r>
            <a:r>
              <a:rPr lang="en-US" dirty="0" err="1"/>
              <a:t>Ack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1377" y="1056127"/>
            <a:ext cx="1078089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Step – 3: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9467" y="1372790"/>
            <a:ext cx="3288978" cy="530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Transmitter and receiver nodes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621" y="3941888"/>
            <a:ext cx="6683022" cy="1036512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Other nodes resume their countdown after NAV time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Transmitter picks a new random countdown and goes back to Step – 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1377" y="3317404"/>
            <a:ext cx="1078089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Step – 4:</a:t>
            </a:r>
          </a:p>
        </p:txBody>
      </p:sp>
    </p:spTree>
    <p:extLst>
      <p:ext uri="{BB962C8B-B14F-4D97-AF65-F5344CB8AC3E}">
        <p14:creationId xmlns:p14="http://schemas.microsoft.com/office/powerpoint/2010/main" val="6652723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CSMA/CA with exponential </a:t>
            </a:r>
            <a:r>
              <a:rPr lang="en-US" sz="3200" dirty="0" err="1"/>
              <a:t>backoff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59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4978" y="2209043"/>
            <a:ext cx="6683022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Pick a random </a:t>
            </a:r>
            <a:r>
              <a:rPr lang="en-US" dirty="0" err="1"/>
              <a:t>backoff</a:t>
            </a:r>
            <a:r>
              <a:rPr lang="en-US" dirty="0"/>
              <a:t> counter T between 0 and </a:t>
            </a:r>
            <a:r>
              <a:rPr lang="en-US" dirty="0" err="1"/>
              <a:t>CW</a:t>
            </a:r>
            <a:r>
              <a:rPr lang="en-US" baseline="-25000" dirty="0" err="1"/>
              <a:t>min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44978" y="3028857"/>
            <a:ext cx="6683022" cy="2583494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Countdown to T </a:t>
            </a:r>
          </a:p>
          <a:p>
            <a:pPr marL="0" lvl="1"/>
            <a:r>
              <a:rPr lang="en-US" dirty="0"/>
              <a:t>For (t=0; t&lt;T; t++)</a:t>
            </a:r>
          </a:p>
          <a:p>
            <a:pPr marL="0" lvl="1"/>
            <a:r>
              <a:rPr lang="en-US" dirty="0"/>
              <a:t>{</a:t>
            </a:r>
          </a:p>
          <a:p>
            <a:pPr marL="0" lvl="1"/>
            <a:r>
              <a:rPr lang="en-US" dirty="0"/>
              <a:t>	Perform carrier sensing to see if channel is busy;</a:t>
            </a:r>
          </a:p>
          <a:p>
            <a:pPr marL="0" lvl="1"/>
            <a:r>
              <a:rPr lang="en-US" dirty="0"/>
              <a:t>	If channel is busy:</a:t>
            </a:r>
          </a:p>
          <a:p>
            <a:pPr marL="0" lvl="1"/>
            <a:r>
              <a:rPr lang="en-US" dirty="0"/>
              <a:t>		Freeze the counter</a:t>
            </a:r>
          </a:p>
          <a:p>
            <a:pPr marL="0" lvl="1"/>
            <a:r>
              <a:rPr lang="en-US" dirty="0"/>
              <a:t>}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 err="1"/>
              <a:t>Goto</a:t>
            </a:r>
            <a:r>
              <a:rPr lang="en-US" dirty="0"/>
              <a:t> Step – 2 </a:t>
            </a:r>
          </a:p>
        </p:txBody>
      </p:sp>
      <p:sp>
        <p:nvSpPr>
          <p:cNvPr id="7" name="Rectangle 6"/>
          <p:cNvSpPr/>
          <p:nvPr/>
        </p:nvSpPr>
        <p:spPr>
          <a:xfrm>
            <a:off x="261377" y="1462530"/>
            <a:ext cx="1078089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Step – 1: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4978" y="1678574"/>
            <a:ext cx="1298222" cy="530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Every node: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197601" y="1678574"/>
            <a:ext cx="383821" cy="57975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933064" y="855284"/>
            <a:ext cx="2414315" cy="772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>
                <a:solidFill>
                  <a:srgbClr val="0070C0"/>
                </a:solidFill>
              </a:rPr>
              <a:t>802.11a/g: </a:t>
            </a:r>
            <a:r>
              <a:rPr lang="en-US" dirty="0" err="1">
                <a:solidFill>
                  <a:srgbClr val="0070C0"/>
                </a:solidFill>
              </a:rPr>
              <a:t>CWmin</a:t>
            </a:r>
            <a:r>
              <a:rPr lang="en-US" dirty="0">
                <a:solidFill>
                  <a:srgbClr val="0070C0"/>
                </a:solidFill>
              </a:rPr>
              <a:t> is 15 or 31 slots; each slot is 9 microseconds</a:t>
            </a:r>
          </a:p>
        </p:txBody>
      </p:sp>
    </p:spTree>
    <p:extLst>
      <p:ext uri="{BB962C8B-B14F-4D97-AF65-F5344CB8AC3E}">
        <p14:creationId xmlns:p14="http://schemas.microsoft.com/office/powerpoint/2010/main" val="60465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9" descr="underline_base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925513"/>
            <a:ext cx="4570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244475"/>
            <a:ext cx="7772400" cy="89852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Link layer: context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2263" y="1547813"/>
            <a:ext cx="8304286" cy="46482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datagram transferred by different link protocols over different links: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e.g., Ethernet on first link, frame relay on intermediate links, 802.11 on last link</a:t>
            </a:r>
          </a:p>
          <a:p>
            <a:pPr lvl="1">
              <a:defRPr/>
            </a:pPr>
            <a:endParaRPr lang="en-US" dirty="0">
              <a:latin typeface="Gill Sans MT" charset="0"/>
            </a:endParaRP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each  link protocol provides different services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e.g., may or may not </a:t>
            </a:r>
            <a:r>
              <a:rPr lang="en-US">
                <a:latin typeface="Gill Sans MT" charset="0"/>
              </a:rPr>
              <a:t>provide reliable delivery </a:t>
            </a:r>
            <a:r>
              <a:rPr lang="en-US" dirty="0">
                <a:latin typeface="Gill Sans MT" charset="0"/>
              </a:rPr>
              <a:t>over link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6</a:t>
            </a:fld>
            <a:endParaRPr lang="en-US" sz="1200" dirty="0">
              <a:latin typeface="Tahoma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75496" y="6521551"/>
            <a:ext cx="2177473" cy="24154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  <a:latin typeface="Tahoma" charset="0"/>
                <a:cs typeface="Arial" charset="0"/>
              </a:rPr>
              <a:t>Link Layer and LANs</a:t>
            </a:r>
          </a:p>
        </p:txBody>
      </p:sp>
    </p:spTree>
    <p:extLst>
      <p:ext uri="{BB962C8B-B14F-4D97-AF65-F5344CB8AC3E}">
        <p14:creationId xmlns:p14="http://schemas.microsoft.com/office/powerpoint/2010/main" val="405974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CSMA/CA with exponential </a:t>
            </a:r>
            <a:r>
              <a:rPr lang="en-US" sz="3200" dirty="0" err="1"/>
              <a:t>backoff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60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4978" y="1802639"/>
            <a:ext cx="6683022" cy="1178987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Transmit RTS</a:t>
            </a:r>
          </a:p>
          <a:p>
            <a:pPr marL="0" lvl="1"/>
            <a:r>
              <a:rPr lang="en-US" dirty="0"/>
              <a:t>RTS contains NAV (time for CTS, Data and </a:t>
            </a:r>
            <a:r>
              <a:rPr lang="en-US" dirty="0" err="1"/>
              <a:t>Ack</a:t>
            </a:r>
            <a:r>
              <a:rPr lang="en-US" dirty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261377" y="1056127"/>
            <a:ext cx="1078089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Step – 2: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9466" y="1372790"/>
            <a:ext cx="3894665" cy="530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Node whose countdown reached 0: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621" y="3535484"/>
            <a:ext cx="6683022" cy="2820867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If the node is the intended receiver:</a:t>
            </a:r>
          </a:p>
          <a:p>
            <a:pPr marL="0" lvl="1"/>
            <a:r>
              <a:rPr lang="en-US" dirty="0"/>
              <a:t>	Reply with CTS</a:t>
            </a:r>
          </a:p>
          <a:p>
            <a:pPr marL="0" lvl="1"/>
            <a:r>
              <a:rPr lang="en-US" dirty="0"/>
              <a:t>	</a:t>
            </a:r>
            <a:r>
              <a:rPr lang="en-US" dirty="0" err="1"/>
              <a:t>Goto</a:t>
            </a:r>
            <a:r>
              <a:rPr lang="en-US" dirty="0"/>
              <a:t> Step – 3 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Else:</a:t>
            </a:r>
          </a:p>
          <a:p>
            <a:pPr marL="0" lvl="1"/>
            <a:r>
              <a:rPr lang="en-US" dirty="0"/>
              <a:t>	Freeze the countdown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	Read NAV (time for CTS, Data, </a:t>
            </a:r>
            <a:r>
              <a:rPr lang="en-US" dirty="0" err="1"/>
              <a:t>Ack</a:t>
            </a:r>
            <a:r>
              <a:rPr lang="en-US" dirty="0"/>
              <a:t>) from RTS and defer any 	transmission till NAV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45109" y="3105635"/>
            <a:ext cx="4389647" cy="530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Neighbors (Nodes which received the RTS)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73119" y="4286560"/>
            <a:ext cx="3642850" cy="991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>
                <a:solidFill>
                  <a:srgbClr val="0070C0"/>
                </a:solidFill>
              </a:rPr>
              <a:t>If RTS sent, but no CTS received </a:t>
            </a:r>
          </a:p>
          <a:p>
            <a:pPr marL="285750" lvl="1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Pick a new random number from 0 to (2^i x </a:t>
            </a:r>
            <a:r>
              <a:rPr lang="en-US" dirty="0" err="1">
                <a:solidFill>
                  <a:srgbClr val="0070C0"/>
                </a:solidFill>
              </a:rPr>
              <a:t>CWmin</a:t>
            </a:r>
            <a:r>
              <a:rPr lang="en-US" dirty="0">
                <a:solidFill>
                  <a:srgbClr val="0070C0"/>
                </a:solidFill>
              </a:rPr>
              <a:t>) for i</a:t>
            </a:r>
            <a:r>
              <a:rPr lang="en-US" baseline="30000" dirty="0">
                <a:solidFill>
                  <a:srgbClr val="0070C0"/>
                </a:solidFill>
              </a:rPr>
              <a:t>th</a:t>
            </a:r>
            <a:r>
              <a:rPr lang="en-US" dirty="0">
                <a:solidFill>
                  <a:srgbClr val="0070C0"/>
                </a:solidFill>
              </a:rPr>
              <a:t> retry</a:t>
            </a:r>
          </a:p>
          <a:p>
            <a:pPr marL="285750" lvl="1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Return to countdown (step – 1)</a:t>
            </a:r>
          </a:p>
          <a:p>
            <a:pPr marL="0" lvl="1"/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905957" y="4254604"/>
            <a:ext cx="473681" cy="26095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047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CSMA/CA with exponential </a:t>
            </a:r>
            <a:r>
              <a:rPr lang="en-US" sz="3200" dirty="0" err="1"/>
              <a:t>backoff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61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4978" y="1802639"/>
            <a:ext cx="6683022" cy="1008294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Transmitter node sends Data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Receiver node replies with </a:t>
            </a:r>
            <a:r>
              <a:rPr lang="en-US" dirty="0" err="1"/>
              <a:t>Ack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1377" y="1056127"/>
            <a:ext cx="1078089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Step – 3: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9467" y="1372790"/>
            <a:ext cx="3288978" cy="530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Transmitter and receiver nodes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0621" y="3941888"/>
            <a:ext cx="6683022" cy="1036512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/>
              <a:t>Other nodes resume their countdown after NAV time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Transmitter picks a new random countdown and goes back to Step – 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1377" y="3317404"/>
            <a:ext cx="1078089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Step – 4: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9263" y="931120"/>
            <a:ext cx="3642850" cy="991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dirty="0">
                <a:solidFill>
                  <a:srgbClr val="0070C0"/>
                </a:solidFill>
              </a:rPr>
              <a:t>If Data is lost, </a:t>
            </a:r>
          </a:p>
          <a:p>
            <a:pPr marL="285750" lvl="1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Pick a new random number from 0 to (2^i x </a:t>
            </a:r>
            <a:r>
              <a:rPr lang="en-US" dirty="0" err="1">
                <a:solidFill>
                  <a:srgbClr val="0070C0"/>
                </a:solidFill>
              </a:rPr>
              <a:t>CWmin</a:t>
            </a:r>
            <a:r>
              <a:rPr lang="en-US" dirty="0">
                <a:solidFill>
                  <a:srgbClr val="0070C0"/>
                </a:solidFill>
              </a:rPr>
              <a:t>) for i</a:t>
            </a:r>
            <a:r>
              <a:rPr lang="en-US" baseline="30000" dirty="0">
                <a:solidFill>
                  <a:srgbClr val="0070C0"/>
                </a:solidFill>
              </a:rPr>
              <a:t>th</a:t>
            </a:r>
            <a:r>
              <a:rPr lang="en-US" dirty="0">
                <a:solidFill>
                  <a:srgbClr val="0070C0"/>
                </a:solidFill>
              </a:rPr>
              <a:t> retry</a:t>
            </a:r>
          </a:p>
          <a:p>
            <a:pPr marL="285750" lvl="1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</a:rPr>
              <a:t>Return to countdown (step – 1)</a:t>
            </a:r>
          </a:p>
          <a:p>
            <a:pPr marL="0" lvl="1"/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504645" y="1548533"/>
            <a:ext cx="451175" cy="37401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569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802.11 PHY and MAC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62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4691" y="1616362"/>
          <a:ext cx="4956463" cy="31289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862445">
                  <a:extLst>
                    <a:ext uri="{9D8B030D-6E8A-4147-A177-3AD203B41FA5}">
                      <a16:colId xmlns:a16="http://schemas.microsoft.com/office/drawing/2014/main" val="2167536500"/>
                    </a:ext>
                  </a:extLst>
                </a:gridCol>
                <a:gridCol w="789710">
                  <a:extLst>
                    <a:ext uri="{9D8B030D-6E8A-4147-A177-3AD203B41FA5}">
                      <a16:colId xmlns:a16="http://schemas.microsoft.com/office/drawing/2014/main" val="1848378860"/>
                    </a:ext>
                  </a:extLst>
                </a:gridCol>
                <a:gridCol w="826077">
                  <a:extLst>
                    <a:ext uri="{9D8B030D-6E8A-4147-A177-3AD203B41FA5}">
                      <a16:colId xmlns:a16="http://schemas.microsoft.com/office/drawing/2014/main" val="542428705"/>
                    </a:ext>
                  </a:extLst>
                </a:gridCol>
                <a:gridCol w="826077">
                  <a:extLst>
                    <a:ext uri="{9D8B030D-6E8A-4147-A177-3AD203B41FA5}">
                      <a16:colId xmlns:a16="http://schemas.microsoft.com/office/drawing/2014/main" val="3620540729"/>
                    </a:ext>
                  </a:extLst>
                </a:gridCol>
                <a:gridCol w="826077">
                  <a:extLst>
                    <a:ext uri="{9D8B030D-6E8A-4147-A177-3AD203B41FA5}">
                      <a16:colId xmlns:a16="http://schemas.microsoft.com/office/drawing/2014/main" val="2457046996"/>
                    </a:ext>
                  </a:extLst>
                </a:gridCol>
                <a:gridCol w="826077">
                  <a:extLst>
                    <a:ext uri="{9D8B030D-6E8A-4147-A177-3AD203B41FA5}">
                      <a16:colId xmlns:a16="http://schemas.microsoft.com/office/drawing/2014/main" val="3941263019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802.11b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802.11a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802.11g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802.11n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802.11ac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979097"/>
                  </a:ext>
                </a:extLst>
              </a:tr>
              <a:tr h="497776">
                <a:tc>
                  <a:txBody>
                    <a:bodyPr/>
                    <a:lstStyle/>
                    <a:p>
                      <a:r>
                        <a:rPr lang="en-US" sz="1200" dirty="0"/>
                        <a:t>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  <a:r>
                        <a:rPr lang="en-US" sz="1200" baseline="0" dirty="0"/>
                        <a:t> GHz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2.4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2.4/5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0705536"/>
                  </a:ext>
                </a:extLst>
              </a:tr>
              <a:tr h="497776">
                <a:tc>
                  <a:txBody>
                    <a:bodyPr/>
                    <a:lstStyle/>
                    <a:p>
                      <a:r>
                        <a:rPr lang="en-US" sz="1200" dirty="0"/>
                        <a:t>Channel</a:t>
                      </a:r>
                      <a:r>
                        <a:rPr lang="en-US" sz="1200" baseline="0" dirty="0"/>
                        <a:t> width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20/40 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20/40/80/160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14091"/>
                  </a:ext>
                </a:extLst>
              </a:tr>
              <a:tr h="497776">
                <a:tc>
                  <a:txBody>
                    <a:bodyPr/>
                    <a:lstStyle/>
                    <a:p>
                      <a:r>
                        <a:rPr lang="en-US" sz="1200" dirty="0"/>
                        <a:t>PHY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DSSS/CCK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OFDM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OFDM</a:t>
                      </a:r>
                      <a:r>
                        <a:rPr lang="en-US" sz="1200" baseline="0" dirty="0"/>
                        <a:t>, DSSS/CCK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OFDM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OFDM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676204"/>
                  </a:ext>
                </a:extLst>
              </a:tr>
              <a:tr h="570670">
                <a:tc>
                  <a:txBody>
                    <a:bodyPr/>
                    <a:lstStyle/>
                    <a:p>
                      <a:r>
                        <a:rPr lang="en-US" sz="1200" dirty="0"/>
                        <a:t>MIMO &amp;</a:t>
                      </a:r>
                      <a:r>
                        <a:rPr lang="en-US" sz="1200" baseline="0" dirty="0"/>
                        <a:t> beamforming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300903"/>
                  </a:ext>
                </a:extLst>
              </a:tr>
              <a:tr h="497776">
                <a:tc>
                  <a:txBody>
                    <a:bodyPr/>
                    <a:lstStyle/>
                    <a:p>
                      <a:r>
                        <a:rPr lang="en-US" sz="1200" b="1" dirty="0"/>
                        <a:t>Max.</a:t>
                      </a:r>
                      <a:r>
                        <a:rPr lang="en-US" sz="1200" b="1" baseline="0" dirty="0"/>
                        <a:t> data rate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11 Mbps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54 Mbps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54 Mbps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600 Mbps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~6933 </a:t>
                      </a:r>
                      <a:r>
                        <a:rPr lang="en-US" sz="1200" b="1" dirty="0"/>
                        <a:t>Mbps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845634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109855" y="1346196"/>
            <a:ext cx="2805545" cy="11580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MAC: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CSMA/CA and wideband medium access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06390" y="2766285"/>
            <a:ext cx="2805545" cy="11580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PHY-I:</a:t>
            </a:r>
          </a:p>
          <a:p>
            <a:pPr algn="ctr"/>
            <a:r>
              <a:rPr lang="en-US" dirty="0">
                <a:solidFill>
                  <a:srgbClr val="92D050"/>
                </a:solidFill>
              </a:rPr>
              <a:t>OFDM and modulation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02925" y="4113638"/>
            <a:ext cx="2805545" cy="11580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PHY-II: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MIMO and beamforming</a:t>
            </a:r>
          </a:p>
        </p:txBody>
      </p:sp>
      <p:sp>
        <p:nvSpPr>
          <p:cNvPr id="9" name="Right Bracket 8"/>
          <p:cNvSpPr/>
          <p:nvPr/>
        </p:nvSpPr>
        <p:spPr>
          <a:xfrm>
            <a:off x="5081154" y="2675084"/>
            <a:ext cx="114301" cy="324429"/>
          </a:xfrm>
          <a:prstGeom prst="righ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 flipV="1">
            <a:off x="5195455" y="2130136"/>
            <a:ext cx="1153390" cy="7071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ket 15"/>
          <p:cNvSpPr/>
          <p:nvPr/>
        </p:nvSpPr>
        <p:spPr>
          <a:xfrm>
            <a:off x="5088081" y="3167209"/>
            <a:ext cx="114301" cy="360513"/>
          </a:xfrm>
          <a:prstGeom prst="righ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5202382" y="3347466"/>
            <a:ext cx="1146463" cy="7750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ket 23"/>
          <p:cNvSpPr/>
          <p:nvPr/>
        </p:nvSpPr>
        <p:spPr>
          <a:xfrm>
            <a:off x="5091256" y="3764109"/>
            <a:ext cx="114301" cy="360513"/>
          </a:xfrm>
          <a:prstGeom prst="rightBracket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>
            <a:off x="5205557" y="3944366"/>
            <a:ext cx="1143288" cy="61608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0616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Wider channel width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Wider channel bandwidth provides higher link capacity</a:t>
            </a:r>
          </a:p>
          <a:p>
            <a:pPr lvl="1"/>
            <a:r>
              <a:rPr lang="en-US" sz="2000" dirty="0"/>
              <a:t>Emergence of 40, 80 and 160 MHz channel bandwidths in </a:t>
            </a:r>
            <a:r>
              <a:rPr lang="en-US" sz="2000" dirty="0" err="1"/>
              <a:t>WiFi</a:t>
            </a:r>
            <a:endParaRPr lang="en-US" sz="2000" dirty="0"/>
          </a:p>
          <a:p>
            <a:pPr lvl="1"/>
            <a:r>
              <a:rPr lang="en-US" sz="2000" dirty="0"/>
              <a:t>802.11n uses 40 MHz, 802.11ac uses 40, 80 and 160 MHz</a:t>
            </a:r>
          </a:p>
          <a:p>
            <a:endParaRPr lang="en-US" sz="2400" dirty="0"/>
          </a:p>
          <a:p>
            <a:r>
              <a:rPr lang="en-US" sz="2400" dirty="0"/>
              <a:t>Shannon’s theorem</a:t>
            </a:r>
            <a:endParaRPr lang="en-US" sz="1600" dirty="0"/>
          </a:p>
          <a:p>
            <a:pPr lvl="1"/>
            <a:r>
              <a:rPr lang="en-US" sz="2000" dirty="0"/>
              <a:t>Provides the upper bound on link capacity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For a given SNR, wider bandwidth channels provide more bits per second (data rate)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63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56017" y="3257753"/>
                <a:ext cx="232454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0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017" y="3257753"/>
                <a:ext cx="2324546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572000" y="3188667"/>
            <a:ext cx="3281928" cy="8528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B = bandwidth (Hz)</a:t>
            </a:r>
          </a:p>
          <a:p>
            <a:r>
              <a:rPr lang="en-US" dirty="0"/>
              <a:t>S/N = Signal to noise ratio (SNR)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786365" y="3972436"/>
                <a:ext cx="2883803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)=10∗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0" baseline="-2500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365" y="3972436"/>
                <a:ext cx="2883803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18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Wider channel width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20 MHz and its multiples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64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71" y="2256511"/>
            <a:ext cx="5665250" cy="265310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309084"/>
              </p:ext>
            </p:extLst>
          </p:nvPr>
        </p:nvGraphicFramePr>
        <p:xfrm>
          <a:off x="6775480" y="2433231"/>
          <a:ext cx="1893738" cy="229966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46869">
                  <a:extLst>
                    <a:ext uri="{9D8B030D-6E8A-4147-A177-3AD203B41FA5}">
                      <a16:colId xmlns:a16="http://schemas.microsoft.com/office/drawing/2014/main" val="423932133"/>
                    </a:ext>
                  </a:extLst>
                </a:gridCol>
                <a:gridCol w="946869">
                  <a:extLst>
                    <a:ext uri="{9D8B030D-6E8A-4147-A177-3AD203B41FA5}">
                      <a16:colId xmlns:a16="http://schemas.microsoft.com/office/drawing/2014/main" val="2232377339"/>
                    </a:ext>
                  </a:extLst>
                </a:gridCol>
              </a:tblGrid>
              <a:tr h="69989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Non-overlapping channels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430105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  <a:r>
                        <a:rPr lang="en-US" sz="1600" baseline="0" dirty="0"/>
                        <a:t>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357531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679943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253263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910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9093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802.11n vs. 802.11ac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Wider channel width is an effective mean of increasing data rate</a:t>
            </a:r>
          </a:p>
          <a:p>
            <a:pPr lvl="1"/>
            <a:r>
              <a:rPr lang="en-US" dirty="0"/>
              <a:t>Challenge – scarce spectrum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5E27EB-3160-4CD9-8D87-5A6A393A4E22}" type="slidenum">
              <a:rPr lang="en-US" sz="1800" kern="0" smtClean="0">
                <a:solidFill>
                  <a:sysClr val="windowText" lastClr="000000"/>
                </a:solidFill>
              </a:rPr>
              <a:pPr>
                <a:defRPr/>
              </a:pPr>
              <a:t>65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929" y="2488666"/>
            <a:ext cx="5318461" cy="36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182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Wider channel width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Why not always use larger bandwidths?</a:t>
            </a:r>
          </a:p>
          <a:p>
            <a:pPr lvl="1"/>
            <a:r>
              <a:rPr lang="en-US" sz="2000" dirty="0"/>
              <a:t>Reduces spatial reuse (number of wireless links that can operate in parallel)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Throughput-delay tradeoff</a:t>
            </a:r>
          </a:p>
          <a:p>
            <a:pPr lvl="1"/>
            <a:r>
              <a:rPr lang="en-US" sz="2000" dirty="0"/>
              <a:t>Narrow bandwidth channels allow more parallel communications at lower data rate (shorter delay but lower throughput)</a:t>
            </a:r>
          </a:p>
          <a:p>
            <a:pPr lvl="1"/>
            <a:r>
              <a:rPr lang="en-US" sz="2000" dirty="0"/>
              <a:t>Wider bandwidth channels allow fewer parallel communications but each at faster data rate (larger delay but higher throughput)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66</a:t>
            </a:fld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33245" y="308343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150752" y="308343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2" idx="6"/>
            <a:endCxn id="26" idx="2"/>
          </p:cNvCxnSpPr>
          <p:nvPr/>
        </p:nvCxnSpPr>
        <p:spPr>
          <a:xfrm>
            <a:off x="565369" y="3202011"/>
            <a:ext cx="585383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291255" y="1951888"/>
            <a:ext cx="879231" cy="38686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170486" y="1951888"/>
            <a:ext cx="879231" cy="386862"/>
          </a:xfrm>
          <a:prstGeom prst="rect">
            <a:avLst/>
          </a:prstGeom>
          <a:solidFill>
            <a:srgbClr val="4472C4">
              <a:alpha val="50000"/>
            </a:srgbClr>
          </a:solidFill>
          <a:ln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1255" y="2338750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MHz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47042" y="2332890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MHz</a:t>
            </a:r>
          </a:p>
        </p:txBody>
      </p:sp>
      <p:sp>
        <p:nvSpPr>
          <p:cNvPr id="32" name="Oval 31"/>
          <p:cNvSpPr/>
          <p:nvPr/>
        </p:nvSpPr>
        <p:spPr>
          <a:xfrm>
            <a:off x="670283" y="349080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487790" y="349080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stCxn id="32" idx="6"/>
            <a:endCxn id="33" idx="2"/>
          </p:cNvCxnSpPr>
          <p:nvPr/>
        </p:nvCxnSpPr>
        <p:spPr>
          <a:xfrm>
            <a:off x="902407" y="3609389"/>
            <a:ext cx="585383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691" y="2808587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0683" y="2828394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1408" y="3708989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69144" y="3712688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7583" y="2939555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9528" y="3585600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C2</a:t>
            </a:r>
          </a:p>
        </p:txBody>
      </p:sp>
      <p:sp>
        <p:nvSpPr>
          <p:cNvPr id="49" name="Oval 48"/>
          <p:cNvSpPr/>
          <p:nvPr/>
        </p:nvSpPr>
        <p:spPr>
          <a:xfrm>
            <a:off x="5312618" y="308636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130125" y="3086361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stCxn id="49" idx="6"/>
            <a:endCxn id="50" idx="2"/>
          </p:cNvCxnSpPr>
          <p:nvPr/>
        </p:nvCxnSpPr>
        <p:spPr>
          <a:xfrm>
            <a:off x="5544742" y="3204941"/>
            <a:ext cx="585383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649656" y="349373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467163" y="3493739"/>
            <a:ext cx="232124" cy="23716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989064" y="2811517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820056" y="2831324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20781" y="3711919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48517" y="3715618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Y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66956" y="2942485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C1 + C2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2275470" y="3853928"/>
            <a:ext cx="166174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2275470" y="3467066"/>
            <a:ext cx="681685" cy="38686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A-&gt;B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275470" y="3080203"/>
            <a:ext cx="681685" cy="38686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X-&gt;Y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467820" y="3812930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7210882" y="3848068"/>
            <a:ext cx="166174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7210882" y="3461206"/>
            <a:ext cx="448125" cy="38686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403232" y="3807070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88386" y="3181217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A-&gt;B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71011" y="3464134"/>
            <a:ext cx="448125" cy="386862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68855" y="3176852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X-&gt;Y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347051" y="4444580"/>
            <a:ext cx="4638686" cy="53046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>
                <a:solidFill>
                  <a:srgbClr val="0070C0"/>
                </a:solidFill>
              </a:rPr>
              <a:t>Any example of delay sensitive applications?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937216" y="4740442"/>
            <a:ext cx="526500" cy="23460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9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5" grpId="0" animBg="1"/>
      <p:bldP spid="28" grpId="0" animBg="1"/>
      <p:bldP spid="6" grpId="0"/>
      <p:bldP spid="31" grpId="0"/>
      <p:bldP spid="32" grpId="0" animBg="1"/>
      <p:bldP spid="33" grpId="0" animBg="1"/>
      <p:bldP spid="35" grpId="0"/>
      <p:bldP spid="36" grpId="0"/>
      <p:bldP spid="45" grpId="0"/>
      <p:bldP spid="46" grpId="0"/>
      <p:bldP spid="47" grpId="0"/>
      <p:bldP spid="48" grpId="0"/>
      <p:bldP spid="49" grpId="0" animBg="1"/>
      <p:bldP spid="50" grpId="0" animBg="1"/>
      <p:bldP spid="52" grpId="0" animBg="1"/>
      <p:bldP spid="53" grpId="0" animBg="1"/>
      <p:bldP spid="55" grpId="0"/>
      <p:bldP spid="56" grpId="0"/>
      <p:bldP spid="57" grpId="0"/>
      <p:bldP spid="58" grpId="0"/>
      <p:bldP spid="59" grpId="0"/>
      <p:bldP spid="65" grpId="0" animBg="1"/>
      <p:bldP spid="66" grpId="0" animBg="1"/>
      <p:bldP spid="67" grpId="0"/>
      <p:bldP spid="69" grpId="0" animBg="1"/>
      <p:bldP spid="71" grpId="0"/>
      <p:bldP spid="39" grpId="0"/>
      <p:bldP spid="40" grpId="0" animBg="1"/>
      <p:bldP spid="41" grpId="0"/>
      <p:bldP spid="4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Wider channel width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277117"/>
            <a:ext cx="6886774" cy="5261796"/>
          </a:xfrm>
        </p:spPr>
        <p:txBody>
          <a:bodyPr>
            <a:normAutofit/>
          </a:bodyPr>
          <a:lstStyle/>
          <a:p>
            <a:r>
              <a:rPr lang="en-US" sz="2400" dirty="0"/>
              <a:t>Static channel width assignment</a:t>
            </a:r>
          </a:p>
          <a:p>
            <a:pPr lvl="1"/>
            <a:r>
              <a:rPr lang="en-US" sz="2000" dirty="0"/>
              <a:t>Wider channels </a:t>
            </a:r>
          </a:p>
          <a:p>
            <a:pPr lvl="2"/>
            <a:r>
              <a:rPr lang="en-US" sz="1600" dirty="0"/>
              <a:t>Reduces spatial reuse (number of parallel data transmissions)</a:t>
            </a:r>
          </a:p>
          <a:p>
            <a:pPr lvl="1"/>
            <a:r>
              <a:rPr lang="en-US" sz="2000" dirty="0"/>
              <a:t>Narrower channels </a:t>
            </a:r>
          </a:p>
          <a:p>
            <a:pPr lvl="2"/>
            <a:r>
              <a:rPr lang="en-US" sz="1600" dirty="0"/>
              <a:t>Can underutilize channel if traffic load is less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r>
              <a:rPr lang="en-US" sz="2400" dirty="0"/>
              <a:t>Can we decide the channel width dynamically?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382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There is another issue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Heterogeneous channel bandwidths</a:t>
            </a:r>
          </a:p>
          <a:p>
            <a:pPr lvl="1"/>
            <a:r>
              <a:rPr lang="en-US" sz="2000" dirty="0"/>
              <a:t>Clients with 20, 40, 80 and 160 MHz all coexist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How to coordinate medium access between heterogeneous clients?</a:t>
            </a:r>
          </a:p>
          <a:p>
            <a:pPr marL="914400" lvl="2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68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04821" y="2316367"/>
            <a:ext cx="3152718" cy="3135940"/>
            <a:chOff x="5375459" y="997521"/>
            <a:chExt cx="3152718" cy="3135940"/>
          </a:xfrm>
        </p:grpSpPr>
        <p:sp>
          <p:nvSpPr>
            <p:cNvPr id="6" name="Oval 5"/>
            <p:cNvSpPr/>
            <p:nvPr/>
          </p:nvSpPr>
          <p:spPr>
            <a:xfrm>
              <a:off x="5375459" y="997521"/>
              <a:ext cx="3152718" cy="31359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74000">
                  <a:srgbClr val="FF0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99113" y="2099565"/>
              <a:ext cx="649846" cy="701351"/>
            </a:xfrm>
            <a:prstGeom prst="rect">
              <a:avLst/>
            </a:prstGeom>
            <a:noFill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817" y="2099565"/>
              <a:ext cx="426938" cy="6041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567" y="1314334"/>
              <a:ext cx="426938" cy="6041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083" y="3343646"/>
              <a:ext cx="426938" cy="60415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65410" y="1017669"/>
              <a:ext cx="12506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 </a:t>
              </a:r>
            </a:p>
            <a:p>
              <a:pPr algn="ctr"/>
              <a:r>
                <a:rPr lang="en-US" sz="1400" dirty="0"/>
                <a:t>(20 MHz)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249712" y="4662335"/>
            <a:ext cx="1250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 </a:t>
            </a:r>
          </a:p>
          <a:p>
            <a:pPr algn="ctr"/>
            <a:r>
              <a:rPr lang="en-US" sz="1400" dirty="0"/>
              <a:t>(40 MHz)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9564" y="3458879"/>
            <a:ext cx="85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 </a:t>
            </a:r>
          </a:p>
          <a:p>
            <a:pPr algn="ctr"/>
            <a:r>
              <a:rPr lang="en-US" sz="1400" dirty="0"/>
              <a:t>(80 MHz)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04892" y="4496062"/>
            <a:ext cx="1026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 </a:t>
            </a:r>
          </a:p>
          <a:p>
            <a:pPr algn="ctr"/>
            <a:r>
              <a:rPr lang="en-US" sz="1400" dirty="0"/>
              <a:t>(160 MHz)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60" y="4193983"/>
            <a:ext cx="426938" cy="60415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76834" y="3579160"/>
            <a:ext cx="1465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 </a:t>
            </a:r>
          </a:p>
          <a:p>
            <a:pPr algn="ctr"/>
            <a:r>
              <a:rPr lang="en-US" sz="1400" dirty="0"/>
              <a:t>(20/40/80/160 MHz)</a:t>
            </a:r>
          </a:p>
        </p:txBody>
      </p:sp>
    </p:spTree>
    <p:extLst>
      <p:ext uri="{BB962C8B-B14F-4D97-AF65-F5344CB8AC3E}">
        <p14:creationId xmlns:p14="http://schemas.microsoft.com/office/powerpoint/2010/main" val="37791695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Dynamic channel bonding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Determine the channel width dynamically</a:t>
            </a:r>
          </a:p>
          <a:p>
            <a:pPr lvl="1"/>
            <a:r>
              <a:rPr lang="en-US" sz="2000" dirty="0"/>
              <a:t>Proposed by IEEE 802.11ac</a:t>
            </a:r>
          </a:p>
          <a:p>
            <a:endParaRPr lang="en-US" sz="2400" dirty="0"/>
          </a:p>
          <a:p>
            <a:r>
              <a:rPr lang="en-US" sz="2400" dirty="0"/>
              <a:t>Basic idea</a:t>
            </a:r>
          </a:p>
          <a:p>
            <a:pPr lvl="1"/>
            <a:r>
              <a:rPr lang="en-US" sz="2000" dirty="0"/>
              <a:t>If transmitter (</a:t>
            </a:r>
            <a:r>
              <a:rPr lang="en-US" sz="2000" dirty="0" err="1"/>
              <a:t>Tx</a:t>
            </a:r>
            <a:r>
              <a:rPr lang="en-US" sz="2000" dirty="0"/>
              <a:t>) and receiver (Rx) can decide following two things “on the fly” before they communicate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/>
              <a:t>What is the maximum channel width supported by both (</a:t>
            </a:r>
            <a:r>
              <a:rPr lang="en-US" sz="1600" dirty="0" err="1"/>
              <a:t>Tx</a:t>
            </a:r>
            <a:r>
              <a:rPr lang="en-US" sz="1600" dirty="0"/>
              <a:t> and Rx)?</a:t>
            </a:r>
            <a:endParaRPr lang="en-US" sz="1400" dirty="0"/>
          </a:p>
          <a:p>
            <a:pPr lvl="2"/>
            <a:endParaRPr lang="en-US" sz="1600" dirty="0"/>
          </a:p>
          <a:p>
            <a:pPr lvl="2"/>
            <a:r>
              <a:rPr lang="en-US" sz="1600" dirty="0"/>
              <a:t>What is the actual channel width available (which no one else is using)?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7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4" descr="underline_base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041400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6176963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Link layer services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1419225"/>
            <a:ext cx="7772400" cy="4648200"/>
          </a:xfrm>
        </p:spPr>
        <p:txBody>
          <a:bodyPr/>
          <a:lstStyle/>
          <a:p>
            <a:pPr>
              <a:lnSpc>
                <a:spcPct val="75000"/>
              </a:lnSpc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framing, link access:</a:t>
            </a:r>
            <a:r>
              <a:rPr lang="en-US" sz="3200" dirty="0">
                <a:latin typeface="Gill Sans MT" charset="0"/>
                <a:cs typeface="+mn-cs"/>
              </a:rPr>
              <a:t> 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encapsulate datagram into frame, adding header, trailer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channel access if shared medium</a:t>
            </a:r>
          </a:p>
          <a:p>
            <a:pPr lvl="1">
              <a:lnSpc>
                <a:spcPct val="75000"/>
              </a:lnSpc>
              <a:defRPr/>
            </a:pPr>
            <a:r>
              <a:rPr lang="ja-JP" altLang="en-US" dirty="0">
                <a:latin typeface="Gill Sans MT" charset="0"/>
              </a:rPr>
              <a:t>“</a:t>
            </a:r>
            <a:r>
              <a:rPr lang="en-US" dirty="0">
                <a:latin typeface="Gill Sans MT" charset="0"/>
              </a:rPr>
              <a:t>MAC</a:t>
            </a:r>
            <a:r>
              <a:rPr lang="ja-JP" altLang="en-US" dirty="0">
                <a:latin typeface="Gill Sans MT" charset="0"/>
              </a:rPr>
              <a:t>”</a:t>
            </a:r>
            <a:r>
              <a:rPr lang="en-US" dirty="0">
                <a:latin typeface="Gill Sans MT" charset="0"/>
              </a:rPr>
              <a:t> addresses used in frame headers to identify source, destination  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400" dirty="0">
                <a:latin typeface="Gill Sans MT" charset="0"/>
              </a:rPr>
              <a:t>different from IP address!</a:t>
            </a:r>
          </a:p>
          <a:p>
            <a:pPr>
              <a:lnSpc>
                <a:spcPct val="75000"/>
              </a:lnSpc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reliable delivery between adjacent nodes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seldom used on low bit-error link (fiber, some twisted pair)</a:t>
            </a:r>
          </a:p>
          <a:p>
            <a:pPr lvl="1">
              <a:lnSpc>
                <a:spcPct val="75000"/>
              </a:lnSpc>
              <a:defRPr/>
            </a:pPr>
            <a:r>
              <a:rPr lang="en-US" dirty="0">
                <a:latin typeface="Gill Sans MT" charset="0"/>
              </a:rPr>
              <a:t>wireless links: high error rates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400" i="1" dirty="0">
                <a:solidFill>
                  <a:srgbClr val="CC0000"/>
                </a:solidFill>
                <a:latin typeface="Gill Sans MT" charset="0"/>
              </a:rPr>
              <a:t>Q:</a:t>
            </a:r>
            <a:r>
              <a:rPr lang="en-US" sz="2400" dirty="0">
                <a:latin typeface="Gill Sans MT" charset="0"/>
              </a:rPr>
              <a:t> why both link-level and end-end reliability?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7</a:t>
            </a:fld>
            <a:endParaRPr lang="en-US" sz="1200" dirty="0">
              <a:latin typeface="Tahoma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  <p:pic>
        <p:nvPicPr>
          <p:cNvPr id="9" name="Picture 25" descr="Related image">
            <a:extLst>
              <a:ext uri="{FF2B5EF4-FFF2-40B4-BE49-F238E27FC236}">
                <a16:creationId xmlns:a16="http://schemas.microsoft.com/office/drawing/2014/main" id="{E28D2C3C-5979-498C-869D-77698643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27" y="4895858"/>
            <a:ext cx="322879" cy="54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1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04821" y="2008637"/>
            <a:ext cx="3152718" cy="3135940"/>
            <a:chOff x="5375459" y="997521"/>
            <a:chExt cx="3152718" cy="3135940"/>
          </a:xfrm>
        </p:grpSpPr>
        <p:sp>
          <p:nvSpPr>
            <p:cNvPr id="6" name="Oval 5"/>
            <p:cNvSpPr/>
            <p:nvPr/>
          </p:nvSpPr>
          <p:spPr>
            <a:xfrm>
              <a:off x="5375459" y="997521"/>
              <a:ext cx="3152718" cy="31359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74000">
                  <a:srgbClr val="FF0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99113" y="2099565"/>
              <a:ext cx="649846" cy="701351"/>
            </a:xfrm>
            <a:prstGeom prst="rect">
              <a:avLst/>
            </a:prstGeom>
            <a:noFill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817" y="2099565"/>
              <a:ext cx="426938" cy="6041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567" y="1314334"/>
              <a:ext cx="426938" cy="6041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083" y="3343646"/>
              <a:ext cx="426938" cy="60415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65410" y="1017669"/>
              <a:ext cx="12506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 </a:t>
              </a:r>
            </a:p>
            <a:p>
              <a:pPr algn="ctr"/>
              <a:r>
                <a:rPr lang="en-US" sz="1400" dirty="0"/>
                <a:t>(20 MHz)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Dynamic channel bonding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70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49712" y="4354605"/>
            <a:ext cx="1250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 </a:t>
            </a:r>
          </a:p>
          <a:p>
            <a:pPr algn="ctr"/>
            <a:r>
              <a:rPr lang="en-US" sz="1400" dirty="0"/>
              <a:t>(40 MHz)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9564" y="3151149"/>
            <a:ext cx="85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 </a:t>
            </a:r>
          </a:p>
          <a:p>
            <a:pPr algn="ctr"/>
            <a:r>
              <a:rPr lang="en-US" sz="1400" dirty="0"/>
              <a:t>(80 MHz)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04892" y="4188332"/>
            <a:ext cx="1026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 </a:t>
            </a:r>
          </a:p>
          <a:p>
            <a:pPr algn="ctr"/>
            <a:r>
              <a:rPr lang="en-US" sz="1400" dirty="0"/>
              <a:t>(160 MHz)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60" y="3886253"/>
            <a:ext cx="426938" cy="60415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76834" y="3271430"/>
            <a:ext cx="1465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 </a:t>
            </a:r>
          </a:p>
          <a:p>
            <a:pPr algn="ctr"/>
            <a:r>
              <a:rPr lang="en-US" sz="1400" dirty="0"/>
              <a:t>(20/40/80/160 MHz)</a:t>
            </a:r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>
            <a:off x="3780117" y="3412760"/>
            <a:ext cx="573181" cy="19208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7613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But there are many APs..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How can APs share wider channels opportunistically?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71</a:t>
            </a:fld>
            <a:endParaRPr lang="en-US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1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3" t="20698" b="37772"/>
          <a:stretch/>
        </p:blipFill>
        <p:spPr>
          <a:xfrm>
            <a:off x="1024223" y="2101385"/>
            <a:ext cx="7095554" cy="238271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91306" y="1916749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21" y="2255260"/>
            <a:ext cx="350292" cy="37805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93273" y="190780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88" y="2246311"/>
            <a:ext cx="350292" cy="37805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759024" y="1921154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9" y="2259665"/>
            <a:ext cx="350292" cy="37805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760991" y="1912205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06" y="2250716"/>
            <a:ext cx="350292" cy="37805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787220" y="191205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35" y="2250561"/>
            <a:ext cx="350292" cy="37805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789187" y="1903101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02" y="2241612"/>
            <a:ext cx="350292" cy="37805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339360" y="2746159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75" y="3084670"/>
            <a:ext cx="350292" cy="37805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341327" y="273721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42" y="3075721"/>
            <a:ext cx="350292" cy="37805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307078" y="2750564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93" y="3089075"/>
            <a:ext cx="350292" cy="378055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4309045" y="2741615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60" y="3080126"/>
            <a:ext cx="350292" cy="378055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335274" y="2741460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89" y="3079971"/>
            <a:ext cx="350292" cy="37805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337241" y="2732511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56" y="3071022"/>
            <a:ext cx="350292" cy="378055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805957" y="3575566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72" y="3914077"/>
            <a:ext cx="350292" cy="378055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807924" y="3566617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39" y="3905128"/>
            <a:ext cx="350292" cy="378055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2791783" y="3561918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90" y="3918482"/>
            <a:ext cx="350292" cy="378055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3775642" y="3571022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57" y="3909533"/>
            <a:ext cx="350292" cy="37805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4801871" y="3570867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86" y="3909378"/>
            <a:ext cx="350292" cy="378055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5803838" y="3561918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53" y="3900429"/>
            <a:ext cx="350292" cy="37805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6809090" y="3564851"/>
            <a:ext cx="1028523" cy="10550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00">
                  <a:lumMod val="0"/>
                  <a:lumOff val="100000"/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05" y="3903362"/>
            <a:ext cx="350292" cy="3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651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Dynamic Channel Bonding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Medium access is controlled through the use of “primary channel”</a:t>
            </a:r>
          </a:p>
          <a:p>
            <a:pPr lvl="1"/>
            <a:endParaRPr lang="en-US" sz="2000" dirty="0"/>
          </a:p>
          <a:p>
            <a:r>
              <a:rPr lang="en-US" sz="2400" dirty="0"/>
              <a:t>Primary channel </a:t>
            </a:r>
          </a:p>
          <a:p>
            <a:pPr lvl="1"/>
            <a:r>
              <a:rPr lang="en-US" sz="2000" dirty="0"/>
              <a:t>20 MHz primary channel chosen by each AP</a:t>
            </a:r>
          </a:p>
          <a:p>
            <a:pPr lvl="1"/>
            <a:r>
              <a:rPr lang="en-US" sz="2000" dirty="0"/>
              <a:t>Beacons and management frames are sent on the primary channel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72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33245" y="3569676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1</a:t>
            </a:r>
          </a:p>
        </p:txBody>
      </p:sp>
      <p:sp>
        <p:nvSpPr>
          <p:cNvPr id="7" name="Rectangle 6"/>
          <p:cNvSpPr/>
          <p:nvPr/>
        </p:nvSpPr>
        <p:spPr>
          <a:xfrm>
            <a:off x="2836984" y="3569675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48201" y="3569674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40723" y="3569675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44462" y="3569675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48478" y="3569674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48755" y="3569674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65944" y="3569674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33244" y="4313025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40723" y="4313024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48201" y="4313023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55679" y="4313023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33244" y="5056374"/>
            <a:ext cx="2321172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48200" y="5056372"/>
            <a:ext cx="2321172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33244" y="5799721"/>
            <a:ext cx="4736128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67506" y="3714723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MHz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3535" y="4458072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40 MHz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3534" y="5201421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 MHz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7506" y="5944766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160 MHz</a:t>
            </a:r>
          </a:p>
        </p:txBody>
      </p:sp>
    </p:spTree>
    <p:extLst>
      <p:ext uri="{BB962C8B-B14F-4D97-AF65-F5344CB8AC3E}">
        <p14:creationId xmlns:p14="http://schemas.microsoft.com/office/powerpoint/2010/main" val="2522117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Dynamic Channel Bonding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Backward compatibility</a:t>
            </a:r>
            <a:endParaRPr lang="en-US" sz="2000" dirty="0"/>
          </a:p>
          <a:p>
            <a:pPr lvl="1"/>
            <a:r>
              <a:rPr lang="en-US" sz="2000" dirty="0"/>
              <a:t>Legacy clients can connect to latest Aps</a:t>
            </a:r>
          </a:p>
          <a:p>
            <a:pPr lvl="1"/>
            <a:r>
              <a:rPr lang="en-US" sz="2000" dirty="0"/>
              <a:t>Example - 802.11 a/n clients can connect to 802.11ac AP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73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37690" y="3006967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1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1429" y="3006966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52646" y="3006965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45168" y="3006966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48907" y="3006966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52923" y="3006965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53200" y="3006965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70389" y="3006965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37689" y="3750316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45168" y="3750315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52646" y="3750314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60124" y="3750314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37689" y="4493665"/>
            <a:ext cx="2321172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052645" y="4493663"/>
            <a:ext cx="2321172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37689" y="5237012"/>
            <a:ext cx="4736128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71951" y="3152014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MHz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37980" y="3895363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40 MHz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37979" y="4638712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 MHz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71951" y="5382057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160 MHz</a:t>
            </a:r>
          </a:p>
        </p:txBody>
      </p:sp>
    </p:spTree>
    <p:extLst>
      <p:ext uri="{BB962C8B-B14F-4D97-AF65-F5344CB8AC3E}">
        <p14:creationId xmlns:p14="http://schemas.microsoft.com/office/powerpoint/2010/main" val="12453642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Enhanced RTS/CTS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Dynamic channel bonding is achieved through Enhanced RTS/CTS protocol</a:t>
            </a:r>
          </a:p>
          <a:p>
            <a:endParaRPr lang="en-US" sz="2400" dirty="0"/>
          </a:p>
          <a:p>
            <a:r>
              <a:rPr lang="en-US" sz="2400" dirty="0"/>
              <a:t>E-RTS/CTS protocol</a:t>
            </a:r>
          </a:p>
          <a:p>
            <a:pPr lvl="1"/>
            <a:r>
              <a:rPr lang="en-US" sz="2000" dirty="0"/>
              <a:t>Determine </a:t>
            </a:r>
            <a:r>
              <a:rPr lang="en-US" sz="2000" u="sng" dirty="0"/>
              <a:t>supported</a:t>
            </a:r>
            <a:r>
              <a:rPr lang="en-US" sz="2000" dirty="0"/>
              <a:t> and </a:t>
            </a:r>
            <a:r>
              <a:rPr lang="en-US" sz="2000" u="sng" dirty="0"/>
              <a:t>available</a:t>
            </a:r>
            <a:r>
              <a:rPr lang="en-US" sz="2000" dirty="0"/>
              <a:t> channel width at once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err="1"/>
              <a:t>Tx</a:t>
            </a:r>
            <a:r>
              <a:rPr lang="en-US" sz="2000" dirty="0"/>
              <a:t> and Rx exchanges RTS and CTS on all 20 MHz channels they want/can use for communication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768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Enhanced RTS/CTS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75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83776" y="1310052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1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7515" y="1310051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1254" y="1310051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2</a:t>
            </a:r>
          </a:p>
        </p:txBody>
      </p:sp>
      <p:sp>
        <p:nvSpPr>
          <p:cNvPr id="8" name="Rectangle 7"/>
          <p:cNvSpPr/>
          <p:nvPr/>
        </p:nvSpPr>
        <p:spPr>
          <a:xfrm>
            <a:off x="3894993" y="1310051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83775" y="2053401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1254" y="2053400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83775" y="2796750"/>
            <a:ext cx="2321172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0596" y="1455099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MHz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6625" y="2198448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40 MHz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6624" y="2941797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 MHz</a:t>
            </a:r>
          </a:p>
        </p:txBody>
      </p:sp>
      <p:sp>
        <p:nvSpPr>
          <p:cNvPr id="16" name="Oval 15"/>
          <p:cNvSpPr/>
          <p:nvPr/>
        </p:nvSpPr>
        <p:spPr>
          <a:xfrm>
            <a:off x="4979806" y="1604190"/>
            <a:ext cx="1810251" cy="1803395"/>
          </a:xfrm>
          <a:prstGeom prst="ellipse">
            <a:avLst/>
          </a:prstGeom>
          <a:noFill/>
          <a:ln w="9525"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7204" y="2276388"/>
            <a:ext cx="425290" cy="45899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9" y="2694004"/>
            <a:ext cx="283855" cy="4016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28648" y="1091997"/>
            <a:ext cx="85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 1</a:t>
            </a:r>
          </a:p>
          <a:p>
            <a:pPr algn="ctr"/>
            <a:r>
              <a:rPr lang="en-US" sz="1400" dirty="0"/>
              <a:t>(80 MHz)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67662" y="3008247"/>
            <a:ext cx="146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 </a:t>
            </a:r>
          </a:p>
          <a:p>
            <a:pPr algn="ctr"/>
            <a:r>
              <a:rPr lang="en-US" sz="1400" dirty="0"/>
              <a:t>(80 MHz)</a:t>
            </a:r>
          </a:p>
        </p:txBody>
      </p:sp>
      <p:sp>
        <p:nvSpPr>
          <p:cNvPr id="36" name="Oval 35"/>
          <p:cNvSpPr/>
          <p:nvPr/>
        </p:nvSpPr>
        <p:spPr>
          <a:xfrm>
            <a:off x="6363128" y="1607118"/>
            <a:ext cx="1810251" cy="1803395"/>
          </a:xfrm>
          <a:prstGeom prst="ellipse">
            <a:avLst/>
          </a:prstGeom>
          <a:noFill/>
          <a:ln w="9525"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0526" y="2279316"/>
            <a:ext cx="425290" cy="458997"/>
          </a:xfrm>
          <a:prstGeom prst="rect">
            <a:avLst/>
          </a:prstGeom>
          <a:noFill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64" y="2834094"/>
            <a:ext cx="283855" cy="40168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33478" y="1098402"/>
            <a:ext cx="85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 2</a:t>
            </a:r>
          </a:p>
          <a:p>
            <a:pPr algn="ctr"/>
            <a:r>
              <a:rPr lang="en-US" sz="1400" dirty="0"/>
              <a:t>(80 MHz)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63128" y="3134399"/>
            <a:ext cx="146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Y </a:t>
            </a:r>
          </a:p>
          <a:p>
            <a:pPr algn="ctr"/>
            <a:r>
              <a:rPr lang="en-US" sz="1400" dirty="0"/>
              <a:t>(40 MHz)</a:t>
            </a:r>
          </a:p>
        </p:txBody>
      </p:sp>
    </p:spTree>
    <p:extLst>
      <p:ext uri="{BB962C8B-B14F-4D97-AF65-F5344CB8AC3E}">
        <p14:creationId xmlns:p14="http://schemas.microsoft.com/office/powerpoint/2010/main" val="22883831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Enhanced RTS/CTS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Case 1: AP1 -&gt; X, no contention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76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83776" y="1310052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1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7515" y="1310051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1254" y="1310051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2</a:t>
            </a:r>
          </a:p>
        </p:txBody>
      </p:sp>
      <p:sp>
        <p:nvSpPr>
          <p:cNvPr id="8" name="Rectangle 7"/>
          <p:cNvSpPr/>
          <p:nvPr/>
        </p:nvSpPr>
        <p:spPr>
          <a:xfrm>
            <a:off x="3894993" y="1310051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83775" y="2053401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1254" y="2053400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83775" y="2796750"/>
            <a:ext cx="2321172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0596" y="1455099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MHz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6625" y="2198448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40 MHz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6624" y="2941797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 MHz</a:t>
            </a:r>
          </a:p>
        </p:txBody>
      </p:sp>
      <p:sp>
        <p:nvSpPr>
          <p:cNvPr id="16" name="Oval 15"/>
          <p:cNvSpPr/>
          <p:nvPr/>
        </p:nvSpPr>
        <p:spPr>
          <a:xfrm>
            <a:off x="4979806" y="1604190"/>
            <a:ext cx="1810251" cy="1803395"/>
          </a:xfrm>
          <a:prstGeom prst="ellipse">
            <a:avLst/>
          </a:prstGeom>
          <a:noFill/>
          <a:ln w="9525"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7204" y="2276388"/>
            <a:ext cx="425290" cy="45899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9" y="2694004"/>
            <a:ext cx="283855" cy="4016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28648" y="1091997"/>
            <a:ext cx="85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 1</a:t>
            </a:r>
          </a:p>
          <a:p>
            <a:pPr algn="ctr"/>
            <a:r>
              <a:rPr lang="en-US" sz="1400" dirty="0"/>
              <a:t>(80 MHz)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67662" y="3008247"/>
            <a:ext cx="146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 </a:t>
            </a:r>
          </a:p>
          <a:p>
            <a:pPr algn="ctr"/>
            <a:r>
              <a:rPr lang="en-US" sz="1400" dirty="0"/>
              <a:t>(80 MHz)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6013939" y="2685055"/>
            <a:ext cx="219991" cy="111696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363128" y="1607118"/>
            <a:ext cx="1810251" cy="1803395"/>
          </a:xfrm>
          <a:prstGeom prst="ellipse">
            <a:avLst/>
          </a:prstGeom>
          <a:noFill/>
          <a:ln w="9525"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0526" y="2279316"/>
            <a:ext cx="425290" cy="458997"/>
          </a:xfrm>
          <a:prstGeom prst="rect">
            <a:avLst/>
          </a:prstGeom>
          <a:noFill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64" y="2834094"/>
            <a:ext cx="283855" cy="40168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33478" y="1018552"/>
            <a:ext cx="85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 2</a:t>
            </a:r>
          </a:p>
          <a:p>
            <a:pPr algn="ctr"/>
            <a:r>
              <a:rPr lang="en-US" sz="1400" dirty="0"/>
              <a:t>(80 MHz)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63128" y="3134399"/>
            <a:ext cx="146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Y </a:t>
            </a:r>
          </a:p>
          <a:p>
            <a:pPr algn="ctr"/>
            <a:r>
              <a:rPr lang="en-US" sz="1400" dirty="0"/>
              <a:t>(40 MHz)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487615" y="4264270"/>
            <a:ext cx="0" cy="225033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87615" y="6514607"/>
            <a:ext cx="340497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899137" y="1001095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99946" y="1004028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91965" y="998165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01568" y="1001096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C4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485216" y="6084277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RTS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482287" y="5536747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RTS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482287" y="4993103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482287" y="4445573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RTS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182740" y="6087206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CTS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179811" y="5539676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CTS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179811" y="4996032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CTS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179811" y="4448502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15883" y="4521573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15882" y="5086653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15881" y="5618481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15881" y="6131082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49876" y="6511951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19211" y="6507886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77335" y="4445572"/>
            <a:ext cx="1262627" cy="2069035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(AP1-&gt;X)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76271" y="4959152"/>
            <a:ext cx="1705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is sent over continuous larger channel without any replication</a:t>
            </a:r>
          </a:p>
        </p:txBody>
      </p:sp>
    </p:spTree>
    <p:extLst>
      <p:ext uri="{BB962C8B-B14F-4D97-AF65-F5344CB8AC3E}">
        <p14:creationId xmlns:p14="http://schemas.microsoft.com/office/powerpoint/2010/main" val="27184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7" grpId="0"/>
      <p:bldP spid="58" grpId="0"/>
      <p:bldP spid="59" grpId="0" animBg="1"/>
      <p:bldP spid="6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Enhanced RTS/CTS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/>
              <a:t>Case 2: AP1 -&gt; X, but Y-&gt;AP2 starts in between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77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83776" y="1310052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1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7515" y="1310051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1254" y="1310051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 2</a:t>
            </a:r>
          </a:p>
        </p:txBody>
      </p:sp>
      <p:sp>
        <p:nvSpPr>
          <p:cNvPr id="8" name="Rectangle 7"/>
          <p:cNvSpPr/>
          <p:nvPr/>
        </p:nvSpPr>
        <p:spPr>
          <a:xfrm>
            <a:off x="3894993" y="1310051"/>
            <a:ext cx="509954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83775" y="2053401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1254" y="2053400"/>
            <a:ext cx="1113693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83775" y="2796750"/>
            <a:ext cx="2321172" cy="59787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0596" y="1455099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MHz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6625" y="2198448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40 MHz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6624" y="2941797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80 MHz</a:t>
            </a:r>
          </a:p>
        </p:txBody>
      </p:sp>
      <p:sp>
        <p:nvSpPr>
          <p:cNvPr id="16" name="Oval 15"/>
          <p:cNvSpPr/>
          <p:nvPr/>
        </p:nvSpPr>
        <p:spPr>
          <a:xfrm>
            <a:off x="4979806" y="1604190"/>
            <a:ext cx="1810251" cy="1803395"/>
          </a:xfrm>
          <a:prstGeom prst="ellipse">
            <a:avLst/>
          </a:prstGeom>
          <a:noFill/>
          <a:ln w="9525"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7204" y="2276388"/>
            <a:ext cx="425290" cy="45899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9" y="2694004"/>
            <a:ext cx="283855" cy="4016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28648" y="1091997"/>
            <a:ext cx="85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 1</a:t>
            </a:r>
          </a:p>
          <a:p>
            <a:pPr algn="ctr"/>
            <a:r>
              <a:rPr lang="en-US" sz="1400" dirty="0"/>
              <a:t>(80 MHz)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67662" y="3008247"/>
            <a:ext cx="146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 </a:t>
            </a:r>
          </a:p>
          <a:p>
            <a:pPr algn="ctr"/>
            <a:r>
              <a:rPr lang="en-US" sz="1400" dirty="0"/>
              <a:t>(80 MHz)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6013939" y="2685055"/>
            <a:ext cx="219991" cy="111696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363128" y="1607118"/>
            <a:ext cx="1810251" cy="1803395"/>
          </a:xfrm>
          <a:prstGeom prst="ellipse">
            <a:avLst/>
          </a:prstGeom>
          <a:noFill/>
          <a:ln w="9525">
            <a:solidFill>
              <a:schemeClr val="accent3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0526" y="2279316"/>
            <a:ext cx="425290" cy="458997"/>
          </a:xfrm>
          <a:prstGeom prst="rect">
            <a:avLst/>
          </a:prstGeom>
          <a:noFill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64" y="2834094"/>
            <a:ext cx="283855" cy="40168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33478" y="1018552"/>
            <a:ext cx="85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 2</a:t>
            </a:r>
          </a:p>
          <a:p>
            <a:pPr algn="ctr"/>
            <a:r>
              <a:rPr lang="en-US" sz="1400" dirty="0"/>
              <a:t>(80 MHz)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63128" y="3134399"/>
            <a:ext cx="146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Y </a:t>
            </a:r>
          </a:p>
          <a:p>
            <a:pPr algn="ctr"/>
            <a:r>
              <a:rPr lang="en-US" sz="1400" dirty="0"/>
              <a:t>(40 MHz)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487615" y="4264270"/>
            <a:ext cx="0" cy="225033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87615" y="6514607"/>
            <a:ext cx="340497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899137" y="1001095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99946" y="1004028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91965" y="998165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01568" y="1001096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C4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485216" y="6084277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RTS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482287" y="5536747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RTS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482287" y="4993103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482287" y="4445573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RTS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179811" y="4996032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CTS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179811" y="4448502"/>
            <a:ext cx="620791" cy="443103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15883" y="4521573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15882" y="5086653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15881" y="5618481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15881" y="6131082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49876" y="6511951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19211" y="6507886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X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77335" y="4445573"/>
            <a:ext cx="1262627" cy="990634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(AP1-&gt;X)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7062219" y="2694004"/>
            <a:ext cx="94719" cy="149039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4179811" y="5530210"/>
            <a:ext cx="2130136" cy="990634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Channel occupied by Y-&gt;AP2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76271" y="4959152"/>
            <a:ext cx="2017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What if only C3 was being used by Y-&gt;AP2? i.e. C4 was available</a:t>
            </a:r>
          </a:p>
        </p:txBody>
      </p:sp>
    </p:spTree>
    <p:extLst>
      <p:ext uri="{BB962C8B-B14F-4D97-AF65-F5344CB8AC3E}">
        <p14:creationId xmlns:p14="http://schemas.microsoft.com/office/powerpoint/2010/main" val="20794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7" grpId="0"/>
      <p:bldP spid="58" grpId="0"/>
      <p:bldP spid="59" grpId="0" animBg="1"/>
      <p:bldP spid="61" grpId="0" animBg="1"/>
      <p:bldP spid="4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CSMA/CA with channel bonding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78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44978" y="1496820"/>
            <a:ext cx="6683022" cy="4149821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endParaRPr lang="en-US" dirty="0"/>
          </a:p>
          <a:p>
            <a:pPr marL="0" lvl="1"/>
            <a:r>
              <a:rPr lang="en-US" dirty="0"/>
              <a:t>Pick a random </a:t>
            </a:r>
            <a:r>
              <a:rPr lang="en-US" dirty="0" err="1"/>
              <a:t>backoff</a:t>
            </a:r>
            <a:r>
              <a:rPr lang="en-US" dirty="0"/>
              <a:t> counter T between 0 and </a:t>
            </a:r>
            <a:r>
              <a:rPr lang="en-US" dirty="0" err="1"/>
              <a:t>CW</a:t>
            </a:r>
            <a:r>
              <a:rPr lang="en-US" baseline="-25000" dirty="0" err="1"/>
              <a:t>min</a:t>
            </a:r>
            <a:endParaRPr lang="en-US" dirty="0"/>
          </a:p>
          <a:p>
            <a:pPr marL="0" lvl="1"/>
            <a:endParaRPr lang="en-US" dirty="0"/>
          </a:p>
          <a:p>
            <a:pPr marL="0" lvl="1"/>
            <a:r>
              <a:rPr lang="en-US" dirty="0"/>
              <a:t>Countdown to T:</a:t>
            </a:r>
          </a:p>
          <a:p>
            <a:pPr marL="0" lvl="1"/>
            <a:r>
              <a:rPr lang="en-US" dirty="0"/>
              <a:t>	Perform carrier sensing to see if PRIMARY channel is busy;</a:t>
            </a:r>
          </a:p>
          <a:p>
            <a:pPr marL="0" lvl="1"/>
            <a:r>
              <a:rPr lang="en-US" dirty="0"/>
              <a:t>	If PRIMARY channel is busy:</a:t>
            </a:r>
          </a:p>
          <a:p>
            <a:pPr marL="0" lvl="1"/>
            <a:r>
              <a:rPr lang="en-US" dirty="0"/>
              <a:t>		Freeze the counter</a:t>
            </a:r>
          </a:p>
          <a:p>
            <a:pPr marL="0" lvl="1"/>
            <a:r>
              <a:rPr lang="en-US" dirty="0"/>
              <a:t>	Sense the SECONDARY channels for a short time (&lt;&lt;T) just 	before countdown is close to reach 0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After time T:</a:t>
            </a:r>
          </a:p>
          <a:p>
            <a:pPr marL="0" lvl="1"/>
            <a:r>
              <a:rPr lang="en-US" dirty="0"/>
              <a:t>	Send RTS on PRIMARY and any available continuous SECONDARY 	channels 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	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261377" y="1496820"/>
            <a:ext cx="1078089" cy="53046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dirty="0"/>
              <a:t>Step – 1:</a:t>
            </a:r>
          </a:p>
        </p:txBody>
      </p:sp>
    </p:spTree>
    <p:extLst>
      <p:ext uri="{BB962C8B-B14F-4D97-AF65-F5344CB8AC3E}">
        <p14:creationId xmlns:p14="http://schemas.microsoft.com/office/powerpoint/2010/main" val="17791004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CSMA/CA with channel bonding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52055"/>
            <a:ext cx="8759535" cy="5860472"/>
          </a:xfrm>
        </p:spPr>
        <p:txBody>
          <a:bodyPr>
            <a:normAutofit/>
          </a:bodyPr>
          <a:lstStyle/>
          <a:p>
            <a:r>
              <a:rPr lang="en-US" sz="2400" dirty="0"/>
              <a:t>Secondary channels are sensed for only a short duration just prior to end of primary channel’s countdown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Known issues</a:t>
            </a:r>
          </a:p>
          <a:p>
            <a:pPr lvl="1"/>
            <a:r>
              <a:rPr lang="en-US" sz="2000" dirty="0"/>
              <a:t>What if secondary channel(s) was busy mostly when it was sensed, idle otherwise</a:t>
            </a:r>
          </a:p>
          <a:p>
            <a:endParaRPr lang="en-US" sz="2400" dirty="0"/>
          </a:p>
          <a:p>
            <a:r>
              <a:rPr lang="en-US" sz="2400" dirty="0"/>
              <a:t>Why not to sense secondary channels simultaneously?</a:t>
            </a:r>
          </a:p>
          <a:p>
            <a:pPr lvl="1"/>
            <a:r>
              <a:rPr lang="en-US" sz="2000" dirty="0"/>
              <a:t>Carrier sensing is expensive – computation, energy</a:t>
            </a:r>
          </a:p>
          <a:p>
            <a:pPr lvl="1"/>
            <a:r>
              <a:rPr lang="en-US" sz="2000" dirty="0"/>
              <a:t>Channel switching consumes time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79</a:t>
            </a:fld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024768" y="1633960"/>
            <a:ext cx="0" cy="225033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024768" y="3884297"/>
            <a:ext cx="340497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145469" y="1962239"/>
            <a:ext cx="1799064" cy="29612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Backoff</a:t>
            </a:r>
            <a:r>
              <a:rPr lang="en-US" sz="1400" dirty="0">
                <a:solidFill>
                  <a:schemeClr val="tx1"/>
                </a:solidFill>
              </a:rPr>
              <a:t> counter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0300" y="1891263"/>
            <a:ext cx="1601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 (Primary) C1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53035" y="2456343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3034" y="2988171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3034" y="3500772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C4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024768" y="3344813"/>
            <a:ext cx="340497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024768" y="2803552"/>
            <a:ext cx="340497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019440" y="2258366"/>
            <a:ext cx="340497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763911" y="2267359"/>
            <a:ext cx="180622" cy="136479"/>
          </a:xfrm>
          <a:prstGeom prst="rect">
            <a:avLst/>
          </a:prstGeom>
          <a:pattFill prst="dkUpDiag">
            <a:fgClr>
              <a:srgbClr val="4472C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63911" y="2805330"/>
            <a:ext cx="180622" cy="136479"/>
          </a:xfrm>
          <a:prstGeom prst="rect">
            <a:avLst/>
          </a:prstGeom>
          <a:pattFill prst="dkUpDiag">
            <a:fgClr>
              <a:srgbClr val="4472C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63911" y="3353807"/>
            <a:ext cx="180622" cy="136479"/>
          </a:xfrm>
          <a:prstGeom prst="rect">
            <a:avLst/>
          </a:prstGeom>
          <a:pattFill prst="dkUpDiag">
            <a:fgClr>
              <a:srgbClr val="4472C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84896" y="1592907"/>
            <a:ext cx="1478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Sensing secondary channels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159118" y="1709628"/>
            <a:ext cx="180622" cy="136479"/>
          </a:xfrm>
          <a:prstGeom prst="rect">
            <a:avLst/>
          </a:prstGeom>
          <a:pattFill prst="dkUpDiag">
            <a:fgClr>
              <a:srgbClr val="4472C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28444" y="2562579"/>
            <a:ext cx="463498" cy="231980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7" descr="underline_base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0287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563688"/>
            <a:ext cx="7772400" cy="4648200"/>
          </a:xfrm>
        </p:spPr>
        <p:txBody>
          <a:bodyPr/>
          <a:lstStyle/>
          <a:p>
            <a:pPr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error detection</a:t>
            </a:r>
            <a:r>
              <a:rPr lang="en-US" dirty="0">
                <a:solidFill>
                  <a:srgbClr val="CC0000"/>
                </a:solidFill>
                <a:latin typeface="Gill Sans MT" charset="0"/>
                <a:cs typeface="+mn-cs"/>
              </a:rPr>
              <a:t>: 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errors caused by signal attenuation, noise. 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receiver detects presence of errors: </a:t>
            </a:r>
          </a:p>
          <a:p>
            <a:pPr lvl="2">
              <a:defRPr/>
            </a:pPr>
            <a:r>
              <a:rPr lang="en-US" dirty="0">
                <a:latin typeface="Gill Sans MT" charset="0"/>
              </a:rPr>
              <a:t>signals sender for retransmission or drops frame </a:t>
            </a:r>
          </a:p>
          <a:p>
            <a:pPr>
              <a:defRPr/>
            </a:pPr>
            <a:r>
              <a:rPr lang="en-US" i="1" dirty="0">
                <a:solidFill>
                  <a:srgbClr val="CC0000"/>
                </a:solidFill>
                <a:latin typeface="Gill Sans MT" charset="0"/>
                <a:cs typeface="+mn-cs"/>
              </a:rPr>
              <a:t>error correction:</a:t>
            </a:r>
            <a:r>
              <a:rPr lang="en-US" dirty="0">
                <a:latin typeface="Gill Sans MT" charset="0"/>
                <a:cs typeface="+mn-cs"/>
              </a:rPr>
              <a:t> </a:t>
            </a:r>
          </a:p>
          <a:p>
            <a:pPr lvl="1">
              <a:defRPr/>
            </a:pPr>
            <a:r>
              <a:rPr lang="en-US" sz="2000" dirty="0">
                <a:latin typeface="Gill Sans MT" charset="0"/>
              </a:rPr>
              <a:t>receiver identifies </a:t>
            </a:r>
            <a:r>
              <a:rPr lang="en-US" sz="2000" i="1" dirty="0">
                <a:solidFill>
                  <a:srgbClr val="CC0000"/>
                </a:solidFill>
                <a:latin typeface="Gill Sans MT" charset="0"/>
              </a:rPr>
              <a:t>and corrects</a:t>
            </a:r>
            <a:r>
              <a:rPr lang="en-US" sz="2000" dirty="0">
                <a:latin typeface="Gill Sans MT" charset="0"/>
              </a:rPr>
              <a:t> bit error(s) without resorting to retransmission</a:t>
            </a:r>
            <a:endParaRPr lang="en-US" dirty="0">
              <a:latin typeface="Gill Sans MT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6176963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Gill Sans MT" charset="0"/>
                <a:cs typeface="+mj-cs"/>
              </a:rPr>
              <a:t>Link layer services (more)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8</a:t>
            </a:fld>
            <a:endParaRPr lang="en-US" sz="1200" dirty="0">
              <a:latin typeface="Tahoma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72125" y="6486525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/>
              <a:t>Data Link Layer</a:t>
            </a:r>
            <a:endParaRPr lang="en-US" sz="1200" dirty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1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Energy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168" y="852055"/>
            <a:ext cx="7809967" cy="5860472"/>
          </a:xfrm>
        </p:spPr>
        <p:txBody>
          <a:bodyPr>
            <a:normAutofit/>
          </a:bodyPr>
          <a:lstStyle/>
          <a:p>
            <a:r>
              <a:rPr lang="en-US" sz="2400" dirty="0" err="1"/>
              <a:t>WiFi</a:t>
            </a:r>
            <a:r>
              <a:rPr lang="en-US" sz="2400" dirty="0"/>
              <a:t> hardware can be in one of three modes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Active</a:t>
            </a:r>
          </a:p>
          <a:p>
            <a:pPr lvl="1"/>
            <a:r>
              <a:rPr lang="en-US" sz="2000" dirty="0"/>
              <a:t>Device is actively transmitting or receiving</a:t>
            </a:r>
          </a:p>
          <a:p>
            <a:pPr lvl="1"/>
            <a:r>
              <a:rPr lang="en-US" sz="2000" dirty="0"/>
              <a:t>Power consumption is very high in comparison</a:t>
            </a:r>
          </a:p>
          <a:p>
            <a:pPr lvl="1"/>
            <a:r>
              <a:rPr lang="en-US" sz="2000" dirty="0"/>
              <a:t>Receiving also consumes substantial power</a:t>
            </a:r>
          </a:p>
          <a:p>
            <a:pPr lvl="1"/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Idle listening</a:t>
            </a:r>
          </a:p>
          <a:p>
            <a:pPr lvl="1"/>
            <a:r>
              <a:rPr lang="en-US" sz="2000" dirty="0"/>
              <a:t>Waiting to send/receive data, sensing</a:t>
            </a:r>
            <a:endParaRPr lang="en-US" sz="1800" dirty="0"/>
          </a:p>
          <a:p>
            <a:pPr lvl="1"/>
            <a:r>
              <a:rPr lang="en-US" sz="2000" dirty="0"/>
              <a:t>Not actively communicating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Sleep</a:t>
            </a:r>
          </a:p>
          <a:p>
            <a:pPr lvl="1"/>
            <a:r>
              <a:rPr lang="en-US" sz="2000" dirty="0"/>
              <a:t>Can not transmit or receive packets</a:t>
            </a:r>
          </a:p>
          <a:p>
            <a:pPr lvl="1"/>
            <a:r>
              <a:rPr lang="en-US" sz="2000" dirty="0"/>
              <a:t>Energy efficient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697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Average Power Consumption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A </a:t>
            </a:r>
            <a:r>
              <a:rPr lang="en-US" sz="2400" dirty="0" err="1"/>
              <a:t>WiFi</a:t>
            </a:r>
            <a:r>
              <a:rPr lang="en-US" sz="2400" dirty="0"/>
              <a:t> device that is not in sleep mode</a:t>
            </a:r>
            <a:endParaRPr lang="en-US" sz="1200" dirty="0"/>
          </a:p>
          <a:p>
            <a:pPr lvl="1"/>
            <a:r>
              <a:rPr lang="en-US" sz="2000" dirty="0"/>
              <a:t>Spends most of its time in “idle listening”</a:t>
            </a:r>
          </a:p>
          <a:p>
            <a:pPr lvl="1"/>
            <a:endParaRPr lang="en-US" sz="2000" dirty="0"/>
          </a:p>
          <a:p>
            <a:r>
              <a:rPr lang="en-US" sz="2400" dirty="0"/>
              <a:t>Average power consumption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81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570" y="2455787"/>
            <a:ext cx="3730860" cy="717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1069" y="3172907"/>
            <a:ext cx="6559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active</a:t>
            </a:r>
            <a:r>
              <a:rPr lang="en-US" dirty="0"/>
              <a:t> = Average power consumption in active mode</a:t>
            </a:r>
          </a:p>
          <a:p>
            <a:r>
              <a:rPr lang="en-US" dirty="0"/>
              <a:t>P</a:t>
            </a:r>
            <a:r>
              <a:rPr lang="en-US" baseline="-25000" dirty="0"/>
              <a:t>idle</a:t>
            </a:r>
            <a:r>
              <a:rPr lang="en-US" dirty="0"/>
              <a:t> = Average power consumption in idle listening mode</a:t>
            </a:r>
          </a:p>
          <a:p>
            <a:r>
              <a:rPr lang="en-US" dirty="0"/>
              <a:t>T</a:t>
            </a:r>
            <a:r>
              <a:rPr lang="en-US" baseline="-25000" dirty="0"/>
              <a:t>active</a:t>
            </a:r>
            <a:r>
              <a:rPr lang="en-US" dirty="0"/>
              <a:t> = Percentage of time </a:t>
            </a:r>
            <a:r>
              <a:rPr lang="en-US" dirty="0" err="1"/>
              <a:t>WiFi</a:t>
            </a:r>
            <a:r>
              <a:rPr lang="en-US" dirty="0"/>
              <a:t> radio is active</a:t>
            </a:r>
          </a:p>
          <a:p>
            <a:r>
              <a:rPr lang="en-US" dirty="0"/>
              <a:t>T</a:t>
            </a:r>
            <a:r>
              <a:rPr lang="en-US" baseline="-25000" dirty="0"/>
              <a:t>idle</a:t>
            </a:r>
            <a:r>
              <a:rPr lang="en-US" dirty="0"/>
              <a:t> = Percentage of time </a:t>
            </a:r>
            <a:r>
              <a:rPr lang="en-US" dirty="0" err="1"/>
              <a:t>WiFi</a:t>
            </a:r>
            <a:r>
              <a:rPr lang="en-US" dirty="0"/>
              <a:t> radio is in idle listening mode</a:t>
            </a:r>
          </a:p>
        </p:txBody>
      </p:sp>
    </p:spTree>
    <p:extLst>
      <p:ext uri="{BB962C8B-B14F-4D97-AF65-F5344CB8AC3E}">
        <p14:creationId xmlns:p14="http://schemas.microsoft.com/office/powerpoint/2010/main" val="41141291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Average Power Consumption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Experiment results</a:t>
            </a:r>
          </a:p>
          <a:p>
            <a:pPr lvl="1"/>
            <a:r>
              <a:rPr lang="en-US" sz="2000" dirty="0"/>
              <a:t>802.11ac laptop sends data to an access point (also 802.11ac) at 1 Mbps data rate</a:t>
            </a:r>
          </a:p>
          <a:p>
            <a:pPr lvl="1"/>
            <a:r>
              <a:rPr lang="en-US" sz="2000" dirty="0"/>
              <a:t>MIMO enabled (later)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82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801" y="2007380"/>
            <a:ext cx="3730860" cy="717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374" y="2887707"/>
            <a:ext cx="4734139" cy="3395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0245" y="3695159"/>
            <a:ext cx="273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Transmitting or receiving</a:t>
            </a:r>
          </a:p>
        </p:txBody>
      </p:sp>
      <p:sp>
        <p:nvSpPr>
          <p:cNvPr id="9" name="Oval 8"/>
          <p:cNvSpPr/>
          <p:nvPr/>
        </p:nvSpPr>
        <p:spPr>
          <a:xfrm>
            <a:off x="2417882" y="4519246"/>
            <a:ext cx="3683977" cy="677008"/>
          </a:xfrm>
          <a:prstGeom prst="ellipse">
            <a:avLst/>
          </a:prstGeom>
          <a:solidFill>
            <a:srgbClr val="4472C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>
          <a:xfrm flipH="1">
            <a:off x="4774221" y="4064491"/>
            <a:ext cx="581331" cy="41958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05805" y="5574390"/>
            <a:ext cx="3683977" cy="313504"/>
          </a:xfrm>
          <a:prstGeom prst="ellipse">
            <a:avLst/>
          </a:prstGeom>
          <a:solidFill>
            <a:srgbClr val="4472C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79139" y="5260217"/>
            <a:ext cx="273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Idle listening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40313" y="5501655"/>
            <a:ext cx="465993" cy="14935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2340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Static Channel Width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Idle listening is more expensive for wider channels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83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59" y="1575551"/>
            <a:ext cx="8414281" cy="47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758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Static Channel Width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Idle listening dominates the average power consumption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84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59" y="2097680"/>
            <a:ext cx="8149681" cy="2662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09" y="1307824"/>
            <a:ext cx="3730860" cy="71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509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Dynamic channel bonding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Carrier sensing is performed mostly on the primary channel</a:t>
            </a:r>
          </a:p>
          <a:p>
            <a:pPr lvl="1"/>
            <a:r>
              <a:rPr lang="en-US" sz="2000" dirty="0"/>
              <a:t>Secondary channels are sensed for a shorter duration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Dynamic channel bonding more energy efficient compared to static channel width assignment</a:t>
            </a:r>
          </a:p>
          <a:p>
            <a:pPr lvl="1"/>
            <a:r>
              <a:rPr lang="en-US" sz="2000" dirty="0"/>
              <a:t>Idle listening mostly restricted to primary channel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85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32855" y="2175828"/>
            <a:ext cx="0" cy="225033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832855" y="4426165"/>
            <a:ext cx="340497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53556" y="2504107"/>
            <a:ext cx="1799064" cy="296127"/>
          </a:xfrm>
          <a:prstGeom prst="rect">
            <a:avLst/>
          </a:prstGeom>
          <a:solidFill>
            <a:srgbClr val="4472C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Backoff</a:t>
            </a:r>
            <a:r>
              <a:rPr lang="en-US" sz="1400" dirty="0">
                <a:solidFill>
                  <a:schemeClr val="tx1"/>
                </a:solidFill>
              </a:rPr>
              <a:t> counter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8387" y="2433131"/>
            <a:ext cx="1601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 (Primary) C1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61122" y="2998211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1121" y="3530039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61121" y="4042640"/>
            <a:ext cx="87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C4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32855" y="3886681"/>
            <a:ext cx="340497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32855" y="3345420"/>
            <a:ext cx="340497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27527" y="2800234"/>
            <a:ext cx="3404979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71998" y="2809227"/>
            <a:ext cx="180622" cy="136479"/>
          </a:xfrm>
          <a:prstGeom prst="rect">
            <a:avLst/>
          </a:prstGeom>
          <a:pattFill prst="dkUpDiag">
            <a:fgClr>
              <a:srgbClr val="4472C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1998" y="3347198"/>
            <a:ext cx="180622" cy="136479"/>
          </a:xfrm>
          <a:prstGeom prst="rect">
            <a:avLst/>
          </a:prstGeom>
          <a:pattFill prst="dkUpDiag">
            <a:fgClr>
              <a:srgbClr val="4472C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1998" y="3895675"/>
            <a:ext cx="180622" cy="136479"/>
          </a:xfrm>
          <a:prstGeom prst="rect">
            <a:avLst/>
          </a:prstGeom>
          <a:pattFill prst="dkUpDiag">
            <a:fgClr>
              <a:srgbClr val="4472C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2983" y="2134775"/>
            <a:ext cx="1478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Sensing secondary channels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67205" y="2251496"/>
            <a:ext cx="180622" cy="136479"/>
          </a:xfrm>
          <a:prstGeom prst="rect">
            <a:avLst/>
          </a:prstGeom>
          <a:pattFill prst="dkUpDiag">
            <a:fgClr>
              <a:srgbClr val="4472C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349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Power Consumption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892" y="852055"/>
            <a:ext cx="7491046" cy="5860472"/>
          </a:xfrm>
        </p:spPr>
        <p:txBody>
          <a:bodyPr>
            <a:normAutofit/>
          </a:bodyPr>
          <a:lstStyle/>
          <a:p>
            <a:r>
              <a:rPr lang="en-US" sz="2400" dirty="0"/>
              <a:t>If idle listening consumes so much</a:t>
            </a:r>
            <a:endParaRPr lang="en-US" sz="1600" dirty="0"/>
          </a:p>
          <a:p>
            <a:pPr lvl="1"/>
            <a:r>
              <a:rPr lang="en-US" sz="2000" dirty="0"/>
              <a:t>Why not sleep during the idle listening and be active when required?</a:t>
            </a:r>
          </a:p>
          <a:p>
            <a:pPr lvl="1"/>
            <a:endParaRPr lang="en-US" sz="2000" dirty="0"/>
          </a:p>
          <a:p>
            <a:r>
              <a:rPr lang="en-US" sz="2400" dirty="0"/>
              <a:t>Sleep scheduling in WLANs</a:t>
            </a:r>
          </a:p>
          <a:p>
            <a:pPr lvl="1"/>
            <a:r>
              <a:rPr lang="en-US" sz="2000" dirty="0"/>
              <a:t>How to know when there is an incoming packet?</a:t>
            </a:r>
          </a:p>
          <a:p>
            <a:pPr lvl="1"/>
            <a:r>
              <a:rPr lang="en-US" sz="2000" dirty="0"/>
              <a:t>CSMA further complicates estimating actual arrival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86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221704" y="3441782"/>
            <a:ext cx="3152718" cy="3135940"/>
            <a:chOff x="5375459" y="997521"/>
            <a:chExt cx="3152718" cy="3135940"/>
          </a:xfrm>
        </p:grpSpPr>
        <p:sp>
          <p:nvSpPr>
            <p:cNvPr id="8" name="Oval 7"/>
            <p:cNvSpPr/>
            <p:nvPr/>
          </p:nvSpPr>
          <p:spPr>
            <a:xfrm>
              <a:off x="5375459" y="997521"/>
              <a:ext cx="3152718" cy="31359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74000">
                  <a:srgbClr val="FF0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99113" y="2099565"/>
              <a:ext cx="649846" cy="701351"/>
            </a:xfrm>
            <a:prstGeom prst="rect">
              <a:avLst/>
            </a:prstGeom>
            <a:noFill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3817" y="2099565"/>
              <a:ext cx="426938" cy="60415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567" y="1314334"/>
              <a:ext cx="426938" cy="6041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083" y="3343646"/>
              <a:ext cx="426938" cy="60415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863767" y="1101012"/>
              <a:ext cx="232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83908" y="3455438"/>
              <a:ext cx="232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53896" y="2223793"/>
              <a:ext cx="232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4860832" y="4283452"/>
            <a:ext cx="9449" cy="33231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20407" y="5245177"/>
            <a:ext cx="511701" cy="54273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3"/>
            <a:endCxn id="10" idx="3"/>
          </p:cNvCxnSpPr>
          <p:nvPr/>
        </p:nvCxnSpPr>
        <p:spPr>
          <a:xfrm flipH="1" flipV="1">
            <a:off x="4097000" y="4845905"/>
            <a:ext cx="448358" cy="4859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6816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802.11 Power Saving Mode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852055"/>
            <a:ext cx="8832272" cy="5860472"/>
          </a:xfrm>
        </p:spPr>
        <p:txBody>
          <a:bodyPr>
            <a:normAutofit/>
          </a:bodyPr>
          <a:lstStyle/>
          <a:p>
            <a:r>
              <a:rPr lang="en-US" sz="2400" dirty="0"/>
              <a:t>Client devices sleep when idle</a:t>
            </a:r>
          </a:p>
          <a:p>
            <a:pPr lvl="1"/>
            <a:r>
              <a:rPr lang="en-US" sz="2000" dirty="0"/>
              <a:t>Wake up “periodically” to receive any data</a:t>
            </a:r>
          </a:p>
          <a:p>
            <a:pPr lvl="1"/>
            <a:r>
              <a:rPr lang="en-US" sz="2000" dirty="0"/>
              <a:t>Wakeup interval is multiple of beacon interval of the AP </a:t>
            </a:r>
          </a:p>
          <a:p>
            <a:pPr lvl="1"/>
            <a:r>
              <a:rPr lang="en-US" sz="2000" dirty="0"/>
              <a:t>Beacon interval - typically 100ms</a:t>
            </a:r>
          </a:p>
          <a:p>
            <a:pPr lvl="1"/>
            <a:endParaRPr lang="en-US" sz="2000" dirty="0"/>
          </a:p>
          <a:p>
            <a:r>
              <a:rPr lang="en-US" sz="2400" dirty="0"/>
              <a:t>Access point</a:t>
            </a:r>
          </a:p>
          <a:p>
            <a:pPr lvl="1"/>
            <a:r>
              <a:rPr lang="en-US" sz="2000" dirty="0"/>
              <a:t>Buffers all client data when the client is sleeping</a:t>
            </a:r>
          </a:p>
          <a:p>
            <a:pPr lvl="1"/>
            <a:r>
              <a:rPr lang="en-US" sz="2000" dirty="0"/>
              <a:t>Broadcasts Traffic Indication Map (TIM) in beacons</a:t>
            </a:r>
          </a:p>
          <a:p>
            <a:pPr lvl="1"/>
            <a:r>
              <a:rPr lang="en-US" sz="2000" dirty="0"/>
              <a:t>TIM is used to let the client know if there is buffered data </a:t>
            </a:r>
          </a:p>
          <a:p>
            <a:pPr lvl="1"/>
            <a:endParaRPr lang="en-US" sz="2000" dirty="0"/>
          </a:p>
          <a:p>
            <a:r>
              <a:rPr lang="en-US" sz="2400" dirty="0"/>
              <a:t>Client</a:t>
            </a:r>
          </a:p>
          <a:p>
            <a:pPr lvl="1"/>
            <a:r>
              <a:rPr lang="en-US" sz="2000" dirty="0"/>
              <a:t>Periodically wakes up and checks beacons for TIM</a:t>
            </a:r>
          </a:p>
          <a:p>
            <a:pPr lvl="1"/>
            <a:r>
              <a:rPr lang="en-US" sz="2000" dirty="0"/>
              <a:t>If TIM indicates data, switches to active mode to receive the data</a:t>
            </a:r>
          </a:p>
          <a:p>
            <a:pPr lvl="1"/>
            <a:r>
              <a:rPr lang="en-US" sz="2000" dirty="0"/>
              <a:t>Sends AP a message (PS-poll) to notify that its ready to receive</a:t>
            </a:r>
          </a:p>
          <a:p>
            <a:pPr lvl="1"/>
            <a:r>
              <a:rPr lang="en-US" sz="2000" dirty="0"/>
              <a:t>Goes back to sleep after receiving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937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802.11 Energy Efficiency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290" y="1266884"/>
            <a:ext cx="7262206" cy="5089467"/>
          </a:xfrm>
        </p:spPr>
        <p:txBody>
          <a:bodyPr>
            <a:normAutofit/>
          </a:bodyPr>
          <a:lstStyle/>
          <a:p>
            <a:r>
              <a:rPr lang="en-US" sz="2400" dirty="0"/>
              <a:t>Energy consumed depends on many factors</a:t>
            </a:r>
          </a:p>
          <a:p>
            <a:pPr lvl="1"/>
            <a:r>
              <a:rPr lang="en-US" sz="2000" dirty="0"/>
              <a:t>Type of modulation</a:t>
            </a:r>
          </a:p>
          <a:p>
            <a:pPr lvl="1"/>
            <a:r>
              <a:rPr lang="en-US" sz="2000" dirty="0"/>
              <a:t>Data rate</a:t>
            </a:r>
          </a:p>
          <a:p>
            <a:pPr lvl="1"/>
            <a:r>
              <a:rPr lang="en-US" sz="2000" dirty="0"/>
              <a:t>MIMO multiplexing</a:t>
            </a:r>
          </a:p>
          <a:p>
            <a:pPr lvl="1"/>
            <a:r>
              <a:rPr lang="en-US" sz="2000" dirty="0"/>
              <a:t>Channel quality</a:t>
            </a:r>
          </a:p>
          <a:p>
            <a:pPr lvl="1"/>
            <a:r>
              <a:rPr lang="en-US" sz="2000" dirty="0"/>
              <a:t>More..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255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6582"/>
          </a:xfrm>
          <a:solidFill>
            <a:srgbClr val="1E6238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Announcements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290" y="1266884"/>
            <a:ext cx="7262206" cy="5089467"/>
          </a:xfrm>
        </p:spPr>
        <p:txBody>
          <a:bodyPr>
            <a:normAutofit/>
          </a:bodyPr>
          <a:lstStyle/>
          <a:p>
            <a:r>
              <a:rPr lang="en-US" sz="2400" dirty="0"/>
              <a:t>First reading review posted</a:t>
            </a:r>
          </a:p>
          <a:p>
            <a:pPr lvl="1"/>
            <a:endParaRPr lang="en-US" sz="2000" dirty="0"/>
          </a:p>
          <a:p>
            <a:r>
              <a:rPr lang="en-US" sz="2400" dirty="0"/>
              <a:t>Start thinking about project</a:t>
            </a:r>
          </a:p>
          <a:p>
            <a:pPr lvl="1"/>
            <a:r>
              <a:rPr lang="en-US" sz="2000" dirty="0"/>
              <a:t>Pick your topic early – discuss with me</a:t>
            </a:r>
          </a:p>
          <a:p>
            <a:pPr lvl="1"/>
            <a:r>
              <a:rPr lang="en-US" sz="2000" dirty="0"/>
              <a:t>Pick your partner</a:t>
            </a:r>
          </a:p>
          <a:p>
            <a:endParaRPr lang="en-US" sz="2400" dirty="0"/>
          </a:p>
          <a:p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E27EB-3160-4CD9-8D87-5A6A393A4E22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3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68" name="Freeform 92"/>
          <p:cNvSpPr>
            <a:spLocks/>
          </p:cNvSpPr>
          <p:nvPr/>
        </p:nvSpPr>
        <p:spPr bwMode="auto">
          <a:xfrm>
            <a:off x="5656263" y="2616200"/>
            <a:ext cx="2308225" cy="3028950"/>
          </a:xfrm>
          <a:custGeom>
            <a:avLst/>
            <a:gdLst>
              <a:gd name="T0" fmla="*/ 0 w 1454"/>
              <a:gd name="T1" fmla="*/ 2743200 h 1908"/>
              <a:gd name="T2" fmla="*/ 31750 w 1454"/>
              <a:gd name="T3" fmla="*/ 2668588 h 1908"/>
              <a:gd name="T4" fmla="*/ 446088 w 1454"/>
              <a:gd name="T5" fmla="*/ 0 h 1908"/>
              <a:gd name="T6" fmla="*/ 1978025 w 1454"/>
              <a:gd name="T7" fmla="*/ 477838 h 1908"/>
              <a:gd name="T8" fmla="*/ 2308225 w 1454"/>
              <a:gd name="T9" fmla="*/ 2370138 h 1908"/>
              <a:gd name="T10" fmla="*/ 393700 w 1454"/>
              <a:gd name="T11" fmla="*/ 3028950 h 1908"/>
              <a:gd name="T12" fmla="*/ 0 w 1454"/>
              <a:gd name="T13" fmla="*/ 2743200 h 19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54" h="1908">
                <a:moveTo>
                  <a:pt x="0" y="1728"/>
                </a:moveTo>
                <a:cubicBezTo>
                  <a:pt x="15" y="1684"/>
                  <a:pt x="4" y="1697"/>
                  <a:pt x="20" y="1681"/>
                </a:cubicBezTo>
                <a:lnTo>
                  <a:pt x="281" y="0"/>
                </a:lnTo>
                <a:lnTo>
                  <a:pt x="1246" y="301"/>
                </a:lnTo>
                <a:lnTo>
                  <a:pt x="1454" y="1493"/>
                </a:lnTo>
                <a:lnTo>
                  <a:pt x="248" y="1908"/>
                </a:lnTo>
                <a:lnTo>
                  <a:pt x="0" y="1728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50000">
                <a:schemeClr val="bg1"/>
              </a:gs>
              <a:gs pos="100000">
                <a:srgbClr val="000099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54276" name="Picture 8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887413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100013"/>
            <a:ext cx="8251825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Gill Sans MT" charset="0"/>
                <a:cs typeface="+mj-cs"/>
              </a:rPr>
              <a:t>Where is the link layer implemented?</a:t>
            </a: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8463" y="1243013"/>
            <a:ext cx="4075112" cy="465931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in each and every host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link layer implemented in </a:t>
            </a:r>
            <a:r>
              <a:rPr lang="ja-JP" altLang="en-US" sz="2400" dirty="0">
                <a:latin typeface="Gill Sans MT" charset="0"/>
                <a:cs typeface="+mn-cs"/>
              </a:rPr>
              <a:t>“</a:t>
            </a:r>
            <a:r>
              <a:rPr lang="en-US" sz="2400" dirty="0">
                <a:latin typeface="Gill Sans MT" charset="0"/>
                <a:cs typeface="+mn-cs"/>
              </a:rPr>
              <a:t>adaptor</a:t>
            </a:r>
            <a:r>
              <a:rPr lang="ja-JP" altLang="en-US" sz="2400" dirty="0">
                <a:latin typeface="Gill Sans MT" charset="0"/>
                <a:cs typeface="+mn-cs"/>
              </a:rPr>
              <a:t>”</a:t>
            </a:r>
            <a:r>
              <a:rPr lang="en-US" sz="2400" dirty="0">
                <a:latin typeface="Gill Sans MT" charset="0"/>
                <a:cs typeface="+mn-cs"/>
              </a:rPr>
              <a:t> (aka </a:t>
            </a:r>
            <a:r>
              <a:rPr lang="en-US" sz="2400" i="1" dirty="0">
                <a:solidFill>
                  <a:srgbClr val="CC0000"/>
                </a:solidFill>
                <a:latin typeface="Gill Sans MT" charset="0"/>
                <a:cs typeface="+mn-cs"/>
              </a:rPr>
              <a:t>network interface card</a:t>
            </a:r>
            <a:r>
              <a:rPr lang="en-US" sz="2400" dirty="0">
                <a:latin typeface="Gill Sans MT" charset="0"/>
                <a:cs typeface="+mn-cs"/>
              </a:rPr>
              <a:t> NIC) or on a chip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Ethernet card, 802.11 card; Ethernet chipset</a:t>
            </a:r>
          </a:p>
          <a:p>
            <a:pPr lvl="1">
              <a:defRPr/>
            </a:pPr>
            <a:r>
              <a:rPr lang="en-US" dirty="0">
                <a:latin typeface="Gill Sans MT" charset="0"/>
              </a:rPr>
              <a:t>implements link, physical layer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attaches into host’s system buses</a:t>
            </a:r>
          </a:p>
          <a:p>
            <a:pPr>
              <a:defRPr/>
            </a:pPr>
            <a:r>
              <a:rPr lang="en-US" sz="2400" dirty="0">
                <a:latin typeface="Gill Sans MT" charset="0"/>
                <a:cs typeface="+mn-cs"/>
              </a:rPr>
              <a:t>combination of hardware, software, firmware</a:t>
            </a:r>
          </a:p>
          <a:p>
            <a:pPr lvl="1">
              <a:defRPr/>
            </a:pPr>
            <a:endParaRPr lang="en-US" dirty="0">
              <a:latin typeface="Gill Sans MT" charset="0"/>
            </a:endParaRPr>
          </a:p>
        </p:txBody>
      </p:sp>
      <p:sp>
        <p:nvSpPr>
          <p:cNvPr id="8200" name="Rectangle 42"/>
          <p:cNvSpPr>
            <a:spLocks noChangeArrowheads="1"/>
          </p:cNvSpPr>
          <p:nvPr/>
        </p:nvSpPr>
        <p:spPr bwMode="auto">
          <a:xfrm>
            <a:off x="6129338" y="2614613"/>
            <a:ext cx="1836737" cy="2401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01" name="Rectangle 44"/>
          <p:cNvSpPr>
            <a:spLocks noChangeArrowheads="1"/>
          </p:cNvSpPr>
          <p:nvPr/>
        </p:nvSpPr>
        <p:spPr bwMode="auto">
          <a:xfrm>
            <a:off x="6578600" y="4552950"/>
            <a:ext cx="666750" cy="282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02" name="Rectangle 45"/>
          <p:cNvSpPr>
            <a:spLocks noChangeArrowheads="1"/>
          </p:cNvSpPr>
          <p:nvPr/>
        </p:nvSpPr>
        <p:spPr bwMode="auto">
          <a:xfrm>
            <a:off x="6578600" y="396557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200" i="0" dirty="0">
                <a:latin typeface="Arial" charset="0"/>
                <a:cs typeface="+mn-cs"/>
              </a:rPr>
              <a:t>controller</a:t>
            </a:r>
          </a:p>
        </p:txBody>
      </p:sp>
      <p:sp>
        <p:nvSpPr>
          <p:cNvPr id="8203" name="Text Box 46"/>
          <p:cNvSpPr txBox="1">
            <a:spLocks noChangeArrowheads="1"/>
          </p:cNvSpPr>
          <p:nvPr/>
        </p:nvSpPr>
        <p:spPr bwMode="auto">
          <a:xfrm>
            <a:off x="6384925" y="4562475"/>
            <a:ext cx="10366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i="0" dirty="0">
                <a:latin typeface="Arial" charset="0"/>
                <a:cs typeface="+mn-cs"/>
              </a:rPr>
              <a:t>physical</a:t>
            </a:r>
          </a:p>
          <a:p>
            <a:pPr algn="ctr" eaLnBrk="1" hangingPunct="1">
              <a:defRPr/>
            </a:pPr>
            <a:r>
              <a:rPr lang="en-US" sz="1200" i="0" dirty="0">
                <a:latin typeface="Arial" charset="0"/>
                <a:cs typeface="+mn-cs"/>
              </a:rPr>
              <a:t>transmission</a:t>
            </a:r>
          </a:p>
        </p:txBody>
      </p:sp>
      <p:sp>
        <p:nvSpPr>
          <p:cNvPr id="54283" name="Freeform 47"/>
          <p:cNvSpPr>
            <a:spLocks/>
          </p:cNvSpPr>
          <p:nvPr/>
        </p:nvSpPr>
        <p:spPr bwMode="auto">
          <a:xfrm>
            <a:off x="6630988" y="3484563"/>
            <a:ext cx="200025" cy="460375"/>
          </a:xfrm>
          <a:custGeom>
            <a:avLst/>
            <a:gdLst>
              <a:gd name="T0" fmla="*/ 0 w 361"/>
              <a:gd name="T1" fmla="*/ 0 h 478"/>
              <a:gd name="T2" fmla="*/ 0 w 361"/>
              <a:gd name="T3" fmla="*/ 2147483647 h 478"/>
              <a:gd name="T4" fmla="*/ 2147483647 w 361"/>
              <a:gd name="T5" fmla="*/ 2147483647 h 478"/>
              <a:gd name="T6" fmla="*/ 2147483647 w 361"/>
              <a:gd name="T7" fmla="*/ 2147483647 h 4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1" h="478">
                <a:moveTo>
                  <a:pt x="0" y="0"/>
                </a:moveTo>
                <a:lnTo>
                  <a:pt x="0" y="230"/>
                </a:lnTo>
                <a:lnTo>
                  <a:pt x="361" y="230"/>
                </a:lnTo>
                <a:lnTo>
                  <a:pt x="359" y="478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205" name="Line 48"/>
          <p:cNvSpPr>
            <a:spLocks noChangeShapeType="1"/>
          </p:cNvSpPr>
          <p:nvPr/>
        </p:nvSpPr>
        <p:spPr bwMode="auto">
          <a:xfrm>
            <a:off x="6496050" y="3657600"/>
            <a:ext cx="1358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06" name="Line 49"/>
          <p:cNvSpPr>
            <a:spLocks noChangeShapeType="1"/>
          </p:cNvSpPr>
          <p:nvPr/>
        </p:nvSpPr>
        <p:spPr bwMode="auto">
          <a:xfrm flipV="1">
            <a:off x="6891338" y="3665538"/>
            <a:ext cx="0" cy="300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07" name="Rectangle 50"/>
          <p:cNvSpPr>
            <a:spLocks noChangeArrowheads="1"/>
          </p:cNvSpPr>
          <p:nvPr/>
        </p:nvSpPr>
        <p:spPr bwMode="auto">
          <a:xfrm>
            <a:off x="6384925" y="2967038"/>
            <a:ext cx="657225" cy="5191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200" i="0" dirty="0">
                <a:latin typeface="Arial" charset="0"/>
                <a:cs typeface="+mn-cs"/>
              </a:rPr>
              <a:t>cpu</a:t>
            </a:r>
          </a:p>
        </p:txBody>
      </p:sp>
      <p:sp>
        <p:nvSpPr>
          <p:cNvPr id="8208" name="Rectangle 51"/>
          <p:cNvSpPr>
            <a:spLocks noChangeArrowheads="1"/>
          </p:cNvSpPr>
          <p:nvPr/>
        </p:nvSpPr>
        <p:spPr bwMode="auto">
          <a:xfrm>
            <a:off x="7204075" y="296862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200" i="0" dirty="0">
                <a:latin typeface="Arial" charset="0"/>
                <a:cs typeface="+mn-cs"/>
              </a:rPr>
              <a:t>memory</a:t>
            </a:r>
          </a:p>
        </p:txBody>
      </p:sp>
      <p:sp>
        <p:nvSpPr>
          <p:cNvPr id="8209" name="Line 52"/>
          <p:cNvSpPr>
            <a:spLocks noChangeShapeType="1"/>
          </p:cNvSpPr>
          <p:nvPr/>
        </p:nvSpPr>
        <p:spPr bwMode="auto">
          <a:xfrm flipH="1" flipV="1">
            <a:off x="6688138" y="3487738"/>
            <a:ext cx="1587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0" name="Line 53"/>
          <p:cNvSpPr>
            <a:spLocks noChangeShapeType="1"/>
          </p:cNvSpPr>
          <p:nvPr/>
        </p:nvSpPr>
        <p:spPr bwMode="auto">
          <a:xfrm flipH="1" flipV="1">
            <a:off x="7561263" y="3489325"/>
            <a:ext cx="1587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1" name="Text Box 54"/>
          <p:cNvSpPr txBox="1">
            <a:spLocks noChangeArrowheads="1"/>
          </p:cNvSpPr>
          <p:nvPr/>
        </p:nvSpPr>
        <p:spPr bwMode="auto">
          <a:xfrm>
            <a:off x="8008938" y="3786188"/>
            <a:ext cx="8794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host </a:t>
            </a:r>
          </a:p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bus </a:t>
            </a:r>
          </a:p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(e.g., PCI)</a:t>
            </a:r>
          </a:p>
        </p:txBody>
      </p:sp>
      <p:sp>
        <p:nvSpPr>
          <p:cNvPr id="8212" name="Line 55"/>
          <p:cNvSpPr>
            <a:spLocks noChangeShapeType="1"/>
          </p:cNvSpPr>
          <p:nvPr/>
        </p:nvSpPr>
        <p:spPr bwMode="auto">
          <a:xfrm flipH="1">
            <a:off x="6891338" y="4273550"/>
            <a:ext cx="12700" cy="33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3" name="Line 56"/>
          <p:cNvSpPr>
            <a:spLocks noChangeShapeType="1"/>
          </p:cNvSpPr>
          <p:nvPr/>
        </p:nvSpPr>
        <p:spPr bwMode="auto">
          <a:xfrm>
            <a:off x="6889750" y="4806950"/>
            <a:ext cx="0" cy="36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4" name="Line 57"/>
          <p:cNvSpPr>
            <a:spLocks noChangeShapeType="1"/>
          </p:cNvSpPr>
          <p:nvPr/>
        </p:nvSpPr>
        <p:spPr bwMode="auto">
          <a:xfrm flipH="1" flipV="1">
            <a:off x="7686675" y="3662363"/>
            <a:ext cx="382588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5" name="Text Box 58"/>
          <p:cNvSpPr txBox="1">
            <a:spLocks noChangeArrowheads="1"/>
          </p:cNvSpPr>
          <p:nvPr/>
        </p:nvSpPr>
        <p:spPr bwMode="auto">
          <a:xfrm>
            <a:off x="7296150" y="5356225"/>
            <a:ext cx="1273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network adapter</a:t>
            </a:r>
          </a:p>
          <a:p>
            <a:pPr eaLnBrk="1" hangingPunct="1">
              <a:defRPr/>
            </a:pPr>
            <a:r>
              <a:rPr lang="en-US" sz="1200" dirty="0">
                <a:latin typeface="Arial" charset="0"/>
                <a:cs typeface="+mn-cs"/>
              </a:rPr>
              <a:t>card</a:t>
            </a:r>
          </a:p>
        </p:txBody>
      </p:sp>
      <p:sp>
        <p:nvSpPr>
          <p:cNvPr id="8216" name="Line 59"/>
          <p:cNvSpPr>
            <a:spLocks noChangeShapeType="1"/>
          </p:cNvSpPr>
          <p:nvPr/>
        </p:nvSpPr>
        <p:spPr bwMode="auto">
          <a:xfrm flipH="1" flipV="1">
            <a:off x="7504113" y="4679950"/>
            <a:ext cx="271462" cy="750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217" name="Rectangle 43"/>
          <p:cNvSpPr>
            <a:spLocks noChangeArrowheads="1"/>
          </p:cNvSpPr>
          <p:nvPr/>
        </p:nvSpPr>
        <p:spPr bwMode="auto">
          <a:xfrm>
            <a:off x="6351588" y="3854450"/>
            <a:ext cx="1122362" cy="108267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06260" name="Group 84"/>
          <p:cNvGrpSpPr>
            <a:grpSpLocks/>
          </p:cNvGrpSpPr>
          <p:nvPr/>
        </p:nvGrpSpPr>
        <p:grpSpPr bwMode="auto">
          <a:xfrm>
            <a:off x="5091113" y="2743200"/>
            <a:ext cx="1466850" cy="2065338"/>
            <a:chOff x="2691" y="1728"/>
            <a:chExt cx="924" cy="1301"/>
          </a:xfrm>
        </p:grpSpPr>
        <p:sp>
          <p:nvSpPr>
            <p:cNvPr id="54303" name="Freeform 62"/>
            <p:cNvSpPr>
              <a:spLocks/>
            </p:cNvSpPr>
            <p:nvPr/>
          </p:nvSpPr>
          <p:spPr bwMode="auto">
            <a:xfrm>
              <a:off x="3225" y="2509"/>
              <a:ext cx="390" cy="520"/>
            </a:xfrm>
            <a:custGeom>
              <a:avLst/>
              <a:gdLst>
                <a:gd name="T0" fmla="*/ 390 w 390"/>
                <a:gd name="T1" fmla="*/ 0 h 520"/>
                <a:gd name="T2" fmla="*/ 0 w 390"/>
                <a:gd name="T3" fmla="*/ 221 h 520"/>
                <a:gd name="T4" fmla="*/ 3 w 390"/>
                <a:gd name="T5" fmla="*/ 433 h 520"/>
                <a:gd name="T6" fmla="*/ 388 w 390"/>
                <a:gd name="T7" fmla="*/ 520 h 520"/>
                <a:gd name="T8" fmla="*/ 390 w 390"/>
                <a:gd name="T9" fmla="*/ 0 h 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" h="520">
                  <a:moveTo>
                    <a:pt x="390" y="0"/>
                  </a:moveTo>
                  <a:lnTo>
                    <a:pt x="0" y="221"/>
                  </a:lnTo>
                  <a:lnTo>
                    <a:pt x="3" y="433"/>
                  </a:lnTo>
                  <a:lnTo>
                    <a:pt x="388" y="520"/>
                  </a:lnTo>
                  <a:lnTo>
                    <a:pt x="39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304" name="Freeform 63"/>
            <p:cNvSpPr>
              <a:spLocks/>
            </p:cNvSpPr>
            <p:nvPr/>
          </p:nvSpPr>
          <p:spPr bwMode="auto">
            <a:xfrm>
              <a:off x="3222" y="1767"/>
              <a:ext cx="275" cy="443"/>
            </a:xfrm>
            <a:custGeom>
              <a:avLst/>
              <a:gdLst>
                <a:gd name="T0" fmla="*/ 264 w 275"/>
                <a:gd name="T1" fmla="*/ 108 h 443"/>
                <a:gd name="T2" fmla="*/ 0 w 275"/>
                <a:gd name="T3" fmla="*/ 0 h 443"/>
                <a:gd name="T4" fmla="*/ 2 w 275"/>
                <a:gd name="T5" fmla="*/ 443 h 443"/>
                <a:gd name="T6" fmla="*/ 275 w 275"/>
                <a:gd name="T7" fmla="*/ 412 h 443"/>
                <a:gd name="T8" fmla="*/ 264 w 275"/>
                <a:gd name="T9" fmla="*/ 108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5" h="443">
                  <a:moveTo>
                    <a:pt x="264" y="108"/>
                  </a:moveTo>
                  <a:lnTo>
                    <a:pt x="0" y="0"/>
                  </a:lnTo>
                  <a:lnTo>
                    <a:pt x="2" y="443"/>
                  </a:lnTo>
                  <a:lnTo>
                    <a:pt x="275" y="412"/>
                  </a:lnTo>
                  <a:lnTo>
                    <a:pt x="264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6" name="Rectangle 64"/>
            <p:cNvSpPr>
              <a:spLocks noChangeArrowheads="1"/>
            </p:cNvSpPr>
            <p:nvPr/>
          </p:nvSpPr>
          <p:spPr bwMode="auto">
            <a:xfrm>
              <a:off x="2737" y="1775"/>
              <a:ext cx="489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27" name="Text Box 65"/>
            <p:cNvSpPr txBox="1">
              <a:spLocks noChangeArrowheads="1"/>
            </p:cNvSpPr>
            <p:nvPr/>
          </p:nvSpPr>
          <p:spPr bwMode="auto">
            <a:xfrm>
              <a:off x="2691" y="1728"/>
              <a:ext cx="57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200" i="0" dirty="0">
                  <a:latin typeface="Arial" charset="0"/>
                  <a:cs typeface="+mn-cs"/>
                </a:rPr>
                <a:t>application</a:t>
              </a:r>
            </a:p>
            <a:p>
              <a:pPr algn="ctr" eaLnBrk="1" hangingPunct="1">
                <a:defRPr/>
              </a:pPr>
              <a:r>
                <a:rPr lang="en-US" sz="1200" i="0" dirty="0">
                  <a:latin typeface="Arial" charset="0"/>
                  <a:cs typeface="+mn-cs"/>
                </a:rPr>
                <a:t>transport</a:t>
              </a:r>
            </a:p>
            <a:p>
              <a:pPr algn="ctr" eaLnBrk="1" hangingPunct="1">
                <a:defRPr/>
              </a:pPr>
              <a:r>
                <a:rPr lang="en-US" sz="1200" i="0" dirty="0">
                  <a:latin typeface="Arial" charset="0"/>
                  <a:cs typeface="+mn-cs"/>
                </a:rPr>
                <a:t>network</a:t>
              </a:r>
            </a:p>
            <a:p>
              <a:pPr algn="ctr" eaLnBrk="1" hangingPunct="1">
                <a:defRPr/>
              </a:pPr>
              <a:r>
                <a:rPr lang="en-US" sz="1200" i="0" dirty="0">
                  <a:latin typeface="Arial" charset="0"/>
                  <a:cs typeface="+mn-cs"/>
                </a:rPr>
                <a:t>link</a:t>
              </a:r>
            </a:p>
          </p:txBody>
        </p:sp>
        <p:sp>
          <p:nvSpPr>
            <p:cNvPr id="8228" name="Line 66"/>
            <p:cNvSpPr>
              <a:spLocks noChangeShapeType="1"/>
            </p:cNvSpPr>
            <p:nvPr/>
          </p:nvSpPr>
          <p:spPr bwMode="auto">
            <a:xfrm>
              <a:off x="2737" y="188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29" name="Line 67"/>
            <p:cNvSpPr>
              <a:spLocks noChangeShapeType="1"/>
            </p:cNvSpPr>
            <p:nvPr/>
          </p:nvSpPr>
          <p:spPr bwMode="auto">
            <a:xfrm>
              <a:off x="2737" y="199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30" name="Line 68"/>
            <p:cNvSpPr>
              <a:spLocks noChangeShapeType="1"/>
            </p:cNvSpPr>
            <p:nvPr/>
          </p:nvSpPr>
          <p:spPr bwMode="auto">
            <a:xfrm>
              <a:off x="2735" y="2098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31" name="Line 69"/>
            <p:cNvSpPr>
              <a:spLocks noChangeShapeType="1"/>
            </p:cNvSpPr>
            <p:nvPr/>
          </p:nvSpPr>
          <p:spPr bwMode="auto">
            <a:xfrm>
              <a:off x="2738" y="2206"/>
              <a:ext cx="4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32" name="Rectangle 70"/>
            <p:cNvSpPr>
              <a:spLocks noChangeArrowheads="1"/>
            </p:cNvSpPr>
            <p:nvPr/>
          </p:nvSpPr>
          <p:spPr bwMode="auto">
            <a:xfrm>
              <a:off x="2695" y="2212"/>
              <a:ext cx="55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33" name="Line 71"/>
            <p:cNvSpPr>
              <a:spLocks noChangeShapeType="1"/>
            </p:cNvSpPr>
            <p:nvPr/>
          </p:nvSpPr>
          <p:spPr bwMode="auto">
            <a:xfrm>
              <a:off x="2738" y="222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34" name="Line 72"/>
            <p:cNvSpPr>
              <a:spLocks noChangeShapeType="1"/>
            </p:cNvSpPr>
            <p:nvPr/>
          </p:nvSpPr>
          <p:spPr bwMode="auto">
            <a:xfrm>
              <a:off x="3225" y="2218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35" name="Rectangle 73"/>
            <p:cNvSpPr>
              <a:spLocks noChangeArrowheads="1"/>
            </p:cNvSpPr>
            <p:nvPr/>
          </p:nvSpPr>
          <p:spPr bwMode="auto">
            <a:xfrm>
              <a:off x="2737" y="2415"/>
              <a:ext cx="489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36" name="Text Box 74"/>
            <p:cNvSpPr txBox="1">
              <a:spLocks noChangeArrowheads="1"/>
            </p:cNvSpPr>
            <p:nvPr/>
          </p:nvSpPr>
          <p:spPr bwMode="auto">
            <a:xfrm>
              <a:off x="2745" y="2345"/>
              <a:ext cx="46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200" i="0" dirty="0">
                <a:latin typeface="Arial" charset="0"/>
                <a:cs typeface="+mn-cs"/>
              </a:endParaRPr>
            </a:p>
            <a:p>
              <a:pPr algn="ctr" eaLnBrk="1" hangingPunct="1">
                <a:defRPr/>
              </a:pPr>
              <a:endParaRPr lang="en-US" sz="1200" i="0" dirty="0">
                <a:latin typeface="Arial" charset="0"/>
                <a:cs typeface="+mn-cs"/>
              </a:endParaRPr>
            </a:p>
            <a:p>
              <a:pPr algn="ctr" eaLnBrk="1" hangingPunct="1">
                <a:defRPr/>
              </a:pPr>
              <a:endParaRPr lang="en-US" sz="1200" i="0" dirty="0">
                <a:latin typeface="Arial" charset="0"/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1200" i="0" dirty="0">
                  <a:latin typeface="Arial" charset="0"/>
                  <a:cs typeface="+mn-cs"/>
                </a:rPr>
                <a:t>link</a:t>
              </a:r>
            </a:p>
            <a:p>
              <a:pPr algn="ctr" eaLnBrk="1" hangingPunct="1">
                <a:defRPr/>
              </a:pPr>
              <a:r>
                <a:rPr lang="en-US" sz="1200" i="0" dirty="0">
                  <a:latin typeface="Arial" charset="0"/>
                  <a:cs typeface="+mn-cs"/>
                </a:rPr>
                <a:t>physical</a:t>
              </a:r>
            </a:p>
          </p:txBody>
        </p:sp>
        <p:sp>
          <p:nvSpPr>
            <p:cNvPr id="8237" name="Line 75"/>
            <p:cNvSpPr>
              <a:spLocks noChangeShapeType="1"/>
            </p:cNvSpPr>
            <p:nvPr/>
          </p:nvSpPr>
          <p:spPr bwMode="auto">
            <a:xfrm>
              <a:off x="2737" y="252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38" name="Line 76"/>
            <p:cNvSpPr>
              <a:spLocks noChangeShapeType="1"/>
            </p:cNvSpPr>
            <p:nvPr/>
          </p:nvSpPr>
          <p:spPr bwMode="auto">
            <a:xfrm>
              <a:off x="2737" y="2632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39" name="Line 77"/>
            <p:cNvSpPr>
              <a:spLocks noChangeShapeType="1"/>
            </p:cNvSpPr>
            <p:nvPr/>
          </p:nvSpPr>
          <p:spPr bwMode="auto">
            <a:xfrm>
              <a:off x="2735" y="272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40" name="Line 78"/>
            <p:cNvSpPr>
              <a:spLocks noChangeShapeType="1"/>
            </p:cNvSpPr>
            <p:nvPr/>
          </p:nvSpPr>
          <p:spPr bwMode="auto">
            <a:xfrm>
              <a:off x="2733" y="283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41" name="Rectangle 79"/>
            <p:cNvSpPr>
              <a:spLocks noChangeArrowheads="1"/>
            </p:cNvSpPr>
            <p:nvPr/>
          </p:nvSpPr>
          <p:spPr bwMode="auto">
            <a:xfrm>
              <a:off x="2719" y="2390"/>
              <a:ext cx="518" cy="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42" name="Line 80"/>
            <p:cNvSpPr>
              <a:spLocks noChangeShapeType="1"/>
            </p:cNvSpPr>
            <p:nvPr/>
          </p:nvSpPr>
          <p:spPr bwMode="auto">
            <a:xfrm>
              <a:off x="2737" y="261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43" name="Line 81"/>
            <p:cNvSpPr>
              <a:spLocks noChangeShapeType="1"/>
            </p:cNvSpPr>
            <p:nvPr/>
          </p:nvSpPr>
          <p:spPr bwMode="auto">
            <a:xfrm>
              <a:off x="3226" y="2614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44" name="Rectangle 82"/>
            <p:cNvSpPr>
              <a:spLocks noChangeArrowheads="1"/>
            </p:cNvSpPr>
            <p:nvPr/>
          </p:nvSpPr>
          <p:spPr bwMode="auto">
            <a:xfrm>
              <a:off x="2736" y="1778"/>
              <a:ext cx="490" cy="4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245" name="Rectangle 83"/>
            <p:cNvSpPr>
              <a:spLocks noChangeArrowheads="1"/>
            </p:cNvSpPr>
            <p:nvPr/>
          </p:nvSpPr>
          <p:spPr bwMode="auto">
            <a:xfrm>
              <a:off x="2733" y="2721"/>
              <a:ext cx="489" cy="21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8219" name="Picture 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1122363"/>
            <a:ext cx="1350963" cy="13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220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17625"/>
            <a:ext cx="114300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4300" name="Group 89"/>
          <p:cNvGrpSpPr>
            <a:grpSpLocks/>
          </p:cNvGrpSpPr>
          <p:nvPr/>
        </p:nvGrpSpPr>
        <p:grpSpPr bwMode="auto">
          <a:xfrm>
            <a:off x="5062538" y="5251450"/>
            <a:ext cx="1109662" cy="1095375"/>
            <a:chOff x="-44" y="1473"/>
            <a:chExt cx="981" cy="1105"/>
          </a:xfrm>
        </p:grpSpPr>
        <p:pic>
          <p:nvPicPr>
            <p:cNvPr id="54301" name="Picture 90" descr="desktop_computer_stylized_medium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02" name="Freeform 9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</p:grpSp>
      <p:sp>
        <p:nvSpPr>
          <p:cNvPr id="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6154" y="6522365"/>
            <a:ext cx="548655" cy="2723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Tahoma" charset="0"/>
              </a:rPr>
              <a:t>6-</a:t>
            </a:r>
            <a:fld id="{8E8C6E93-DF5B-BC4B-80F9-500DED1EEDCC}" type="slidenum">
              <a:rPr lang="en-US" sz="1200">
                <a:latin typeface="Tahoma" charset="0"/>
              </a:rPr>
              <a:pPr/>
              <a:t>9</a:t>
            </a:fld>
            <a:endParaRPr lang="en-US" sz="1200" dirty="0">
              <a:latin typeface="Tahoma" charset="0"/>
            </a:endParaRPr>
          </a:p>
        </p:txBody>
      </p:sp>
      <p:sp>
        <p:nvSpPr>
          <p:cNvPr id="5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75496" y="6521551"/>
            <a:ext cx="2177473" cy="24154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  <a:latin typeface="Tahoma" charset="0"/>
                <a:cs typeface="Arial" charset="0"/>
              </a:rPr>
              <a:t>Link Layer and LANs</a:t>
            </a:r>
          </a:p>
        </p:txBody>
      </p:sp>
    </p:spTree>
    <p:extLst>
      <p:ext uri="{BB962C8B-B14F-4D97-AF65-F5344CB8AC3E}">
        <p14:creationId xmlns:p14="http://schemas.microsoft.com/office/powerpoint/2010/main" val="2821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472C4">
            <a:alpha val="50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206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3988</TotalTime>
  <Words>4884</Words>
  <Application>Microsoft Office PowerPoint</Application>
  <PresentationFormat>On-screen Show (4:3)</PresentationFormat>
  <Paragraphs>1437</Paragraphs>
  <Slides>89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0" baseType="lpstr">
      <vt:lpstr>MS Mincho</vt:lpstr>
      <vt:lpstr>Arial</vt:lpstr>
      <vt:lpstr>Calibri</vt:lpstr>
      <vt:lpstr>Calibri Light</vt:lpstr>
      <vt:lpstr>Cambria Math</vt:lpstr>
      <vt:lpstr>Courier New</vt:lpstr>
      <vt:lpstr>Gill Sans MT</vt:lpstr>
      <vt:lpstr>Tahoma</vt:lpstr>
      <vt:lpstr>Times New Roman</vt:lpstr>
      <vt:lpstr>Wingdings</vt:lpstr>
      <vt:lpstr>2_Office Theme</vt:lpstr>
      <vt:lpstr>PowerPoint Presentation</vt:lpstr>
      <vt:lpstr>Wireless networking - I</vt:lpstr>
      <vt:lpstr>How we got here?</vt:lpstr>
      <vt:lpstr>WiFi and Internet protocol layers</vt:lpstr>
      <vt:lpstr>PowerPoint Presentation</vt:lpstr>
      <vt:lpstr>Link layer: context</vt:lpstr>
      <vt:lpstr>Link layer services</vt:lpstr>
      <vt:lpstr>Link layer services (more)</vt:lpstr>
      <vt:lpstr>Where is the link layer implemented?</vt:lpstr>
      <vt:lpstr>Adaptors communicating</vt:lpstr>
      <vt:lpstr>Electromagnetic Spectrum</vt:lpstr>
      <vt:lpstr>Radio spectrum</vt:lpstr>
      <vt:lpstr>Spectrum and WiFi ISM bands</vt:lpstr>
      <vt:lpstr>802.11 PHY and MAC</vt:lpstr>
      <vt:lpstr>802.11 PHY and MAC</vt:lpstr>
      <vt:lpstr>802.11 PHY and MAC</vt:lpstr>
      <vt:lpstr>802.11 PHY and MAC</vt:lpstr>
      <vt:lpstr>802.11 PHY and MAC</vt:lpstr>
      <vt:lpstr>802.11 PHY and MAC</vt:lpstr>
      <vt:lpstr>Non-overlapping channels</vt:lpstr>
      <vt:lpstr>Non-overlapping channels</vt:lpstr>
      <vt:lpstr>Multiple access links, protocols</vt:lpstr>
      <vt:lpstr>Multiple access protocols</vt:lpstr>
      <vt:lpstr>An ideal multiple access protocol</vt:lpstr>
      <vt:lpstr>MAC protocols: taxonomy</vt:lpstr>
      <vt:lpstr>Channel partitioning MAC protocols: TDMA</vt:lpstr>
      <vt:lpstr>Channel partitioning MAC protocols: FDMA</vt:lpstr>
      <vt:lpstr>Random access protocols</vt:lpstr>
      <vt:lpstr>CSMA (carrier sense multiple access)</vt:lpstr>
      <vt:lpstr>CSMA collisions</vt:lpstr>
      <vt:lpstr>CSMA/CD (collision detection)</vt:lpstr>
      <vt:lpstr>CSMA/CD (collision detection)</vt:lpstr>
      <vt:lpstr>Ethernet CSMA/CD algorithm</vt:lpstr>
      <vt:lpstr>Ethernet CSMA/CD algorithm</vt:lpstr>
      <vt:lpstr>Frequency reuse and interference</vt:lpstr>
      <vt:lpstr>Frequency reuse and interference</vt:lpstr>
      <vt:lpstr>Frequency reuse and interference</vt:lpstr>
      <vt:lpstr>CSMA – listen before you talk</vt:lpstr>
      <vt:lpstr>Wireless signal propagation</vt:lpstr>
      <vt:lpstr>Wireless signal propagation</vt:lpstr>
      <vt:lpstr>Transmitted and received power</vt:lpstr>
      <vt:lpstr>Path loss</vt:lpstr>
      <vt:lpstr>Path loss</vt:lpstr>
      <vt:lpstr>CST and path loss example</vt:lpstr>
      <vt:lpstr>Carrier sense threshold (CST)</vt:lpstr>
      <vt:lpstr>Is CSMA collision free?</vt:lpstr>
      <vt:lpstr>How to deal with hidden terminal problem?</vt:lpstr>
      <vt:lpstr>CSMA/CA</vt:lpstr>
      <vt:lpstr>CSMA/CA</vt:lpstr>
      <vt:lpstr>Wireless signal propagation</vt:lpstr>
      <vt:lpstr>Shadow fading</vt:lpstr>
      <vt:lpstr>CSMA/CA</vt:lpstr>
      <vt:lpstr>CSMA/CA, CST and collisions </vt:lpstr>
      <vt:lpstr>Contention between multiple nodes</vt:lpstr>
      <vt:lpstr>Exponential backoff</vt:lpstr>
      <vt:lpstr>CSMA/CA with exponential backoff</vt:lpstr>
      <vt:lpstr>CSMA/CA with exponential backoff</vt:lpstr>
      <vt:lpstr>CSMA/CA with exponential backoff</vt:lpstr>
      <vt:lpstr>CSMA/CA with exponential backoff</vt:lpstr>
      <vt:lpstr>CSMA/CA with exponential backoff</vt:lpstr>
      <vt:lpstr>CSMA/CA with exponential backoff</vt:lpstr>
      <vt:lpstr>802.11 PHY and MAC</vt:lpstr>
      <vt:lpstr>Wider channel width</vt:lpstr>
      <vt:lpstr>Wider channel width</vt:lpstr>
      <vt:lpstr>802.11n vs. 802.11ac</vt:lpstr>
      <vt:lpstr>Wider channel width</vt:lpstr>
      <vt:lpstr>Wider channel width</vt:lpstr>
      <vt:lpstr>There is another issue in practice</vt:lpstr>
      <vt:lpstr>Dynamic channel bonding</vt:lpstr>
      <vt:lpstr>Dynamic channel bonding</vt:lpstr>
      <vt:lpstr>But there are many APs..</vt:lpstr>
      <vt:lpstr>Dynamic Channel Bonding</vt:lpstr>
      <vt:lpstr>Dynamic Channel Bonding</vt:lpstr>
      <vt:lpstr>Enhanced RTS/CTS Protocol</vt:lpstr>
      <vt:lpstr>Enhanced RTS/CTS Protocol</vt:lpstr>
      <vt:lpstr>Enhanced RTS/CTS Protocol</vt:lpstr>
      <vt:lpstr>Enhanced RTS/CTS Protocol</vt:lpstr>
      <vt:lpstr>CSMA/CA with channel bonding</vt:lpstr>
      <vt:lpstr>CSMA/CA with channel bonding</vt:lpstr>
      <vt:lpstr>Energy Efficiency</vt:lpstr>
      <vt:lpstr>Average Power Consumption</vt:lpstr>
      <vt:lpstr>Average Power Consumption</vt:lpstr>
      <vt:lpstr>Static Channel Width</vt:lpstr>
      <vt:lpstr>Static Channel Width</vt:lpstr>
      <vt:lpstr>Dynamic channel bonding</vt:lpstr>
      <vt:lpstr>Power Consumption</vt:lpstr>
      <vt:lpstr>802.11 Power Saving Mode</vt:lpstr>
      <vt:lpstr>802.11 Energy Efficiency</vt:lpstr>
      <vt:lpstr>Announcements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continuous rise of WiFi</dc:title>
  <dc:creator>phpathak</dc:creator>
  <cp:lastModifiedBy>phpathak</cp:lastModifiedBy>
  <cp:revision>269</cp:revision>
  <dcterms:created xsi:type="dcterms:W3CDTF">2016-08-30T13:58:17Z</dcterms:created>
  <dcterms:modified xsi:type="dcterms:W3CDTF">2019-09-09T20:00:30Z</dcterms:modified>
</cp:coreProperties>
</file>