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0"/>
  </p:notesMasterIdLst>
  <p:sldIdLst>
    <p:sldId id="258" r:id="rId2"/>
    <p:sldId id="303" r:id="rId3"/>
    <p:sldId id="355" r:id="rId4"/>
    <p:sldId id="259" r:id="rId5"/>
    <p:sldId id="260" r:id="rId6"/>
    <p:sldId id="262" r:id="rId7"/>
    <p:sldId id="267" r:id="rId8"/>
    <p:sldId id="263" r:id="rId9"/>
    <p:sldId id="269" r:id="rId10"/>
    <p:sldId id="268" r:id="rId11"/>
    <p:sldId id="264" r:id="rId12"/>
    <p:sldId id="265" r:id="rId13"/>
    <p:sldId id="266" r:id="rId14"/>
    <p:sldId id="270" r:id="rId15"/>
    <p:sldId id="35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83" r:id="rId26"/>
    <p:sldId id="284" r:id="rId27"/>
    <p:sldId id="279" r:id="rId28"/>
    <p:sldId id="789" r:id="rId29"/>
    <p:sldId id="280" r:id="rId30"/>
    <p:sldId id="357" r:id="rId31"/>
    <p:sldId id="281" r:id="rId32"/>
    <p:sldId id="285" r:id="rId33"/>
    <p:sldId id="286" r:id="rId34"/>
    <p:sldId id="287" r:id="rId35"/>
    <p:sldId id="288" r:id="rId36"/>
    <p:sldId id="289" r:id="rId37"/>
    <p:sldId id="290" r:id="rId38"/>
    <p:sldId id="292" r:id="rId39"/>
    <p:sldId id="293" r:id="rId40"/>
    <p:sldId id="294" r:id="rId41"/>
    <p:sldId id="295" r:id="rId42"/>
    <p:sldId id="296" r:id="rId43"/>
    <p:sldId id="298" r:id="rId44"/>
    <p:sldId id="299" r:id="rId45"/>
    <p:sldId id="300" r:id="rId46"/>
    <p:sldId id="301" r:id="rId47"/>
    <p:sldId id="297" r:id="rId48"/>
    <p:sldId id="302" r:id="rId49"/>
    <p:sldId id="360" r:id="rId50"/>
    <p:sldId id="304" r:id="rId51"/>
    <p:sldId id="305" r:id="rId52"/>
    <p:sldId id="306" r:id="rId53"/>
    <p:sldId id="359" r:id="rId54"/>
    <p:sldId id="307" r:id="rId55"/>
    <p:sldId id="358" r:id="rId56"/>
    <p:sldId id="339" r:id="rId57"/>
    <p:sldId id="309" r:id="rId58"/>
    <p:sldId id="312" r:id="rId59"/>
    <p:sldId id="322" r:id="rId60"/>
    <p:sldId id="323" r:id="rId61"/>
    <p:sldId id="324" r:id="rId62"/>
    <p:sldId id="325" r:id="rId63"/>
    <p:sldId id="350" r:id="rId64"/>
    <p:sldId id="311" r:id="rId65"/>
    <p:sldId id="313" r:id="rId66"/>
    <p:sldId id="316" r:id="rId67"/>
    <p:sldId id="314" r:id="rId68"/>
    <p:sldId id="315" r:id="rId69"/>
    <p:sldId id="317" r:id="rId70"/>
    <p:sldId id="318" r:id="rId71"/>
    <p:sldId id="319" r:id="rId72"/>
    <p:sldId id="320" r:id="rId73"/>
    <p:sldId id="321" r:id="rId74"/>
    <p:sldId id="326" r:id="rId75"/>
    <p:sldId id="351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52" r:id="rId85"/>
    <p:sldId id="335" r:id="rId86"/>
    <p:sldId id="336" r:id="rId87"/>
    <p:sldId id="337" r:id="rId88"/>
    <p:sldId id="338" r:id="rId89"/>
    <p:sldId id="340" r:id="rId90"/>
    <p:sldId id="341" r:id="rId91"/>
    <p:sldId id="345" r:id="rId92"/>
    <p:sldId id="346" r:id="rId93"/>
    <p:sldId id="347" r:id="rId94"/>
    <p:sldId id="348" r:id="rId95"/>
    <p:sldId id="349" r:id="rId96"/>
    <p:sldId id="344" r:id="rId97"/>
    <p:sldId id="353" r:id="rId98"/>
    <p:sldId id="354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16" autoAdjust="0"/>
  </p:normalViewPr>
  <p:slideViewPr>
    <p:cSldViewPr snapToGrid="0">
      <p:cViewPr varScale="1">
        <p:scale>
          <a:sx n="104" d="100"/>
          <a:sy n="104" d="100"/>
        </p:scale>
        <p:origin x="131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C3024-13CB-423A-8800-2492A60D911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8E405-A832-4B7F-A4F2-BFB5EB16C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1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69BEC7-9E5C-604D-9916-AF2A74B9F274}" type="slidenum">
              <a:rPr lang="en-US" i="0" smtClean="0">
                <a:latin typeface="Times New Roman" charset="0"/>
              </a:rPr>
              <a:pPr>
                <a:defRPr/>
              </a:pPr>
              <a:t>28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A75E27EB-3160-4CD9-8D87-5A6A393A4E22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3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2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0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8892"/>
          </a:xfrm>
          <a:solidFill>
            <a:srgbClr val="1E6238"/>
          </a:solidFill>
        </p:spPr>
        <p:txBody>
          <a:bodyPr anchor="ctr" anchorCtr="1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2" y="984738"/>
            <a:ext cx="8827476" cy="5736738"/>
          </a:xfrm>
        </p:spPr>
        <p:txBody>
          <a:bodyPr/>
          <a:lstStyle>
            <a:lvl1pPr marL="228600" indent="-228600">
              <a:buClr>
                <a:srgbClr val="4472C4"/>
              </a:buClr>
              <a:buFont typeface="Wingdings" panose="05000000000000000000" pitchFamily="2" charset="2"/>
              <a:buChar char="§"/>
              <a:defRPr sz="2400"/>
            </a:lvl1pPr>
            <a:lvl2pPr>
              <a:buClr>
                <a:srgbClr val="4472C4"/>
              </a:buClr>
              <a:defRPr sz="2000"/>
            </a:lvl2pPr>
            <a:lvl3pPr marL="1143000" indent="-228600">
              <a:buClr>
                <a:srgbClr val="4472C4"/>
              </a:buClr>
              <a:buFont typeface="Courier New" panose="02070309020205020404" pitchFamily="49" charset="0"/>
              <a:buChar char="o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8338" y="6356353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A75E27EB-3160-4CD9-8D87-5A6A393A4E22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4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1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0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7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1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7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3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4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5E27EB-3160-4CD9-8D87-5A6A393A4E22}" type="slidenum">
              <a:rPr lang="en-US" kern="0" smtClean="0"/>
              <a:pPr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2456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i.com/tutorial/4805/en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emf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hyperlink" Target="http://madwifi-project.org/wiki/UserDocs/RateControl" TargetMode="Externa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0442" y="1951895"/>
            <a:ext cx="7619999" cy="1444987"/>
          </a:xfrm>
          <a:prstGeom prst="rect">
            <a:avLst/>
          </a:prstGeom>
          <a:solidFill>
            <a:srgbClr val="1E6238"/>
          </a:solidFill>
          <a:effectLst>
            <a:softEdge rad="0"/>
          </a:effectLst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E2A82B"/>
                </a:solidFill>
                <a:latin typeface="+mn-lt"/>
              </a:rPr>
              <a:t>Wireless Networking - II:</a:t>
            </a:r>
          </a:p>
          <a:p>
            <a:r>
              <a:rPr lang="en-US" sz="3600" b="1" dirty="0">
                <a:solidFill>
                  <a:srgbClr val="E2A82B"/>
                </a:solidFill>
                <a:latin typeface="+mn-lt"/>
              </a:rPr>
              <a:t>OFDM and Modulation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4404" y="3710355"/>
            <a:ext cx="8892073" cy="85447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+mn-lt"/>
              </a:rPr>
              <a:t>CS 655: Wireless and Mobile Computing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Parth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H. Pathak</a:t>
            </a:r>
          </a:p>
        </p:txBody>
      </p:sp>
    </p:spTree>
    <p:extLst>
      <p:ext uri="{BB962C8B-B14F-4D97-AF65-F5344CB8AC3E}">
        <p14:creationId xmlns:p14="http://schemas.microsoft.com/office/powerpoint/2010/main" val="2835362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I/Q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Instantaneous state of a sine wave can be represented using polar coordinate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10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69130" y="2308860"/>
            <a:ext cx="0" cy="3783330"/>
          </a:xfrm>
          <a:prstGeom prst="line">
            <a:avLst/>
          </a:prstGeom>
          <a:ln w="1905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74570" y="4091940"/>
            <a:ext cx="4640580" cy="0"/>
          </a:xfrm>
          <a:prstGeom prst="line">
            <a:avLst/>
          </a:prstGeom>
          <a:ln w="1905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69130" y="3028950"/>
            <a:ext cx="1154430" cy="106299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602101" y="2949821"/>
            <a:ext cx="111499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4526280" y="3634741"/>
            <a:ext cx="914400" cy="914400"/>
          </a:xfrm>
          <a:prstGeom prst="arc">
            <a:avLst>
              <a:gd name="adj1" fmla="val 16200000"/>
              <a:gd name="adj2" fmla="val 21520064"/>
            </a:avLst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222614" y="3403906"/>
                <a:ext cx="5504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phase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614" y="3403906"/>
                <a:ext cx="550429" cy="461665"/>
              </a:xfrm>
              <a:prstGeom prst="rect">
                <a:avLst/>
              </a:prstGeom>
              <a:blipFill>
                <a:blip r:embed="rId2"/>
                <a:stretch>
                  <a:fillRect l="-3333" r="-1800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 rot="19087278">
            <a:off x="4338956" y="3147180"/>
            <a:ext cx="128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Amplitude</a:t>
            </a:r>
          </a:p>
        </p:txBody>
      </p:sp>
    </p:spTree>
    <p:extLst>
      <p:ext uri="{BB962C8B-B14F-4D97-AF65-F5344CB8AC3E}">
        <p14:creationId xmlns:p14="http://schemas.microsoft.com/office/powerpoint/2010/main" val="10969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I/Q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polar representation is referred as I/Q data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11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69130" y="2308860"/>
            <a:ext cx="0" cy="3783330"/>
          </a:xfrm>
          <a:prstGeom prst="line">
            <a:avLst/>
          </a:prstGeom>
          <a:ln w="1905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74570" y="4091940"/>
            <a:ext cx="4640580" cy="0"/>
          </a:xfrm>
          <a:prstGeom prst="line">
            <a:avLst/>
          </a:prstGeom>
          <a:ln w="1905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69130" y="3028950"/>
            <a:ext cx="1154430" cy="106299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602101" y="2949821"/>
            <a:ext cx="111499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4615932" y="3754976"/>
            <a:ext cx="491490" cy="633044"/>
          </a:xfrm>
          <a:prstGeom prst="arc">
            <a:avLst>
              <a:gd name="adj1" fmla="val 16200000"/>
              <a:gd name="adj2" fmla="val 141455"/>
            </a:avLst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879625" y="3527218"/>
                <a:ext cx="5504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625" y="3527218"/>
                <a:ext cx="550429" cy="461665"/>
              </a:xfrm>
              <a:prstGeom prst="rect">
                <a:avLst/>
              </a:prstGeom>
              <a:blipFill>
                <a:blip r:embed="rId2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 rot="19087278">
            <a:off x="4260628" y="3306918"/>
            <a:ext cx="128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Amplitude</a:t>
            </a:r>
          </a:p>
        </p:txBody>
      </p:sp>
      <p:cxnSp>
        <p:nvCxnSpPr>
          <p:cNvPr id="7" name="Straight Connector 6"/>
          <p:cNvCxnSpPr>
            <a:stCxn id="15" idx="2"/>
          </p:cNvCxnSpPr>
          <p:nvPr/>
        </p:nvCxnSpPr>
        <p:spPr>
          <a:xfrm flipH="1" flipV="1">
            <a:off x="4469130" y="3009827"/>
            <a:ext cx="1132971" cy="1"/>
          </a:xfrm>
          <a:prstGeom prst="line">
            <a:avLst/>
          </a:prstGeom>
          <a:ln w="25400">
            <a:solidFill>
              <a:srgbClr val="0070C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4"/>
          </p:cNvCxnSpPr>
          <p:nvPr/>
        </p:nvCxnSpPr>
        <p:spPr>
          <a:xfrm flipH="1">
            <a:off x="5653002" y="3069834"/>
            <a:ext cx="4849" cy="1022104"/>
          </a:xfrm>
          <a:prstGeom prst="line">
            <a:avLst/>
          </a:prstGeom>
          <a:ln w="254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89723" y="2406275"/>
                <a:ext cx="334986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723" y="2406275"/>
                <a:ext cx="3349869" cy="307777"/>
              </a:xfrm>
              <a:prstGeom prst="rect">
                <a:avLst/>
              </a:prstGeom>
              <a:blipFill>
                <a:blip r:embed="rId3"/>
                <a:stretch>
                  <a:fillRect t="-4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53403" y="3373327"/>
                <a:ext cx="334986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403" y="3373327"/>
                <a:ext cx="3349869" cy="307777"/>
              </a:xfrm>
              <a:prstGeom prst="rect">
                <a:avLst/>
              </a:prstGeom>
              <a:blipFill>
                <a:blip r:embed="rId4"/>
                <a:stretch>
                  <a:fillRect t="-196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703178" y="2755278"/>
                <a:ext cx="55042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178" y="2755278"/>
                <a:ext cx="550429" cy="400110"/>
              </a:xfrm>
              <a:prstGeom prst="rect">
                <a:avLst/>
              </a:prstGeom>
              <a:blipFill>
                <a:blip r:embed="rId5"/>
                <a:stretch>
                  <a:fillRect l="-5556" r="-4555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84265" y="4130767"/>
                <a:ext cx="2391056" cy="316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𝐴𝑥𝑖𝑠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265" y="4130767"/>
                <a:ext cx="2391056" cy="316766"/>
              </a:xfrm>
              <a:prstGeom prst="rect">
                <a:avLst/>
              </a:prstGeom>
              <a:blipFill>
                <a:blip r:embed="rId6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73602" y="1882468"/>
                <a:ext cx="2391056" cy="316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𝐴𝑥𝑖𝑠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602" y="1882468"/>
                <a:ext cx="2391056" cy="316766"/>
              </a:xfrm>
              <a:prstGeom prst="rect">
                <a:avLst/>
              </a:prstGeom>
              <a:blipFill>
                <a:blip r:embed="rId7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268730" y="6274020"/>
            <a:ext cx="6606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What is I/Q data? Tutorial: </a:t>
            </a:r>
            <a:r>
              <a:rPr lang="en-US" sz="1600" i="1" dirty="0">
                <a:hlinkClick r:id="rId8"/>
              </a:rPr>
              <a:t>http://www.ni.com/tutorial/4805/en/</a:t>
            </a:r>
            <a:r>
              <a:rPr lang="en-US" sz="1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977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I/Q representation?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I/Q representation closely matches hardware design</a:t>
            </a:r>
          </a:p>
          <a:p>
            <a:endParaRPr lang="en-US" dirty="0"/>
          </a:p>
          <a:p>
            <a:r>
              <a:rPr lang="en-US" dirty="0"/>
              <a:t>In reality, changing the phase of high frequency signal is difficult to achieve in hardware</a:t>
            </a:r>
          </a:p>
          <a:p>
            <a:endParaRPr lang="en-US" dirty="0"/>
          </a:p>
          <a:p>
            <a:r>
              <a:rPr lang="en-US" dirty="0"/>
              <a:t>Instead, two separate signals are “mixed”</a:t>
            </a:r>
          </a:p>
          <a:p>
            <a:pPr lvl="1"/>
            <a:r>
              <a:rPr lang="en-US" dirty="0"/>
              <a:t>One sine and the other cosine – both of same frequency</a:t>
            </a:r>
          </a:p>
          <a:p>
            <a:pPr lvl="1"/>
            <a:r>
              <a:rPr lang="en-US" dirty="0"/>
              <a:t>The change of phase in the resultant mixed signal is achieved by changing the amplitude of the sine and cosine signals</a:t>
            </a:r>
          </a:p>
          <a:p>
            <a:pPr lvl="1"/>
            <a:r>
              <a:rPr lang="en-US" dirty="0"/>
              <a:t>Simplifies hardware design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12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94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I/Q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13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82150" y="2237149"/>
                <a:ext cx="3349869" cy="629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150" y="2237149"/>
                <a:ext cx="3349869" cy="6299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82150" y="2955053"/>
                <a:ext cx="6127360" cy="629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+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150" y="2955053"/>
                <a:ext cx="6127360" cy="629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74480" y="3656509"/>
                <a:ext cx="6127360" cy="791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80" y="3656509"/>
                <a:ext cx="6127360" cy="7917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914650" y="98473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Change of phase in the desired signal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760470" y="1446401"/>
            <a:ext cx="674370" cy="67957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70538" y="5123204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Change of amplitude in the sine and cosine signals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571750" y="4519739"/>
            <a:ext cx="171450" cy="573947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45830" y="4498760"/>
            <a:ext cx="0" cy="473290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295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QAM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14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97430" y="2060301"/>
            <a:ext cx="0" cy="2287193"/>
          </a:xfrm>
          <a:prstGeom prst="line">
            <a:avLst/>
          </a:prstGeom>
          <a:ln w="1905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08710" y="3256357"/>
            <a:ext cx="2377440" cy="0"/>
          </a:xfrm>
          <a:prstGeom prst="line">
            <a:avLst/>
          </a:prstGeom>
          <a:ln w="1905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128249" y="2274990"/>
            <a:ext cx="129301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503419" y="1834269"/>
            <a:ext cx="128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-165735" y="4741948"/>
            <a:ext cx="4926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 QAM</a:t>
            </a:r>
          </a:p>
          <a:p>
            <a:pPr algn="ctr"/>
            <a:r>
              <a:rPr lang="en-US" sz="2400" dirty="0"/>
              <a:t>4 symbols</a:t>
            </a:r>
          </a:p>
          <a:p>
            <a:pPr algn="ctr"/>
            <a:r>
              <a:rPr lang="en-US" sz="2400" dirty="0"/>
              <a:t>Each symbol represents 2 bits</a:t>
            </a:r>
          </a:p>
        </p:txBody>
      </p:sp>
      <p:sp>
        <p:nvSpPr>
          <p:cNvPr id="28" name="Oval 27"/>
          <p:cNvSpPr/>
          <p:nvPr/>
        </p:nvSpPr>
        <p:spPr>
          <a:xfrm>
            <a:off x="3128249" y="4063478"/>
            <a:ext cx="129301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309099" y="4050158"/>
            <a:ext cx="129301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318023" y="2274990"/>
            <a:ext cx="129301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38555" y="1800073"/>
            <a:ext cx="128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9631" y="4153174"/>
            <a:ext cx="128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48781" y="4155790"/>
            <a:ext cx="128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6484620" y="2064111"/>
            <a:ext cx="0" cy="2287193"/>
          </a:xfrm>
          <a:prstGeom prst="line">
            <a:avLst/>
          </a:prstGeom>
          <a:ln w="1905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295900" y="3260167"/>
            <a:ext cx="2377440" cy="0"/>
          </a:xfrm>
          <a:prstGeom prst="line">
            <a:avLst/>
          </a:prstGeom>
          <a:ln w="1905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021455" y="4745758"/>
            <a:ext cx="4926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16 QAM</a:t>
            </a:r>
          </a:p>
          <a:p>
            <a:pPr algn="ctr"/>
            <a:r>
              <a:rPr lang="en-US" sz="2400" dirty="0"/>
              <a:t>16 symbols</a:t>
            </a:r>
          </a:p>
          <a:p>
            <a:pPr algn="ctr"/>
            <a:r>
              <a:rPr lang="en-US" sz="2400" dirty="0"/>
              <a:t>Each symbol represents 4 bits</a:t>
            </a:r>
          </a:p>
        </p:txBody>
      </p:sp>
      <p:sp>
        <p:nvSpPr>
          <p:cNvPr id="60" name="Oval 59"/>
          <p:cNvSpPr/>
          <p:nvPr/>
        </p:nvSpPr>
        <p:spPr>
          <a:xfrm>
            <a:off x="5505213" y="2278800"/>
            <a:ext cx="129301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056944" y="3014942"/>
            <a:ext cx="128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668728" y="1590007"/>
            <a:ext cx="128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44133" y="3014942"/>
            <a:ext cx="128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827813" y="1596714"/>
            <a:ext cx="128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</a:t>
            </a:r>
          </a:p>
        </p:txBody>
      </p:sp>
      <p:sp>
        <p:nvSpPr>
          <p:cNvPr id="69" name="Oval 68"/>
          <p:cNvSpPr/>
          <p:nvPr/>
        </p:nvSpPr>
        <p:spPr>
          <a:xfrm>
            <a:off x="6004561" y="2278800"/>
            <a:ext cx="129301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496289" y="2828455"/>
            <a:ext cx="129301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004560" y="2828455"/>
            <a:ext cx="129301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508608" y="3534237"/>
            <a:ext cx="129301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007956" y="3534237"/>
            <a:ext cx="129301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499684" y="4083892"/>
            <a:ext cx="129301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007955" y="4083892"/>
            <a:ext cx="129301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6842981" y="3534237"/>
            <a:ext cx="129301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342329" y="3534237"/>
            <a:ext cx="129301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834057" y="4083892"/>
            <a:ext cx="129301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342328" y="4083892"/>
            <a:ext cx="129301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850526" y="2268246"/>
            <a:ext cx="129301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349874" y="2268246"/>
            <a:ext cx="129301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841602" y="2817901"/>
            <a:ext cx="129301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349873" y="2817901"/>
            <a:ext cx="129301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93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Wireless networking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549597" cy="4961723"/>
          </a:xfrm>
        </p:spPr>
        <p:txBody>
          <a:bodyPr anchor="ctr" anchorCtr="1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Today’s agenda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Modulation primer</a:t>
            </a:r>
            <a:endParaRPr lang="en-US" sz="2000" dirty="0"/>
          </a:p>
          <a:p>
            <a:pPr lvl="1">
              <a:lnSpc>
                <a:spcPct val="200000"/>
              </a:lnSpc>
            </a:pPr>
            <a:r>
              <a:rPr lang="en-US" dirty="0"/>
              <a:t>OFDM and modulation</a:t>
            </a:r>
            <a:endParaRPr lang="en-US" sz="1600" dirty="0"/>
          </a:p>
          <a:p>
            <a:pPr lvl="1">
              <a:lnSpc>
                <a:spcPct val="200000"/>
              </a:lnSpc>
            </a:pPr>
            <a:r>
              <a:rPr lang="en-US" dirty="0"/>
              <a:t>802.11 a/n/ac PHY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Rate adaptation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731910" y="3332916"/>
            <a:ext cx="541867" cy="282222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50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Orthogonal Frequency Division Multiplexing</a:t>
            </a:r>
          </a:p>
          <a:p>
            <a:endParaRPr lang="en-US" dirty="0"/>
          </a:p>
          <a:p>
            <a:r>
              <a:rPr lang="en-US" dirty="0"/>
              <a:t>A PHY layer technique</a:t>
            </a:r>
          </a:p>
          <a:p>
            <a:pPr lvl="1"/>
            <a:r>
              <a:rPr lang="en-US" dirty="0"/>
              <a:t>Commonly used in wireless networks including 802.11 </a:t>
            </a:r>
            <a:r>
              <a:rPr lang="en-US" dirty="0" err="1"/>
              <a:t>WiFi</a:t>
            </a:r>
            <a:r>
              <a:rPr lang="en-US" dirty="0"/>
              <a:t> networks, LTE etc. </a:t>
            </a:r>
          </a:p>
          <a:p>
            <a:endParaRPr lang="en-US" dirty="0"/>
          </a:p>
          <a:p>
            <a:r>
              <a:rPr lang="en-US" dirty="0"/>
              <a:t>Properties</a:t>
            </a:r>
          </a:p>
          <a:p>
            <a:pPr lvl="1"/>
            <a:r>
              <a:rPr lang="en-US" dirty="0"/>
              <a:t>Central idea: divide a large channel in multiple smaller </a:t>
            </a:r>
            <a:r>
              <a:rPr lang="en-US" dirty="0" err="1"/>
              <a:t>subchannels</a:t>
            </a:r>
            <a:r>
              <a:rPr lang="en-US" dirty="0"/>
              <a:t>, transmit data by encoding on the </a:t>
            </a:r>
            <a:r>
              <a:rPr lang="en-US" dirty="0" err="1"/>
              <a:t>subchannels</a:t>
            </a:r>
            <a:endParaRPr lang="en-US" dirty="0"/>
          </a:p>
          <a:p>
            <a:pPr lvl="1"/>
            <a:r>
              <a:rPr lang="en-US" dirty="0"/>
              <a:t>Why? Robustness against multi-path fading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16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08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FDM</a:t>
            </a:r>
          </a:p>
          <a:p>
            <a:pPr lvl="2"/>
            <a:r>
              <a:rPr lang="en-US" dirty="0"/>
              <a:t>Non-overlapping </a:t>
            </a:r>
            <a:r>
              <a:rPr lang="en-US" dirty="0" err="1"/>
              <a:t>subchannels</a:t>
            </a:r>
            <a:endParaRPr lang="en-US" dirty="0"/>
          </a:p>
          <a:p>
            <a:pPr lvl="2"/>
            <a:r>
              <a:rPr lang="en-US" dirty="0"/>
              <a:t>Wastage of bandwidth necessary to separate </a:t>
            </a:r>
            <a:r>
              <a:rPr lang="en-US" dirty="0" err="1"/>
              <a:t>subchannels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OFDM</a:t>
            </a:r>
          </a:p>
          <a:p>
            <a:pPr lvl="2"/>
            <a:r>
              <a:rPr lang="en-US" dirty="0"/>
              <a:t>Overlapping but orthogonal </a:t>
            </a:r>
            <a:r>
              <a:rPr lang="en-US" dirty="0" err="1"/>
              <a:t>subchannels</a:t>
            </a:r>
            <a:endParaRPr lang="en-US" dirty="0"/>
          </a:p>
          <a:p>
            <a:pPr lvl="2"/>
            <a:r>
              <a:rPr lang="en-US" dirty="0"/>
              <a:t>Carefully chosen </a:t>
            </a:r>
            <a:r>
              <a:rPr lang="en-US" dirty="0" err="1"/>
              <a:t>subchannels</a:t>
            </a:r>
            <a:r>
              <a:rPr lang="en-US" dirty="0"/>
              <a:t> – at the peak of each subcarrier, all other subcarriers are zero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 vs FDM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17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61746" y="2954215"/>
            <a:ext cx="5266592" cy="0"/>
          </a:xfrm>
          <a:prstGeom prst="line">
            <a:avLst/>
          </a:prstGeom>
          <a:ln w="25400">
            <a:solidFill>
              <a:srgbClr val="002060"/>
            </a:solidFill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ord 7"/>
          <p:cNvSpPr/>
          <p:nvPr/>
        </p:nvSpPr>
        <p:spPr>
          <a:xfrm rot="6733636">
            <a:off x="2417884" y="2336803"/>
            <a:ext cx="1081454" cy="1081454"/>
          </a:xfrm>
          <a:prstGeom prst="chord">
            <a:avLst>
              <a:gd name="adj1" fmla="val 3626769"/>
              <a:gd name="adj2" fmla="val 15329813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hord 11"/>
          <p:cNvSpPr/>
          <p:nvPr/>
        </p:nvSpPr>
        <p:spPr>
          <a:xfrm rot="6733636">
            <a:off x="3828069" y="2336800"/>
            <a:ext cx="1081454" cy="1081454"/>
          </a:xfrm>
          <a:prstGeom prst="chord">
            <a:avLst>
              <a:gd name="adj1" fmla="val 3626769"/>
              <a:gd name="adj2" fmla="val 15329813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hord 12"/>
          <p:cNvSpPr/>
          <p:nvPr/>
        </p:nvSpPr>
        <p:spPr>
          <a:xfrm rot="6733636">
            <a:off x="5218233" y="2336797"/>
            <a:ext cx="1081454" cy="1081454"/>
          </a:xfrm>
          <a:prstGeom prst="chord">
            <a:avLst>
              <a:gd name="adj1" fmla="val 3626769"/>
              <a:gd name="adj2" fmla="val 15329813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45158" y="5313484"/>
            <a:ext cx="5266592" cy="0"/>
          </a:xfrm>
          <a:prstGeom prst="line">
            <a:avLst/>
          </a:prstGeom>
          <a:ln w="25400">
            <a:solidFill>
              <a:srgbClr val="002060"/>
            </a:solidFill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ord 14"/>
          <p:cNvSpPr/>
          <p:nvPr/>
        </p:nvSpPr>
        <p:spPr>
          <a:xfrm rot="6733636">
            <a:off x="2526320" y="4696072"/>
            <a:ext cx="1081454" cy="1081454"/>
          </a:xfrm>
          <a:prstGeom prst="chord">
            <a:avLst>
              <a:gd name="adj1" fmla="val 3626769"/>
              <a:gd name="adj2" fmla="val 15329813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ord 15"/>
          <p:cNvSpPr/>
          <p:nvPr/>
        </p:nvSpPr>
        <p:spPr>
          <a:xfrm rot="6733636">
            <a:off x="3606190" y="4696062"/>
            <a:ext cx="1081454" cy="1081454"/>
          </a:xfrm>
          <a:prstGeom prst="chord">
            <a:avLst>
              <a:gd name="adj1" fmla="val 3626769"/>
              <a:gd name="adj2" fmla="val 15329813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hord 16"/>
          <p:cNvSpPr/>
          <p:nvPr/>
        </p:nvSpPr>
        <p:spPr>
          <a:xfrm rot="6733636">
            <a:off x="4686060" y="4695995"/>
            <a:ext cx="1081454" cy="1081454"/>
          </a:xfrm>
          <a:prstGeom prst="chord">
            <a:avLst>
              <a:gd name="adj1" fmla="val 3626769"/>
              <a:gd name="adj2" fmla="val 15329813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hord 17"/>
          <p:cNvSpPr/>
          <p:nvPr/>
        </p:nvSpPr>
        <p:spPr>
          <a:xfrm rot="6733636">
            <a:off x="3056243" y="4696051"/>
            <a:ext cx="1081454" cy="1081454"/>
          </a:xfrm>
          <a:prstGeom prst="chord">
            <a:avLst>
              <a:gd name="adj1" fmla="val 3626769"/>
              <a:gd name="adj2" fmla="val 15329813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hord 19"/>
          <p:cNvSpPr/>
          <p:nvPr/>
        </p:nvSpPr>
        <p:spPr>
          <a:xfrm rot="6733636">
            <a:off x="4136114" y="4696029"/>
            <a:ext cx="1081454" cy="1081454"/>
          </a:xfrm>
          <a:prstGeom prst="chord">
            <a:avLst>
              <a:gd name="adj1" fmla="val 3626769"/>
              <a:gd name="adj2" fmla="val 15329813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hord 20"/>
          <p:cNvSpPr/>
          <p:nvPr/>
        </p:nvSpPr>
        <p:spPr>
          <a:xfrm rot="6733636">
            <a:off x="5215984" y="4695961"/>
            <a:ext cx="1081454" cy="1081454"/>
          </a:xfrm>
          <a:prstGeom prst="chord">
            <a:avLst>
              <a:gd name="adj1" fmla="val 3626769"/>
              <a:gd name="adj2" fmla="val 15329813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hord 21"/>
          <p:cNvSpPr/>
          <p:nvPr/>
        </p:nvSpPr>
        <p:spPr>
          <a:xfrm rot="6733636">
            <a:off x="5765930" y="4695961"/>
            <a:ext cx="1081454" cy="1081454"/>
          </a:xfrm>
          <a:prstGeom prst="chord">
            <a:avLst>
              <a:gd name="adj1" fmla="val 3626769"/>
              <a:gd name="adj2" fmla="val 15329813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hord 22"/>
          <p:cNvSpPr/>
          <p:nvPr/>
        </p:nvSpPr>
        <p:spPr>
          <a:xfrm rot="6733636">
            <a:off x="1981313" y="4695960"/>
            <a:ext cx="1081454" cy="1081454"/>
          </a:xfrm>
          <a:prstGeom prst="chord">
            <a:avLst>
              <a:gd name="adj1" fmla="val 3626769"/>
              <a:gd name="adj2" fmla="val 15329813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657842" y="1969477"/>
            <a:ext cx="0" cy="545123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937320" y="2022231"/>
            <a:ext cx="116547" cy="501161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994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 subcarriers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18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60170" y="5313484"/>
            <a:ext cx="5937330" cy="0"/>
          </a:xfrm>
          <a:prstGeom prst="line">
            <a:avLst/>
          </a:prstGeom>
          <a:ln w="2540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965960" y="2640329"/>
            <a:ext cx="2640330" cy="3314701"/>
          </a:xfrm>
          <a:custGeom>
            <a:avLst/>
            <a:gdLst>
              <a:gd name="connsiteX0" fmla="*/ 0 w 4697730"/>
              <a:gd name="connsiteY0" fmla="*/ 2674621 h 3314701"/>
              <a:gd name="connsiteX1" fmla="*/ 491490 w 4697730"/>
              <a:gd name="connsiteY1" fmla="*/ 2560321 h 3314701"/>
              <a:gd name="connsiteX2" fmla="*/ 948690 w 4697730"/>
              <a:gd name="connsiteY2" fmla="*/ 2663191 h 3314701"/>
              <a:gd name="connsiteX3" fmla="*/ 1417320 w 4697730"/>
              <a:gd name="connsiteY3" fmla="*/ 3314701 h 3314701"/>
              <a:gd name="connsiteX4" fmla="*/ 1885950 w 4697730"/>
              <a:gd name="connsiteY4" fmla="*/ 2663191 h 3314701"/>
              <a:gd name="connsiteX5" fmla="*/ 2308860 w 4697730"/>
              <a:gd name="connsiteY5" fmla="*/ 1 h 3314701"/>
              <a:gd name="connsiteX6" fmla="*/ 2811780 w 4697730"/>
              <a:gd name="connsiteY6" fmla="*/ 2674621 h 3314701"/>
              <a:gd name="connsiteX7" fmla="*/ 3337560 w 4697730"/>
              <a:gd name="connsiteY7" fmla="*/ 3303271 h 3314701"/>
              <a:gd name="connsiteX8" fmla="*/ 3760470 w 4697730"/>
              <a:gd name="connsiteY8" fmla="*/ 2663191 h 3314701"/>
              <a:gd name="connsiteX9" fmla="*/ 4309110 w 4697730"/>
              <a:gd name="connsiteY9" fmla="*/ 2571751 h 3314701"/>
              <a:gd name="connsiteX10" fmla="*/ 4697730 w 4697730"/>
              <a:gd name="connsiteY10" fmla="*/ 2651761 h 331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97730" h="3314701">
                <a:moveTo>
                  <a:pt x="0" y="2674621"/>
                </a:moveTo>
                <a:cubicBezTo>
                  <a:pt x="166687" y="2618423"/>
                  <a:pt x="333375" y="2562226"/>
                  <a:pt x="491490" y="2560321"/>
                </a:cubicBezTo>
                <a:cubicBezTo>
                  <a:pt x="649605" y="2558416"/>
                  <a:pt x="794385" y="2537461"/>
                  <a:pt x="948690" y="2663191"/>
                </a:cubicBezTo>
                <a:cubicBezTo>
                  <a:pt x="1102995" y="2788921"/>
                  <a:pt x="1261110" y="3314701"/>
                  <a:pt x="1417320" y="3314701"/>
                </a:cubicBezTo>
                <a:cubicBezTo>
                  <a:pt x="1573530" y="3314701"/>
                  <a:pt x="1737360" y="3215641"/>
                  <a:pt x="1885950" y="2663191"/>
                </a:cubicBezTo>
                <a:cubicBezTo>
                  <a:pt x="2034540" y="2110741"/>
                  <a:pt x="2154555" y="-1904"/>
                  <a:pt x="2308860" y="1"/>
                </a:cubicBezTo>
                <a:cubicBezTo>
                  <a:pt x="2463165" y="1906"/>
                  <a:pt x="2640330" y="2124076"/>
                  <a:pt x="2811780" y="2674621"/>
                </a:cubicBezTo>
                <a:cubicBezTo>
                  <a:pt x="2983230" y="3225166"/>
                  <a:pt x="3179445" y="3305176"/>
                  <a:pt x="3337560" y="3303271"/>
                </a:cubicBezTo>
                <a:cubicBezTo>
                  <a:pt x="3495675" y="3301366"/>
                  <a:pt x="3598545" y="2785111"/>
                  <a:pt x="3760470" y="2663191"/>
                </a:cubicBezTo>
                <a:cubicBezTo>
                  <a:pt x="3922395" y="2541271"/>
                  <a:pt x="4152900" y="2573656"/>
                  <a:pt x="4309110" y="2571751"/>
                </a:cubicBezTo>
                <a:cubicBezTo>
                  <a:pt x="4465320" y="2569846"/>
                  <a:pt x="4581525" y="2610803"/>
                  <a:pt x="4697730" y="2651761"/>
                </a:cubicBezTo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255520" y="2640327"/>
            <a:ext cx="2640330" cy="3314701"/>
          </a:xfrm>
          <a:custGeom>
            <a:avLst/>
            <a:gdLst>
              <a:gd name="connsiteX0" fmla="*/ 0 w 4697730"/>
              <a:gd name="connsiteY0" fmla="*/ 2674621 h 3314701"/>
              <a:gd name="connsiteX1" fmla="*/ 491490 w 4697730"/>
              <a:gd name="connsiteY1" fmla="*/ 2560321 h 3314701"/>
              <a:gd name="connsiteX2" fmla="*/ 948690 w 4697730"/>
              <a:gd name="connsiteY2" fmla="*/ 2663191 h 3314701"/>
              <a:gd name="connsiteX3" fmla="*/ 1417320 w 4697730"/>
              <a:gd name="connsiteY3" fmla="*/ 3314701 h 3314701"/>
              <a:gd name="connsiteX4" fmla="*/ 1885950 w 4697730"/>
              <a:gd name="connsiteY4" fmla="*/ 2663191 h 3314701"/>
              <a:gd name="connsiteX5" fmla="*/ 2308860 w 4697730"/>
              <a:gd name="connsiteY5" fmla="*/ 1 h 3314701"/>
              <a:gd name="connsiteX6" fmla="*/ 2811780 w 4697730"/>
              <a:gd name="connsiteY6" fmla="*/ 2674621 h 3314701"/>
              <a:gd name="connsiteX7" fmla="*/ 3337560 w 4697730"/>
              <a:gd name="connsiteY7" fmla="*/ 3303271 h 3314701"/>
              <a:gd name="connsiteX8" fmla="*/ 3760470 w 4697730"/>
              <a:gd name="connsiteY8" fmla="*/ 2663191 h 3314701"/>
              <a:gd name="connsiteX9" fmla="*/ 4309110 w 4697730"/>
              <a:gd name="connsiteY9" fmla="*/ 2571751 h 3314701"/>
              <a:gd name="connsiteX10" fmla="*/ 4697730 w 4697730"/>
              <a:gd name="connsiteY10" fmla="*/ 2651761 h 331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97730" h="3314701">
                <a:moveTo>
                  <a:pt x="0" y="2674621"/>
                </a:moveTo>
                <a:cubicBezTo>
                  <a:pt x="166687" y="2618423"/>
                  <a:pt x="333375" y="2562226"/>
                  <a:pt x="491490" y="2560321"/>
                </a:cubicBezTo>
                <a:cubicBezTo>
                  <a:pt x="649605" y="2558416"/>
                  <a:pt x="794385" y="2537461"/>
                  <a:pt x="948690" y="2663191"/>
                </a:cubicBezTo>
                <a:cubicBezTo>
                  <a:pt x="1102995" y="2788921"/>
                  <a:pt x="1261110" y="3314701"/>
                  <a:pt x="1417320" y="3314701"/>
                </a:cubicBezTo>
                <a:cubicBezTo>
                  <a:pt x="1573530" y="3314701"/>
                  <a:pt x="1737360" y="3215641"/>
                  <a:pt x="1885950" y="2663191"/>
                </a:cubicBezTo>
                <a:cubicBezTo>
                  <a:pt x="2034540" y="2110741"/>
                  <a:pt x="2154555" y="-1904"/>
                  <a:pt x="2308860" y="1"/>
                </a:cubicBezTo>
                <a:cubicBezTo>
                  <a:pt x="2463165" y="1906"/>
                  <a:pt x="2640330" y="2124076"/>
                  <a:pt x="2811780" y="2674621"/>
                </a:cubicBezTo>
                <a:cubicBezTo>
                  <a:pt x="2983230" y="3225166"/>
                  <a:pt x="3179445" y="3305176"/>
                  <a:pt x="3337560" y="3303271"/>
                </a:cubicBezTo>
                <a:cubicBezTo>
                  <a:pt x="3495675" y="3301366"/>
                  <a:pt x="3598545" y="2785111"/>
                  <a:pt x="3760470" y="2663191"/>
                </a:cubicBezTo>
                <a:cubicBezTo>
                  <a:pt x="3922395" y="2541271"/>
                  <a:pt x="4152900" y="2573656"/>
                  <a:pt x="4309110" y="2571751"/>
                </a:cubicBezTo>
                <a:cubicBezTo>
                  <a:pt x="4465320" y="2569846"/>
                  <a:pt x="4581525" y="2610803"/>
                  <a:pt x="4697730" y="2651761"/>
                </a:cubicBezTo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545080" y="2640325"/>
            <a:ext cx="2640330" cy="3314701"/>
          </a:xfrm>
          <a:custGeom>
            <a:avLst/>
            <a:gdLst>
              <a:gd name="connsiteX0" fmla="*/ 0 w 4697730"/>
              <a:gd name="connsiteY0" fmla="*/ 2674621 h 3314701"/>
              <a:gd name="connsiteX1" fmla="*/ 491490 w 4697730"/>
              <a:gd name="connsiteY1" fmla="*/ 2560321 h 3314701"/>
              <a:gd name="connsiteX2" fmla="*/ 948690 w 4697730"/>
              <a:gd name="connsiteY2" fmla="*/ 2663191 h 3314701"/>
              <a:gd name="connsiteX3" fmla="*/ 1417320 w 4697730"/>
              <a:gd name="connsiteY3" fmla="*/ 3314701 h 3314701"/>
              <a:gd name="connsiteX4" fmla="*/ 1885950 w 4697730"/>
              <a:gd name="connsiteY4" fmla="*/ 2663191 h 3314701"/>
              <a:gd name="connsiteX5" fmla="*/ 2308860 w 4697730"/>
              <a:gd name="connsiteY5" fmla="*/ 1 h 3314701"/>
              <a:gd name="connsiteX6" fmla="*/ 2811780 w 4697730"/>
              <a:gd name="connsiteY6" fmla="*/ 2674621 h 3314701"/>
              <a:gd name="connsiteX7" fmla="*/ 3337560 w 4697730"/>
              <a:gd name="connsiteY7" fmla="*/ 3303271 h 3314701"/>
              <a:gd name="connsiteX8" fmla="*/ 3760470 w 4697730"/>
              <a:gd name="connsiteY8" fmla="*/ 2663191 h 3314701"/>
              <a:gd name="connsiteX9" fmla="*/ 4309110 w 4697730"/>
              <a:gd name="connsiteY9" fmla="*/ 2571751 h 3314701"/>
              <a:gd name="connsiteX10" fmla="*/ 4697730 w 4697730"/>
              <a:gd name="connsiteY10" fmla="*/ 2651761 h 331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97730" h="3314701">
                <a:moveTo>
                  <a:pt x="0" y="2674621"/>
                </a:moveTo>
                <a:cubicBezTo>
                  <a:pt x="166687" y="2618423"/>
                  <a:pt x="333375" y="2562226"/>
                  <a:pt x="491490" y="2560321"/>
                </a:cubicBezTo>
                <a:cubicBezTo>
                  <a:pt x="649605" y="2558416"/>
                  <a:pt x="794385" y="2537461"/>
                  <a:pt x="948690" y="2663191"/>
                </a:cubicBezTo>
                <a:cubicBezTo>
                  <a:pt x="1102995" y="2788921"/>
                  <a:pt x="1261110" y="3314701"/>
                  <a:pt x="1417320" y="3314701"/>
                </a:cubicBezTo>
                <a:cubicBezTo>
                  <a:pt x="1573530" y="3314701"/>
                  <a:pt x="1737360" y="3215641"/>
                  <a:pt x="1885950" y="2663191"/>
                </a:cubicBezTo>
                <a:cubicBezTo>
                  <a:pt x="2034540" y="2110741"/>
                  <a:pt x="2154555" y="-1904"/>
                  <a:pt x="2308860" y="1"/>
                </a:cubicBezTo>
                <a:cubicBezTo>
                  <a:pt x="2463165" y="1906"/>
                  <a:pt x="2640330" y="2124076"/>
                  <a:pt x="2811780" y="2674621"/>
                </a:cubicBezTo>
                <a:cubicBezTo>
                  <a:pt x="2983230" y="3225166"/>
                  <a:pt x="3179445" y="3305176"/>
                  <a:pt x="3337560" y="3303271"/>
                </a:cubicBezTo>
                <a:cubicBezTo>
                  <a:pt x="3495675" y="3301366"/>
                  <a:pt x="3598545" y="2785111"/>
                  <a:pt x="3760470" y="2663191"/>
                </a:cubicBezTo>
                <a:cubicBezTo>
                  <a:pt x="3922395" y="2541271"/>
                  <a:pt x="4152900" y="2573656"/>
                  <a:pt x="4309110" y="2571751"/>
                </a:cubicBezTo>
                <a:cubicBezTo>
                  <a:pt x="4465320" y="2569846"/>
                  <a:pt x="4581525" y="2610803"/>
                  <a:pt x="4697730" y="2651761"/>
                </a:cubicBezTo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834640" y="2640325"/>
            <a:ext cx="2640330" cy="3314701"/>
          </a:xfrm>
          <a:custGeom>
            <a:avLst/>
            <a:gdLst>
              <a:gd name="connsiteX0" fmla="*/ 0 w 4697730"/>
              <a:gd name="connsiteY0" fmla="*/ 2674621 h 3314701"/>
              <a:gd name="connsiteX1" fmla="*/ 491490 w 4697730"/>
              <a:gd name="connsiteY1" fmla="*/ 2560321 h 3314701"/>
              <a:gd name="connsiteX2" fmla="*/ 948690 w 4697730"/>
              <a:gd name="connsiteY2" fmla="*/ 2663191 h 3314701"/>
              <a:gd name="connsiteX3" fmla="*/ 1417320 w 4697730"/>
              <a:gd name="connsiteY3" fmla="*/ 3314701 h 3314701"/>
              <a:gd name="connsiteX4" fmla="*/ 1885950 w 4697730"/>
              <a:gd name="connsiteY4" fmla="*/ 2663191 h 3314701"/>
              <a:gd name="connsiteX5" fmla="*/ 2308860 w 4697730"/>
              <a:gd name="connsiteY5" fmla="*/ 1 h 3314701"/>
              <a:gd name="connsiteX6" fmla="*/ 2811780 w 4697730"/>
              <a:gd name="connsiteY6" fmla="*/ 2674621 h 3314701"/>
              <a:gd name="connsiteX7" fmla="*/ 3337560 w 4697730"/>
              <a:gd name="connsiteY7" fmla="*/ 3303271 h 3314701"/>
              <a:gd name="connsiteX8" fmla="*/ 3760470 w 4697730"/>
              <a:gd name="connsiteY8" fmla="*/ 2663191 h 3314701"/>
              <a:gd name="connsiteX9" fmla="*/ 4309110 w 4697730"/>
              <a:gd name="connsiteY9" fmla="*/ 2571751 h 3314701"/>
              <a:gd name="connsiteX10" fmla="*/ 4697730 w 4697730"/>
              <a:gd name="connsiteY10" fmla="*/ 2651761 h 331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97730" h="3314701">
                <a:moveTo>
                  <a:pt x="0" y="2674621"/>
                </a:moveTo>
                <a:cubicBezTo>
                  <a:pt x="166687" y="2618423"/>
                  <a:pt x="333375" y="2562226"/>
                  <a:pt x="491490" y="2560321"/>
                </a:cubicBezTo>
                <a:cubicBezTo>
                  <a:pt x="649605" y="2558416"/>
                  <a:pt x="794385" y="2537461"/>
                  <a:pt x="948690" y="2663191"/>
                </a:cubicBezTo>
                <a:cubicBezTo>
                  <a:pt x="1102995" y="2788921"/>
                  <a:pt x="1261110" y="3314701"/>
                  <a:pt x="1417320" y="3314701"/>
                </a:cubicBezTo>
                <a:cubicBezTo>
                  <a:pt x="1573530" y="3314701"/>
                  <a:pt x="1737360" y="3215641"/>
                  <a:pt x="1885950" y="2663191"/>
                </a:cubicBezTo>
                <a:cubicBezTo>
                  <a:pt x="2034540" y="2110741"/>
                  <a:pt x="2154555" y="-1904"/>
                  <a:pt x="2308860" y="1"/>
                </a:cubicBezTo>
                <a:cubicBezTo>
                  <a:pt x="2463165" y="1906"/>
                  <a:pt x="2640330" y="2124076"/>
                  <a:pt x="2811780" y="2674621"/>
                </a:cubicBezTo>
                <a:cubicBezTo>
                  <a:pt x="2983230" y="3225166"/>
                  <a:pt x="3179445" y="3305176"/>
                  <a:pt x="3337560" y="3303271"/>
                </a:cubicBezTo>
                <a:cubicBezTo>
                  <a:pt x="3495675" y="3301366"/>
                  <a:pt x="3598545" y="2785111"/>
                  <a:pt x="3760470" y="2663191"/>
                </a:cubicBezTo>
                <a:cubicBezTo>
                  <a:pt x="3922395" y="2541271"/>
                  <a:pt x="4152900" y="2573656"/>
                  <a:pt x="4309110" y="2571751"/>
                </a:cubicBezTo>
                <a:cubicBezTo>
                  <a:pt x="4465320" y="2569846"/>
                  <a:pt x="4581525" y="2610803"/>
                  <a:pt x="4697730" y="2651761"/>
                </a:cubicBezTo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124200" y="2640325"/>
            <a:ext cx="2640330" cy="3314701"/>
          </a:xfrm>
          <a:custGeom>
            <a:avLst/>
            <a:gdLst>
              <a:gd name="connsiteX0" fmla="*/ 0 w 4697730"/>
              <a:gd name="connsiteY0" fmla="*/ 2674621 h 3314701"/>
              <a:gd name="connsiteX1" fmla="*/ 491490 w 4697730"/>
              <a:gd name="connsiteY1" fmla="*/ 2560321 h 3314701"/>
              <a:gd name="connsiteX2" fmla="*/ 948690 w 4697730"/>
              <a:gd name="connsiteY2" fmla="*/ 2663191 h 3314701"/>
              <a:gd name="connsiteX3" fmla="*/ 1417320 w 4697730"/>
              <a:gd name="connsiteY3" fmla="*/ 3314701 h 3314701"/>
              <a:gd name="connsiteX4" fmla="*/ 1885950 w 4697730"/>
              <a:gd name="connsiteY4" fmla="*/ 2663191 h 3314701"/>
              <a:gd name="connsiteX5" fmla="*/ 2308860 w 4697730"/>
              <a:gd name="connsiteY5" fmla="*/ 1 h 3314701"/>
              <a:gd name="connsiteX6" fmla="*/ 2811780 w 4697730"/>
              <a:gd name="connsiteY6" fmla="*/ 2674621 h 3314701"/>
              <a:gd name="connsiteX7" fmla="*/ 3337560 w 4697730"/>
              <a:gd name="connsiteY7" fmla="*/ 3303271 h 3314701"/>
              <a:gd name="connsiteX8" fmla="*/ 3760470 w 4697730"/>
              <a:gd name="connsiteY8" fmla="*/ 2663191 h 3314701"/>
              <a:gd name="connsiteX9" fmla="*/ 4309110 w 4697730"/>
              <a:gd name="connsiteY9" fmla="*/ 2571751 h 3314701"/>
              <a:gd name="connsiteX10" fmla="*/ 4697730 w 4697730"/>
              <a:gd name="connsiteY10" fmla="*/ 2651761 h 331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97730" h="3314701">
                <a:moveTo>
                  <a:pt x="0" y="2674621"/>
                </a:moveTo>
                <a:cubicBezTo>
                  <a:pt x="166687" y="2618423"/>
                  <a:pt x="333375" y="2562226"/>
                  <a:pt x="491490" y="2560321"/>
                </a:cubicBezTo>
                <a:cubicBezTo>
                  <a:pt x="649605" y="2558416"/>
                  <a:pt x="794385" y="2537461"/>
                  <a:pt x="948690" y="2663191"/>
                </a:cubicBezTo>
                <a:cubicBezTo>
                  <a:pt x="1102995" y="2788921"/>
                  <a:pt x="1261110" y="3314701"/>
                  <a:pt x="1417320" y="3314701"/>
                </a:cubicBezTo>
                <a:cubicBezTo>
                  <a:pt x="1573530" y="3314701"/>
                  <a:pt x="1737360" y="3215641"/>
                  <a:pt x="1885950" y="2663191"/>
                </a:cubicBezTo>
                <a:cubicBezTo>
                  <a:pt x="2034540" y="2110741"/>
                  <a:pt x="2154555" y="-1904"/>
                  <a:pt x="2308860" y="1"/>
                </a:cubicBezTo>
                <a:cubicBezTo>
                  <a:pt x="2463165" y="1906"/>
                  <a:pt x="2640330" y="2124076"/>
                  <a:pt x="2811780" y="2674621"/>
                </a:cubicBezTo>
                <a:cubicBezTo>
                  <a:pt x="2983230" y="3225166"/>
                  <a:pt x="3179445" y="3305176"/>
                  <a:pt x="3337560" y="3303271"/>
                </a:cubicBezTo>
                <a:cubicBezTo>
                  <a:pt x="3495675" y="3301366"/>
                  <a:pt x="3598545" y="2785111"/>
                  <a:pt x="3760470" y="2663191"/>
                </a:cubicBezTo>
                <a:cubicBezTo>
                  <a:pt x="3922395" y="2541271"/>
                  <a:pt x="4152900" y="2573656"/>
                  <a:pt x="4309110" y="2571751"/>
                </a:cubicBezTo>
                <a:cubicBezTo>
                  <a:pt x="4465320" y="2569846"/>
                  <a:pt x="4581525" y="2610803"/>
                  <a:pt x="4697730" y="2651761"/>
                </a:cubicBezTo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401480" y="2640318"/>
            <a:ext cx="2640330" cy="3314701"/>
          </a:xfrm>
          <a:custGeom>
            <a:avLst/>
            <a:gdLst>
              <a:gd name="connsiteX0" fmla="*/ 0 w 4697730"/>
              <a:gd name="connsiteY0" fmla="*/ 2674621 h 3314701"/>
              <a:gd name="connsiteX1" fmla="*/ 491490 w 4697730"/>
              <a:gd name="connsiteY1" fmla="*/ 2560321 h 3314701"/>
              <a:gd name="connsiteX2" fmla="*/ 948690 w 4697730"/>
              <a:gd name="connsiteY2" fmla="*/ 2663191 h 3314701"/>
              <a:gd name="connsiteX3" fmla="*/ 1417320 w 4697730"/>
              <a:gd name="connsiteY3" fmla="*/ 3314701 h 3314701"/>
              <a:gd name="connsiteX4" fmla="*/ 1885950 w 4697730"/>
              <a:gd name="connsiteY4" fmla="*/ 2663191 h 3314701"/>
              <a:gd name="connsiteX5" fmla="*/ 2308860 w 4697730"/>
              <a:gd name="connsiteY5" fmla="*/ 1 h 3314701"/>
              <a:gd name="connsiteX6" fmla="*/ 2811780 w 4697730"/>
              <a:gd name="connsiteY6" fmla="*/ 2674621 h 3314701"/>
              <a:gd name="connsiteX7" fmla="*/ 3337560 w 4697730"/>
              <a:gd name="connsiteY7" fmla="*/ 3303271 h 3314701"/>
              <a:gd name="connsiteX8" fmla="*/ 3760470 w 4697730"/>
              <a:gd name="connsiteY8" fmla="*/ 2663191 h 3314701"/>
              <a:gd name="connsiteX9" fmla="*/ 4309110 w 4697730"/>
              <a:gd name="connsiteY9" fmla="*/ 2571751 h 3314701"/>
              <a:gd name="connsiteX10" fmla="*/ 4697730 w 4697730"/>
              <a:gd name="connsiteY10" fmla="*/ 2651761 h 331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97730" h="3314701">
                <a:moveTo>
                  <a:pt x="0" y="2674621"/>
                </a:moveTo>
                <a:cubicBezTo>
                  <a:pt x="166687" y="2618423"/>
                  <a:pt x="333375" y="2562226"/>
                  <a:pt x="491490" y="2560321"/>
                </a:cubicBezTo>
                <a:cubicBezTo>
                  <a:pt x="649605" y="2558416"/>
                  <a:pt x="794385" y="2537461"/>
                  <a:pt x="948690" y="2663191"/>
                </a:cubicBezTo>
                <a:cubicBezTo>
                  <a:pt x="1102995" y="2788921"/>
                  <a:pt x="1261110" y="3314701"/>
                  <a:pt x="1417320" y="3314701"/>
                </a:cubicBezTo>
                <a:cubicBezTo>
                  <a:pt x="1573530" y="3314701"/>
                  <a:pt x="1737360" y="3215641"/>
                  <a:pt x="1885950" y="2663191"/>
                </a:cubicBezTo>
                <a:cubicBezTo>
                  <a:pt x="2034540" y="2110741"/>
                  <a:pt x="2154555" y="-1904"/>
                  <a:pt x="2308860" y="1"/>
                </a:cubicBezTo>
                <a:cubicBezTo>
                  <a:pt x="2463165" y="1906"/>
                  <a:pt x="2640330" y="2124076"/>
                  <a:pt x="2811780" y="2674621"/>
                </a:cubicBezTo>
                <a:cubicBezTo>
                  <a:pt x="2983230" y="3225166"/>
                  <a:pt x="3179445" y="3305176"/>
                  <a:pt x="3337560" y="3303271"/>
                </a:cubicBezTo>
                <a:cubicBezTo>
                  <a:pt x="3495675" y="3301366"/>
                  <a:pt x="3598545" y="2785111"/>
                  <a:pt x="3760470" y="2663191"/>
                </a:cubicBezTo>
                <a:cubicBezTo>
                  <a:pt x="3922395" y="2541271"/>
                  <a:pt x="4152900" y="2573656"/>
                  <a:pt x="4309110" y="2571751"/>
                </a:cubicBezTo>
                <a:cubicBezTo>
                  <a:pt x="4465320" y="2569846"/>
                  <a:pt x="4581525" y="2610803"/>
                  <a:pt x="4697730" y="2651761"/>
                </a:cubicBezTo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676050" y="2640318"/>
            <a:ext cx="2640330" cy="3314701"/>
          </a:xfrm>
          <a:custGeom>
            <a:avLst/>
            <a:gdLst>
              <a:gd name="connsiteX0" fmla="*/ 0 w 4697730"/>
              <a:gd name="connsiteY0" fmla="*/ 2674621 h 3314701"/>
              <a:gd name="connsiteX1" fmla="*/ 491490 w 4697730"/>
              <a:gd name="connsiteY1" fmla="*/ 2560321 h 3314701"/>
              <a:gd name="connsiteX2" fmla="*/ 948690 w 4697730"/>
              <a:gd name="connsiteY2" fmla="*/ 2663191 h 3314701"/>
              <a:gd name="connsiteX3" fmla="*/ 1417320 w 4697730"/>
              <a:gd name="connsiteY3" fmla="*/ 3314701 h 3314701"/>
              <a:gd name="connsiteX4" fmla="*/ 1885950 w 4697730"/>
              <a:gd name="connsiteY4" fmla="*/ 2663191 h 3314701"/>
              <a:gd name="connsiteX5" fmla="*/ 2308860 w 4697730"/>
              <a:gd name="connsiteY5" fmla="*/ 1 h 3314701"/>
              <a:gd name="connsiteX6" fmla="*/ 2811780 w 4697730"/>
              <a:gd name="connsiteY6" fmla="*/ 2674621 h 3314701"/>
              <a:gd name="connsiteX7" fmla="*/ 3337560 w 4697730"/>
              <a:gd name="connsiteY7" fmla="*/ 3303271 h 3314701"/>
              <a:gd name="connsiteX8" fmla="*/ 3760470 w 4697730"/>
              <a:gd name="connsiteY8" fmla="*/ 2663191 h 3314701"/>
              <a:gd name="connsiteX9" fmla="*/ 4309110 w 4697730"/>
              <a:gd name="connsiteY9" fmla="*/ 2571751 h 3314701"/>
              <a:gd name="connsiteX10" fmla="*/ 4697730 w 4697730"/>
              <a:gd name="connsiteY10" fmla="*/ 2651761 h 331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97730" h="3314701">
                <a:moveTo>
                  <a:pt x="0" y="2674621"/>
                </a:moveTo>
                <a:cubicBezTo>
                  <a:pt x="166687" y="2618423"/>
                  <a:pt x="333375" y="2562226"/>
                  <a:pt x="491490" y="2560321"/>
                </a:cubicBezTo>
                <a:cubicBezTo>
                  <a:pt x="649605" y="2558416"/>
                  <a:pt x="794385" y="2537461"/>
                  <a:pt x="948690" y="2663191"/>
                </a:cubicBezTo>
                <a:cubicBezTo>
                  <a:pt x="1102995" y="2788921"/>
                  <a:pt x="1261110" y="3314701"/>
                  <a:pt x="1417320" y="3314701"/>
                </a:cubicBezTo>
                <a:cubicBezTo>
                  <a:pt x="1573530" y="3314701"/>
                  <a:pt x="1737360" y="3215641"/>
                  <a:pt x="1885950" y="2663191"/>
                </a:cubicBezTo>
                <a:cubicBezTo>
                  <a:pt x="2034540" y="2110741"/>
                  <a:pt x="2154555" y="-1904"/>
                  <a:pt x="2308860" y="1"/>
                </a:cubicBezTo>
                <a:cubicBezTo>
                  <a:pt x="2463165" y="1906"/>
                  <a:pt x="2640330" y="2124076"/>
                  <a:pt x="2811780" y="2674621"/>
                </a:cubicBezTo>
                <a:cubicBezTo>
                  <a:pt x="2983230" y="3225166"/>
                  <a:pt x="3179445" y="3305176"/>
                  <a:pt x="3337560" y="3303271"/>
                </a:cubicBezTo>
                <a:cubicBezTo>
                  <a:pt x="3495675" y="3301366"/>
                  <a:pt x="3598545" y="2785111"/>
                  <a:pt x="3760470" y="2663191"/>
                </a:cubicBezTo>
                <a:cubicBezTo>
                  <a:pt x="3922395" y="2541271"/>
                  <a:pt x="4152900" y="2573656"/>
                  <a:pt x="4309110" y="2571751"/>
                </a:cubicBezTo>
                <a:cubicBezTo>
                  <a:pt x="4465320" y="2569846"/>
                  <a:pt x="4581525" y="2610803"/>
                  <a:pt x="4697730" y="2651761"/>
                </a:cubicBezTo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950620" y="2640318"/>
            <a:ext cx="2640330" cy="3314701"/>
          </a:xfrm>
          <a:custGeom>
            <a:avLst/>
            <a:gdLst>
              <a:gd name="connsiteX0" fmla="*/ 0 w 4697730"/>
              <a:gd name="connsiteY0" fmla="*/ 2674621 h 3314701"/>
              <a:gd name="connsiteX1" fmla="*/ 491490 w 4697730"/>
              <a:gd name="connsiteY1" fmla="*/ 2560321 h 3314701"/>
              <a:gd name="connsiteX2" fmla="*/ 948690 w 4697730"/>
              <a:gd name="connsiteY2" fmla="*/ 2663191 h 3314701"/>
              <a:gd name="connsiteX3" fmla="*/ 1417320 w 4697730"/>
              <a:gd name="connsiteY3" fmla="*/ 3314701 h 3314701"/>
              <a:gd name="connsiteX4" fmla="*/ 1885950 w 4697730"/>
              <a:gd name="connsiteY4" fmla="*/ 2663191 h 3314701"/>
              <a:gd name="connsiteX5" fmla="*/ 2308860 w 4697730"/>
              <a:gd name="connsiteY5" fmla="*/ 1 h 3314701"/>
              <a:gd name="connsiteX6" fmla="*/ 2811780 w 4697730"/>
              <a:gd name="connsiteY6" fmla="*/ 2674621 h 3314701"/>
              <a:gd name="connsiteX7" fmla="*/ 3337560 w 4697730"/>
              <a:gd name="connsiteY7" fmla="*/ 3303271 h 3314701"/>
              <a:gd name="connsiteX8" fmla="*/ 3760470 w 4697730"/>
              <a:gd name="connsiteY8" fmla="*/ 2663191 h 3314701"/>
              <a:gd name="connsiteX9" fmla="*/ 4309110 w 4697730"/>
              <a:gd name="connsiteY9" fmla="*/ 2571751 h 3314701"/>
              <a:gd name="connsiteX10" fmla="*/ 4697730 w 4697730"/>
              <a:gd name="connsiteY10" fmla="*/ 2651761 h 331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97730" h="3314701">
                <a:moveTo>
                  <a:pt x="0" y="2674621"/>
                </a:moveTo>
                <a:cubicBezTo>
                  <a:pt x="166687" y="2618423"/>
                  <a:pt x="333375" y="2562226"/>
                  <a:pt x="491490" y="2560321"/>
                </a:cubicBezTo>
                <a:cubicBezTo>
                  <a:pt x="649605" y="2558416"/>
                  <a:pt x="794385" y="2537461"/>
                  <a:pt x="948690" y="2663191"/>
                </a:cubicBezTo>
                <a:cubicBezTo>
                  <a:pt x="1102995" y="2788921"/>
                  <a:pt x="1261110" y="3314701"/>
                  <a:pt x="1417320" y="3314701"/>
                </a:cubicBezTo>
                <a:cubicBezTo>
                  <a:pt x="1573530" y="3314701"/>
                  <a:pt x="1737360" y="3215641"/>
                  <a:pt x="1885950" y="2663191"/>
                </a:cubicBezTo>
                <a:cubicBezTo>
                  <a:pt x="2034540" y="2110741"/>
                  <a:pt x="2154555" y="-1904"/>
                  <a:pt x="2308860" y="1"/>
                </a:cubicBezTo>
                <a:cubicBezTo>
                  <a:pt x="2463165" y="1906"/>
                  <a:pt x="2640330" y="2124076"/>
                  <a:pt x="2811780" y="2674621"/>
                </a:cubicBezTo>
                <a:cubicBezTo>
                  <a:pt x="2983230" y="3225166"/>
                  <a:pt x="3179445" y="3305176"/>
                  <a:pt x="3337560" y="3303271"/>
                </a:cubicBezTo>
                <a:cubicBezTo>
                  <a:pt x="3495675" y="3301366"/>
                  <a:pt x="3598545" y="2785111"/>
                  <a:pt x="3760470" y="2663191"/>
                </a:cubicBezTo>
                <a:cubicBezTo>
                  <a:pt x="3922395" y="2541271"/>
                  <a:pt x="4152900" y="2573656"/>
                  <a:pt x="4309110" y="2571751"/>
                </a:cubicBezTo>
                <a:cubicBezTo>
                  <a:pt x="4465320" y="2569846"/>
                  <a:pt x="4581525" y="2610803"/>
                  <a:pt x="4697730" y="2651761"/>
                </a:cubicBezTo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176690" y="2543163"/>
            <a:ext cx="171450" cy="19431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69020" y="2543156"/>
            <a:ext cx="171450" cy="19431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52500" y="2543156"/>
            <a:ext cx="171450" cy="19431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42060" y="2543156"/>
            <a:ext cx="171450" cy="19431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331620" y="2543156"/>
            <a:ext cx="171450" cy="19431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615040" y="2543156"/>
            <a:ext cx="171450" cy="19431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89610" y="2543156"/>
            <a:ext cx="171450" cy="19431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66257" y="2543156"/>
            <a:ext cx="171450" cy="19431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360170" y="1680210"/>
            <a:ext cx="0" cy="3633274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56512" y="5082651"/>
            <a:ext cx="128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Freq.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8184" y="1266231"/>
            <a:ext cx="170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Amplitude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03070" y="1121159"/>
            <a:ext cx="3666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At the peak of each subcarrier, all other subcarriers are zero</a:t>
            </a:r>
          </a:p>
        </p:txBody>
      </p:sp>
    </p:spTree>
    <p:extLst>
      <p:ext uri="{BB962C8B-B14F-4D97-AF65-F5344CB8AC3E}">
        <p14:creationId xmlns:p14="http://schemas.microsoft.com/office/powerpoint/2010/main" val="2988609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spread information over the subcarriers?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19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8840" y="2251710"/>
            <a:ext cx="1520190" cy="345186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Serial to parallel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223010" y="3742201"/>
            <a:ext cx="925830" cy="468630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504" y="3273055"/>
            <a:ext cx="170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Bit stream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504" y="4218312"/>
            <a:ext cx="170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0 1 0 0 1 1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669030" y="2537460"/>
            <a:ext cx="2320290" cy="313216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89320" y="2250586"/>
            <a:ext cx="1520190" cy="345186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Parallel to serial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5858" y="2205148"/>
            <a:ext cx="170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Subcarrier 1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669030" y="3220901"/>
            <a:ext cx="2320290" cy="313216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45858" y="2888589"/>
            <a:ext cx="170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Subcarrier 2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669030" y="3850604"/>
            <a:ext cx="2320290" cy="313216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45858" y="3518292"/>
            <a:ext cx="170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Subcarrier 3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669030" y="5066467"/>
            <a:ext cx="2320290" cy="313216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45858" y="4734155"/>
            <a:ext cx="170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Subcarrier 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7510569" y="3749124"/>
            <a:ext cx="925830" cy="468630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916379" y="4349502"/>
            <a:ext cx="1707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o </a:t>
            </a:r>
            <a:r>
              <a:rPr lang="en-US" sz="1100" dirty="0" err="1"/>
              <a:t>o</a:t>
            </a:r>
            <a:r>
              <a:rPr lang="en-US" sz="1100" dirty="0"/>
              <a:t> </a:t>
            </a:r>
            <a:r>
              <a:rPr lang="en-US" sz="1100" dirty="0" err="1"/>
              <a:t>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2331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802.11 PHY and 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4691" y="1616362"/>
          <a:ext cx="4956463" cy="31289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862445">
                  <a:extLst>
                    <a:ext uri="{9D8B030D-6E8A-4147-A177-3AD203B41FA5}">
                      <a16:colId xmlns:a16="http://schemas.microsoft.com/office/drawing/2014/main" val="2167536500"/>
                    </a:ext>
                  </a:extLst>
                </a:gridCol>
                <a:gridCol w="789710">
                  <a:extLst>
                    <a:ext uri="{9D8B030D-6E8A-4147-A177-3AD203B41FA5}">
                      <a16:colId xmlns:a16="http://schemas.microsoft.com/office/drawing/2014/main" val="1848378860"/>
                    </a:ext>
                  </a:extLst>
                </a:gridCol>
                <a:gridCol w="826077">
                  <a:extLst>
                    <a:ext uri="{9D8B030D-6E8A-4147-A177-3AD203B41FA5}">
                      <a16:colId xmlns:a16="http://schemas.microsoft.com/office/drawing/2014/main" val="542428705"/>
                    </a:ext>
                  </a:extLst>
                </a:gridCol>
                <a:gridCol w="826077">
                  <a:extLst>
                    <a:ext uri="{9D8B030D-6E8A-4147-A177-3AD203B41FA5}">
                      <a16:colId xmlns:a16="http://schemas.microsoft.com/office/drawing/2014/main" val="3620540729"/>
                    </a:ext>
                  </a:extLst>
                </a:gridCol>
                <a:gridCol w="826077">
                  <a:extLst>
                    <a:ext uri="{9D8B030D-6E8A-4147-A177-3AD203B41FA5}">
                      <a16:colId xmlns:a16="http://schemas.microsoft.com/office/drawing/2014/main" val="2457046996"/>
                    </a:ext>
                  </a:extLst>
                </a:gridCol>
                <a:gridCol w="826077">
                  <a:extLst>
                    <a:ext uri="{9D8B030D-6E8A-4147-A177-3AD203B41FA5}">
                      <a16:colId xmlns:a16="http://schemas.microsoft.com/office/drawing/2014/main" val="3941263019"/>
                    </a:ext>
                  </a:extLst>
                </a:gridCol>
              </a:tblGrid>
              <a:tr h="49777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802.11b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802.11a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802.11g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802.11n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802.11ac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0979097"/>
                  </a:ext>
                </a:extLst>
              </a:tr>
              <a:tr h="497776">
                <a:tc>
                  <a:txBody>
                    <a:bodyPr/>
                    <a:lstStyle/>
                    <a:p>
                      <a:r>
                        <a:rPr lang="en-US" sz="1200" dirty="0"/>
                        <a:t>Frequency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2.4 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  <a:r>
                        <a:rPr lang="en-US" sz="1200" baseline="0" dirty="0"/>
                        <a:t> GHz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2.4 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2.4/5 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 GHz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0705536"/>
                  </a:ext>
                </a:extLst>
              </a:tr>
              <a:tr h="497776">
                <a:tc>
                  <a:txBody>
                    <a:bodyPr/>
                    <a:lstStyle/>
                    <a:p>
                      <a:r>
                        <a:rPr lang="en-US" sz="1200" dirty="0"/>
                        <a:t>Channel</a:t>
                      </a:r>
                      <a:r>
                        <a:rPr lang="en-US" sz="1200" baseline="0" dirty="0"/>
                        <a:t> width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 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 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 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20/40 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20/40/80/160 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14091"/>
                  </a:ext>
                </a:extLst>
              </a:tr>
              <a:tr h="497776">
                <a:tc>
                  <a:txBody>
                    <a:bodyPr/>
                    <a:lstStyle/>
                    <a:p>
                      <a:r>
                        <a:rPr lang="en-US" sz="1200" dirty="0"/>
                        <a:t>PHY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DSSS/CCK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OFDM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OFDM</a:t>
                      </a:r>
                      <a:r>
                        <a:rPr lang="en-US" sz="1200" baseline="0" dirty="0"/>
                        <a:t>, DSSS/CCK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OFDM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OFDM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676204"/>
                  </a:ext>
                </a:extLst>
              </a:tr>
              <a:tr h="570670">
                <a:tc>
                  <a:txBody>
                    <a:bodyPr/>
                    <a:lstStyle/>
                    <a:p>
                      <a:r>
                        <a:rPr lang="en-US" sz="1200" dirty="0"/>
                        <a:t>MIMO &amp;</a:t>
                      </a:r>
                      <a:r>
                        <a:rPr lang="en-US" sz="1200" baseline="0" dirty="0"/>
                        <a:t> beamforming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0300903"/>
                  </a:ext>
                </a:extLst>
              </a:tr>
              <a:tr h="497776">
                <a:tc>
                  <a:txBody>
                    <a:bodyPr/>
                    <a:lstStyle/>
                    <a:p>
                      <a:r>
                        <a:rPr lang="en-US" sz="1200" b="1" dirty="0"/>
                        <a:t>Max.</a:t>
                      </a:r>
                      <a:r>
                        <a:rPr lang="en-US" sz="1200" b="1" baseline="0" dirty="0"/>
                        <a:t> data rate</a:t>
                      </a:r>
                      <a:endParaRPr lang="en-US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11 Mbps</a:t>
                      </a:r>
                      <a:endParaRPr lang="en-US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54 Mbps</a:t>
                      </a:r>
                      <a:endParaRPr lang="en-US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54 Mbps</a:t>
                      </a:r>
                      <a:endParaRPr lang="en-US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600 Mbps</a:t>
                      </a:r>
                      <a:endParaRPr lang="en-US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~6933 </a:t>
                      </a:r>
                      <a:r>
                        <a:rPr lang="en-US" sz="1200" b="1" dirty="0"/>
                        <a:t>Mbps</a:t>
                      </a:r>
                      <a:endParaRPr lang="en-US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6845634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109855" y="1346196"/>
            <a:ext cx="2805545" cy="115801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MAC: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CSMA/CA and wideband medium access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06390" y="2766285"/>
            <a:ext cx="2805545" cy="1158013"/>
          </a:xfrm>
          <a:prstGeom prst="roundRect">
            <a:avLst>
              <a:gd name="adj" fmla="val 7784"/>
            </a:avLst>
          </a:prstGeom>
          <a:noFill/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PHY-I:</a:t>
            </a:r>
          </a:p>
          <a:p>
            <a:pPr algn="ctr"/>
            <a:r>
              <a:rPr lang="en-US" dirty="0">
                <a:solidFill>
                  <a:srgbClr val="92D050"/>
                </a:solidFill>
              </a:rPr>
              <a:t>OFDM and modulation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02925" y="4113638"/>
            <a:ext cx="2805545" cy="115801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PHY-II: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MIMO and beamforming</a:t>
            </a:r>
          </a:p>
        </p:txBody>
      </p:sp>
      <p:sp>
        <p:nvSpPr>
          <p:cNvPr id="9" name="Right Bracket 8"/>
          <p:cNvSpPr/>
          <p:nvPr/>
        </p:nvSpPr>
        <p:spPr>
          <a:xfrm>
            <a:off x="5081154" y="2675084"/>
            <a:ext cx="114301" cy="324429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9" idx="2"/>
          </p:cNvCxnSpPr>
          <p:nvPr/>
        </p:nvCxnSpPr>
        <p:spPr>
          <a:xfrm flipV="1">
            <a:off x="5195455" y="2130136"/>
            <a:ext cx="1153390" cy="7071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ket 15"/>
          <p:cNvSpPr/>
          <p:nvPr/>
        </p:nvSpPr>
        <p:spPr>
          <a:xfrm>
            <a:off x="5088081" y="3167209"/>
            <a:ext cx="114301" cy="360513"/>
          </a:xfrm>
          <a:prstGeom prst="rightBracket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6" idx="2"/>
            <a:endCxn id="7" idx="1"/>
          </p:cNvCxnSpPr>
          <p:nvPr/>
        </p:nvCxnSpPr>
        <p:spPr>
          <a:xfrm flipV="1">
            <a:off x="5202382" y="3345292"/>
            <a:ext cx="904008" cy="2174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ket 23"/>
          <p:cNvSpPr/>
          <p:nvPr/>
        </p:nvSpPr>
        <p:spPr>
          <a:xfrm>
            <a:off x="5091256" y="3764109"/>
            <a:ext cx="114301" cy="360513"/>
          </a:xfrm>
          <a:prstGeom prst="rightBracket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>
            <a:off x="5205557" y="3944366"/>
            <a:ext cx="1143288" cy="61608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55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6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with 8 subcarriers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20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65837" y="1202523"/>
            <a:ext cx="3234690" cy="1999423"/>
            <a:chOff x="1360170" y="2543156"/>
            <a:chExt cx="5937330" cy="3411874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360170" y="5313484"/>
              <a:ext cx="5937330" cy="0"/>
            </a:xfrm>
            <a:prstGeom prst="line">
              <a:avLst/>
            </a:prstGeom>
            <a:ln w="25400">
              <a:solidFill>
                <a:srgbClr val="002060"/>
              </a:solidFill>
              <a:headEnd type="none"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35"/>
            <p:cNvSpPr/>
            <p:nvPr/>
          </p:nvSpPr>
          <p:spPr>
            <a:xfrm>
              <a:off x="1965960" y="2640329"/>
              <a:ext cx="2640330" cy="3314701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255520" y="2640327"/>
              <a:ext cx="2640330" cy="3314701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545080" y="2640325"/>
              <a:ext cx="2640330" cy="3314701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834640" y="2640325"/>
              <a:ext cx="2640330" cy="3314701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124200" y="2640325"/>
              <a:ext cx="2640330" cy="3314701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01480" y="2640318"/>
              <a:ext cx="2640330" cy="3314701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676050" y="2640318"/>
              <a:ext cx="2640330" cy="3314701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950620" y="2640318"/>
              <a:ext cx="2640330" cy="3314701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176690" y="2543163"/>
              <a:ext cx="171450" cy="19431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469020" y="2543156"/>
              <a:ext cx="171450" cy="19431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752500" y="2543156"/>
              <a:ext cx="171450" cy="19431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042060" y="2543156"/>
              <a:ext cx="171450" cy="19431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331620" y="2543156"/>
              <a:ext cx="171450" cy="19431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615040" y="2543156"/>
              <a:ext cx="171450" cy="19431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889610" y="2543156"/>
              <a:ext cx="171450" cy="19431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166257" y="2543156"/>
              <a:ext cx="171450" cy="19431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30123" y="1971403"/>
            <a:ext cx="4150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0 1 0 0 1 1 0 1 1 0 0 1 0 1 0 1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013475"/>
              </p:ext>
            </p:extLst>
          </p:nvPr>
        </p:nvGraphicFramePr>
        <p:xfrm>
          <a:off x="1646876" y="3130311"/>
          <a:ext cx="2125023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8341">
                  <a:extLst>
                    <a:ext uri="{9D8B030D-6E8A-4147-A177-3AD203B41FA5}">
                      <a16:colId xmlns:a16="http://schemas.microsoft.com/office/drawing/2014/main" val="2612585994"/>
                    </a:ext>
                  </a:extLst>
                </a:gridCol>
                <a:gridCol w="708341">
                  <a:extLst>
                    <a:ext uri="{9D8B030D-6E8A-4147-A177-3AD203B41FA5}">
                      <a16:colId xmlns:a16="http://schemas.microsoft.com/office/drawing/2014/main" val="1731777920"/>
                    </a:ext>
                  </a:extLst>
                </a:gridCol>
                <a:gridCol w="708341">
                  <a:extLst>
                    <a:ext uri="{9D8B030D-6E8A-4147-A177-3AD203B41FA5}">
                      <a16:colId xmlns:a16="http://schemas.microsoft.com/office/drawing/2014/main" val="436616470"/>
                    </a:ext>
                  </a:extLst>
                </a:gridCol>
              </a:tblGrid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435901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764635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528810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132523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493303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367248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577073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493712"/>
                  </a:ext>
                </a:extLst>
              </a:tr>
            </a:tbl>
          </a:graphicData>
        </a:graphic>
      </p:graphicFrame>
      <p:cxnSp>
        <p:nvCxnSpPr>
          <p:cNvPr id="56" name="Straight Arrow Connector 55"/>
          <p:cNvCxnSpPr/>
          <p:nvPr/>
        </p:nvCxnSpPr>
        <p:spPr>
          <a:xfrm>
            <a:off x="1280160" y="2433068"/>
            <a:ext cx="1314450" cy="768872"/>
          </a:xfrm>
          <a:prstGeom prst="straightConnector1">
            <a:avLst/>
          </a:prstGeom>
          <a:ln w="3175">
            <a:solidFill>
              <a:schemeClr val="bg2">
                <a:lumMod val="90000"/>
              </a:schemeClr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495812" y="2415604"/>
            <a:ext cx="1075938" cy="1219136"/>
          </a:xfrm>
          <a:prstGeom prst="straightConnector1">
            <a:avLst/>
          </a:prstGeom>
          <a:ln w="3175">
            <a:solidFill>
              <a:schemeClr val="bg2">
                <a:lumMod val="90000"/>
              </a:schemeClr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725930" y="2415606"/>
            <a:ext cx="817578" cy="1534883"/>
          </a:xfrm>
          <a:prstGeom prst="straightConnector1">
            <a:avLst/>
          </a:prstGeom>
          <a:ln w="3175">
            <a:solidFill>
              <a:schemeClr val="bg2">
                <a:lumMod val="90000"/>
              </a:schemeClr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620623" y="4312067"/>
            <a:ext cx="4150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1: Serial to parallel</a:t>
            </a:r>
          </a:p>
        </p:txBody>
      </p:sp>
    </p:spTree>
    <p:extLst>
      <p:ext uri="{BB962C8B-B14F-4D97-AF65-F5344CB8AC3E}">
        <p14:creationId xmlns:p14="http://schemas.microsoft.com/office/powerpoint/2010/main" val="277633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2: Modulate bits on each subcarrier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21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587642"/>
              </p:ext>
            </p:extLst>
          </p:nvPr>
        </p:nvGraphicFramePr>
        <p:xfrm>
          <a:off x="1109666" y="2741691"/>
          <a:ext cx="2125023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8341">
                  <a:extLst>
                    <a:ext uri="{9D8B030D-6E8A-4147-A177-3AD203B41FA5}">
                      <a16:colId xmlns:a16="http://schemas.microsoft.com/office/drawing/2014/main" val="2612585994"/>
                    </a:ext>
                  </a:extLst>
                </a:gridCol>
                <a:gridCol w="708341">
                  <a:extLst>
                    <a:ext uri="{9D8B030D-6E8A-4147-A177-3AD203B41FA5}">
                      <a16:colId xmlns:a16="http://schemas.microsoft.com/office/drawing/2014/main" val="1731777920"/>
                    </a:ext>
                  </a:extLst>
                </a:gridCol>
                <a:gridCol w="708341">
                  <a:extLst>
                    <a:ext uri="{9D8B030D-6E8A-4147-A177-3AD203B41FA5}">
                      <a16:colId xmlns:a16="http://schemas.microsoft.com/office/drawing/2014/main" val="436616470"/>
                    </a:ext>
                  </a:extLst>
                </a:gridCol>
              </a:tblGrid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435901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764635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528810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132523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493303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367248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577073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493712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748790" y="2565846"/>
            <a:ext cx="1565910" cy="634554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29"/>
          <a:stretch/>
        </p:blipFill>
        <p:spPr bwMode="auto">
          <a:xfrm>
            <a:off x="4387523" y="2326766"/>
            <a:ext cx="961717" cy="20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 flipV="1">
            <a:off x="4378731" y="1714500"/>
            <a:ext cx="0" cy="2603483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360986" y="4329336"/>
            <a:ext cx="4428684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694"/>
          <a:stretch/>
        </p:blipFill>
        <p:spPr bwMode="auto">
          <a:xfrm>
            <a:off x="6122165" y="2326766"/>
            <a:ext cx="961717" cy="20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29"/>
          <a:stretch/>
        </p:blipFill>
        <p:spPr bwMode="auto">
          <a:xfrm>
            <a:off x="5275950" y="2326766"/>
            <a:ext cx="961717" cy="20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694"/>
          <a:stretch/>
        </p:blipFill>
        <p:spPr bwMode="auto">
          <a:xfrm>
            <a:off x="7022022" y="2326764"/>
            <a:ext cx="961717" cy="20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>
            <a:off x="4417760" y="2212699"/>
            <a:ext cx="1711570" cy="0"/>
          </a:xfrm>
          <a:prstGeom prst="straightConnector1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650787" y="1890442"/>
            <a:ext cx="128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193220" y="2216509"/>
            <a:ext cx="1711570" cy="0"/>
          </a:xfrm>
          <a:prstGeom prst="straightConnector1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426247" y="1894252"/>
            <a:ext cx="128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417570" y="2741691"/>
            <a:ext cx="777240" cy="264399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82678" y="2171573"/>
            <a:ext cx="975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BPSK</a:t>
            </a:r>
          </a:p>
        </p:txBody>
      </p:sp>
    </p:spTree>
    <p:extLst>
      <p:ext uri="{BB962C8B-B14F-4D97-AF65-F5344CB8AC3E}">
        <p14:creationId xmlns:p14="http://schemas.microsoft.com/office/powerpoint/2010/main" val="1174073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2: Modulate bits on each subcarrier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22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109666" y="2741691"/>
          <a:ext cx="2125023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8341">
                  <a:extLst>
                    <a:ext uri="{9D8B030D-6E8A-4147-A177-3AD203B41FA5}">
                      <a16:colId xmlns:a16="http://schemas.microsoft.com/office/drawing/2014/main" val="2612585994"/>
                    </a:ext>
                  </a:extLst>
                </a:gridCol>
                <a:gridCol w="708341">
                  <a:extLst>
                    <a:ext uri="{9D8B030D-6E8A-4147-A177-3AD203B41FA5}">
                      <a16:colId xmlns:a16="http://schemas.microsoft.com/office/drawing/2014/main" val="1731777920"/>
                    </a:ext>
                  </a:extLst>
                </a:gridCol>
                <a:gridCol w="708341">
                  <a:extLst>
                    <a:ext uri="{9D8B030D-6E8A-4147-A177-3AD203B41FA5}">
                      <a16:colId xmlns:a16="http://schemas.microsoft.com/office/drawing/2014/main" val="436616470"/>
                    </a:ext>
                  </a:extLst>
                </a:gridCol>
              </a:tblGrid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435901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764635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528810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132523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493303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367248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577073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493712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748790" y="2565846"/>
            <a:ext cx="1565910" cy="634554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29"/>
          <a:stretch/>
        </p:blipFill>
        <p:spPr bwMode="auto">
          <a:xfrm>
            <a:off x="4387523" y="2326766"/>
            <a:ext cx="961717" cy="20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 flipV="1">
            <a:off x="4378731" y="1714500"/>
            <a:ext cx="0" cy="2603483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360986" y="4329336"/>
            <a:ext cx="4428684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694"/>
          <a:stretch/>
        </p:blipFill>
        <p:spPr bwMode="auto">
          <a:xfrm>
            <a:off x="6122165" y="2326766"/>
            <a:ext cx="961717" cy="20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29"/>
          <a:stretch/>
        </p:blipFill>
        <p:spPr bwMode="auto">
          <a:xfrm>
            <a:off x="5275950" y="2326766"/>
            <a:ext cx="961717" cy="20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694"/>
          <a:stretch/>
        </p:blipFill>
        <p:spPr bwMode="auto">
          <a:xfrm>
            <a:off x="7022022" y="2326764"/>
            <a:ext cx="961717" cy="20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>
            <a:off x="4417760" y="2212699"/>
            <a:ext cx="1711570" cy="0"/>
          </a:xfrm>
          <a:prstGeom prst="straightConnector1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650787" y="1890442"/>
            <a:ext cx="128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193220" y="2216509"/>
            <a:ext cx="1711570" cy="0"/>
          </a:xfrm>
          <a:prstGeom prst="straightConnector1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426247" y="1894252"/>
            <a:ext cx="128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417570" y="2741691"/>
            <a:ext cx="777240" cy="264399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82678" y="2171573"/>
            <a:ext cx="975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BPSK</a:t>
            </a:r>
          </a:p>
        </p:txBody>
      </p:sp>
      <p:sp>
        <p:nvSpPr>
          <p:cNvPr id="19" name="Oval 18"/>
          <p:cNvSpPr/>
          <p:nvPr/>
        </p:nvSpPr>
        <p:spPr>
          <a:xfrm>
            <a:off x="1692753" y="4781508"/>
            <a:ext cx="1565910" cy="634554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382023" y="5007362"/>
            <a:ext cx="777240" cy="264399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29"/>
          <a:stretch/>
        </p:blipFill>
        <p:spPr bwMode="auto">
          <a:xfrm>
            <a:off x="4377148" y="4582286"/>
            <a:ext cx="447657" cy="20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V="1">
            <a:off x="4373056" y="4534582"/>
            <a:ext cx="0" cy="2038922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64796" y="6584856"/>
            <a:ext cx="2061451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29"/>
          <a:stretch/>
        </p:blipFill>
        <p:spPr bwMode="auto">
          <a:xfrm>
            <a:off x="4790691" y="4582286"/>
            <a:ext cx="447657" cy="20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>
            <a:off x="4391223" y="4856839"/>
            <a:ext cx="796697" cy="0"/>
          </a:xfrm>
          <a:prstGeom prst="straightConnector1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99692" y="4534582"/>
            <a:ext cx="59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217659" y="4860649"/>
            <a:ext cx="796697" cy="0"/>
          </a:xfrm>
          <a:prstGeom prst="straightConnector1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26128" y="4538392"/>
            <a:ext cx="59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pic>
        <p:nvPicPr>
          <p:cNvPr id="36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29"/>
          <a:stretch/>
        </p:blipFill>
        <p:spPr bwMode="auto">
          <a:xfrm>
            <a:off x="5205741" y="4586856"/>
            <a:ext cx="447657" cy="20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29"/>
          <a:stretch/>
        </p:blipFill>
        <p:spPr bwMode="auto">
          <a:xfrm>
            <a:off x="5619284" y="4586856"/>
            <a:ext cx="447657" cy="20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58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3: Combine subcarriers using IFFT to generate one channel waveform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23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109666" y="2741691"/>
          <a:ext cx="2125023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8341">
                  <a:extLst>
                    <a:ext uri="{9D8B030D-6E8A-4147-A177-3AD203B41FA5}">
                      <a16:colId xmlns:a16="http://schemas.microsoft.com/office/drawing/2014/main" val="2612585994"/>
                    </a:ext>
                  </a:extLst>
                </a:gridCol>
                <a:gridCol w="708341">
                  <a:extLst>
                    <a:ext uri="{9D8B030D-6E8A-4147-A177-3AD203B41FA5}">
                      <a16:colId xmlns:a16="http://schemas.microsoft.com/office/drawing/2014/main" val="1731777920"/>
                    </a:ext>
                  </a:extLst>
                </a:gridCol>
                <a:gridCol w="708341">
                  <a:extLst>
                    <a:ext uri="{9D8B030D-6E8A-4147-A177-3AD203B41FA5}">
                      <a16:colId xmlns:a16="http://schemas.microsoft.com/office/drawing/2014/main" val="436616470"/>
                    </a:ext>
                  </a:extLst>
                </a:gridCol>
              </a:tblGrid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435901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764635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528810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132523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493303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367248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577073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493712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429978" y="5212525"/>
            <a:ext cx="414881" cy="622548"/>
            <a:chOff x="4364796" y="4534582"/>
            <a:chExt cx="2061451" cy="2148997"/>
          </a:xfrm>
        </p:grpSpPr>
        <p:pic>
          <p:nvPicPr>
            <p:cNvPr id="21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4377148" y="4582286"/>
              <a:ext cx="447657" cy="209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Arrow Connector 21"/>
            <p:cNvCxnSpPr/>
            <p:nvPr/>
          </p:nvCxnSpPr>
          <p:spPr>
            <a:xfrm flipV="1">
              <a:off x="4373056" y="4534582"/>
              <a:ext cx="0" cy="2038922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364796" y="6584856"/>
              <a:ext cx="2061451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4790691" y="4582286"/>
              <a:ext cx="447657" cy="209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5205741" y="4586856"/>
              <a:ext cx="447657" cy="209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5619284" y="4586856"/>
              <a:ext cx="447657" cy="209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3429978" y="2514941"/>
            <a:ext cx="831550" cy="711788"/>
            <a:chOff x="4364796" y="4534582"/>
            <a:chExt cx="2061451" cy="2148997"/>
          </a:xfrm>
        </p:grpSpPr>
        <p:pic>
          <p:nvPicPr>
            <p:cNvPr id="39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4377148" y="4582286"/>
              <a:ext cx="447657" cy="209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0" name="Straight Arrow Connector 39"/>
            <p:cNvCxnSpPr/>
            <p:nvPr/>
          </p:nvCxnSpPr>
          <p:spPr>
            <a:xfrm flipV="1">
              <a:off x="4373056" y="4534582"/>
              <a:ext cx="0" cy="2038922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364796" y="6584856"/>
              <a:ext cx="2061451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4790691" y="4582286"/>
              <a:ext cx="447657" cy="209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5205741" y="4586856"/>
              <a:ext cx="447657" cy="209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5619284" y="4586856"/>
              <a:ext cx="447657" cy="209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extBox 44"/>
          <p:cNvSpPr txBox="1"/>
          <p:nvPr/>
        </p:nvSpPr>
        <p:spPr>
          <a:xfrm>
            <a:off x="2873831" y="3321013"/>
            <a:ext cx="1707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o </a:t>
            </a:r>
            <a:r>
              <a:rPr lang="en-US" sz="1100" dirty="0" err="1"/>
              <a:t>o</a:t>
            </a:r>
            <a:r>
              <a:rPr lang="en-US" sz="1100" dirty="0"/>
              <a:t> </a:t>
            </a:r>
            <a:r>
              <a:rPr lang="en-US" sz="1100" dirty="0" err="1"/>
              <a:t>o</a:t>
            </a:r>
            <a:endParaRPr lang="en-US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2873831" y="3955453"/>
            <a:ext cx="1707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o </a:t>
            </a:r>
            <a:r>
              <a:rPr lang="en-US" sz="1100" dirty="0" err="1"/>
              <a:t>o</a:t>
            </a:r>
            <a:r>
              <a:rPr lang="en-US" sz="1100" dirty="0"/>
              <a:t> </a:t>
            </a:r>
            <a:r>
              <a:rPr lang="en-US" sz="1100" dirty="0" err="1"/>
              <a:t>o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2864664" y="4589668"/>
            <a:ext cx="1707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o </a:t>
            </a:r>
            <a:r>
              <a:rPr lang="en-US" sz="1100" dirty="0" err="1"/>
              <a:t>o</a:t>
            </a:r>
            <a:r>
              <a:rPr lang="en-US" sz="1100" dirty="0"/>
              <a:t> </a:t>
            </a:r>
            <a:r>
              <a:rPr lang="en-US" sz="1100" dirty="0" err="1"/>
              <a:t>o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5429250" y="3546419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IFFT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4937760" y="2877978"/>
            <a:ext cx="0" cy="2629877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446270" y="2852605"/>
            <a:ext cx="514350" cy="0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446270" y="3225215"/>
            <a:ext cx="514350" cy="0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423410" y="3582623"/>
            <a:ext cx="514350" cy="0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446270" y="3952866"/>
            <a:ext cx="514350" cy="0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446270" y="4322436"/>
            <a:ext cx="514350" cy="0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423410" y="4720473"/>
            <a:ext cx="514350" cy="0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423410" y="5101473"/>
            <a:ext cx="514350" cy="0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423410" y="5507855"/>
            <a:ext cx="514350" cy="0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937760" y="4148961"/>
            <a:ext cx="514350" cy="0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777990" y="4115344"/>
            <a:ext cx="514350" cy="0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346716" y="3520144"/>
            <a:ext cx="1492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Resultant OFDM signal</a:t>
            </a:r>
          </a:p>
        </p:txBody>
      </p:sp>
    </p:spTree>
    <p:extLst>
      <p:ext uri="{BB962C8B-B14F-4D97-AF65-F5344CB8AC3E}">
        <p14:creationId xmlns:p14="http://schemas.microsoft.com/office/powerpoint/2010/main" val="3431226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OFDM?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Wireless signal propagation is complex</a:t>
            </a:r>
          </a:p>
          <a:p>
            <a:pPr lvl="1"/>
            <a:r>
              <a:rPr lang="en-US" dirty="0"/>
              <a:t>Stationary and moving objects affect the received signal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Signal reaches the receiver over multiple paths</a:t>
            </a:r>
          </a:p>
          <a:p>
            <a:pPr lvl="1"/>
            <a:r>
              <a:rPr lang="en-US" dirty="0"/>
              <a:t>Variations in the environment results in frequency-selective fading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24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310" y="2141598"/>
            <a:ext cx="3657600" cy="262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917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OFDM?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 selective fading</a:t>
            </a:r>
          </a:p>
          <a:p>
            <a:pPr lvl="1"/>
            <a:r>
              <a:rPr lang="en-US" dirty="0"/>
              <a:t>Some frequencies within the channel fade severely</a:t>
            </a:r>
          </a:p>
          <a:p>
            <a:pPr lvl="1"/>
            <a:r>
              <a:rPr lang="en-US" dirty="0"/>
              <a:t>These frequencies are uncorrelated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25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88670" y="2994660"/>
            <a:ext cx="0" cy="246888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88670" y="5474970"/>
            <a:ext cx="349758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/>
          <p:cNvSpPr/>
          <p:nvPr/>
        </p:nvSpPr>
        <p:spPr>
          <a:xfrm>
            <a:off x="1291590" y="3657600"/>
            <a:ext cx="2491740" cy="1805940"/>
          </a:xfrm>
          <a:prstGeom prst="round2SameRect">
            <a:avLst>
              <a:gd name="adj1" fmla="val 40506"/>
              <a:gd name="adj2" fmla="val 0"/>
            </a:avLst>
          </a:pr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18967" y="2339801"/>
            <a:ext cx="203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Ideal channel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56426" y="5244137"/>
            <a:ext cx="73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8262" y="2887395"/>
            <a:ext cx="73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916657" y="3019520"/>
            <a:ext cx="0" cy="246888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16657" y="5499830"/>
            <a:ext cx="349758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 Same Side Corner Rectangle 17"/>
          <p:cNvSpPr/>
          <p:nvPr/>
        </p:nvSpPr>
        <p:spPr>
          <a:xfrm>
            <a:off x="5419577" y="3682460"/>
            <a:ext cx="2491740" cy="1805940"/>
          </a:xfrm>
          <a:prstGeom prst="round2SameRect">
            <a:avLst>
              <a:gd name="adj1" fmla="val 40506"/>
              <a:gd name="adj2" fmla="val 0"/>
            </a:avLst>
          </a:pr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46954" y="2364661"/>
            <a:ext cx="203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Reality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84413" y="5268997"/>
            <a:ext cx="73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86249" y="2912255"/>
            <a:ext cx="73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23" name="Freeform 22"/>
          <p:cNvSpPr/>
          <p:nvPr/>
        </p:nvSpPr>
        <p:spPr>
          <a:xfrm>
            <a:off x="5415621" y="3526416"/>
            <a:ext cx="2496098" cy="1971414"/>
          </a:xfrm>
          <a:custGeom>
            <a:avLst/>
            <a:gdLst>
              <a:gd name="connsiteX0" fmla="*/ 2199 w 2496098"/>
              <a:gd name="connsiteY0" fmla="*/ 1937124 h 1971414"/>
              <a:gd name="connsiteX1" fmla="*/ 2199 w 2496098"/>
              <a:gd name="connsiteY1" fmla="*/ 1285614 h 1971414"/>
              <a:gd name="connsiteX2" fmla="*/ 25059 w 2496098"/>
              <a:gd name="connsiteY2" fmla="*/ 1034154 h 1971414"/>
              <a:gd name="connsiteX3" fmla="*/ 25059 w 2496098"/>
              <a:gd name="connsiteY3" fmla="*/ 805554 h 1971414"/>
              <a:gd name="connsiteX4" fmla="*/ 105069 w 2496098"/>
              <a:gd name="connsiteY4" fmla="*/ 519804 h 1971414"/>
              <a:gd name="connsiteX5" fmla="*/ 196509 w 2496098"/>
              <a:gd name="connsiteY5" fmla="*/ 794124 h 1971414"/>
              <a:gd name="connsiteX6" fmla="*/ 196509 w 2496098"/>
              <a:gd name="connsiteY6" fmla="*/ 416934 h 1971414"/>
              <a:gd name="connsiteX7" fmla="*/ 276519 w 2496098"/>
              <a:gd name="connsiteY7" fmla="*/ 359784 h 1971414"/>
              <a:gd name="connsiteX8" fmla="*/ 322239 w 2496098"/>
              <a:gd name="connsiteY8" fmla="*/ 291204 h 1971414"/>
              <a:gd name="connsiteX9" fmla="*/ 333669 w 2496098"/>
              <a:gd name="connsiteY9" fmla="*/ 622674 h 1971414"/>
              <a:gd name="connsiteX10" fmla="*/ 402249 w 2496098"/>
              <a:gd name="connsiteY10" fmla="*/ 439794 h 1971414"/>
              <a:gd name="connsiteX11" fmla="*/ 413679 w 2496098"/>
              <a:gd name="connsiteY11" fmla="*/ 256914 h 1971414"/>
              <a:gd name="connsiteX12" fmla="*/ 527979 w 2496098"/>
              <a:gd name="connsiteY12" fmla="*/ 188334 h 1971414"/>
              <a:gd name="connsiteX13" fmla="*/ 562269 w 2496098"/>
              <a:gd name="connsiteY13" fmla="*/ 74034 h 1971414"/>
              <a:gd name="connsiteX14" fmla="*/ 653709 w 2496098"/>
              <a:gd name="connsiteY14" fmla="*/ 62604 h 1971414"/>
              <a:gd name="connsiteX15" fmla="*/ 710859 w 2496098"/>
              <a:gd name="connsiteY15" fmla="*/ 314064 h 1971414"/>
              <a:gd name="connsiteX16" fmla="*/ 813729 w 2496098"/>
              <a:gd name="connsiteY16" fmla="*/ 1502784 h 1971414"/>
              <a:gd name="connsiteX17" fmla="*/ 848019 w 2496098"/>
              <a:gd name="connsiteY17" fmla="*/ 679824 h 1971414"/>
              <a:gd name="connsiteX18" fmla="*/ 836589 w 2496098"/>
              <a:gd name="connsiteY18" fmla="*/ 28314 h 1971414"/>
              <a:gd name="connsiteX19" fmla="*/ 1065189 w 2496098"/>
              <a:gd name="connsiteY19" fmla="*/ 119754 h 1971414"/>
              <a:gd name="connsiteX20" fmla="*/ 1225209 w 2496098"/>
              <a:gd name="connsiteY20" fmla="*/ 142614 h 1971414"/>
              <a:gd name="connsiteX21" fmla="*/ 1339509 w 2496098"/>
              <a:gd name="connsiteY21" fmla="*/ 142614 h 1971414"/>
              <a:gd name="connsiteX22" fmla="*/ 1385229 w 2496098"/>
              <a:gd name="connsiteY22" fmla="*/ 302634 h 1971414"/>
              <a:gd name="connsiteX23" fmla="*/ 1476669 w 2496098"/>
              <a:gd name="connsiteY23" fmla="*/ 314064 h 1971414"/>
              <a:gd name="connsiteX24" fmla="*/ 1488099 w 2496098"/>
              <a:gd name="connsiteY24" fmla="*/ 165474 h 1971414"/>
              <a:gd name="connsiteX25" fmla="*/ 1533819 w 2496098"/>
              <a:gd name="connsiteY25" fmla="*/ 85464 h 1971414"/>
              <a:gd name="connsiteX26" fmla="*/ 1785279 w 2496098"/>
              <a:gd name="connsiteY26" fmla="*/ 85464 h 1971414"/>
              <a:gd name="connsiteX27" fmla="*/ 1808139 w 2496098"/>
              <a:gd name="connsiteY27" fmla="*/ 165474 h 1971414"/>
              <a:gd name="connsiteX28" fmla="*/ 1830999 w 2496098"/>
              <a:gd name="connsiteY28" fmla="*/ 279774 h 1971414"/>
              <a:gd name="connsiteX29" fmla="*/ 1865289 w 2496098"/>
              <a:gd name="connsiteY29" fmla="*/ 725544 h 1971414"/>
              <a:gd name="connsiteX30" fmla="*/ 1922439 w 2496098"/>
              <a:gd name="connsiteY30" fmla="*/ 1102734 h 1971414"/>
              <a:gd name="connsiteX31" fmla="*/ 1933869 w 2496098"/>
              <a:gd name="connsiteY31" fmla="*/ 714114 h 1971414"/>
              <a:gd name="connsiteX32" fmla="*/ 1933869 w 2496098"/>
              <a:gd name="connsiteY32" fmla="*/ 394074 h 1971414"/>
              <a:gd name="connsiteX33" fmla="*/ 1933869 w 2496098"/>
              <a:gd name="connsiteY33" fmla="*/ 199764 h 1971414"/>
              <a:gd name="connsiteX34" fmla="*/ 2025309 w 2496098"/>
              <a:gd name="connsiteY34" fmla="*/ 394074 h 1971414"/>
              <a:gd name="connsiteX35" fmla="*/ 2036739 w 2496098"/>
              <a:gd name="connsiteY35" fmla="*/ 919854 h 1971414"/>
              <a:gd name="connsiteX36" fmla="*/ 2139609 w 2496098"/>
              <a:gd name="connsiteY36" fmla="*/ 1617084 h 1971414"/>
              <a:gd name="connsiteX37" fmla="*/ 2139609 w 2496098"/>
              <a:gd name="connsiteY37" fmla="*/ 1034154 h 1971414"/>
              <a:gd name="connsiteX38" fmla="*/ 2116749 w 2496098"/>
              <a:gd name="connsiteY38" fmla="*/ 542664 h 1971414"/>
              <a:gd name="connsiteX39" fmla="*/ 2082459 w 2496098"/>
              <a:gd name="connsiteY39" fmla="*/ 211194 h 1971414"/>
              <a:gd name="connsiteX40" fmla="*/ 2162469 w 2496098"/>
              <a:gd name="connsiteY40" fmla="*/ 199764 h 1971414"/>
              <a:gd name="connsiteX41" fmla="*/ 2242479 w 2496098"/>
              <a:gd name="connsiteY41" fmla="*/ 325494 h 1971414"/>
              <a:gd name="connsiteX42" fmla="*/ 2299629 w 2496098"/>
              <a:gd name="connsiteY42" fmla="*/ 439794 h 1971414"/>
              <a:gd name="connsiteX43" fmla="*/ 2391069 w 2496098"/>
              <a:gd name="connsiteY43" fmla="*/ 622674 h 1971414"/>
              <a:gd name="connsiteX44" fmla="*/ 2482509 w 2496098"/>
              <a:gd name="connsiteY44" fmla="*/ 1114164 h 1971414"/>
              <a:gd name="connsiteX45" fmla="*/ 2493939 w 2496098"/>
              <a:gd name="connsiteY45" fmla="*/ 1971414 h 197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496098" h="1971414">
                <a:moveTo>
                  <a:pt x="2199" y="1937124"/>
                </a:moveTo>
                <a:cubicBezTo>
                  <a:pt x="294" y="1686616"/>
                  <a:pt x="-1611" y="1436109"/>
                  <a:pt x="2199" y="1285614"/>
                </a:cubicBezTo>
                <a:cubicBezTo>
                  <a:pt x="6009" y="1135119"/>
                  <a:pt x="21249" y="1114164"/>
                  <a:pt x="25059" y="1034154"/>
                </a:cubicBezTo>
                <a:cubicBezTo>
                  <a:pt x="28869" y="954144"/>
                  <a:pt x="11724" y="891279"/>
                  <a:pt x="25059" y="805554"/>
                </a:cubicBezTo>
                <a:cubicBezTo>
                  <a:pt x="38394" y="719829"/>
                  <a:pt x="76494" y="521709"/>
                  <a:pt x="105069" y="519804"/>
                </a:cubicBezTo>
                <a:cubicBezTo>
                  <a:pt x="133644" y="517899"/>
                  <a:pt x="181269" y="811269"/>
                  <a:pt x="196509" y="794124"/>
                </a:cubicBezTo>
                <a:cubicBezTo>
                  <a:pt x="211749" y="776979"/>
                  <a:pt x="183174" y="489324"/>
                  <a:pt x="196509" y="416934"/>
                </a:cubicBezTo>
                <a:cubicBezTo>
                  <a:pt x="209844" y="344544"/>
                  <a:pt x="255564" y="380739"/>
                  <a:pt x="276519" y="359784"/>
                </a:cubicBezTo>
                <a:cubicBezTo>
                  <a:pt x="297474" y="338829"/>
                  <a:pt x="312714" y="247389"/>
                  <a:pt x="322239" y="291204"/>
                </a:cubicBezTo>
                <a:cubicBezTo>
                  <a:pt x="331764" y="335019"/>
                  <a:pt x="320334" y="597909"/>
                  <a:pt x="333669" y="622674"/>
                </a:cubicBezTo>
                <a:cubicBezTo>
                  <a:pt x="347004" y="647439"/>
                  <a:pt x="388914" y="500754"/>
                  <a:pt x="402249" y="439794"/>
                </a:cubicBezTo>
                <a:cubicBezTo>
                  <a:pt x="415584" y="378834"/>
                  <a:pt x="392724" y="298824"/>
                  <a:pt x="413679" y="256914"/>
                </a:cubicBezTo>
                <a:cubicBezTo>
                  <a:pt x="434634" y="215004"/>
                  <a:pt x="503214" y="218814"/>
                  <a:pt x="527979" y="188334"/>
                </a:cubicBezTo>
                <a:cubicBezTo>
                  <a:pt x="552744" y="157854"/>
                  <a:pt x="541314" y="94989"/>
                  <a:pt x="562269" y="74034"/>
                </a:cubicBezTo>
                <a:cubicBezTo>
                  <a:pt x="583224" y="53079"/>
                  <a:pt x="628944" y="22599"/>
                  <a:pt x="653709" y="62604"/>
                </a:cubicBezTo>
                <a:cubicBezTo>
                  <a:pt x="678474" y="102609"/>
                  <a:pt x="684189" y="74034"/>
                  <a:pt x="710859" y="314064"/>
                </a:cubicBezTo>
                <a:cubicBezTo>
                  <a:pt x="737529" y="554094"/>
                  <a:pt x="790869" y="1441824"/>
                  <a:pt x="813729" y="1502784"/>
                </a:cubicBezTo>
                <a:cubicBezTo>
                  <a:pt x="836589" y="1563744"/>
                  <a:pt x="844209" y="925569"/>
                  <a:pt x="848019" y="679824"/>
                </a:cubicBezTo>
                <a:cubicBezTo>
                  <a:pt x="851829" y="434079"/>
                  <a:pt x="800394" y="121659"/>
                  <a:pt x="836589" y="28314"/>
                </a:cubicBezTo>
                <a:cubicBezTo>
                  <a:pt x="872784" y="-65031"/>
                  <a:pt x="1000419" y="100704"/>
                  <a:pt x="1065189" y="119754"/>
                </a:cubicBezTo>
                <a:cubicBezTo>
                  <a:pt x="1129959" y="138804"/>
                  <a:pt x="1179489" y="138804"/>
                  <a:pt x="1225209" y="142614"/>
                </a:cubicBezTo>
                <a:cubicBezTo>
                  <a:pt x="1270929" y="146424"/>
                  <a:pt x="1312839" y="115944"/>
                  <a:pt x="1339509" y="142614"/>
                </a:cubicBezTo>
                <a:cubicBezTo>
                  <a:pt x="1366179" y="169284"/>
                  <a:pt x="1362369" y="274059"/>
                  <a:pt x="1385229" y="302634"/>
                </a:cubicBezTo>
                <a:cubicBezTo>
                  <a:pt x="1408089" y="331209"/>
                  <a:pt x="1459524" y="336924"/>
                  <a:pt x="1476669" y="314064"/>
                </a:cubicBezTo>
                <a:cubicBezTo>
                  <a:pt x="1493814" y="291204"/>
                  <a:pt x="1478574" y="203574"/>
                  <a:pt x="1488099" y="165474"/>
                </a:cubicBezTo>
                <a:cubicBezTo>
                  <a:pt x="1497624" y="127374"/>
                  <a:pt x="1484289" y="98799"/>
                  <a:pt x="1533819" y="85464"/>
                </a:cubicBezTo>
                <a:cubicBezTo>
                  <a:pt x="1583349" y="72129"/>
                  <a:pt x="1739559" y="72129"/>
                  <a:pt x="1785279" y="85464"/>
                </a:cubicBezTo>
                <a:cubicBezTo>
                  <a:pt x="1830999" y="98799"/>
                  <a:pt x="1800519" y="133089"/>
                  <a:pt x="1808139" y="165474"/>
                </a:cubicBezTo>
                <a:cubicBezTo>
                  <a:pt x="1815759" y="197859"/>
                  <a:pt x="1821474" y="186429"/>
                  <a:pt x="1830999" y="279774"/>
                </a:cubicBezTo>
                <a:cubicBezTo>
                  <a:pt x="1840524" y="373119"/>
                  <a:pt x="1850049" y="588384"/>
                  <a:pt x="1865289" y="725544"/>
                </a:cubicBezTo>
                <a:cubicBezTo>
                  <a:pt x="1880529" y="862704"/>
                  <a:pt x="1911009" y="1104639"/>
                  <a:pt x="1922439" y="1102734"/>
                </a:cubicBezTo>
                <a:cubicBezTo>
                  <a:pt x="1933869" y="1100829"/>
                  <a:pt x="1931964" y="832224"/>
                  <a:pt x="1933869" y="714114"/>
                </a:cubicBezTo>
                <a:cubicBezTo>
                  <a:pt x="1935774" y="596004"/>
                  <a:pt x="1933869" y="394074"/>
                  <a:pt x="1933869" y="394074"/>
                </a:cubicBezTo>
                <a:cubicBezTo>
                  <a:pt x="1933869" y="308349"/>
                  <a:pt x="1918629" y="199764"/>
                  <a:pt x="1933869" y="199764"/>
                </a:cubicBezTo>
                <a:cubicBezTo>
                  <a:pt x="1949109" y="199764"/>
                  <a:pt x="2008164" y="274059"/>
                  <a:pt x="2025309" y="394074"/>
                </a:cubicBezTo>
                <a:cubicBezTo>
                  <a:pt x="2042454" y="514089"/>
                  <a:pt x="2017689" y="716019"/>
                  <a:pt x="2036739" y="919854"/>
                </a:cubicBezTo>
                <a:cubicBezTo>
                  <a:pt x="2055789" y="1123689"/>
                  <a:pt x="2122464" y="1598034"/>
                  <a:pt x="2139609" y="1617084"/>
                </a:cubicBezTo>
                <a:cubicBezTo>
                  <a:pt x="2156754" y="1636134"/>
                  <a:pt x="2143419" y="1213224"/>
                  <a:pt x="2139609" y="1034154"/>
                </a:cubicBezTo>
                <a:cubicBezTo>
                  <a:pt x="2135799" y="855084"/>
                  <a:pt x="2126274" y="679824"/>
                  <a:pt x="2116749" y="542664"/>
                </a:cubicBezTo>
                <a:cubicBezTo>
                  <a:pt x="2107224" y="405504"/>
                  <a:pt x="2074839" y="268344"/>
                  <a:pt x="2082459" y="211194"/>
                </a:cubicBezTo>
                <a:cubicBezTo>
                  <a:pt x="2090079" y="154044"/>
                  <a:pt x="2135799" y="180714"/>
                  <a:pt x="2162469" y="199764"/>
                </a:cubicBezTo>
                <a:cubicBezTo>
                  <a:pt x="2189139" y="218814"/>
                  <a:pt x="2219619" y="285489"/>
                  <a:pt x="2242479" y="325494"/>
                </a:cubicBezTo>
                <a:cubicBezTo>
                  <a:pt x="2265339" y="365499"/>
                  <a:pt x="2299629" y="439794"/>
                  <a:pt x="2299629" y="439794"/>
                </a:cubicBezTo>
                <a:cubicBezTo>
                  <a:pt x="2324394" y="489324"/>
                  <a:pt x="2360589" y="510279"/>
                  <a:pt x="2391069" y="622674"/>
                </a:cubicBezTo>
                <a:cubicBezTo>
                  <a:pt x="2421549" y="735069"/>
                  <a:pt x="2465364" y="889374"/>
                  <a:pt x="2482509" y="1114164"/>
                </a:cubicBezTo>
                <a:cubicBezTo>
                  <a:pt x="2499654" y="1338954"/>
                  <a:pt x="2496796" y="1655184"/>
                  <a:pt x="2493939" y="1971414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874332" y="5793180"/>
            <a:ext cx="2036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Deep faded frequencies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6355080" y="5109210"/>
            <a:ext cx="137160" cy="68397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051085" y="4720590"/>
            <a:ext cx="275545" cy="1010072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427743" y="5200222"/>
            <a:ext cx="126262" cy="53044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A3DD090-CE68-4AC7-BBC4-B4344D4144EE}"/>
              </a:ext>
            </a:extLst>
          </p:cNvPr>
          <p:cNvSpPr txBox="1"/>
          <p:nvPr/>
        </p:nvSpPr>
        <p:spPr>
          <a:xfrm>
            <a:off x="6355080" y="1054865"/>
            <a:ext cx="2496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Is it the same as path loss and shadow fading?</a:t>
            </a:r>
          </a:p>
        </p:txBody>
      </p:sp>
    </p:spTree>
    <p:extLst>
      <p:ext uri="{BB962C8B-B14F-4D97-AF65-F5344CB8AC3E}">
        <p14:creationId xmlns:p14="http://schemas.microsoft.com/office/powerpoint/2010/main" val="2467700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OFDM?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Frequency selective affects only some subcarriers in OFDM</a:t>
            </a:r>
          </a:p>
          <a:p>
            <a:pPr lvl="1"/>
            <a:r>
              <a:rPr lang="en-US" dirty="0"/>
              <a:t>Lower bit error rate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26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824717" y="1762220"/>
            <a:ext cx="0" cy="246888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24717" y="4242530"/>
            <a:ext cx="349758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 Same Side Corner Rectangle 17"/>
          <p:cNvSpPr/>
          <p:nvPr/>
        </p:nvSpPr>
        <p:spPr>
          <a:xfrm>
            <a:off x="1327637" y="2425160"/>
            <a:ext cx="2491740" cy="1805940"/>
          </a:xfrm>
          <a:prstGeom prst="round2SameRect">
            <a:avLst>
              <a:gd name="adj1" fmla="val 40506"/>
              <a:gd name="adj2" fmla="val 0"/>
            </a:avLst>
          </a:pr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55014" y="1107361"/>
            <a:ext cx="203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Single carrier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92473" y="4011697"/>
            <a:ext cx="73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4309" y="1654955"/>
            <a:ext cx="73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23" name="Freeform 22"/>
          <p:cNvSpPr/>
          <p:nvPr/>
        </p:nvSpPr>
        <p:spPr>
          <a:xfrm>
            <a:off x="1323681" y="2269116"/>
            <a:ext cx="2496098" cy="1971414"/>
          </a:xfrm>
          <a:custGeom>
            <a:avLst/>
            <a:gdLst>
              <a:gd name="connsiteX0" fmla="*/ 2199 w 2496098"/>
              <a:gd name="connsiteY0" fmla="*/ 1937124 h 1971414"/>
              <a:gd name="connsiteX1" fmla="*/ 2199 w 2496098"/>
              <a:gd name="connsiteY1" fmla="*/ 1285614 h 1971414"/>
              <a:gd name="connsiteX2" fmla="*/ 25059 w 2496098"/>
              <a:gd name="connsiteY2" fmla="*/ 1034154 h 1971414"/>
              <a:gd name="connsiteX3" fmla="*/ 25059 w 2496098"/>
              <a:gd name="connsiteY3" fmla="*/ 805554 h 1971414"/>
              <a:gd name="connsiteX4" fmla="*/ 105069 w 2496098"/>
              <a:gd name="connsiteY4" fmla="*/ 519804 h 1971414"/>
              <a:gd name="connsiteX5" fmla="*/ 196509 w 2496098"/>
              <a:gd name="connsiteY5" fmla="*/ 794124 h 1971414"/>
              <a:gd name="connsiteX6" fmla="*/ 196509 w 2496098"/>
              <a:gd name="connsiteY6" fmla="*/ 416934 h 1971414"/>
              <a:gd name="connsiteX7" fmla="*/ 276519 w 2496098"/>
              <a:gd name="connsiteY7" fmla="*/ 359784 h 1971414"/>
              <a:gd name="connsiteX8" fmla="*/ 322239 w 2496098"/>
              <a:gd name="connsiteY8" fmla="*/ 291204 h 1971414"/>
              <a:gd name="connsiteX9" fmla="*/ 333669 w 2496098"/>
              <a:gd name="connsiteY9" fmla="*/ 622674 h 1971414"/>
              <a:gd name="connsiteX10" fmla="*/ 402249 w 2496098"/>
              <a:gd name="connsiteY10" fmla="*/ 439794 h 1971414"/>
              <a:gd name="connsiteX11" fmla="*/ 413679 w 2496098"/>
              <a:gd name="connsiteY11" fmla="*/ 256914 h 1971414"/>
              <a:gd name="connsiteX12" fmla="*/ 527979 w 2496098"/>
              <a:gd name="connsiteY12" fmla="*/ 188334 h 1971414"/>
              <a:gd name="connsiteX13" fmla="*/ 562269 w 2496098"/>
              <a:gd name="connsiteY13" fmla="*/ 74034 h 1971414"/>
              <a:gd name="connsiteX14" fmla="*/ 653709 w 2496098"/>
              <a:gd name="connsiteY14" fmla="*/ 62604 h 1971414"/>
              <a:gd name="connsiteX15" fmla="*/ 710859 w 2496098"/>
              <a:gd name="connsiteY15" fmla="*/ 314064 h 1971414"/>
              <a:gd name="connsiteX16" fmla="*/ 813729 w 2496098"/>
              <a:gd name="connsiteY16" fmla="*/ 1502784 h 1971414"/>
              <a:gd name="connsiteX17" fmla="*/ 848019 w 2496098"/>
              <a:gd name="connsiteY17" fmla="*/ 679824 h 1971414"/>
              <a:gd name="connsiteX18" fmla="*/ 836589 w 2496098"/>
              <a:gd name="connsiteY18" fmla="*/ 28314 h 1971414"/>
              <a:gd name="connsiteX19" fmla="*/ 1065189 w 2496098"/>
              <a:gd name="connsiteY19" fmla="*/ 119754 h 1971414"/>
              <a:gd name="connsiteX20" fmla="*/ 1225209 w 2496098"/>
              <a:gd name="connsiteY20" fmla="*/ 142614 h 1971414"/>
              <a:gd name="connsiteX21" fmla="*/ 1339509 w 2496098"/>
              <a:gd name="connsiteY21" fmla="*/ 142614 h 1971414"/>
              <a:gd name="connsiteX22" fmla="*/ 1385229 w 2496098"/>
              <a:gd name="connsiteY22" fmla="*/ 302634 h 1971414"/>
              <a:gd name="connsiteX23" fmla="*/ 1476669 w 2496098"/>
              <a:gd name="connsiteY23" fmla="*/ 314064 h 1971414"/>
              <a:gd name="connsiteX24" fmla="*/ 1488099 w 2496098"/>
              <a:gd name="connsiteY24" fmla="*/ 165474 h 1971414"/>
              <a:gd name="connsiteX25" fmla="*/ 1533819 w 2496098"/>
              <a:gd name="connsiteY25" fmla="*/ 85464 h 1971414"/>
              <a:gd name="connsiteX26" fmla="*/ 1785279 w 2496098"/>
              <a:gd name="connsiteY26" fmla="*/ 85464 h 1971414"/>
              <a:gd name="connsiteX27" fmla="*/ 1808139 w 2496098"/>
              <a:gd name="connsiteY27" fmla="*/ 165474 h 1971414"/>
              <a:gd name="connsiteX28" fmla="*/ 1830999 w 2496098"/>
              <a:gd name="connsiteY28" fmla="*/ 279774 h 1971414"/>
              <a:gd name="connsiteX29" fmla="*/ 1865289 w 2496098"/>
              <a:gd name="connsiteY29" fmla="*/ 725544 h 1971414"/>
              <a:gd name="connsiteX30" fmla="*/ 1922439 w 2496098"/>
              <a:gd name="connsiteY30" fmla="*/ 1102734 h 1971414"/>
              <a:gd name="connsiteX31" fmla="*/ 1933869 w 2496098"/>
              <a:gd name="connsiteY31" fmla="*/ 714114 h 1971414"/>
              <a:gd name="connsiteX32" fmla="*/ 1933869 w 2496098"/>
              <a:gd name="connsiteY32" fmla="*/ 394074 h 1971414"/>
              <a:gd name="connsiteX33" fmla="*/ 1933869 w 2496098"/>
              <a:gd name="connsiteY33" fmla="*/ 199764 h 1971414"/>
              <a:gd name="connsiteX34" fmla="*/ 2025309 w 2496098"/>
              <a:gd name="connsiteY34" fmla="*/ 394074 h 1971414"/>
              <a:gd name="connsiteX35" fmla="*/ 2036739 w 2496098"/>
              <a:gd name="connsiteY35" fmla="*/ 919854 h 1971414"/>
              <a:gd name="connsiteX36" fmla="*/ 2139609 w 2496098"/>
              <a:gd name="connsiteY36" fmla="*/ 1617084 h 1971414"/>
              <a:gd name="connsiteX37" fmla="*/ 2139609 w 2496098"/>
              <a:gd name="connsiteY37" fmla="*/ 1034154 h 1971414"/>
              <a:gd name="connsiteX38" fmla="*/ 2116749 w 2496098"/>
              <a:gd name="connsiteY38" fmla="*/ 542664 h 1971414"/>
              <a:gd name="connsiteX39" fmla="*/ 2082459 w 2496098"/>
              <a:gd name="connsiteY39" fmla="*/ 211194 h 1971414"/>
              <a:gd name="connsiteX40" fmla="*/ 2162469 w 2496098"/>
              <a:gd name="connsiteY40" fmla="*/ 199764 h 1971414"/>
              <a:gd name="connsiteX41" fmla="*/ 2242479 w 2496098"/>
              <a:gd name="connsiteY41" fmla="*/ 325494 h 1971414"/>
              <a:gd name="connsiteX42" fmla="*/ 2299629 w 2496098"/>
              <a:gd name="connsiteY42" fmla="*/ 439794 h 1971414"/>
              <a:gd name="connsiteX43" fmla="*/ 2391069 w 2496098"/>
              <a:gd name="connsiteY43" fmla="*/ 622674 h 1971414"/>
              <a:gd name="connsiteX44" fmla="*/ 2482509 w 2496098"/>
              <a:gd name="connsiteY44" fmla="*/ 1114164 h 1971414"/>
              <a:gd name="connsiteX45" fmla="*/ 2493939 w 2496098"/>
              <a:gd name="connsiteY45" fmla="*/ 1971414 h 197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496098" h="1971414">
                <a:moveTo>
                  <a:pt x="2199" y="1937124"/>
                </a:moveTo>
                <a:cubicBezTo>
                  <a:pt x="294" y="1686616"/>
                  <a:pt x="-1611" y="1436109"/>
                  <a:pt x="2199" y="1285614"/>
                </a:cubicBezTo>
                <a:cubicBezTo>
                  <a:pt x="6009" y="1135119"/>
                  <a:pt x="21249" y="1114164"/>
                  <a:pt x="25059" y="1034154"/>
                </a:cubicBezTo>
                <a:cubicBezTo>
                  <a:pt x="28869" y="954144"/>
                  <a:pt x="11724" y="891279"/>
                  <a:pt x="25059" y="805554"/>
                </a:cubicBezTo>
                <a:cubicBezTo>
                  <a:pt x="38394" y="719829"/>
                  <a:pt x="76494" y="521709"/>
                  <a:pt x="105069" y="519804"/>
                </a:cubicBezTo>
                <a:cubicBezTo>
                  <a:pt x="133644" y="517899"/>
                  <a:pt x="181269" y="811269"/>
                  <a:pt x="196509" y="794124"/>
                </a:cubicBezTo>
                <a:cubicBezTo>
                  <a:pt x="211749" y="776979"/>
                  <a:pt x="183174" y="489324"/>
                  <a:pt x="196509" y="416934"/>
                </a:cubicBezTo>
                <a:cubicBezTo>
                  <a:pt x="209844" y="344544"/>
                  <a:pt x="255564" y="380739"/>
                  <a:pt x="276519" y="359784"/>
                </a:cubicBezTo>
                <a:cubicBezTo>
                  <a:pt x="297474" y="338829"/>
                  <a:pt x="312714" y="247389"/>
                  <a:pt x="322239" y="291204"/>
                </a:cubicBezTo>
                <a:cubicBezTo>
                  <a:pt x="331764" y="335019"/>
                  <a:pt x="320334" y="597909"/>
                  <a:pt x="333669" y="622674"/>
                </a:cubicBezTo>
                <a:cubicBezTo>
                  <a:pt x="347004" y="647439"/>
                  <a:pt x="388914" y="500754"/>
                  <a:pt x="402249" y="439794"/>
                </a:cubicBezTo>
                <a:cubicBezTo>
                  <a:pt x="415584" y="378834"/>
                  <a:pt x="392724" y="298824"/>
                  <a:pt x="413679" y="256914"/>
                </a:cubicBezTo>
                <a:cubicBezTo>
                  <a:pt x="434634" y="215004"/>
                  <a:pt x="503214" y="218814"/>
                  <a:pt x="527979" y="188334"/>
                </a:cubicBezTo>
                <a:cubicBezTo>
                  <a:pt x="552744" y="157854"/>
                  <a:pt x="541314" y="94989"/>
                  <a:pt x="562269" y="74034"/>
                </a:cubicBezTo>
                <a:cubicBezTo>
                  <a:pt x="583224" y="53079"/>
                  <a:pt x="628944" y="22599"/>
                  <a:pt x="653709" y="62604"/>
                </a:cubicBezTo>
                <a:cubicBezTo>
                  <a:pt x="678474" y="102609"/>
                  <a:pt x="684189" y="74034"/>
                  <a:pt x="710859" y="314064"/>
                </a:cubicBezTo>
                <a:cubicBezTo>
                  <a:pt x="737529" y="554094"/>
                  <a:pt x="790869" y="1441824"/>
                  <a:pt x="813729" y="1502784"/>
                </a:cubicBezTo>
                <a:cubicBezTo>
                  <a:pt x="836589" y="1563744"/>
                  <a:pt x="844209" y="925569"/>
                  <a:pt x="848019" y="679824"/>
                </a:cubicBezTo>
                <a:cubicBezTo>
                  <a:pt x="851829" y="434079"/>
                  <a:pt x="800394" y="121659"/>
                  <a:pt x="836589" y="28314"/>
                </a:cubicBezTo>
                <a:cubicBezTo>
                  <a:pt x="872784" y="-65031"/>
                  <a:pt x="1000419" y="100704"/>
                  <a:pt x="1065189" y="119754"/>
                </a:cubicBezTo>
                <a:cubicBezTo>
                  <a:pt x="1129959" y="138804"/>
                  <a:pt x="1179489" y="138804"/>
                  <a:pt x="1225209" y="142614"/>
                </a:cubicBezTo>
                <a:cubicBezTo>
                  <a:pt x="1270929" y="146424"/>
                  <a:pt x="1312839" y="115944"/>
                  <a:pt x="1339509" y="142614"/>
                </a:cubicBezTo>
                <a:cubicBezTo>
                  <a:pt x="1366179" y="169284"/>
                  <a:pt x="1362369" y="274059"/>
                  <a:pt x="1385229" y="302634"/>
                </a:cubicBezTo>
                <a:cubicBezTo>
                  <a:pt x="1408089" y="331209"/>
                  <a:pt x="1459524" y="336924"/>
                  <a:pt x="1476669" y="314064"/>
                </a:cubicBezTo>
                <a:cubicBezTo>
                  <a:pt x="1493814" y="291204"/>
                  <a:pt x="1478574" y="203574"/>
                  <a:pt x="1488099" y="165474"/>
                </a:cubicBezTo>
                <a:cubicBezTo>
                  <a:pt x="1497624" y="127374"/>
                  <a:pt x="1484289" y="98799"/>
                  <a:pt x="1533819" y="85464"/>
                </a:cubicBezTo>
                <a:cubicBezTo>
                  <a:pt x="1583349" y="72129"/>
                  <a:pt x="1739559" y="72129"/>
                  <a:pt x="1785279" y="85464"/>
                </a:cubicBezTo>
                <a:cubicBezTo>
                  <a:pt x="1830999" y="98799"/>
                  <a:pt x="1800519" y="133089"/>
                  <a:pt x="1808139" y="165474"/>
                </a:cubicBezTo>
                <a:cubicBezTo>
                  <a:pt x="1815759" y="197859"/>
                  <a:pt x="1821474" y="186429"/>
                  <a:pt x="1830999" y="279774"/>
                </a:cubicBezTo>
                <a:cubicBezTo>
                  <a:pt x="1840524" y="373119"/>
                  <a:pt x="1850049" y="588384"/>
                  <a:pt x="1865289" y="725544"/>
                </a:cubicBezTo>
                <a:cubicBezTo>
                  <a:pt x="1880529" y="862704"/>
                  <a:pt x="1911009" y="1104639"/>
                  <a:pt x="1922439" y="1102734"/>
                </a:cubicBezTo>
                <a:cubicBezTo>
                  <a:pt x="1933869" y="1100829"/>
                  <a:pt x="1931964" y="832224"/>
                  <a:pt x="1933869" y="714114"/>
                </a:cubicBezTo>
                <a:cubicBezTo>
                  <a:pt x="1935774" y="596004"/>
                  <a:pt x="1933869" y="394074"/>
                  <a:pt x="1933869" y="394074"/>
                </a:cubicBezTo>
                <a:cubicBezTo>
                  <a:pt x="1933869" y="308349"/>
                  <a:pt x="1918629" y="199764"/>
                  <a:pt x="1933869" y="199764"/>
                </a:cubicBezTo>
                <a:cubicBezTo>
                  <a:pt x="1949109" y="199764"/>
                  <a:pt x="2008164" y="274059"/>
                  <a:pt x="2025309" y="394074"/>
                </a:cubicBezTo>
                <a:cubicBezTo>
                  <a:pt x="2042454" y="514089"/>
                  <a:pt x="2017689" y="716019"/>
                  <a:pt x="2036739" y="919854"/>
                </a:cubicBezTo>
                <a:cubicBezTo>
                  <a:pt x="2055789" y="1123689"/>
                  <a:pt x="2122464" y="1598034"/>
                  <a:pt x="2139609" y="1617084"/>
                </a:cubicBezTo>
                <a:cubicBezTo>
                  <a:pt x="2156754" y="1636134"/>
                  <a:pt x="2143419" y="1213224"/>
                  <a:pt x="2139609" y="1034154"/>
                </a:cubicBezTo>
                <a:cubicBezTo>
                  <a:pt x="2135799" y="855084"/>
                  <a:pt x="2126274" y="679824"/>
                  <a:pt x="2116749" y="542664"/>
                </a:cubicBezTo>
                <a:cubicBezTo>
                  <a:pt x="2107224" y="405504"/>
                  <a:pt x="2074839" y="268344"/>
                  <a:pt x="2082459" y="211194"/>
                </a:cubicBezTo>
                <a:cubicBezTo>
                  <a:pt x="2090079" y="154044"/>
                  <a:pt x="2135799" y="180714"/>
                  <a:pt x="2162469" y="199764"/>
                </a:cubicBezTo>
                <a:cubicBezTo>
                  <a:pt x="2189139" y="218814"/>
                  <a:pt x="2219619" y="285489"/>
                  <a:pt x="2242479" y="325494"/>
                </a:cubicBezTo>
                <a:cubicBezTo>
                  <a:pt x="2265339" y="365499"/>
                  <a:pt x="2299629" y="439794"/>
                  <a:pt x="2299629" y="439794"/>
                </a:cubicBezTo>
                <a:cubicBezTo>
                  <a:pt x="2324394" y="489324"/>
                  <a:pt x="2360589" y="510279"/>
                  <a:pt x="2391069" y="622674"/>
                </a:cubicBezTo>
                <a:cubicBezTo>
                  <a:pt x="2421549" y="735069"/>
                  <a:pt x="2465364" y="889374"/>
                  <a:pt x="2482509" y="1114164"/>
                </a:cubicBezTo>
                <a:cubicBezTo>
                  <a:pt x="2499654" y="1338954"/>
                  <a:pt x="2496796" y="1655184"/>
                  <a:pt x="2493939" y="1971414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782392" y="4535880"/>
            <a:ext cx="2036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Deep faded frequencies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263140" y="3851910"/>
            <a:ext cx="137160" cy="68397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959145" y="3463290"/>
            <a:ext cx="275545" cy="1010072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335803" y="3942922"/>
            <a:ext cx="126262" cy="53044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378222" y="2221885"/>
            <a:ext cx="4891507" cy="2447907"/>
            <a:chOff x="5840251" y="1054027"/>
            <a:chExt cx="2519719" cy="1942484"/>
          </a:xfrm>
        </p:grpSpPr>
        <p:sp>
          <p:nvSpPr>
            <p:cNvPr id="25" name="Freeform 24"/>
            <p:cNvSpPr/>
            <p:nvPr/>
          </p:nvSpPr>
          <p:spPr>
            <a:xfrm>
              <a:off x="5840251" y="1054033"/>
              <a:ext cx="1438466" cy="1942478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998005" y="1054032"/>
              <a:ext cx="1438466" cy="1942478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155758" y="1054031"/>
              <a:ext cx="1438466" cy="1942478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313512" y="1054031"/>
              <a:ext cx="1438466" cy="1942478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471266" y="1054031"/>
              <a:ext cx="1438466" cy="1942478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622330" y="1054027"/>
              <a:ext cx="1438466" cy="1942478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771917" y="1054027"/>
              <a:ext cx="1438466" cy="1942478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921504" y="1054027"/>
              <a:ext cx="1438466" cy="1942478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 flipV="1">
            <a:off x="4972051" y="1760220"/>
            <a:ext cx="0" cy="246888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972051" y="4240530"/>
            <a:ext cx="349758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239807" y="4009697"/>
            <a:ext cx="73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41643" y="1652955"/>
            <a:ext cx="73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50" name="Freeform 49"/>
          <p:cNvSpPr/>
          <p:nvPr/>
        </p:nvSpPr>
        <p:spPr>
          <a:xfrm>
            <a:off x="5533935" y="2294853"/>
            <a:ext cx="2496098" cy="1971414"/>
          </a:xfrm>
          <a:custGeom>
            <a:avLst/>
            <a:gdLst>
              <a:gd name="connsiteX0" fmla="*/ 2199 w 2496098"/>
              <a:gd name="connsiteY0" fmla="*/ 1937124 h 1971414"/>
              <a:gd name="connsiteX1" fmla="*/ 2199 w 2496098"/>
              <a:gd name="connsiteY1" fmla="*/ 1285614 h 1971414"/>
              <a:gd name="connsiteX2" fmla="*/ 25059 w 2496098"/>
              <a:gd name="connsiteY2" fmla="*/ 1034154 h 1971414"/>
              <a:gd name="connsiteX3" fmla="*/ 25059 w 2496098"/>
              <a:gd name="connsiteY3" fmla="*/ 805554 h 1971414"/>
              <a:gd name="connsiteX4" fmla="*/ 105069 w 2496098"/>
              <a:gd name="connsiteY4" fmla="*/ 519804 h 1971414"/>
              <a:gd name="connsiteX5" fmla="*/ 196509 w 2496098"/>
              <a:gd name="connsiteY5" fmla="*/ 794124 h 1971414"/>
              <a:gd name="connsiteX6" fmla="*/ 196509 w 2496098"/>
              <a:gd name="connsiteY6" fmla="*/ 416934 h 1971414"/>
              <a:gd name="connsiteX7" fmla="*/ 276519 w 2496098"/>
              <a:gd name="connsiteY7" fmla="*/ 359784 h 1971414"/>
              <a:gd name="connsiteX8" fmla="*/ 322239 w 2496098"/>
              <a:gd name="connsiteY8" fmla="*/ 291204 h 1971414"/>
              <a:gd name="connsiteX9" fmla="*/ 333669 w 2496098"/>
              <a:gd name="connsiteY9" fmla="*/ 622674 h 1971414"/>
              <a:gd name="connsiteX10" fmla="*/ 402249 w 2496098"/>
              <a:gd name="connsiteY10" fmla="*/ 439794 h 1971414"/>
              <a:gd name="connsiteX11" fmla="*/ 413679 w 2496098"/>
              <a:gd name="connsiteY11" fmla="*/ 256914 h 1971414"/>
              <a:gd name="connsiteX12" fmla="*/ 527979 w 2496098"/>
              <a:gd name="connsiteY12" fmla="*/ 188334 h 1971414"/>
              <a:gd name="connsiteX13" fmla="*/ 562269 w 2496098"/>
              <a:gd name="connsiteY13" fmla="*/ 74034 h 1971414"/>
              <a:gd name="connsiteX14" fmla="*/ 653709 w 2496098"/>
              <a:gd name="connsiteY14" fmla="*/ 62604 h 1971414"/>
              <a:gd name="connsiteX15" fmla="*/ 710859 w 2496098"/>
              <a:gd name="connsiteY15" fmla="*/ 314064 h 1971414"/>
              <a:gd name="connsiteX16" fmla="*/ 813729 w 2496098"/>
              <a:gd name="connsiteY16" fmla="*/ 1502784 h 1971414"/>
              <a:gd name="connsiteX17" fmla="*/ 848019 w 2496098"/>
              <a:gd name="connsiteY17" fmla="*/ 679824 h 1971414"/>
              <a:gd name="connsiteX18" fmla="*/ 836589 w 2496098"/>
              <a:gd name="connsiteY18" fmla="*/ 28314 h 1971414"/>
              <a:gd name="connsiteX19" fmla="*/ 1065189 w 2496098"/>
              <a:gd name="connsiteY19" fmla="*/ 119754 h 1971414"/>
              <a:gd name="connsiteX20" fmla="*/ 1225209 w 2496098"/>
              <a:gd name="connsiteY20" fmla="*/ 142614 h 1971414"/>
              <a:gd name="connsiteX21" fmla="*/ 1339509 w 2496098"/>
              <a:gd name="connsiteY21" fmla="*/ 142614 h 1971414"/>
              <a:gd name="connsiteX22" fmla="*/ 1385229 w 2496098"/>
              <a:gd name="connsiteY22" fmla="*/ 302634 h 1971414"/>
              <a:gd name="connsiteX23" fmla="*/ 1476669 w 2496098"/>
              <a:gd name="connsiteY23" fmla="*/ 314064 h 1971414"/>
              <a:gd name="connsiteX24" fmla="*/ 1488099 w 2496098"/>
              <a:gd name="connsiteY24" fmla="*/ 165474 h 1971414"/>
              <a:gd name="connsiteX25" fmla="*/ 1533819 w 2496098"/>
              <a:gd name="connsiteY25" fmla="*/ 85464 h 1971414"/>
              <a:gd name="connsiteX26" fmla="*/ 1785279 w 2496098"/>
              <a:gd name="connsiteY26" fmla="*/ 85464 h 1971414"/>
              <a:gd name="connsiteX27" fmla="*/ 1808139 w 2496098"/>
              <a:gd name="connsiteY27" fmla="*/ 165474 h 1971414"/>
              <a:gd name="connsiteX28" fmla="*/ 1830999 w 2496098"/>
              <a:gd name="connsiteY28" fmla="*/ 279774 h 1971414"/>
              <a:gd name="connsiteX29" fmla="*/ 1865289 w 2496098"/>
              <a:gd name="connsiteY29" fmla="*/ 725544 h 1971414"/>
              <a:gd name="connsiteX30" fmla="*/ 1922439 w 2496098"/>
              <a:gd name="connsiteY30" fmla="*/ 1102734 h 1971414"/>
              <a:gd name="connsiteX31" fmla="*/ 1933869 w 2496098"/>
              <a:gd name="connsiteY31" fmla="*/ 714114 h 1971414"/>
              <a:gd name="connsiteX32" fmla="*/ 1933869 w 2496098"/>
              <a:gd name="connsiteY32" fmla="*/ 394074 h 1971414"/>
              <a:gd name="connsiteX33" fmla="*/ 1933869 w 2496098"/>
              <a:gd name="connsiteY33" fmla="*/ 199764 h 1971414"/>
              <a:gd name="connsiteX34" fmla="*/ 2025309 w 2496098"/>
              <a:gd name="connsiteY34" fmla="*/ 394074 h 1971414"/>
              <a:gd name="connsiteX35" fmla="*/ 2036739 w 2496098"/>
              <a:gd name="connsiteY35" fmla="*/ 919854 h 1971414"/>
              <a:gd name="connsiteX36" fmla="*/ 2139609 w 2496098"/>
              <a:gd name="connsiteY36" fmla="*/ 1617084 h 1971414"/>
              <a:gd name="connsiteX37" fmla="*/ 2139609 w 2496098"/>
              <a:gd name="connsiteY37" fmla="*/ 1034154 h 1971414"/>
              <a:gd name="connsiteX38" fmla="*/ 2116749 w 2496098"/>
              <a:gd name="connsiteY38" fmla="*/ 542664 h 1971414"/>
              <a:gd name="connsiteX39" fmla="*/ 2082459 w 2496098"/>
              <a:gd name="connsiteY39" fmla="*/ 211194 h 1971414"/>
              <a:gd name="connsiteX40" fmla="*/ 2162469 w 2496098"/>
              <a:gd name="connsiteY40" fmla="*/ 199764 h 1971414"/>
              <a:gd name="connsiteX41" fmla="*/ 2242479 w 2496098"/>
              <a:gd name="connsiteY41" fmla="*/ 325494 h 1971414"/>
              <a:gd name="connsiteX42" fmla="*/ 2299629 w 2496098"/>
              <a:gd name="connsiteY42" fmla="*/ 439794 h 1971414"/>
              <a:gd name="connsiteX43" fmla="*/ 2391069 w 2496098"/>
              <a:gd name="connsiteY43" fmla="*/ 622674 h 1971414"/>
              <a:gd name="connsiteX44" fmla="*/ 2482509 w 2496098"/>
              <a:gd name="connsiteY44" fmla="*/ 1114164 h 1971414"/>
              <a:gd name="connsiteX45" fmla="*/ 2493939 w 2496098"/>
              <a:gd name="connsiteY45" fmla="*/ 1971414 h 197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496098" h="1971414">
                <a:moveTo>
                  <a:pt x="2199" y="1937124"/>
                </a:moveTo>
                <a:cubicBezTo>
                  <a:pt x="294" y="1686616"/>
                  <a:pt x="-1611" y="1436109"/>
                  <a:pt x="2199" y="1285614"/>
                </a:cubicBezTo>
                <a:cubicBezTo>
                  <a:pt x="6009" y="1135119"/>
                  <a:pt x="21249" y="1114164"/>
                  <a:pt x="25059" y="1034154"/>
                </a:cubicBezTo>
                <a:cubicBezTo>
                  <a:pt x="28869" y="954144"/>
                  <a:pt x="11724" y="891279"/>
                  <a:pt x="25059" y="805554"/>
                </a:cubicBezTo>
                <a:cubicBezTo>
                  <a:pt x="38394" y="719829"/>
                  <a:pt x="76494" y="521709"/>
                  <a:pt x="105069" y="519804"/>
                </a:cubicBezTo>
                <a:cubicBezTo>
                  <a:pt x="133644" y="517899"/>
                  <a:pt x="181269" y="811269"/>
                  <a:pt x="196509" y="794124"/>
                </a:cubicBezTo>
                <a:cubicBezTo>
                  <a:pt x="211749" y="776979"/>
                  <a:pt x="183174" y="489324"/>
                  <a:pt x="196509" y="416934"/>
                </a:cubicBezTo>
                <a:cubicBezTo>
                  <a:pt x="209844" y="344544"/>
                  <a:pt x="255564" y="380739"/>
                  <a:pt x="276519" y="359784"/>
                </a:cubicBezTo>
                <a:cubicBezTo>
                  <a:pt x="297474" y="338829"/>
                  <a:pt x="312714" y="247389"/>
                  <a:pt x="322239" y="291204"/>
                </a:cubicBezTo>
                <a:cubicBezTo>
                  <a:pt x="331764" y="335019"/>
                  <a:pt x="320334" y="597909"/>
                  <a:pt x="333669" y="622674"/>
                </a:cubicBezTo>
                <a:cubicBezTo>
                  <a:pt x="347004" y="647439"/>
                  <a:pt x="388914" y="500754"/>
                  <a:pt x="402249" y="439794"/>
                </a:cubicBezTo>
                <a:cubicBezTo>
                  <a:pt x="415584" y="378834"/>
                  <a:pt x="392724" y="298824"/>
                  <a:pt x="413679" y="256914"/>
                </a:cubicBezTo>
                <a:cubicBezTo>
                  <a:pt x="434634" y="215004"/>
                  <a:pt x="503214" y="218814"/>
                  <a:pt x="527979" y="188334"/>
                </a:cubicBezTo>
                <a:cubicBezTo>
                  <a:pt x="552744" y="157854"/>
                  <a:pt x="541314" y="94989"/>
                  <a:pt x="562269" y="74034"/>
                </a:cubicBezTo>
                <a:cubicBezTo>
                  <a:pt x="583224" y="53079"/>
                  <a:pt x="628944" y="22599"/>
                  <a:pt x="653709" y="62604"/>
                </a:cubicBezTo>
                <a:cubicBezTo>
                  <a:pt x="678474" y="102609"/>
                  <a:pt x="684189" y="74034"/>
                  <a:pt x="710859" y="314064"/>
                </a:cubicBezTo>
                <a:cubicBezTo>
                  <a:pt x="737529" y="554094"/>
                  <a:pt x="790869" y="1441824"/>
                  <a:pt x="813729" y="1502784"/>
                </a:cubicBezTo>
                <a:cubicBezTo>
                  <a:pt x="836589" y="1563744"/>
                  <a:pt x="844209" y="925569"/>
                  <a:pt x="848019" y="679824"/>
                </a:cubicBezTo>
                <a:cubicBezTo>
                  <a:pt x="851829" y="434079"/>
                  <a:pt x="800394" y="121659"/>
                  <a:pt x="836589" y="28314"/>
                </a:cubicBezTo>
                <a:cubicBezTo>
                  <a:pt x="872784" y="-65031"/>
                  <a:pt x="1000419" y="100704"/>
                  <a:pt x="1065189" y="119754"/>
                </a:cubicBezTo>
                <a:cubicBezTo>
                  <a:pt x="1129959" y="138804"/>
                  <a:pt x="1179489" y="138804"/>
                  <a:pt x="1225209" y="142614"/>
                </a:cubicBezTo>
                <a:cubicBezTo>
                  <a:pt x="1270929" y="146424"/>
                  <a:pt x="1312839" y="115944"/>
                  <a:pt x="1339509" y="142614"/>
                </a:cubicBezTo>
                <a:cubicBezTo>
                  <a:pt x="1366179" y="169284"/>
                  <a:pt x="1362369" y="274059"/>
                  <a:pt x="1385229" y="302634"/>
                </a:cubicBezTo>
                <a:cubicBezTo>
                  <a:pt x="1408089" y="331209"/>
                  <a:pt x="1459524" y="336924"/>
                  <a:pt x="1476669" y="314064"/>
                </a:cubicBezTo>
                <a:cubicBezTo>
                  <a:pt x="1493814" y="291204"/>
                  <a:pt x="1478574" y="203574"/>
                  <a:pt x="1488099" y="165474"/>
                </a:cubicBezTo>
                <a:cubicBezTo>
                  <a:pt x="1497624" y="127374"/>
                  <a:pt x="1484289" y="98799"/>
                  <a:pt x="1533819" y="85464"/>
                </a:cubicBezTo>
                <a:cubicBezTo>
                  <a:pt x="1583349" y="72129"/>
                  <a:pt x="1739559" y="72129"/>
                  <a:pt x="1785279" y="85464"/>
                </a:cubicBezTo>
                <a:cubicBezTo>
                  <a:pt x="1830999" y="98799"/>
                  <a:pt x="1800519" y="133089"/>
                  <a:pt x="1808139" y="165474"/>
                </a:cubicBezTo>
                <a:cubicBezTo>
                  <a:pt x="1815759" y="197859"/>
                  <a:pt x="1821474" y="186429"/>
                  <a:pt x="1830999" y="279774"/>
                </a:cubicBezTo>
                <a:cubicBezTo>
                  <a:pt x="1840524" y="373119"/>
                  <a:pt x="1850049" y="588384"/>
                  <a:pt x="1865289" y="725544"/>
                </a:cubicBezTo>
                <a:cubicBezTo>
                  <a:pt x="1880529" y="862704"/>
                  <a:pt x="1911009" y="1104639"/>
                  <a:pt x="1922439" y="1102734"/>
                </a:cubicBezTo>
                <a:cubicBezTo>
                  <a:pt x="1933869" y="1100829"/>
                  <a:pt x="1931964" y="832224"/>
                  <a:pt x="1933869" y="714114"/>
                </a:cubicBezTo>
                <a:cubicBezTo>
                  <a:pt x="1935774" y="596004"/>
                  <a:pt x="1933869" y="394074"/>
                  <a:pt x="1933869" y="394074"/>
                </a:cubicBezTo>
                <a:cubicBezTo>
                  <a:pt x="1933869" y="308349"/>
                  <a:pt x="1918629" y="199764"/>
                  <a:pt x="1933869" y="199764"/>
                </a:cubicBezTo>
                <a:cubicBezTo>
                  <a:pt x="1949109" y="199764"/>
                  <a:pt x="2008164" y="274059"/>
                  <a:pt x="2025309" y="394074"/>
                </a:cubicBezTo>
                <a:cubicBezTo>
                  <a:pt x="2042454" y="514089"/>
                  <a:pt x="2017689" y="716019"/>
                  <a:pt x="2036739" y="919854"/>
                </a:cubicBezTo>
                <a:cubicBezTo>
                  <a:pt x="2055789" y="1123689"/>
                  <a:pt x="2122464" y="1598034"/>
                  <a:pt x="2139609" y="1617084"/>
                </a:cubicBezTo>
                <a:cubicBezTo>
                  <a:pt x="2156754" y="1636134"/>
                  <a:pt x="2143419" y="1213224"/>
                  <a:pt x="2139609" y="1034154"/>
                </a:cubicBezTo>
                <a:cubicBezTo>
                  <a:pt x="2135799" y="855084"/>
                  <a:pt x="2126274" y="679824"/>
                  <a:pt x="2116749" y="542664"/>
                </a:cubicBezTo>
                <a:cubicBezTo>
                  <a:pt x="2107224" y="405504"/>
                  <a:pt x="2074839" y="268344"/>
                  <a:pt x="2082459" y="211194"/>
                </a:cubicBezTo>
                <a:cubicBezTo>
                  <a:pt x="2090079" y="154044"/>
                  <a:pt x="2135799" y="180714"/>
                  <a:pt x="2162469" y="199764"/>
                </a:cubicBezTo>
                <a:cubicBezTo>
                  <a:pt x="2189139" y="218814"/>
                  <a:pt x="2219619" y="285489"/>
                  <a:pt x="2242479" y="325494"/>
                </a:cubicBezTo>
                <a:cubicBezTo>
                  <a:pt x="2265339" y="365499"/>
                  <a:pt x="2299629" y="439794"/>
                  <a:pt x="2299629" y="439794"/>
                </a:cubicBezTo>
                <a:cubicBezTo>
                  <a:pt x="2324394" y="489324"/>
                  <a:pt x="2360589" y="510279"/>
                  <a:pt x="2391069" y="622674"/>
                </a:cubicBezTo>
                <a:cubicBezTo>
                  <a:pt x="2421549" y="735069"/>
                  <a:pt x="2465364" y="889374"/>
                  <a:pt x="2482509" y="1114164"/>
                </a:cubicBezTo>
                <a:cubicBezTo>
                  <a:pt x="2499654" y="1338954"/>
                  <a:pt x="2496796" y="1655184"/>
                  <a:pt x="2493939" y="1971414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836503" y="1156338"/>
            <a:ext cx="203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OFDM</a:t>
            </a:r>
          </a:p>
        </p:txBody>
      </p:sp>
    </p:spTree>
    <p:extLst>
      <p:ext uri="{BB962C8B-B14F-4D97-AF65-F5344CB8AC3E}">
        <p14:creationId xmlns:p14="http://schemas.microsoft.com/office/powerpoint/2010/main" val="670303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 Block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27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2950" y="1681538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Error correction coding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438400" y="1681538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Interleaving</a:t>
            </a:r>
          </a:p>
          <a:p>
            <a:pPr algn="ctr"/>
            <a:r>
              <a:rPr lang="en-US" dirty="0"/>
              <a:t>(serial to parallel)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133850" y="1681538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Subcarrier modulation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829300" y="1681538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IFFT</a:t>
            </a:r>
          </a:p>
        </p:txBody>
      </p:sp>
      <p:pic>
        <p:nvPicPr>
          <p:cNvPr id="52" name="Picture 2" descr="Image result for wireless sig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527" y="1509880"/>
            <a:ext cx="501648" cy="34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Bent-Up Arrow 52"/>
          <p:cNvSpPr/>
          <p:nvPr/>
        </p:nvSpPr>
        <p:spPr>
          <a:xfrm>
            <a:off x="8058150" y="1915820"/>
            <a:ext cx="509954" cy="441037"/>
          </a:xfrm>
          <a:prstGeom prst="bentUp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350891" y="1946098"/>
            <a:ext cx="534408" cy="608729"/>
            <a:chOff x="7523742" y="1915820"/>
            <a:chExt cx="340082" cy="608729"/>
          </a:xfrm>
        </p:grpSpPr>
        <p:pic>
          <p:nvPicPr>
            <p:cNvPr id="55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523742" y="1915820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606970" y="1915820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690502" y="1917144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773730" y="1917144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Straight Arrow Connector 8"/>
          <p:cNvCxnSpPr>
            <a:stCxn id="48" idx="3"/>
            <a:endCxn id="49" idx="1"/>
          </p:cNvCxnSpPr>
          <p:nvPr/>
        </p:nvCxnSpPr>
        <p:spPr>
          <a:xfrm>
            <a:off x="2091690" y="2250463"/>
            <a:ext cx="34671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9" idx="3"/>
            <a:endCxn id="50" idx="1"/>
          </p:cNvCxnSpPr>
          <p:nvPr/>
        </p:nvCxnSpPr>
        <p:spPr>
          <a:xfrm>
            <a:off x="3787140" y="2250463"/>
            <a:ext cx="34671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0" idx="3"/>
            <a:endCxn id="51" idx="1"/>
          </p:cNvCxnSpPr>
          <p:nvPr/>
        </p:nvCxnSpPr>
        <p:spPr>
          <a:xfrm>
            <a:off x="5482590" y="2250463"/>
            <a:ext cx="34671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133014" y="4745472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FFT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828464" y="4745472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Subcarrier demodulation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523914" y="4745472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 to serial</a:t>
            </a:r>
          </a:p>
        </p:txBody>
      </p:sp>
      <p:sp>
        <p:nvSpPr>
          <p:cNvPr id="77" name="Rectangle 76"/>
          <p:cNvSpPr/>
          <p:nvPr/>
        </p:nvSpPr>
        <p:spPr>
          <a:xfrm>
            <a:off x="7219364" y="4745472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Error correction decoding</a:t>
            </a:r>
          </a:p>
        </p:txBody>
      </p:sp>
      <p:cxnSp>
        <p:nvCxnSpPr>
          <p:cNvPr id="85" name="Straight Arrow Connector 84"/>
          <p:cNvCxnSpPr>
            <a:stCxn id="63" idx="3"/>
            <a:endCxn id="64" idx="1"/>
          </p:cNvCxnSpPr>
          <p:nvPr/>
        </p:nvCxnSpPr>
        <p:spPr>
          <a:xfrm>
            <a:off x="3481754" y="5314397"/>
            <a:ext cx="34671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4" idx="3"/>
            <a:endCxn id="76" idx="1"/>
          </p:cNvCxnSpPr>
          <p:nvPr/>
        </p:nvCxnSpPr>
        <p:spPr>
          <a:xfrm>
            <a:off x="5177204" y="5314397"/>
            <a:ext cx="34671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6" idx="3"/>
            <a:endCxn id="77" idx="1"/>
          </p:cNvCxnSpPr>
          <p:nvPr/>
        </p:nvCxnSpPr>
        <p:spPr>
          <a:xfrm>
            <a:off x="6872654" y="5314397"/>
            <a:ext cx="34671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1417320" y="5010032"/>
            <a:ext cx="534408" cy="608729"/>
            <a:chOff x="7523742" y="1915820"/>
            <a:chExt cx="340082" cy="608729"/>
          </a:xfrm>
        </p:grpSpPr>
        <p:pic>
          <p:nvPicPr>
            <p:cNvPr id="89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523742" y="1915820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606970" y="1915820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690502" y="1917144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773730" y="1917144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3" name="Bent-Up Arrow 92"/>
          <p:cNvSpPr/>
          <p:nvPr/>
        </p:nvSpPr>
        <p:spPr>
          <a:xfrm rot="5400000">
            <a:off x="800104" y="4943555"/>
            <a:ext cx="509954" cy="441037"/>
          </a:xfrm>
          <a:prstGeom prst="bentUp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2" descr="Image result for wireless sig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0" y="4402156"/>
            <a:ext cx="501648" cy="34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3313574" y="1044028"/>
            <a:ext cx="203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Transmitter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313574" y="4065266"/>
            <a:ext cx="203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Receiver</a:t>
            </a:r>
          </a:p>
        </p:txBody>
      </p:sp>
    </p:spTree>
    <p:extLst>
      <p:ext uri="{BB962C8B-B14F-4D97-AF65-F5344CB8AC3E}">
        <p14:creationId xmlns:p14="http://schemas.microsoft.com/office/powerpoint/2010/main" val="1897943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366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85750"/>
            <a:ext cx="53340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Parity checking</a:t>
            </a:r>
          </a:p>
        </p:txBody>
      </p:sp>
      <p:pic>
        <p:nvPicPr>
          <p:cNvPr id="62469" name="Picture 3" descr="522 Single Bit Parit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727325"/>
            <a:ext cx="2609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661988" y="1416050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+mn-cs"/>
              </a:rPr>
              <a:t>single bit parity: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  <a:cs typeface="+mn-cs"/>
              </a:rPr>
              <a:t>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Arial" charset="0"/>
                <a:cs typeface="+mn-cs"/>
              </a:rPr>
              <a:t>d</a:t>
            </a:r>
            <a:r>
              <a:rPr lang="en-US" sz="2000" i="0" dirty="0">
                <a:latin typeface="Arial" charset="0"/>
                <a:cs typeface="+mn-cs"/>
              </a:rPr>
              <a:t>etect single bit errors</a:t>
            </a:r>
          </a:p>
        </p:txBody>
      </p:sp>
      <p:pic>
        <p:nvPicPr>
          <p:cNvPr id="62471" name="Picture 5" descr="523 Double Bit Parit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327275"/>
            <a:ext cx="37512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825875" y="1409700"/>
            <a:ext cx="44842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+mn-cs"/>
              </a:rPr>
              <a:t>two-dimensional bit parity: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Arial" charset="0"/>
                <a:cs typeface="+mn-cs"/>
              </a:rPr>
              <a:t> detect and correct single bit errors</a:t>
            </a:r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4572000" y="5338763"/>
            <a:ext cx="163513" cy="211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6248400" y="5334000"/>
            <a:ext cx="147638" cy="207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475" name="TextBox 1"/>
          <p:cNvSpPr txBox="1">
            <a:spLocks noChangeArrowheads="1"/>
          </p:cNvSpPr>
          <p:nvPr/>
        </p:nvSpPr>
        <p:spPr bwMode="auto">
          <a:xfrm>
            <a:off x="4503738" y="5241925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62476" name="TextBox 13"/>
          <p:cNvSpPr txBox="1">
            <a:spLocks noChangeArrowheads="1"/>
          </p:cNvSpPr>
          <p:nvPr/>
        </p:nvSpPr>
        <p:spPr bwMode="auto">
          <a:xfrm>
            <a:off x="6162675" y="5232400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/>
              <a:t>Data Link Layer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54BF92-B37E-4A1F-BD37-E489B15523C0}"/>
              </a:ext>
            </a:extLst>
          </p:cNvPr>
          <p:cNvGrpSpPr>
            <a:grpSpLocks/>
          </p:cNvGrpSpPr>
          <p:nvPr/>
        </p:nvGrpSpPr>
        <p:grpSpPr bwMode="auto">
          <a:xfrm>
            <a:off x="777439" y="4080434"/>
            <a:ext cx="3023830" cy="1383347"/>
            <a:chOff x="2882156" y="2404640"/>
            <a:chExt cx="3023830" cy="1374959"/>
          </a:xfrm>
        </p:grpSpPr>
        <p:sp>
          <p:nvSpPr>
            <p:cNvPr id="18" name="Rectangle: Rounded Corners 387">
              <a:extLst>
                <a:ext uri="{FF2B5EF4-FFF2-40B4-BE49-F238E27FC236}">
                  <a16:creationId xmlns:a16="http://schemas.microsoft.com/office/drawing/2014/main" id="{BA0BE275-3076-4A61-88E7-A3A642F30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156" y="2875170"/>
              <a:ext cx="3023830" cy="904429"/>
            </a:xfrm>
            <a:prstGeom prst="roundRect">
              <a:avLst>
                <a:gd name="adj" fmla="val 8792"/>
              </a:avLst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Gill Sans MT" panose="020B0502020104020203" pitchFamily="34" charset="0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Gill Sans MT" panose="020B0502020104020203" pitchFamily="34" charset="0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Gill Sans MT" panose="020B0502020104020203" pitchFamily="34" charset="0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Gill Sans MT" panose="020B0502020104020203" pitchFamily="34" charset="0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Gill Sans MT" panose="020B0502020104020203" pitchFamily="34" charset="0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Gill Sans MT" panose="020B0502020104020203" pitchFamily="34" charset="0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Gill Sans MT" panose="020B0502020104020203" pitchFamily="34" charset="0"/>
                  <a:cs typeface="Gill Sans MT" panose="020B05020201040202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Any limitations of this method?</a:t>
              </a:r>
            </a:p>
          </p:txBody>
        </p:sp>
        <p:pic>
          <p:nvPicPr>
            <p:cNvPr id="19" name="Picture 25" descr="Related image">
              <a:extLst>
                <a:ext uri="{FF2B5EF4-FFF2-40B4-BE49-F238E27FC236}">
                  <a16:creationId xmlns:a16="http://schemas.microsoft.com/office/drawing/2014/main" id="{3D2B77D7-32DC-496B-8087-A2E8BF84C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8311" y="2404640"/>
              <a:ext cx="338138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042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Error Correction (FEC)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Wireless channel is inherently error prone</a:t>
            </a:r>
          </a:p>
          <a:p>
            <a:pPr lvl="1"/>
            <a:r>
              <a:rPr lang="en-US" dirty="0"/>
              <a:t>Bit errors are common</a:t>
            </a:r>
          </a:p>
          <a:p>
            <a:pPr lvl="1"/>
            <a:r>
              <a:rPr lang="en-US" dirty="0"/>
              <a:t>Can significantly reduce the achievable data rate</a:t>
            </a:r>
          </a:p>
          <a:p>
            <a:pPr lvl="1"/>
            <a:endParaRPr lang="en-US" dirty="0"/>
          </a:p>
          <a:p>
            <a:r>
              <a:rPr lang="en-US" dirty="0"/>
              <a:t>FEC</a:t>
            </a:r>
          </a:p>
          <a:p>
            <a:pPr lvl="1"/>
            <a:r>
              <a:rPr lang="en-US" dirty="0"/>
              <a:t>Receiver can detect (to some extent) which bits were corrupted and correct them</a:t>
            </a:r>
          </a:p>
          <a:p>
            <a:pPr lvl="1"/>
            <a:r>
              <a:rPr lang="en-US" dirty="0"/>
              <a:t>Additional parity bits are added to the data bits</a:t>
            </a:r>
          </a:p>
          <a:p>
            <a:pPr lvl="1"/>
            <a:r>
              <a:rPr lang="en-US" dirty="0"/>
              <a:t>Commonly used FEC in 802.11 – Convolution codes</a:t>
            </a:r>
          </a:p>
          <a:p>
            <a:pPr lvl="1"/>
            <a:endParaRPr lang="en-US" dirty="0"/>
          </a:p>
          <a:p>
            <a:r>
              <a:rPr lang="en-US" dirty="0"/>
              <a:t>Coding rate</a:t>
            </a:r>
          </a:p>
          <a:p>
            <a:pPr lvl="1"/>
            <a:r>
              <a:rPr lang="en-US" dirty="0"/>
              <a:t>No. of data bits / (no. of data bits + no. of parity bits)</a:t>
            </a:r>
          </a:p>
          <a:p>
            <a:pPr lvl="1"/>
            <a:r>
              <a:rPr lang="en-US" dirty="0"/>
              <a:t>Coding rate of 1/2 means 50% bits are additional parity bits for FEC</a:t>
            </a:r>
          </a:p>
          <a:p>
            <a:pPr lvl="1"/>
            <a:r>
              <a:rPr lang="en-US" dirty="0"/>
              <a:t>Coding rate of 3/4 means 25% bits are additional parity bits for FEC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29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9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Wireless networking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549597" cy="4961723"/>
          </a:xfrm>
        </p:spPr>
        <p:txBody>
          <a:bodyPr anchor="ctr" anchorCtr="1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Today’s agenda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Modulation primer</a:t>
            </a:r>
            <a:endParaRPr lang="en-US" sz="2000" dirty="0"/>
          </a:p>
          <a:p>
            <a:pPr lvl="1">
              <a:lnSpc>
                <a:spcPct val="200000"/>
              </a:lnSpc>
            </a:pPr>
            <a:r>
              <a:rPr lang="en-US" dirty="0"/>
              <a:t>OFDM and modulation</a:t>
            </a:r>
            <a:endParaRPr lang="en-US" sz="1600" dirty="0"/>
          </a:p>
          <a:p>
            <a:pPr lvl="1">
              <a:lnSpc>
                <a:spcPct val="200000"/>
              </a:lnSpc>
            </a:pPr>
            <a:r>
              <a:rPr lang="en-US" dirty="0"/>
              <a:t>802.11 a/n/ac PHY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Rate adaptation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17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Wireless networking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549597" cy="4961723"/>
          </a:xfrm>
        </p:spPr>
        <p:txBody>
          <a:bodyPr anchor="ctr" anchorCtr="1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Today’s agenda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Modulation primer</a:t>
            </a:r>
            <a:endParaRPr lang="en-US" sz="2000" dirty="0"/>
          </a:p>
          <a:p>
            <a:pPr lvl="1">
              <a:lnSpc>
                <a:spcPct val="200000"/>
              </a:lnSpc>
            </a:pPr>
            <a:r>
              <a:rPr lang="en-US" dirty="0"/>
              <a:t>OFDM and modulation</a:t>
            </a:r>
            <a:endParaRPr lang="en-US" sz="1600" dirty="0"/>
          </a:p>
          <a:p>
            <a:pPr lvl="1">
              <a:lnSpc>
                <a:spcPct val="200000"/>
              </a:lnSpc>
            </a:pPr>
            <a:r>
              <a:rPr lang="en-US" dirty="0"/>
              <a:t>802.11 a/n/ac PHY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Rate adaptation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709332" y="3976383"/>
            <a:ext cx="541867" cy="282222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8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 in 802.11a 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Channel bandwidth – 20 MHz</a:t>
            </a:r>
          </a:p>
          <a:p>
            <a:endParaRPr lang="en-US" dirty="0"/>
          </a:p>
          <a:p>
            <a:r>
              <a:rPr lang="en-US" dirty="0"/>
              <a:t>Total number of OFDM subcarriers – 48</a:t>
            </a:r>
          </a:p>
          <a:p>
            <a:endParaRPr lang="en-US" dirty="0"/>
          </a:p>
          <a:p>
            <a:r>
              <a:rPr lang="en-US" dirty="0"/>
              <a:t>FEC applied first to the incoming data bits</a:t>
            </a:r>
          </a:p>
          <a:p>
            <a:pPr lvl="1"/>
            <a:r>
              <a:rPr lang="en-US" dirty="0"/>
              <a:t>Resultant </a:t>
            </a:r>
            <a:r>
              <a:rPr lang="en-US" dirty="0" err="1"/>
              <a:t>data+parity</a:t>
            </a:r>
            <a:r>
              <a:rPr lang="en-US" dirty="0"/>
              <a:t> bits are input to interleaving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31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66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 Block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32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2950" y="1681538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Error correction coding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438400" y="1681538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Interleaving</a:t>
            </a:r>
          </a:p>
          <a:p>
            <a:pPr algn="ctr"/>
            <a:r>
              <a:rPr lang="en-US" dirty="0"/>
              <a:t>(serial to parallel)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133850" y="1681538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Subcarrier modulation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829300" y="1681538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IFFT</a:t>
            </a:r>
          </a:p>
        </p:txBody>
      </p:sp>
      <p:pic>
        <p:nvPicPr>
          <p:cNvPr id="52" name="Picture 2" descr="Image result for wireless sig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527" y="1509880"/>
            <a:ext cx="501648" cy="34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Bent-Up Arrow 52"/>
          <p:cNvSpPr/>
          <p:nvPr/>
        </p:nvSpPr>
        <p:spPr>
          <a:xfrm>
            <a:off x="8058150" y="1915820"/>
            <a:ext cx="509954" cy="441037"/>
          </a:xfrm>
          <a:prstGeom prst="bentUp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350891" y="1946098"/>
            <a:ext cx="534408" cy="608729"/>
            <a:chOff x="7523742" y="1915820"/>
            <a:chExt cx="340082" cy="608729"/>
          </a:xfrm>
        </p:grpSpPr>
        <p:pic>
          <p:nvPicPr>
            <p:cNvPr id="55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523742" y="1915820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606970" y="1915820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690502" y="1917144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773730" y="1917144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Straight Arrow Connector 8"/>
          <p:cNvCxnSpPr>
            <a:stCxn id="48" idx="3"/>
            <a:endCxn id="49" idx="1"/>
          </p:cNvCxnSpPr>
          <p:nvPr/>
        </p:nvCxnSpPr>
        <p:spPr>
          <a:xfrm>
            <a:off x="2091690" y="2250463"/>
            <a:ext cx="34671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9" idx="3"/>
            <a:endCxn id="50" idx="1"/>
          </p:cNvCxnSpPr>
          <p:nvPr/>
        </p:nvCxnSpPr>
        <p:spPr>
          <a:xfrm>
            <a:off x="3787140" y="2250463"/>
            <a:ext cx="34671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0" idx="3"/>
            <a:endCxn id="51" idx="1"/>
          </p:cNvCxnSpPr>
          <p:nvPr/>
        </p:nvCxnSpPr>
        <p:spPr>
          <a:xfrm>
            <a:off x="5482590" y="2250463"/>
            <a:ext cx="34671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133014" y="4745472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FFT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828464" y="4745472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Subcarrier demodulation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523914" y="4745472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 to serial</a:t>
            </a:r>
          </a:p>
        </p:txBody>
      </p:sp>
      <p:sp>
        <p:nvSpPr>
          <p:cNvPr id="77" name="Rectangle 76"/>
          <p:cNvSpPr/>
          <p:nvPr/>
        </p:nvSpPr>
        <p:spPr>
          <a:xfrm>
            <a:off x="7219364" y="4745472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Error correction decoding</a:t>
            </a:r>
          </a:p>
        </p:txBody>
      </p:sp>
      <p:cxnSp>
        <p:nvCxnSpPr>
          <p:cNvPr id="85" name="Straight Arrow Connector 84"/>
          <p:cNvCxnSpPr>
            <a:stCxn id="63" idx="3"/>
            <a:endCxn id="64" idx="1"/>
          </p:cNvCxnSpPr>
          <p:nvPr/>
        </p:nvCxnSpPr>
        <p:spPr>
          <a:xfrm>
            <a:off x="3481754" y="5314397"/>
            <a:ext cx="34671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4" idx="3"/>
            <a:endCxn id="76" idx="1"/>
          </p:cNvCxnSpPr>
          <p:nvPr/>
        </p:nvCxnSpPr>
        <p:spPr>
          <a:xfrm>
            <a:off x="5177204" y="5314397"/>
            <a:ext cx="34671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6" idx="3"/>
            <a:endCxn id="77" idx="1"/>
          </p:cNvCxnSpPr>
          <p:nvPr/>
        </p:nvCxnSpPr>
        <p:spPr>
          <a:xfrm>
            <a:off x="6872654" y="5314397"/>
            <a:ext cx="34671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1417320" y="5010032"/>
            <a:ext cx="534408" cy="608729"/>
            <a:chOff x="7523742" y="1915820"/>
            <a:chExt cx="340082" cy="608729"/>
          </a:xfrm>
        </p:grpSpPr>
        <p:pic>
          <p:nvPicPr>
            <p:cNvPr id="89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523742" y="1915820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606970" y="1915820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690502" y="1917144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773730" y="1917144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3" name="Bent-Up Arrow 92"/>
          <p:cNvSpPr/>
          <p:nvPr/>
        </p:nvSpPr>
        <p:spPr>
          <a:xfrm rot="5400000">
            <a:off x="800104" y="4943555"/>
            <a:ext cx="509954" cy="441037"/>
          </a:xfrm>
          <a:prstGeom prst="bentUp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2" descr="Image result for wireless sig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0" y="4402156"/>
            <a:ext cx="501648" cy="34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3313574" y="1044028"/>
            <a:ext cx="203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Transmitter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313574" y="4065266"/>
            <a:ext cx="203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Receiver</a:t>
            </a:r>
          </a:p>
        </p:txBody>
      </p:sp>
    </p:spTree>
    <p:extLst>
      <p:ext uri="{BB962C8B-B14F-4D97-AF65-F5344CB8AC3E}">
        <p14:creationId xmlns:p14="http://schemas.microsoft.com/office/powerpoint/2010/main" val="612924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Interleaving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of mapping the incoming data bits to subcarriers</a:t>
            </a:r>
          </a:p>
          <a:p>
            <a:pPr lvl="1"/>
            <a:r>
              <a:rPr lang="en-US" dirty="0"/>
              <a:t>In practice, serial to parallel interleaving is not round-robin</a:t>
            </a:r>
          </a:p>
          <a:p>
            <a:endParaRPr lang="en-US" dirty="0"/>
          </a:p>
          <a:p>
            <a:r>
              <a:rPr lang="en-US" dirty="0"/>
              <a:t>General rule</a:t>
            </a:r>
          </a:p>
          <a:p>
            <a:pPr lvl="1"/>
            <a:r>
              <a:rPr lang="en-US" dirty="0"/>
              <a:t>Map the consecutive bits to subcarriers far away from each other</a:t>
            </a:r>
          </a:p>
          <a:p>
            <a:pPr lvl="1"/>
            <a:r>
              <a:rPr lang="en-US" dirty="0"/>
              <a:t>Reduces the probability of consecutive bits being dropped due to fading in nearby subcarriers – improves FEC performance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33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8331" y="4367398"/>
            <a:ext cx="2263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0 1 0 0 1 1 0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435122" y="4164985"/>
            <a:ext cx="4891507" cy="2447907"/>
            <a:chOff x="5840251" y="1054027"/>
            <a:chExt cx="2519719" cy="1942484"/>
          </a:xfrm>
        </p:grpSpPr>
        <p:sp>
          <p:nvSpPr>
            <p:cNvPr id="42" name="Freeform 41"/>
            <p:cNvSpPr/>
            <p:nvPr/>
          </p:nvSpPr>
          <p:spPr>
            <a:xfrm>
              <a:off x="5840251" y="1054033"/>
              <a:ext cx="1438466" cy="1942478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998005" y="1054032"/>
              <a:ext cx="1438466" cy="1942478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155758" y="1054031"/>
              <a:ext cx="1438466" cy="1942478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313512" y="1054031"/>
              <a:ext cx="1438466" cy="1942478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471266" y="1054031"/>
              <a:ext cx="1438466" cy="1942478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622330" y="1054027"/>
              <a:ext cx="1438466" cy="1942478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771917" y="1054027"/>
              <a:ext cx="1438466" cy="1942478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921504" y="1054027"/>
              <a:ext cx="1438466" cy="1942478"/>
            </a:xfrm>
            <a:custGeom>
              <a:avLst/>
              <a:gdLst>
                <a:gd name="connsiteX0" fmla="*/ 0 w 4697730"/>
                <a:gd name="connsiteY0" fmla="*/ 2674621 h 3314701"/>
                <a:gd name="connsiteX1" fmla="*/ 491490 w 4697730"/>
                <a:gd name="connsiteY1" fmla="*/ 2560321 h 3314701"/>
                <a:gd name="connsiteX2" fmla="*/ 948690 w 4697730"/>
                <a:gd name="connsiteY2" fmla="*/ 2663191 h 3314701"/>
                <a:gd name="connsiteX3" fmla="*/ 1417320 w 4697730"/>
                <a:gd name="connsiteY3" fmla="*/ 3314701 h 3314701"/>
                <a:gd name="connsiteX4" fmla="*/ 1885950 w 4697730"/>
                <a:gd name="connsiteY4" fmla="*/ 2663191 h 3314701"/>
                <a:gd name="connsiteX5" fmla="*/ 2308860 w 4697730"/>
                <a:gd name="connsiteY5" fmla="*/ 1 h 3314701"/>
                <a:gd name="connsiteX6" fmla="*/ 2811780 w 4697730"/>
                <a:gd name="connsiteY6" fmla="*/ 2674621 h 3314701"/>
                <a:gd name="connsiteX7" fmla="*/ 3337560 w 4697730"/>
                <a:gd name="connsiteY7" fmla="*/ 3303271 h 3314701"/>
                <a:gd name="connsiteX8" fmla="*/ 3760470 w 4697730"/>
                <a:gd name="connsiteY8" fmla="*/ 2663191 h 3314701"/>
                <a:gd name="connsiteX9" fmla="*/ 4309110 w 4697730"/>
                <a:gd name="connsiteY9" fmla="*/ 2571751 h 3314701"/>
                <a:gd name="connsiteX10" fmla="*/ 4697730 w 4697730"/>
                <a:gd name="connsiteY10" fmla="*/ 2651761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730" h="3314701">
                  <a:moveTo>
                    <a:pt x="0" y="2674621"/>
                  </a:moveTo>
                  <a:cubicBezTo>
                    <a:pt x="166687" y="2618423"/>
                    <a:pt x="333375" y="2562226"/>
                    <a:pt x="491490" y="2560321"/>
                  </a:cubicBezTo>
                  <a:cubicBezTo>
                    <a:pt x="649605" y="2558416"/>
                    <a:pt x="794385" y="2537461"/>
                    <a:pt x="948690" y="2663191"/>
                  </a:cubicBezTo>
                  <a:cubicBezTo>
                    <a:pt x="1102995" y="2788921"/>
                    <a:pt x="1261110" y="3314701"/>
                    <a:pt x="1417320" y="3314701"/>
                  </a:cubicBezTo>
                  <a:cubicBezTo>
                    <a:pt x="1573530" y="3314701"/>
                    <a:pt x="1737360" y="3215641"/>
                    <a:pt x="1885950" y="2663191"/>
                  </a:cubicBezTo>
                  <a:cubicBezTo>
                    <a:pt x="2034540" y="2110741"/>
                    <a:pt x="2154555" y="-1904"/>
                    <a:pt x="2308860" y="1"/>
                  </a:cubicBezTo>
                  <a:cubicBezTo>
                    <a:pt x="2463165" y="1906"/>
                    <a:pt x="2640330" y="2124076"/>
                    <a:pt x="2811780" y="2674621"/>
                  </a:cubicBezTo>
                  <a:cubicBezTo>
                    <a:pt x="2983230" y="3225166"/>
                    <a:pt x="3179445" y="3305176"/>
                    <a:pt x="3337560" y="3303271"/>
                  </a:cubicBezTo>
                  <a:cubicBezTo>
                    <a:pt x="3495675" y="3301366"/>
                    <a:pt x="3598545" y="2785111"/>
                    <a:pt x="3760470" y="2663191"/>
                  </a:cubicBezTo>
                  <a:cubicBezTo>
                    <a:pt x="3922395" y="2541271"/>
                    <a:pt x="4152900" y="2573656"/>
                    <a:pt x="4309110" y="2571751"/>
                  </a:cubicBezTo>
                  <a:cubicBezTo>
                    <a:pt x="4465320" y="2569846"/>
                    <a:pt x="4581525" y="2610803"/>
                    <a:pt x="4697730" y="2651761"/>
                  </a:cubicBezTo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flipV="1">
            <a:off x="3028951" y="3703320"/>
            <a:ext cx="0" cy="246888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028951" y="6183630"/>
            <a:ext cx="349758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296707" y="5952797"/>
            <a:ext cx="73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398543" y="3596055"/>
            <a:ext cx="73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54" name="Freeform 53"/>
          <p:cNvSpPr/>
          <p:nvPr/>
        </p:nvSpPr>
        <p:spPr>
          <a:xfrm>
            <a:off x="3590835" y="4237953"/>
            <a:ext cx="2496098" cy="1971414"/>
          </a:xfrm>
          <a:custGeom>
            <a:avLst/>
            <a:gdLst>
              <a:gd name="connsiteX0" fmla="*/ 2199 w 2496098"/>
              <a:gd name="connsiteY0" fmla="*/ 1937124 h 1971414"/>
              <a:gd name="connsiteX1" fmla="*/ 2199 w 2496098"/>
              <a:gd name="connsiteY1" fmla="*/ 1285614 h 1971414"/>
              <a:gd name="connsiteX2" fmla="*/ 25059 w 2496098"/>
              <a:gd name="connsiteY2" fmla="*/ 1034154 h 1971414"/>
              <a:gd name="connsiteX3" fmla="*/ 25059 w 2496098"/>
              <a:gd name="connsiteY3" fmla="*/ 805554 h 1971414"/>
              <a:gd name="connsiteX4" fmla="*/ 105069 w 2496098"/>
              <a:gd name="connsiteY4" fmla="*/ 519804 h 1971414"/>
              <a:gd name="connsiteX5" fmla="*/ 196509 w 2496098"/>
              <a:gd name="connsiteY5" fmla="*/ 794124 h 1971414"/>
              <a:gd name="connsiteX6" fmla="*/ 196509 w 2496098"/>
              <a:gd name="connsiteY6" fmla="*/ 416934 h 1971414"/>
              <a:gd name="connsiteX7" fmla="*/ 276519 w 2496098"/>
              <a:gd name="connsiteY7" fmla="*/ 359784 h 1971414"/>
              <a:gd name="connsiteX8" fmla="*/ 322239 w 2496098"/>
              <a:gd name="connsiteY8" fmla="*/ 291204 h 1971414"/>
              <a:gd name="connsiteX9" fmla="*/ 333669 w 2496098"/>
              <a:gd name="connsiteY9" fmla="*/ 622674 h 1971414"/>
              <a:gd name="connsiteX10" fmla="*/ 402249 w 2496098"/>
              <a:gd name="connsiteY10" fmla="*/ 439794 h 1971414"/>
              <a:gd name="connsiteX11" fmla="*/ 413679 w 2496098"/>
              <a:gd name="connsiteY11" fmla="*/ 256914 h 1971414"/>
              <a:gd name="connsiteX12" fmla="*/ 527979 w 2496098"/>
              <a:gd name="connsiteY12" fmla="*/ 188334 h 1971414"/>
              <a:gd name="connsiteX13" fmla="*/ 562269 w 2496098"/>
              <a:gd name="connsiteY13" fmla="*/ 74034 h 1971414"/>
              <a:gd name="connsiteX14" fmla="*/ 653709 w 2496098"/>
              <a:gd name="connsiteY14" fmla="*/ 62604 h 1971414"/>
              <a:gd name="connsiteX15" fmla="*/ 710859 w 2496098"/>
              <a:gd name="connsiteY15" fmla="*/ 314064 h 1971414"/>
              <a:gd name="connsiteX16" fmla="*/ 813729 w 2496098"/>
              <a:gd name="connsiteY16" fmla="*/ 1502784 h 1971414"/>
              <a:gd name="connsiteX17" fmla="*/ 848019 w 2496098"/>
              <a:gd name="connsiteY17" fmla="*/ 679824 h 1971414"/>
              <a:gd name="connsiteX18" fmla="*/ 836589 w 2496098"/>
              <a:gd name="connsiteY18" fmla="*/ 28314 h 1971414"/>
              <a:gd name="connsiteX19" fmla="*/ 1065189 w 2496098"/>
              <a:gd name="connsiteY19" fmla="*/ 119754 h 1971414"/>
              <a:gd name="connsiteX20" fmla="*/ 1225209 w 2496098"/>
              <a:gd name="connsiteY20" fmla="*/ 142614 h 1971414"/>
              <a:gd name="connsiteX21" fmla="*/ 1339509 w 2496098"/>
              <a:gd name="connsiteY21" fmla="*/ 142614 h 1971414"/>
              <a:gd name="connsiteX22" fmla="*/ 1385229 w 2496098"/>
              <a:gd name="connsiteY22" fmla="*/ 302634 h 1971414"/>
              <a:gd name="connsiteX23" fmla="*/ 1476669 w 2496098"/>
              <a:gd name="connsiteY23" fmla="*/ 314064 h 1971414"/>
              <a:gd name="connsiteX24" fmla="*/ 1488099 w 2496098"/>
              <a:gd name="connsiteY24" fmla="*/ 165474 h 1971414"/>
              <a:gd name="connsiteX25" fmla="*/ 1533819 w 2496098"/>
              <a:gd name="connsiteY25" fmla="*/ 85464 h 1971414"/>
              <a:gd name="connsiteX26" fmla="*/ 1785279 w 2496098"/>
              <a:gd name="connsiteY26" fmla="*/ 85464 h 1971414"/>
              <a:gd name="connsiteX27" fmla="*/ 1808139 w 2496098"/>
              <a:gd name="connsiteY27" fmla="*/ 165474 h 1971414"/>
              <a:gd name="connsiteX28" fmla="*/ 1830999 w 2496098"/>
              <a:gd name="connsiteY28" fmla="*/ 279774 h 1971414"/>
              <a:gd name="connsiteX29" fmla="*/ 1865289 w 2496098"/>
              <a:gd name="connsiteY29" fmla="*/ 725544 h 1971414"/>
              <a:gd name="connsiteX30" fmla="*/ 1922439 w 2496098"/>
              <a:gd name="connsiteY30" fmla="*/ 1102734 h 1971414"/>
              <a:gd name="connsiteX31" fmla="*/ 1933869 w 2496098"/>
              <a:gd name="connsiteY31" fmla="*/ 714114 h 1971414"/>
              <a:gd name="connsiteX32" fmla="*/ 1933869 w 2496098"/>
              <a:gd name="connsiteY32" fmla="*/ 394074 h 1971414"/>
              <a:gd name="connsiteX33" fmla="*/ 1933869 w 2496098"/>
              <a:gd name="connsiteY33" fmla="*/ 199764 h 1971414"/>
              <a:gd name="connsiteX34" fmla="*/ 2025309 w 2496098"/>
              <a:gd name="connsiteY34" fmla="*/ 394074 h 1971414"/>
              <a:gd name="connsiteX35" fmla="*/ 2036739 w 2496098"/>
              <a:gd name="connsiteY35" fmla="*/ 919854 h 1971414"/>
              <a:gd name="connsiteX36" fmla="*/ 2139609 w 2496098"/>
              <a:gd name="connsiteY36" fmla="*/ 1617084 h 1971414"/>
              <a:gd name="connsiteX37" fmla="*/ 2139609 w 2496098"/>
              <a:gd name="connsiteY37" fmla="*/ 1034154 h 1971414"/>
              <a:gd name="connsiteX38" fmla="*/ 2116749 w 2496098"/>
              <a:gd name="connsiteY38" fmla="*/ 542664 h 1971414"/>
              <a:gd name="connsiteX39" fmla="*/ 2082459 w 2496098"/>
              <a:gd name="connsiteY39" fmla="*/ 211194 h 1971414"/>
              <a:gd name="connsiteX40" fmla="*/ 2162469 w 2496098"/>
              <a:gd name="connsiteY40" fmla="*/ 199764 h 1971414"/>
              <a:gd name="connsiteX41" fmla="*/ 2242479 w 2496098"/>
              <a:gd name="connsiteY41" fmla="*/ 325494 h 1971414"/>
              <a:gd name="connsiteX42" fmla="*/ 2299629 w 2496098"/>
              <a:gd name="connsiteY42" fmla="*/ 439794 h 1971414"/>
              <a:gd name="connsiteX43" fmla="*/ 2391069 w 2496098"/>
              <a:gd name="connsiteY43" fmla="*/ 622674 h 1971414"/>
              <a:gd name="connsiteX44" fmla="*/ 2482509 w 2496098"/>
              <a:gd name="connsiteY44" fmla="*/ 1114164 h 1971414"/>
              <a:gd name="connsiteX45" fmla="*/ 2493939 w 2496098"/>
              <a:gd name="connsiteY45" fmla="*/ 1971414 h 197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496098" h="1971414">
                <a:moveTo>
                  <a:pt x="2199" y="1937124"/>
                </a:moveTo>
                <a:cubicBezTo>
                  <a:pt x="294" y="1686616"/>
                  <a:pt x="-1611" y="1436109"/>
                  <a:pt x="2199" y="1285614"/>
                </a:cubicBezTo>
                <a:cubicBezTo>
                  <a:pt x="6009" y="1135119"/>
                  <a:pt x="21249" y="1114164"/>
                  <a:pt x="25059" y="1034154"/>
                </a:cubicBezTo>
                <a:cubicBezTo>
                  <a:pt x="28869" y="954144"/>
                  <a:pt x="11724" y="891279"/>
                  <a:pt x="25059" y="805554"/>
                </a:cubicBezTo>
                <a:cubicBezTo>
                  <a:pt x="38394" y="719829"/>
                  <a:pt x="76494" y="521709"/>
                  <a:pt x="105069" y="519804"/>
                </a:cubicBezTo>
                <a:cubicBezTo>
                  <a:pt x="133644" y="517899"/>
                  <a:pt x="181269" y="811269"/>
                  <a:pt x="196509" y="794124"/>
                </a:cubicBezTo>
                <a:cubicBezTo>
                  <a:pt x="211749" y="776979"/>
                  <a:pt x="183174" y="489324"/>
                  <a:pt x="196509" y="416934"/>
                </a:cubicBezTo>
                <a:cubicBezTo>
                  <a:pt x="209844" y="344544"/>
                  <a:pt x="255564" y="380739"/>
                  <a:pt x="276519" y="359784"/>
                </a:cubicBezTo>
                <a:cubicBezTo>
                  <a:pt x="297474" y="338829"/>
                  <a:pt x="312714" y="247389"/>
                  <a:pt x="322239" y="291204"/>
                </a:cubicBezTo>
                <a:cubicBezTo>
                  <a:pt x="331764" y="335019"/>
                  <a:pt x="320334" y="597909"/>
                  <a:pt x="333669" y="622674"/>
                </a:cubicBezTo>
                <a:cubicBezTo>
                  <a:pt x="347004" y="647439"/>
                  <a:pt x="388914" y="500754"/>
                  <a:pt x="402249" y="439794"/>
                </a:cubicBezTo>
                <a:cubicBezTo>
                  <a:pt x="415584" y="378834"/>
                  <a:pt x="392724" y="298824"/>
                  <a:pt x="413679" y="256914"/>
                </a:cubicBezTo>
                <a:cubicBezTo>
                  <a:pt x="434634" y="215004"/>
                  <a:pt x="503214" y="218814"/>
                  <a:pt x="527979" y="188334"/>
                </a:cubicBezTo>
                <a:cubicBezTo>
                  <a:pt x="552744" y="157854"/>
                  <a:pt x="541314" y="94989"/>
                  <a:pt x="562269" y="74034"/>
                </a:cubicBezTo>
                <a:cubicBezTo>
                  <a:pt x="583224" y="53079"/>
                  <a:pt x="628944" y="22599"/>
                  <a:pt x="653709" y="62604"/>
                </a:cubicBezTo>
                <a:cubicBezTo>
                  <a:pt x="678474" y="102609"/>
                  <a:pt x="684189" y="74034"/>
                  <a:pt x="710859" y="314064"/>
                </a:cubicBezTo>
                <a:cubicBezTo>
                  <a:pt x="737529" y="554094"/>
                  <a:pt x="790869" y="1441824"/>
                  <a:pt x="813729" y="1502784"/>
                </a:cubicBezTo>
                <a:cubicBezTo>
                  <a:pt x="836589" y="1563744"/>
                  <a:pt x="844209" y="925569"/>
                  <a:pt x="848019" y="679824"/>
                </a:cubicBezTo>
                <a:cubicBezTo>
                  <a:pt x="851829" y="434079"/>
                  <a:pt x="800394" y="121659"/>
                  <a:pt x="836589" y="28314"/>
                </a:cubicBezTo>
                <a:cubicBezTo>
                  <a:pt x="872784" y="-65031"/>
                  <a:pt x="1000419" y="100704"/>
                  <a:pt x="1065189" y="119754"/>
                </a:cubicBezTo>
                <a:cubicBezTo>
                  <a:pt x="1129959" y="138804"/>
                  <a:pt x="1179489" y="138804"/>
                  <a:pt x="1225209" y="142614"/>
                </a:cubicBezTo>
                <a:cubicBezTo>
                  <a:pt x="1270929" y="146424"/>
                  <a:pt x="1312839" y="115944"/>
                  <a:pt x="1339509" y="142614"/>
                </a:cubicBezTo>
                <a:cubicBezTo>
                  <a:pt x="1366179" y="169284"/>
                  <a:pt x="1362369" y="274059"/>
                  <a:pt x="1385229" y="302634"/>
                </a:cubicBezTo>
                <a:cubicBezTo>
                  <a:pt x="1408089" y="331209"/>
                  <a:pt x="1459524" y="336924"/>
                  <a:pt x="1476669" y="314064"/>
                </a:cubicBezTo>
                <a:cubicBezTo>
                  <a:pt x="1493814" y="291204"/>
                  <a:pt x="1478574" y="203574"/>
                  <a:pt x="1488099" y="165474"/>
                </a:cubicBezTo>
                <a:cubicBezTo>
                  <a:pt x="1497624" y="127374"/>
                  <a:pt x="1484289" y="98799"/>
                  <a:pt x="1533819" y="85464"/>
                </a:cubicBezTo>
                <a:cubicBezTo>
                  <a:pt x="1583349" y="72129"/>
                  <a:pt x="1739559" y="72129"/>
                  <a:pt x="1785279" y="85464"/>
                </a:cubicBezTo>
                <a:cubicBezTo>
                  <a:pt x="1830999" y="98799"/>
                  <a:pt x="1800519" y="133089"/>
                  <a:pt x="1808139" y="165474"/>
                </a:cubicBezTo>
                <a:cubicBezTo>
                  <a:pt x="1815759" y="197859"/>
                  <a:pt x="1821474" y="186429"/>
                  <a:pt x="1830999" y="279774"/>
                </a:cubicBezTo>
                <a:cubicBezTo>
                  <a:pt x="1840524" y="373119"/>
                  <a:pt x="1850049" y="588384"/>
                  <a:pt x="1865289" y="725544"/>
                </a:cubicBezTo>
                <a:cubicBezTo>
                  <a:pt x="1880529" y="862704"/>
                  <a:pt x="1911009" y="1104639"/>
                  <a:pt x="1922439" y="1102734"/>
                </a:cubicBezTo>
                <a:cubicBezTo>
                  <a:pt x="1933869" y="1100829"/>
                  <a:pt x="1931964" y="832224"/>
                  <a:pt x="1933869" y="714114"/>
                </a:cubicBezTo>
                <a:cubicBezTo>
                  <a:pt x="1935774" y="596004"/>
                  <a:pt x="1933869" y="394074"/>
                  <a:pt x="1933869" y="394074"/>
                </a:cubicBezTo>
                <a:cubicBezTo>
                  <a:pt x="1933869" y="308349"/>
                  <a:pt x="1918629" y="199764"/>
                  <a:pt x="1933869" y="199764"/>
                </a:cubicBezTo>
                <a:cubicBezTo>
                  <a:pt x="1949109" y="199764"/>
                  <a:pt x="2008164" y="274059"/>
                  <a:pt x="2025309" y="394074"/>
                </a:cubicBezTo>
                <a:cubicBezTo>
                  <a:pt x="2042454" y="514089"/>
                  <a:pt x="2017689" y="716019"/>
                  <a:pt x="2036739" y="919854"/>
                </a:cubicBezTo>
                <a:cubicBezTo>
                  <a:pt x="2055789" y="1123689"/>
                  <a:pt x="2122464" y="1598034"/>
                  <a:pt x="2139609" y="1617084"/>
                </a:cubicBezTo>
                <a:cubicBezTo>
                  <a:pt x="2156754" y="1636134"/>
                  <a:pt x="2143419" y="1213224"/>
                  <a:pt x="2139609" y="1034154"/>
                </a:cubicBezTo>
                <a:cubicBezTo>
                  <a:pt x="2135799" y="855084"/>
                  <a:pt x="2126274" y="679824"/>
                  <a:pt x="2116749" y="542664"/>
                </a:cubicBezTo>
                <a:cubicBezTo>
                  <a:pt x="2107224" y="405504"/>
                  <a:pt x="2074839" y="268344"/>
                  <a:pt x="2082459" y="211194"/>
                </a:cubicBezTo>
                <a:cubicBezTo>
                  <a:pt x="2090079" y="154044"/>
                  <a:pt x="2135799" y="180714"/>
                  <a:pt x="2162469" y="199764"/>
                </a:cubicBezTo>
                <a:cubicBezTo>
                  <a:pt x="2189139" y="218814"/>
                  <a:pt x="2219619" y="285489"/>
                  <a:pt x="2242479" y="325494"/>
                </a:cubicBezTo>
                <a:cubicBezTo>
                  <a:pt x="2265339" y="365499"/>
                  <a:pt x="2299629" y="439794"/>
                  <a:pt x="2299629" y="439794"/>
                </a:cubicBezTo>
                <a:cubicBezTo>
                  <a:pt x="2324394" y="489324"/>
                  <a:pt x="2360589" y="510279"/>
                  <a:pt x="2391069" y="622674"/>
                </a:cubicBezTo>
                <a:cubicBezTo>
                  <a:pt x="2421549" y="735069"/>
                  <a:pt x="2465364" y="889374"/>
                  <a:pt x="2482509" y="1114164"/>
                </a:cubicBezTo>
                <a:cubicBezTo>
                  <a:pt x="2499654" y="1338954"/>
                  <a:pt x="2496796" y="1655184"/>
                  <a:pt x="2493939" y="1971414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4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802.11a supports following modulation schemes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34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160983"/>
              </p:ext>
            </p:extLst>
          </p:nvPr>
        </p:nvGraphicFramePr>
        <p:xfrm>
          <a:off x="2385060" y="2655523"/>
          <a:ext cx="4373880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86940">
                  <a:extLst>
                    <a:ext uri="{9D8B030D-6E8A-4147-A177-3AD203B41FA5}">
                      <a16:colId xmlns:a16="http://schemas.microsoft.com/office/drawing/2014/main" val="1947624181"/>
                    </a:ext>
                  </a:extLst>
                </a:gridCol>
                <a:gridCol w="2186940">
                  <a:extLst>
                    <a:ext uri="{9D8B030D-6E8A-4147-A177-3AD203B41FA5}">
                      <a16:colId xmlns:a16="http://schemas.microsoft.com/office/drawing/2014/main" val="2283505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Bits per symbol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115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394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493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441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1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519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Interleaving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802.11a example</a:t>
            </a:r>
          </a:p>
          <a:p>
            <a:pPr lvl="1"/>
            <a:r>
              <a:rPr lang="en-US" dirty="0"/>
              <a:t>48 subcarriers</a:t>
            </a:r>
          </a:p>
          <a:p>
            <a:pPr lvl="1"/>
            <a:r>
              <a:rPr lang="en-US" dirty="0"/>
              <a:t>Modulation chosen - 64 QAM (6 bits per symbol)</a:t>
            </a:r>
          </a:p>
          <a:p>
            <a:pPr lvl="1"/>
            <a:endParaRPr lang="en-US" dirty="0"/>
          </a:p>
          <a:p>
            <a:r>
              <a:rPr lang="en-US" dirty="0" err="1"/>
              <a:t>Interleaver</a:t>
            </a:r>
            <a:r>
              <a:rPr lang="en-US" dirty="0"/>
              <a:t> buffer size = 48 x 6 = 288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35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021" y="4312592"/>
            <a:ext cx="264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  <a:r>
              <a:rPr lang="en-US" sz="2400" baseline="-25000" dirty="0"/>
              <a:t>1</a:t>
            </a:r>
            <a:r>
              <a:rPr lang="en-US" sz="2400" dirty="0"/>
              <a:t>, b</a:t>
            </a:r>
            <a:r>
              <a:rPr lang="en-US" sz="2400" baseline="-25000" dirty="0"/>
              <a:t>2</a:t>
            </a:r>
            <a:r>
              <a:rPr lang="en-US" sz="2400" dirty="0"/>
              <a:t>, b</a:t>
            </a:r>
            <a:r>
              <a:rPr lang="en-US" sz="2400" baseline="-25000" dirty="0"/>
              <a:t>3</a:t>
            </a:r>
            <a:r>
              <a:rPr lang="en-US" sz="2400" dirty="0"/>
              <a:t>, … , b</a:t>
            </a:r>
            <a:r>
              <a:rPr lang="en-US" sz="2400" baseline="-25000" dirty="0"/>
              <a:t>288</a:t>
            </a:r>
            <a:r>
              <a:rPr lang="en-US" sz="2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2381" y="3211512"/>
            <a:ext cx="4686300" cy="2219014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86300" y="5845168"/>
            <a:ext cx="2356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Subcarrier no.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59541" y="5375538"/>
            <a:ext cx="48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349783" y="5351084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  <a:r>
              <a:rPr lang="en-US" sz="2400" baseline="-25000" dirty="0"/>
              <a:t>48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998698"/>
              </p:ext>
            </p:extLst>
          </p:nvPr>
        </p:nvGraphicFramePr>
        <p:xfrm>
          <a:off x="3244362" y="3211512"/>
          <a:ext cx="1128346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4173">
                  <a:extLst>
                    <a:ext uri="{9D8B030D-6E8A-4147-A177-3AD203B41FA5}">
                      <a16:colId xmlns:a16="http://schemas.microsoft.com/office/drawing/2014/main" val="2344727967"/>
                    </a:ext>
                  </a:extLst>
                </a:gridCol>
                <a:gridCol w="564173">
                  <a:extLst>
                    <a:ext uri="{9D8B030D-6E8A-4147-A177-3AD203B41FA5}">
                      <a16:colId xmlns:a16="http://schemas.microsoft.com/office/drawing/2014/main" val="121625686"/>
                    </a:ext>
                  </a:extLst>
                </a:gridCol>
              </a:tblGrid>
              <a:tr h="29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241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242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0067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193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194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2275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146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663507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98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19640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287194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305778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861582" y="5365198"/>
            <a:ext cx="48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201655"/>
              </p:ext>
            </p:extLst>
          </p:nvPr>
        </p:nvGraphicFramePr>
        <p:xfrm>
          <a:off x="7349783" y="3211512"/>
          <a:ext cx="564173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4173">
                  <a:extLst>
                    <a:ext uri="{9D8B030D-6E8A-4147-A177-3AD203B41FA5}">
                      <a16:colId xmlns:a16="http://schemas.microsoft.com/office/drawing/2014/main" val="559530369"/>
                    </a:ext>
                  </a:extLst>
                </a:gridCol>
              </a:tblGrid>
              <a:tr h="291465"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288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0067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240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2275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192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663507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144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19640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96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287194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48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305778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572014" y="4230358"/>
            <a:ext cx="64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35749" y="4230359"/>
            <a:ext cx="64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04285" y="4230358"/>
            <a:ext cx="64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66386" y="5332024"/>
            <a:ext cx="64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7254" y="3675082"/>
            <a:ext cx="2015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0,   1,   0, … , 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1375" y="1273055"/>
            <a:ext cx="283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More complex versions of block </a:t>
            </a:r>
            <a:r>
              <a:rPr lang="en-US" sz="2000" dirty="0" err="1"/>
              <a:t>interleavers</a:t>
            </a:r>
            <a:r>
              <a:rPr lang="en-US" sz="2000" dirty="0"/>
              <a:t> used</a:t>
            </a:r>
          </a:p>
        </p:txBody>
      </p:sp>
      <p:cxnSp>
        <p:nvCxnSpPr>
          <p:cNvPr id="8" name="Straight Arrow Connector 7"/>
          <p:cNvCxnSpPr>
            <a:stCxn id="18" idx="2"/>
          </p:cNvCxnSpPr>
          <p:nvPr/>
        </p:nvCxnSpPr>
        <p:spPr>
          <a:xfrm flipH="1">
            <a:off x="7349784" y="1980941"/>
            <a:ext cx="377904" cy="1089637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007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Subcarrier Modulation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Subcarrier symbol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36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021" y="2506652"/>
            <a:ext cx="264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  <a:r>
              <a:rPr lang="en-US" sz="2400" baseline="-25000" dirty="0"/>
              <a:t>1</a:t>
            </a:r>
            <a:r>
              <a:rPr lang="en-US" sz="2400" dirty="0"/>
              <a:t>, b</a:t>
            </a:r>
            <a:r>
              <a:rPr lang="en-US" sz="2400" baseline="-25000" dirty="0"/>
              <a:t>2</a:t>
            </a:r>
            <a:r>
              <a:rPr lang="en-US" sz="2400" dirty="0"/>
              <a:t>, b</a:t>
            </a:r>
            <a:r>
              <a:rPr lang="en-US" sz="2400" baseline="-25000" dirty="0"/>
              <a:t>3</a:t>
            </a:r>
            <a:r>
              <a:rPr lang="en-US" sz="2400" dirty="0"/>
              <a:t>, … , b</a:t>
            </a:r>
            <a:r>
              <a:rPr lang="en-US" sz="2400" baseline="-25000" dirty="0"/>
              <a:t>288</a:t>
            </a:r>
            <a:r>
              <a:rPr lang="en-US" sz="2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2381" y="1405572"/>
            <a:ext cx="4686300" cy="2219014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59541" y="3569598"/>
            <a:ext cx="48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349783" y="3545144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  <a:r>
              <a:rPr lang="en-US" sz="2400" baseline="-25000" dirty="0"/>
              <a:t>48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539254"/>
              </p:ext>
            </p:extLst>
          </p:nvPr>
        </p:nvGraphicFramePr>
        <p:xfrm>
          <a:off x="3244362" y="1405572"/>
          <a:ext cx="1128346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4173">
                  <a:extLst>
                    <a:ext uri="{9D8B030D-6E8A-4147-A177-3AD203B41FA5}">
                      <a16:colId xmlns:a16="http://schemas.microsoft.com/office/drawing/2014/main" val="2344727967"/>
                    </a:ext>
                  </a:extLst>
                </a:gridCol>
                <a:gridCol w="564173">
                  <a:extLst>
                    <a:ext uri="{9D8B030D-6E8A-4147-A177-3AD203B41FA5}">
                      <a16:colId xmlns:a16="http://schemas.microsoft.com/office/drawing/2014/main" val="121625686"/>
                    </a:ext>
                  </a:extLst>
                </a:gridCol>
              </a:tblGrid>
              <a:tr h="29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241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242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0067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193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194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2275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146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663507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98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19640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287194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305778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861582" y="3559258"/>
            <a:ext cx="48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234970"/>
              </p:ext>
            </p:extLst>
          </p:nvPr>
        </p:nvGraphicFramePr>
        <p:xfrm>
          <a:off x="7349783" y="1405572"/>
          <a:ext cx="564173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4173">
                  <a:extLst>
                    <a:ext uri="{9D8B030D-6E8A-4147-A177-3AD203B41FA5}">
                      <a16:colId xmlns:a16="http://schemas.microsoft.com/office/drawing/2014/main" val="559530369"/>
                    </a:ext>
                  </a:extLst>
                </a:gridCol>
              </a:tblGrid>
              <a:tr h="291465"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288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0067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240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2275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192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663507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144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19640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96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287194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48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305778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572014" y="2424418"/>
            <a:ext cx="64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35749" y="2424419"/>
            <a:ext cx="64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04285" y="2424418"/>
            <a:ext cx="64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66386" y="3526084"/>
            <a:ext cx="64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7254" y="1869142"/>
            <a:ext cx="2015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0,   1,   0, … ,  1</a:t>
            </a:r>
          </a:p>
        </p:txBody>
      </p:sp>
      <p:sp>
        <p:nvSpPr>
          <p:cNvPr id="6" name="Oval 5"/>
          <p:cNvSpPr/>
          <p:nvPr/>
        </p:nvSpPr>
        <p:spPr>
          <a:xfrm>
            <a:off x="3241358" y="1137484"/>
            <a:ext cx="530577" cy="2573867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64 qam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3" t="31500" r="7016" b="9500"/>
          <a:stretch/>
        </p:blipFill>
        <p:spPr bwMode="auto">
          <a:xfrm>
            <a:off x="2972996" y="4577222"/>
            <a:ext cx="1135034" cy="108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3466960" y="4156431"/>
            <a:ext cx="147105" cy="408849"/>
          </a:xfrm>
          <a:prstGeom prst="down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Image result for 64 qam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3" t="31500" r="7016" b="9500"/>
          <a:stretch/>
        </p:blipFill>
        <p:spPr bwMode="auto">
          <a:xfrm>
            <a:off x="7080738" y="4577222"/>
            <a:ext cx="1135034" cy="108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own Arrow 24"/>
          <p:cNvSpPr/>
          <p:nvPr/>
        </p:nvSpPr>
        <p:spPr>
          <a:xfrm>
            <a:off x="7574702" y="4156431"/>
            <a:ext cx="147105" cy="408849"/>
          </a:xfrm>
          <a:prstGeom prst="down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28023" y="4823460"/>
            <a:ext cx="52387" cy="533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35267" y="5282923"/>
            <a:ext cx="52387" cy="533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32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subcarriers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37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021" y="2506652"/>
            <a:ext cx="264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  <a:r>
              <a:rPr lang="en-US" sz="2400" baseline="-25000" dirty="0"/>
              <a:t>1</a:t>
            </a:r>
            <a:r>
              <a:rPr lang="en-US" sz="2400" dirty="0"/>
              <a:t>, b</a:t>
            </a:r>
            <a:r>
              <a:rPr lang="en-US" sz="2400" baseline="-25000" dirty="0"/>
              <a:t>2</a:t>
            </a:r>
            <a:r>
              <a:rPr lang="en-US" sz="2400" dirty="0"/>
              <a:t>, b</a:t>
            </a:r>
            <a:r>
              <a:rPr lang="en-US" sz="2400" baseline="-25000" dirty="0"/>
              <a:t>3</a:t>
            </a:r>
            <a:r>
              <a:rPr lang="en-US" sz="2400" dirty="0"/>
              <a:t>, … , b</a:t>
            </a:r>
            <a:r>
              <a:rPr lang="en-US" sz="2400" baseline="-25000" dirty="0"/>
              <a:t>288</a:t>
            </a:r>
            <a:r>
              <a:rPr lang="en-US" sz="2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2381" y="1405572"/>
            <a:ext cx="4686300" cy="2219014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59541" y="3569598"/>
            <a:ext cx="48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349783" y="3545144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  <a:r>
              <a:rPr lang="en-US" sz="2400" baseline="-25000" dirty="0"/>
              <a:t>48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44362" y="1405572"/>
          <a:ext cx="1128346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4173">
                  <a:extLst>
                    <a:ext uri="{9D8B030D-6E8A-4147-A177-3AD203B41FA5}">
                      <a16:colId xmlns:a16="http://schemas.microsoft.com/office/drawing/2014/main" val="2344727967"/>
                    </a:ext>
                  </a:extLst>
                </a:gridCol>
                <a:gridCol w="564173">
                  <a:extLst>
                    <a:ext uri="{9D8B030D-6E8A-4147-A177-3AD203B41FA5}">
                      <a16:colId xmlns:a16="http://schemas.microsoft.com/office/drawing/2014/main" val="121625686"/>
                    </a:ext>
                  </a:extLst>
                </a:gridCol>
              </a:tblGrid>
              <a:tr h="29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241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242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0067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193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194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2275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146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663507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98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19640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287194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305778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861582" y="3559258"/>
            <a:ext cx="48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49783" y="1405572"/>
          <a:ext cx="564173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4173">
                  <a:extLst>
                    <a:ext uri="{9D8B030D-6E8A-4147-A177-3AD203B41FA5}">
                      <a16:colId xmlns:a16="http://schemas.microsoft.com/office/drawing/2014/main" val="559530369"/>
                    </a:ext>
                  </a:extLst>
                </a:gridCol>
              </a:tblGrid>
              <a:tr h="291465"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288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0067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240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2275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192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663507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144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19640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96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287194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48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305778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572014" y="2424418"/>
            <a:ext cx="64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35749" y="2424419"/>
            <a:ext cx="64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04285" y="2424418"/>
            <a:ext cx="64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66386" y="3526084"/>
            <a:ext cx="64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7254" y="1869142"/>
            <a:ext cx="2015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0,   1,   0, … ,  1</a:t>
            </a:r>
          </a:p>
        </p:txBody>
      </p:sp>
      <p:sp>
        <p:nvSpPr>
          <p:cNvPr id="6" name="Oval 5"/>
          <p:cNvSpPr/>
          <p:nvPr/>
        </p:nvSpPr>
        <p:spPr>
          <a:xfrm>
            <a:off x="3241358" y="1137484"/>
            <a:ext cx="530577" cy="2573867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64 qam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3" t="31500" r="7016" b="9500"/>
          <a:stretch/>
        </p:blipFill>
        <p:spPr bwMode="auto">
          <a:xfrm>
            <a:off x="2972996" y="4577222"/>
            <a:ext cx="1135034" cy="108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3466960" y="4156431"/>
            <a:ext cx="147105" cy="408849"/>
          </a:xfrm>
          <a:prstGeom prst="down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Image result for 64 qam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3" t="31500" r="7016" b="9500"/>
          <a:stretch/>
        </p:blipFill>
        <p:spPr bwMode="auto">
          <a:xfrm>
            <a:off x="7080738" y="4577222"/>
            <a:ext cx="1135034" cy="108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own Arrow 24"/>
          <p:cNvSpPr/>
          <p:nvPr/>
        </p:nvSpPr>
        <p:spPr>
          <a:xfrm>
            <a:off x="7574702" y="4156431"/>
            <a:ext cx="147105" cy="408849"/>
          </a:xfrm>
          <a:prstGeom prst="down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28023" y="4823460"/>
            <a:ext cx="52387" cy="533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35267" y="5282923"/>
            <a:ext cx="52387" cy="533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210566" y="6075350"/>
            <a:ext cx="1348740" cy="644141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IFFT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3526043" y="5831104"/>
            <a:ext cx="4145381" cy="1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561554" y="5730999"/>
            <a:ext cx="219741" cy="0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698812" y="5730999"/>
            <a:ext cx="219741" cy="0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5341404" y="5721233"/>
            <a:ext cx="219741" cy="0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971161" y="5730999"/>
            <a:ext cx="219741" cy="0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601591" y="5730999"/>
            <a:ext cx="219741" cy="0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203554" y="5721233"/>
            <a:ext cx="219741" cy="0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3822554" y="5721233"/>
            <a:ext cx="219741" cy="0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3416172" y="5721233"/>
            <a:ext cx="219741" cy="0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4775066" y="5940974"/>
            <a:ext cx="219741" cy="0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59306" y="6351254"/>
            <a:ext cx="514350" cy="0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912796" y="6054200"/>
            <a:ext cx="2079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Resultant OFDM symbol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66629" y="5380529"/>
            <a:ext cx="64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18340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 OFDM 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38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429093"/>
              </p:ext>
            </p:extLst>
          </p:nvPr>
        </p:nvGraphicFramePr>
        <p:xfrm>
          <a:off x="158262" y="1062537"/>
          <a:ext cx="8827476" cy="52212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71246">
                  <a:extLst>
                    <a:ext uri="{9D8B030D-6E8A-4147-A177-3AD203B41FA5}">
                      <a16:colId xmlns:a16="http://schemas.microsoft.com/office/drawing/2014/main" val="1947624181"/>
                    </a:ext>
                  </a:extLst>
                </a:gridCol>
                <a:gridCol w="1471246">
                  <a:extLst>
                    <a:ext uri="{9D8B030D-6E8A-4147-A177-3AD203B41FA5}">
                      <a16:colId xmlns:a16="http://schemas.microsoft.com/office/drawing/2014/main" val="2431328159"/>
                    </a:ext>
                  </a:extLst>
                </a:gridCol>
                <a:gridCol w="1584135">
                  <a:extLst>
                    <a:ext uri="{9D8B030D-6E8A-4147-A177-3AD203B41FA5}">
                      <a16:colId xmlns:a16="http://schemas.microsoft.com/office/drawing/2014/main" val="2201911419"/>
                    </a:ext>
                  </a:extLst>
                </a:gridCol>
                <a:gridCol w="1358357">
                  <a:extLst>
                    <a:ext uri="{9D8B030D-6E8A-4147-A177-3AD203B41FA5}">
                      <a16:colId xmlns:a16="http://schemas.microsoft.com/office/drawing/2014/main" val="3865293625"/>
                    </a:ext>
                  </a:extLst>
                </a:gridCol>
                <a:gridCol w="1471246">
                  <a:extLst>
                    <a:ext uri="{9D8B030D-6E8A-4147-A177-3AD203B41FA5}">
                      <a16:colId xmlns:a16="http://schemas.microsoft.com/office/drawing/2014/main" val="907124780"/>
                    </a:ext>
                  </a:extLst>
                </a:gridCol>
                <a:gridCol w="1471246">
                  <a:extLst>
                    <a:ext uri="{9D8B030D-6E8A-4147-A177-3AD203B41FA5}">
                      <a16:colId xmlns:a16="http://schemas.microsoft.com/office/drawing/2014/main" val="3938748191"/>
                    </a:ext>
                  </a:extLst>
                </a:gridCol>
              </a:tblGrid>
              <a:tr h="7886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Modulation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Coding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Coded bits per subcarrier</a:t>
                      </a:r>
                      <a:r>
                        <a:rPr lang="en-US" sz="1600" baseline="0" dirty="0"/>
                        <a:t> symbol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Coded</a:t>
                      </a:r>
                      <a:r>
                        <a:rPr lang="en-US" sz="1600" baseline="0" dirty="0"/>
                        <a:t> bits per OFDM symbol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bits per OFDM 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</a:t>
                      </a:r>
                      <a:r>
                        <a:rPr lang="en-US" sz="1600" baseline="0" dirty="0"/>
                        <a:t> rate (Mbps)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115430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394015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493126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441514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110006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078732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1314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592411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575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9057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 OFDM 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39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675188"/>
              </p:ext>
            </p:extLst>
          </p:nvPr>
        </p:nvGraphicFramePr>
        <p:xfrm>
          <a:off x="158262" y="1062537"/>
          <a:ext cx="8827476" cy="52212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71246">
                  <a:extLst>
                    <a:ext uri="{9D8B030D-6E8A-4147-A177-3AD203B41FA5}">
                      <a16:colId xmlns:a16="http://schemas.microsoft.com/office/drawing/2014/main" val="1947624181"/>
                    </a:ext>
                  </a:extLst>
                </a:gridCol>
                <a:gridCol w="1471246">
                  <a:extLst>
                    <a:ext uri="{9D8B030D-6E8A-4147-A177-3AD203B41FA5}">
                      <a16:colId xmlns:a16="http://schemas.microsoft.com/office/drawing/2014/main" val="2431328159"/>
                    </a:ext>
                  </a:extLst>
                </a:gridCol>
                <a:gridCol w="1584135">
                  <a:extLst>
                    <a:ext uri="{9D8B030D-6E8A-4147-A177-3AD203B41FA5}">
                      <a16:colId xmlns:a16="http://schemas.microsoft.com/office/drawing/2014/main" val="2201911419"/>
                    </a:ext>
                  </a:extLst>
                </a:gridCol>
                <a:gridCol w="1358357">
                  <a:extLst>
                    <a:ext uri="{9D8B030D-6E8A-4147-A177-3AD203B41FA5}">
                      <a16:colId xmlns:a16="http://schemas.microsoft.com/office/drawing/2014/main" val="3865293625"/>
                    </a:ext>
                  </a:extLst>
                </a:gridCol>
                <a:gridCol w="1471246">
                  <a:extLst>
                    <a:ext uri="{9D8B030D-6E8A-4147-A177-3AD203B41FA5}">
                      <a16:colId xmlns:a16="http://schemas.microsoft.com/office/drawing/2014/main" val="907124780"/>
                    </a:ext>
                  </a:extLst>
                </a:gridCol>
                <a:gridCol w="1471246">
                  <a:extLst>
                    <a:ext uri="{9D8B030D-6E8A-4147-A177-3AD203B41FA5}">
                      <a16:colId xmlns:a16="http://schemas.microsoft.com/office/drawing/2014/main" val="3938748191"/>
                    </a:ext>
                  </a:extLst>
                </a:gridCol>
              </a:tblGrid>
              <a:tr h="7886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Modulation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Coding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Coded bits per subcarrier</a:t>
                      </a:r>
                      <a:r>
                        <a:rPr lang="en-US" sz="1600" baseline="0" dirty="0"/>
                        <a:t> symbol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Coded</a:t>
                      </a:r>
                      <a:r>
                        <a:rPr lang="en-US" sz="1600" baseline="0" dirty="0"/>
                        <a:t> bits per OFDM symbol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bits per OFDM 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</a:t>
                      </a:r>
                      <a:r>
                        <a:rPr lang="en-US" sz="1600" baseline="0" dirty="0"/>
                        <a:t> rate (Mbps)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115430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394015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493126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441514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110006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078732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1314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592411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575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530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communication 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Sine wave </a:t>
            </a:r>
          </a:p>
          <a:p>
            <a:pPr lvl="1"/>
            <a:r>
              <a:rPr lang="en-US" dirty="0"/>
              <a:t>Frequency, amplitude and phase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4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Image result for sine wav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416" y="3492626"/>
            <a:ext cx="2795631" cy="20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007131" y="3244365"/>
            <a:ext cx="0" cy="2239477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89386" y="5495196"/>
            <a:ext cx="4026877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694"/>
          <a:stretch/>
        </p:blipFill>
        <p:spPr bwMode="auto">
          <a:xfrm>
            <a:off x="4627846" y="3492624"/>
            <a:ext cx="1825709" cy="20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69124" y="2221995"/>
                <a:ext cx="18057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(2</m:t>
                      </m:r>
                      <m:r>
                        <a:rPr lang="el-GR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124" y="2221995"/>
                <a:ext cx="1805751" cy="276999"/>
              </a:xfrm>
              <a:prstGeom prst="rect">
                <a:avLst/>
              </a:prstGeom>
              <a:blipFill>
                <a:blip r:embed="rId4"/>
                <a:stretch>
                  <a:fillRect l="-2703" t="-4444" r="-439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625785" y="5495196"/>
            <a:ext cx="48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0362" y="5498127"/>
            <a:ext cx="48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54937" y="5501057"/>
            <a:ext cx="48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01930" y="5503987"/>
            <a:ext cx="48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34460" y="5310530"/>
            <a:ext cx="113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 (t)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70538" y="2988853"/>
            <a:ext cx="128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Amplitude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78792" y="5501057"/>
            <a:ext cx="48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8625" y="5002801"/>
            <a:ext cx="48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26907" y="3696861"/>
            <a:ext cx="48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21045" y="4350423"/>
            <a:ext cx="48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91261" y="3213667"/>
            <a:ext cx="128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= 1</a:t>
            </a:r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>
          <a:xfrm flipH="1">
            <a:off x="5169877" y="3582999"/>
            <a:ext cx="165502" cy="270108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023300" y="3504289"/>
            <a:ext cx="1711570" cy="0"/>
          </a:xfrm>
          <a:prstGeom prst="straightConnector1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56327" y="3182032"/>
            <a:ext cx="128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 = 1 Hz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01150" y="4007455"/>
                <a:ext cx="12882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150" y="4007455"/>
                <a:ext cx="1288236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2655277" y="4281854"/>
            <a:ext cx="255139" cy="175846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13907" y="1775719"/>
            <a:ext cx="2630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WiFi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f = 20 MHz</a:t>
            </a:r>
          </a:p>
        </p:txBody>
      </p:sp>
    </p:spTree>
    <p:extLst>
      <p:ext uri="{BB962C8B-B14F-4D97-AF65-F5344CB8AC3E}">
        <p14:creationId xmlns:p14="http://schemas.microsoft.com/office/powerpoint/2010/main" val="2401445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 OFDM 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40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695726"/>
              </p:ext>
            </p:extLst>
          </p:nvPr>
        </p:nvGraphicFramePr>
        <p:xfrm>
          <a:off x="158262" y="1062537"/>
          <a:ext cx="8827476" cy="52212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71246">
                  <a:extLst>
                    <a:ext uri="{9D8B030D-6E8A-4147-A177-3AD203B41FA5}">
                      <a16:colId xmlns:a16="http://schemas.microsoft.com/office/drawing/2014/main" val="1947624181"/>
                    </a:ext>
                  </a:extLst>
                </a:gridCol>
                <a:gridCol w="1471246">
                  <a:extLst>
                    <a:ext uri="{9D8B030D-6E8A-4147-A177-3AD203B41FA5}">
                      <a16:colId xmlns:a16="http://schemas.microsoft.com/office/drawing/2014/main" val="2431328159"/>
                    </a:ext>
                  </a:extLst>
                </a:gridCol>
                <a:gridCol w="1584135">
                  <a:extLst>
                    <a:ext uri="{9D8B030D-6E8A-4147-A177-3AD203B41FA5}">
                      <a16:colId xmlns:a16="http://schemas.microsoft.com/office/drawing/2014/main" val="2201911419"/>
                    </a:ext>
                  </a:extLst>
                </a:gridCol>
                <a:gridCol w="1358357">
                  <a:extLst>
                    <a:ext uri="{9D8B030D-6E8A-4147-A177-3AD203B41FA5}">
                      <a16:colId xmlns:a16="http://schemas.microsoft.com/office/drawing/2014/main" val="3865293625"/>
                    </a:ext>
                  </a:extLst>
                </a:gridCol>
                <a:gridCol w="1471246">
                  <a:extLst>
                    <a:ext uri="{9D8B030D-6E8A-4147-A177-3AD203B41FA5}">
                      <a16:colId xmlns:a16="http://schemas.microsoft.com/office/drawing/2014/main" val="907124780"/>
                    </a:ext>
                  </a:extLst>
                </a:gridCol>
                <a:gridCol w="1471246">
                  <a:extLst>
                    <a:ext uri="{9D8B030D-6E8A-4147-A177-3AD203B41FA5}">
                      <a16:colId xmlns:a16="http://schemas.microsoft.com/office/drawing/2014/main" val="3938748191"/>
                    </a:ext>
                  </a:extLst>
                </a:gridCol>
              </a:tblGrid>
              <a:tr h="7886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Modulation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Coding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Coded bits per subcarrier</a:t>
                      </a:r>
                      <a:r>
                        <a:rPr lang="en-US" sz="1600" baseline="0" dirty="0"/>
                        <a:t> symbol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Coded</a:t>
                      </a:r>
                      <a:r>
                        <a:rPr lang="en-US" sz="1600" baseline="0" dirty="0"/>
                        <a:t> bits per OFDM symbol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bits per OFDM 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</a:t>
                      </a:r>
                      <a:r>
                        <a:rPr lang="en-US" sz="1600" baseline="0" dirty="0"/>
                        <a:t> rate (Mbps)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115430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394015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493126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441514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110006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078732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1314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592411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575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3146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 OFDM 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41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012594"/>
              </p:ext>
            </p:extLst>
          </p:nvPr>
        </p:nvGraphicFramePr>
        <p:xfrm>
          <a:off x="158262" y="1062537"/>
          <a:ext cx="8827476" cy="52212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71246">
                  <a:extLst>
                    <a:ext uri="{9D8B030D-6E8A-4147-A177-3AD203B41FA5}">
                      <a16:colId xmlns:a16="http://schemas.microsoft.com/office/drawing/2014/main" val="1947624181"/>
                    </a:ext>
                  </a:extLst>
                </a:gridCol>
                <a:gridCol w="1471246">
                  <a:extLst>
                    <a:ext uri="{9D8B030D-6E8A-4147-A177-3AD203B41FA5}">
                      <a16:colId xmlns:a16="http://schemas.microsoft.com/office/drawing/2014/main" val="2431328159"/>
                    </a:ext>
                  </a:extLst>
                </a:gridCol>
                <a:gridCol w="1584135">
                  <a:extLst>
                    <a:ext uri="{9D8B030D-6E8A-4147-A177-3AD203B41FA5}">
                      <a16:colId xmlns:a16="http://schemas.microsoft.com/office/drawing/2014/main" val="2201911419"/>
                    </a:ext>
                  </a:extLst>
                </a:gridCol>
                <a:gridCol w="1358357">
                  <a:extLst>
                    <a:ext uri="{9D8B030D-6E8A-4147-A177-3AD203B41FA5}">
                      <a16:colId xmlns:a16="http://schemas.microsoft.com/office/drawing/2014/main" val="3865293625"/>
                    </a:ext>
                  </a:extLst>
                </a:gridCol>
                <a:gridCol w="1471246">
                  <a:extLst>
                    <a:ext uri="{9D8B030D-6E8A-4147-A177-3AD203B41FA5}">
                      <a16:colId xmlns:a16="http://schemas.microsoft.com/office/drawing/2014/main" val="907124780"/>
                    </a:ext>
                  </a:extLst>
                </a:gridCol>
                <a:gridCol w="1471246">
                  <a:extLst>
                    <a:ext uri="{9D8B030D-6E8A-4147-A177-3AD203B41FA5}">
                      <a16:colId xmlns:a16="http://schemas.microsoft.com/office/drawing/2014/main" val="3938748191"/>
                    </a:ext>
                  </a:extLst>
                </a:gridCol>
              </a:tblGrid>
              <a:tr h="7886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Modulation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Coding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Coded bits per subcarrier</a:t>
                      </a:r>
                      <a:r>
                        <a:rPr lang="en-US" sz="1600" baseline="0" dirty="0"/>
                        <a:t> symbol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Coded</a:t>
                      </a:r>
                      <a:r>
                        <a:rPr lang="en-US" sz="1600" baseline="0" dirty="0"/>
                        <a:t> bits per OFDM symbol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bits per OFDM 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</a:t>
                      </a:r>
                      <a:r>
                        <a:rPr lang="en-US" sz="1600" baseline="0" dirty="0"/>
                        <a:t> rate (Mbps)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115430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394015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493126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441514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110006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078732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1314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592411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575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097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 OFDM 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42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602820"/>
              </p:ext>
            </p:extLst>
          </p:nvPr>
        </p:nvGraphicFramePr>
        <p:xfrm>
          <a:off x="158262" y="1062537"/>
          <a:ext cx="8827476" cy="52212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71246">
                  <a:extLst>
                    <a:ext uri="{9D8B030D-6E8A-4147-A177-3AD203B41FA5}">
                      <a16:colId xmlns:a16="http://schemas.microsoft.com/office/drawing/2014/main" val="1947624181"/>
                    </a:ext>
                  </a:extLst>
                </a:gridCol>
                <a:gridCol w="1471246">
                  <a:extLst>
                    <a:ext uri="{9D8B030D-6E8A-4147-A177-3AD203B41FA5}">
                      <a16:colId xmlns:a16="http://schemas.microsoft.com/office/drawing/2014/main" val="2431328159"/>
                    </a:ext>
                  </a:extLst>
                </a:gridCol>
                <a:gridCol w="1584135">
                  <a:extLst>
                    <a:ext uri="{9D8B030D-6E8A-4147-A177-3AD203B41FA5}">
                      <a16:colId xmlns:a16="http://schemas.microsoft.com/office/drawing/2014/main" val="2201911419"/>
                    </a:ext>
                  </a:extLst>
                </a:gridCol>
                <a:gridCol w="1358357">
                  <a:extLst>
                    <a:ext uri="{9D8B030D-6E8A-4147-A177-3AD203B41FA5}">
                      <a16:colId xmlns:a16="http://schemas.microsoft.com/office/drawing/2014/main" val="3865293625"/>
                    </a:ext>
                  </a:extLst>
                </a:gridCol>
                <a:gridCol w="1471246">
                  <a:extLst>
                    <a:ext uri="{9D8B030D-6E8A-4147-A177-3AD203B41FA5}">
                      <a16:colId xmlns:a16="http://schemas.microsoft.com/office/drawing/2014/main" val="907124780"/>
                    </a:ext>
                  </a:extLst>
                </a:gridCol>
                <a:gridCol w="1471246">
                  <a:extLst>
                    <a:ext uri="{9D8B030D-6E8A-4147-A177-3AD203B41FA5}">
                      <a16:colId xmlns:a16="http://schemas.microsoft.com/office/drawing/2014/main" val="3938748191"/>
                    </a:ext>
                  </a:extLst>
                </a:gridCol>
              </a:tblGrid>
              <a:tr h="7886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Modulation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Coding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Coded bits per subcarrier</a:t>
                      </a:r>
                      <a:r>
                        <a:rPr lang="en-US" sz="1600" baseline="0" dirty="0"/>
                        <a:t> symbol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Coded</a:t>
                      </a:r>
                      <a:r>
                        <a:rPr lang="en-US" sz="1600" baseline="0" dirty="0"/>
                        <a:t> bits per OFDM symbol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bits per OFDM 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</a:t>
                      </a:r>
                      <a:r>
                        <a:rPr lang="en-US" sz="1600" baseline="0" dirty="0"/>
                        <a:t> rate (Mbps)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115430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394015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493126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441514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110006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078732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1314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592411"/>
                  </a:ext>
                </a:extLst>
              </a:tr>
              <a:tr h="549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575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781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 Block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43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2950" y="1681538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Error correction coding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438400" y="1681538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Interleaving</a:t>
            </a:r>
          </a:p>
          <a:p>
            <a:pPr algn="ctr"/>
            <a:r>
              <a:rPr lang="en-US" dirty="0"/>
              <a:t>(serial to parallel)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133850" y="1681538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Subcarrier modulation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829300" y="1681538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IFFT</a:t>
            </a:r>
          </a:p>
        </p:txBody>
      </p:sp>
      <p:pic>
        <p:nvPicPr>
          <p:cNvPr id="52" name="Picture 2" descr="Image result for wireless sig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527" y="1509880"/>
            <a:ext cx="501648" cy="34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Bent-Up Arrow 52"/>
          <p:cNvSpPr/>
          <p:nvPr/>
        </p:nvSpPr>
        <p:spPr>
          <a:xfrm>
            <a:off x="8058150" y="1915820"/>
            <a:ext cx="509954" cy="441037"/>
          </a:xfrm>
          <a:prstGeom prst="bentUp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350891" y="1946098"/>
            <a:ext cx="534408" cy="608729"/>
            <a:chOff x="7523742" y="1915820"/>
            <a:chExt cx="340082" cy="608729"/>
          </a:xfrm>
        </p:grpSpPr>
        <p:pic>
          <p:nvPicPr>
            <p:cNvPr id="55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523742" y="1915820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606970" y="1915820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690502" y="1917144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773730" y="1917144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Straight Arrow Connector 8"/>
          <p:cNvCxnSpPr>
            <a:stCxn id="48" idx="3"/>
            <a:endCxn id="49" idx="1"/>
          </p:cNvCxnSpPr>
          <p:nvPr/>
        </p:nvCxnSpPr>
        <p:spPr>
          <a:xfrm>
            <a:off x="2091690" y="2250463"/>
            <a:ext cx="34671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9" idx="3"/>
            <a:endCxn id="50" idx="1"/>
          </p:cNvCxnSpPr>
          <p:nvPr/>
        </p:nvCxnSpPr>
        <p:spPr>
          <a:xfrm>
            <a:off x="3787140" y="2250463"/>
            <a:ext cx="34671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0" idx="3"/>
            <a:endCxn id="51" idx="1"/>
          </p:cNvCxnSpPr>
          <p:nvPr/>
        </p:nvCxnSpPr>
        <p:spPr>
          <a:xfrm>
            <a:off x="5482590" y="2250463"/>
            <a:ext cx="34671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133014" y="4745472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FFT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828464" y="4745472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Subcarrier demodulation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523914" y="4745472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 to serial</a:t>
            </a:r>
          </a:p>
        </p:txBody>
      </p:sp>
      <p:sp>
        <p:nvSpPr>
          <p:cNvPr id="77" name="Rectangle 76"/>
          <p:cNvSpPr/>
          <p:nvPr/>
        </p:nvSpPr>
        <p:spPr>
          <a:xfrm>
            <a:off x="7219364" y="4745472"/>
            <a:ext cx="1348740" cy="113785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Error correction decoding</a:t>
            </a:r>
          </a:p>
        </p:txBody>
      </p:sp>
      <p:cxnSp>
        <p:nvCxnSpPr>
          <p:cNvPr id="85" name="Straight Arrow Connector 84"/>
          <p:cNvCxnSpPr>
            <a:stCxn id="63" idx="3"/>
            <a:endCxn id="64" idx="1"/>
          </p:cNvCxnSpPr>
          <p:nvPr/>
        </p:nvCxnSpPr>
        <p:spPr>
          <a:xfrm>
            <a:off x="3481754" y="5314397"/>
            <a:ext cx="34671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4" idx="3"/>
            <a:endCxn id="76" idx="1"/>
          </p:cNvCxnSpPr>
          <p:nvPr/>
        </p:nvCxnSpPr>
        <p:spPr>
          <a:xfrm>
            <a:off x="5177204" y="5314397"/>
            <a:ext cx="34671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6" idx="3"/>
            <a:endCxn id="77" idx="1"/>
          </p:cNvCxnSpPr>
          <p:nvPr/>
        </p:nvCxnSpPr>
        <p:spPr>
          <a:xfrm>
            <a:off x="6872654" y="5314397"/>
            <a:ext cx="34671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1417320" y="5010032"/>
            <a:ext cx="534408" cy="608729"/>
            <a:chOff x="7523742" y="1915820"/>
            <a:chExt cx="340082" cy="608729"/>
          </a:xfrm>
        </p:grpSpPr>
        <p:pic>
          <p:nvPicPr>
            <p:cNvPr id="89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523742" y="1915820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606970" y="1915820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690502" y="1917144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Image result for sine wave"/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9"/>
            <a:stretch/>
          </p:blipFill>
          <p:spPr bwMode="auto">
            <a:xfrm>
              <a:off x="7773730" y="1917144"/>
              <a:ext cx="90094" cy="6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3" name="Bent-Up Arrow 92"/>
          <p:cNvSpPr/>
          <p:nvPr/>
        </p:nvSpPr>
        <p:spPr>
          <a:xfrm rot="5400000">
            <a:off x="800104" y="4943555"/>
            <a:ext cx="509954" cy="441037"/>
          </a:xfrm>
          <a:prstGeom prst="bentUp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2" descr="Image result for wireless sig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0" y="4402156"/>
            <a:ext cx="501648" cy="34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3313574" y="1044028"/>
            <a:ext cx="203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Transmitter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313574" y="4065266"/>
            <a:ext cx="203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Receiver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577" y="3769459"/>
            <a:ext cx="8590845" cy="241582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886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Demodulation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Received symbols depend on channel variations</a:t>
            </a:r>
          </a:p>
          <a:p>
            <a:pPr lvl="1"/>
            <a:r>
              <a:rPr lang="en-US" dirty="0"/>
              <a:t>Multi-path – common reason behind amplitude and phase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44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20972" r="9764" b="26844"/>
          <a:stretch/>
        </p:blipFill>
        <p:spPr>
          <a:xfrm>
            <a:off x="4826001" y="2156177"/>
            <a:ext cx="3172178" cy="3160889"/>
          </a:xfrm>
          <a:prstGeom prst="rect">
            <a:avLst/>
          </a:prstGeom>
        </p:spPr>
      </p:pic>
      <p:grpSp>
        <p:nvGrpSpPr>
          <p:cNvPr id="113" name="Group 112"/>
          <p:cNvGrpSpPr/>
          <p:nvPr/>
        </p:nvGrpSpPr>
        <p:grpSpPr>
          <a:xfrm>
            <a:off x="575733" y="2314222"/>
            <a:ext cx="3070578" cy="2844797"/>
            <a:chOff x="519289" y="2246492"/>
            <a:chExt cx="3330222" cy="3127022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2133600" y="2246492"/>
              <a:ext cx="0" cy="3127022"/>
            </a:xfrm>
            <a:prstGeom prst="line">
              <a:avLst/>
            </a:prstGeom>
            <a:ln w="19050">
              <a:solidFill>
                <a:srgbClr val="002060"/>
              </a:solidFill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19289" y="3793070"/>
              <a:ext cx="3330222" cy="0"/>
            </a:xfrm>
            <a:prstGeom prst="line">
              <a:avLst/>
            </a:prstGeom>
            <a:ln w="19050">
              <a:solidFill>
                <a:srgbClr val="002060"/>
              </a:solidFill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2497015" y="2539569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339557" y="2539569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340968" y="3365177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497015" y="3373971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785556" y="2539569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628098" y="2539569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629509" y="3365177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785556" y="3373971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2497015" y="4098684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339557" y="4098684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340968" y="4924292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497015" y="4933086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785556" y="4098684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1628098" y="4098684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1629509" y="4924292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785556" y="4933086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4346222" y="5749621"/>
            <a:ext cx="46395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Mathworks</a:t>
            </a:r>
            <a:r>
              <a:rPr lang="en-US" sz="1100" dirty="0"/>
              <a:t> - digital modulation with Matlab http://www.mathworks.com/help/comm/ug/digital-modulation_ja_JP.html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833228" y="5249824"/>
            <a:ext cx="2476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Transmitter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173894" y="5302511"/>
            <a:ext cx="2476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Receiver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361779" y="1820712"/>
            <a:ext cx="410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Inter-symbol interference</a:t>
            </a:r>
          </a:p>
        </p:txBody>
      </p:sp>
    </p:spTree>
    <p:extLst>
      <p:ext uri="{BB962C8B-B14F-4D97-AF65-F5344CB8AC3E}">
        <p14:creationId xmlns:p14="http://schemas.microsoft.com/office/powerpoint/2010/main" val="3125940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Demodulation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 decision</a:t>
            </a:r>
          </a:p>
          <a:p>
            <a:pPr lvl="1"/>
            <a:r>
              <a:rPr lang="en-US" dirty="0"/>
              <a:t>Calculate the distance to the constellation points, pick the one with the lowest distance </a:t>
            </a:r>
          </a:p>
          <a:p>
            <a:pPr lvl="1"/>
            <a:r>
              <a:rPr lang="en-US" dirty="0"/>
              <a:t>Can be overly conservative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45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3226335" y="2920954"/>
            <a:ext cx="3070578" cy="2844797"/>
            <a:chOff x="519289" y="2246492"/>
            <a:chExt cx="3330222" cy="3127022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2133600" y="2246492"/>
              <a:ext cx="0" cy="3127022"/>
            </a:xfrm>
            <a:prstGeom prst="line">
              <a:avLst/>
            </a:prstGeom>
            <a:ln w="19050">
              <a:solidFill>
                <a:srgbClr val="002060"/>
              </a:solidFill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19289" y="3793070"/>
              <a:ext cx="3330222" cy="0"/>
            </a:xfrm>
            <a:prstGeom prst="line">
              <a:avLst/>
            </a:prstGeom>
            <a:ln w="19050">
              <a:solidFill>
                <a:srgbClr val="002060"/>
              </a:solidFill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2497015" y="2539569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339557" y="2539569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340968" y="3365177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497015" y="3373971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785556" y="2539569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628098" y="2539569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629509" y="3365177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785556" y="3373971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2497015" y="4098684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339557" y="4098684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340968" y="4924292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497015" y="4933086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785556" y="4098684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1628098" y="4098684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1629509" y="4924292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785556" y="4933086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3471842" y="5894688"/>
            <a:ext cx="2476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Receiver</a:t>
            </a:r>
          </a:p>
        </p:txBody>
      </p:sp>
      <p:sp>
        <p:nvSpPr>
          <p:cNvPr id="28" name="Oval 27"/>
          <p:cNvSpPr/>
          <p:nvPr/>
        </p:nvSpPr>
        <p:spPr>
          <a:xfrm>
            <a:off x="3903384" y="3467302"/>
            <a:ext cx="129709" cy="1226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85" idx="3"/>
          </p:cNvCxnSpPr>
          <p:nvPr/>
        </p:nvCxnSpPr>
        <p:spPr>
          <a:xfrm flipV="1">
            <a:off x="4047345" y="3292266"/>
            <a:ext cx="220345" cy="175034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84" idx="5"/>
          </p:cNvCxnSpPr>
          <p:nvPr/>
        </p:nvCxnSpPr>
        <p:spPr>
          <a:xfrm flipH="1" flipV="1">
            <a:off x="3582556" y="3292266"/>
            <a:ext cx="320828" cy="18891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87" idx="7"/>
          </p:cNvCxnSpPr>
          <p:nvPr/>
        </p:nvCxnSpPr>
        <p:spPr>
          <a:xfrm flipH="1">
            <a:off x="3582556" y="3597109"/>
            <a:ext cx="320828" cy="367526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6" idx="1"/>
          </p:cNvCxnSpPr>
          <p:nvPr/>
        </p:nvCxnSpPr>
        <p:spPr>
          <a:xfrm>
            <a:off x="4014098" y="3605109"/>
            <a:ext cx="254893" cy="351526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0115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Demodulation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 decision</a:t>
            </a:r>
          </a:p>
          <a:p>
            <a:pPr lvl="1"/>
            <a:r>
              <a:rPr lang="en-US" dirty="0"/>
              <a:t>For the received symbol, calculate its distance to the nearby constellation points</a:t>
            </a:r>
          </a:p>
          <a:p>
            <a:pPr lvl="1"/>
            <a:r>
              <a:rPr lang="en-US" dirty="0"/>
              <a:t>Use the distance to associate a probability to the constellation point</a:t>
            </a:r>
          </a:p>
          <a:p>
            <a:pPr lvl="1"/>
            <a:r>
              <a:rPr lang="en-US" dirty="0"/>
              <a:t>Combine the probabilities with FEC decoding to minimize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46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3226335" y="2920954"/>
            <a:ext cx="3070578" cy="2844797"/>
            <a:chOff x="519289" y="2246492"/>
            <a:chExt cx="3330222" cy="3127022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2133600" y="2246492"/>
              <a:ext cx="0" cy="3127022"/>
            </a:xfrm>
            <a:prstGeom prst="line">
              <a:avLst/>
            </a:prstGeom>
            <a:ln w="19050">
              <a:solidFill>
                <a:srgbClr val="002060"/>
              </a:solidFill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19289" y="3793070"/>
              <a:ext cx="3330222" cy="0"/>
            </a:xfrm>
            <a:prstGeom prst="line">
              <a:avLst/>
            </a:prstGeom>
            <a:ln w="19050">
              <a:solidFill>
                <a:srgbClr val="002060"/>
              </a:solidFill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2497015" y="2539569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339557" y="2539569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340968" y="3365177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497015" y="3373971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785556" y="2539569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628098" y="2539569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629509" y="3365177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785556" y="3373971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2497015" y="4098684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339557" y="4098684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340968" y="4924292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497015" y="4933086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785556" y="4098684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1628098" y="4098684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1629509" y="4924292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785556" y="4933086"/>
              <a:ext cx="140677" cy="134815"/>
            </a:xfrm>
            <a:prstGeom prst="ellips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3471842" y="5894688"/>
            <a:ext cx="2476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Receiver</a:t>
            </a:r>
          </a:p>
        </p:txBody>
      </p:sp>
      <p:sp>
        <p:nvSpPr>
          <p:cNvPr id="28" name="Oval 27"/>
          <p:cNvSpPr/>
          <p:nvPr/>
        </p:nvSpPr>
        <p:spPr>
          <a:xfrm>
            <a:off x="3903384" y="3467302"/>
            <a:ext cx="129709" cy="1226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85" idx="3"/>
          </p:cNvCxnSpPr>
          <p:nvPr/>
        </p:nvCxnSpPr>
        <p:spPr>
          <a:xfrm flipV="1">
            <a:off x="4047345" y="3292266"/>
            <a:ext cx="220345" cy="175034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84" idx="5"/>
          </p:cNvCxnSpPr>
          <p:nvPr/>
        </p:nvCxnSpPr>
        <p:spPr>
          <a:xfrm flipH="1" flipV="1">
            <a:off x="3582556" y="3292266"/>
            <a:ext cx="320828" cy="18891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87" idx="7"/>
          </p:cNvCxnSpPr>
          <p:nvPr/>
        </p:nvCxnSpPr>
        <p:spPr>
          <a:xfrm flipH="1">
            <a:off x="3582556" y="3597109"/>
            <a:ext cx="320828" cy="367526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6" idx="1"/>
          </p:cNvCxnSpPr>
          <p:nvPr/>
        </p:nvCxnSpPr>
        <p:spPr>
          <a:xfrm>
            <a:off x="4014098" y="3605109"/>
            <a:ext cx="254893" cy="351526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256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to symbol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Natural vs. gray mapping in 16 QAM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Gray mapping: adjacent constellation points only differ in 1 bit</a:t>
            </a:r>
          </a:p>
          <a:p>
            <a:pPr lvl="1"/>
            <a:r>
              <a:rPr lang="en-US" dirty="0"/>
              <a:t>Reduces bit error compared to natural mapping where adjacent points can have multiple bits different from 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47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133600" y="1828800"/>
            <a:ext cx="0" cy="3127022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9289" y="3375378"/>
            <a:ext cx="3330222" cy="0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497015" y="2121877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339557" y="2121877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40968" y="2947485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497015" y="2956279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85556" y="2121877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628098" y="2121877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629509" y="2947485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85556" y="2956279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497015" y="3680992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339557" y="3680992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340968" y="4506600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497015" y="4515394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85556" y="3680992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628098" y="3680992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629509" y="4506600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85556" y="4515394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5491" y="1766445"/>
            <a:ext cx="890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 (0011)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252959" y="1766443"/>
            <a:ext cx="890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 (0010)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7690" y="2608931"/>
            <a:ext cx="890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 (0111)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242646" y="2608931"/>
            <a:ext cx="890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 (0110)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158674" y="1773852"/>
            <a:ext cx="890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 (0001)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976142" y="1773850"/>
            <a:ext cx="890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 (0000)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140873" y="2616338"/>
            <a:ext cx="890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 (0101)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965829" y="2616338"/>
            <a:ext cx="890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 (0100)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22385" y="3358996"/>
            <a:ext cx="1004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11(1011)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95754" y="3358994"/>
            <a:ext cx="948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10(1010)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2385" y="4201482"/>
            <a:ext cx="986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15(1111)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195754" y="4201482"/>
            <a:ext cx="937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14(1110)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133221" y="3362532"/>
            <a:ext cx="890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9 (1001)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950689" y="3362530"/>
            <a:ext cx="890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 (1000)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072871" y="4205018"/>
            <a:ext cx="958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13(1101)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940376" y="4205018"/>
            <a:ext cx="926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12(1100)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6237119" y="1845732"/>
            <a:ext cx="0" cy="3127022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622808" y="3392310"/>
            <a:ext cx="3330222" cy="0"/>
          </a:xfrm>
          <a:prstGeom prst="line">
            <a:avLst/>
          </a:prstGeom>
          <a:ln w="19050">
            <a:solidFill>
              <a:srgbClr val="002060"/>
            </a:solidFill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6600534" y="2138809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443076" y="2138809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444487" y="2964417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600534" y="2973211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889075" y="2138809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731617" y="2138809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733028" y="2964417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889075" y="2973211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600534" y="3697924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443076" y="3697924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444487" y="4523532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600534" y="4532326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889075" y="3697924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731617" y="3697924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733028" y="4523532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889075" y="4532326"/>
            <a:ext cx="140677" cy="134815"/>
          </a:xfrm>
          <a:prstGeom prst="ellipse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4539010" y="1783377"/>
            <a:ext cx="890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 (0010)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356478" y="1783375"/>
            <a:ext cx="890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 (0110)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521209" y="2625863"/>
            <a:ext cx="890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3(0011)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346165" y="2625863"/>
            <a:ext cx="890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7(0111)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235708" y="1790784"/>
            <a:ext cx="939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14(1110)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079661" y="1790782"/>
            <a:ext cx="97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10(1010)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244391" y="2633270"/>
            <a:ext cx="930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15(1111)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069348" y="2633270"/>
            <a:ext cx="1055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11(1011)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425904" y="3375928"/>
            <a:ext cx="1004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1(0001)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299273" y="3375926"/>
            <a:ext cx="948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5(0101)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425904" y="4218414"/>
            <a:ext cx="986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0(0000)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299273" y="4218414"/>
            <a:ext cx="937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4(0100)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173947" y="3379464"/>
            <a:ext cx="95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13(1101)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054208" y="3379462"/>
            <a:ext cx="890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9(1001)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176390" y="4221950"/>
            <a:ext cx="958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12(1100)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43895" y="4221950"/>
            <a:ext cx="926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 (1000)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02677" y="4960456"/>
            <a:ext cx="2476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Natural mapping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997512" y="4968084"/>
            <a:ext cx="2476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Gray mapping</a:t>
            </a:r>
          </a:p>
        </p:txBody>
      </p:sp>
    </p:spTree>
    <p:extLst>
      <p:ext uri="{BB962C8B-B14F-4D97-AF65-F5344CB8AC3E}">
        <p14:creationId xmlns:p14="http://schemas.microsoft.com/office/powerpoint/2010/main" val="16332211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RSS, SNR and SINR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Commonly used measures of channel quality</a:t>
            </a:r>
          </a:p>
          <a:p>
            <a:endParaRPr lang="en-US" dirty="0"/>
          </a:p>
          <a:p>
            <a:r>
              <a:rPr lang="en-US" dirty="0"/>
              <a:t>RSS – Received Signal Strength </a:t>
            </a:r>
          </a:p>
          <a:p>
            <a:pPr lvl="1"/>
            <a:r>
              <a:rPr lang="en-US" dirty="0"/>
              <a:t>Measured in </a:t>
            </a:r>
            <a:r>
              <a:rPr lang="en-US" dirty="0" err="1"/>
              <a:t>dBm</a:t>
            </a:r>
            <a:endParaRPr lang="en-US" dirty="0"/>
          </a:p>
          <a:p>
            <a:pPr lvl="1"/>
            <a:r>
              <a:rPr lang="en-US" dirty="0"/>
              <a:t>Often available through RSSI register on </a:t>
            </a:r>
            <a:r>
              <a:rPr lang="en-US" dirty="0" err="1"/>
              <a:t>WiFi</a:t>
            </a:r>
            <a:r>
              <a:rPr lang="en-US" dirty="0"/>
              <a:t> chipsets</a:t>
            </a:r>
          </a:p>
          <a:p>
            <a:pPr lvl="1"/>
            <a:endParaRPr lang="en-US" dirty="0"/>
          </a:p>
          <a:p>
            <a:r>
              <a:rPr lang="en-US" dirty="0"/>
              <a:t>SNR – Signal to Noise Ratio (S/N)</a:t>
            </a:r>
          </a:p>
          <a:p>
            <a:pPr lvl="1"/>
            <a:r>
              <a:rPr lang="en-US" dirty="0"/>
              <a:t>Measured in dB</a:t>
            </a:r>
          </a:p>
          <a:p>
            <a:pPr lvl="1"/>
            <a:r>
              <a:rPr lang="en-US" dirty="0"/>
              <a:t>Ratio of RSS and measured noise, available or can be derived</a:t>
            </a:r>
          </a:p>
          <a:p>
            <a:pPr lvl="1"/>
            <a:endParaRPr lang="en-US" dirty="0"/>
          </a:p>
          <a:p>
            <a:r>
              <a:rPr lang="en-US" dirty="0"/>
              <a:t>SINR – Signal to Noise and Interference Ratio (S/I+N)</a:t>
            </a:r>
          </a:p>
          <a:p>
            <a:pPr lvl="1"/>
            <a:r>
              <a:rPr lang="en-US" dirty="0"/>
              <a:t>Measured in dB</a:t>
            </a:r>
          </a:p>
          <a:p>
            <a:pPr lvl="1"/>
            <a:r>
              <a:rPr lang="en-US" dirty="0"/>
              <a:t>Considers how much interference is caused by other transmissions</a:t>
            </a:r>
          </a:p>
          <a:p>
            <a:pPr lvl="1"/>
            <a:r>
              <a:rPr lang="en-US" dirty="0"/>
              <a:t>Very useful metric but difficult to measure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48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358" y="6083660"/>
            <a:ext cx="19184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Why is it difficult to measure?</a:t>
            </a:r>
          </a:p>
        </p:txBody>
      </p:sp>
    </p:spTree>
    <p:extLst>
      <p:ext uri="{BB962C8B-B14F-4D97-AF65-F5344CB8AC3E}">
        <p14:creationId xmlns:p14="http://schemas.microsoft.com/office/powerpoint/2010/main" val="31541621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Better signal strength (higher SNR) ensures lower inter-symbol interference (ISI)</a:t>
            </a:r>
          </a:p>
          <a:p>
            <a:pPr lvl="1"/>
            <a:endParaRPr lang="en-US" dirty="0"/>
          </a:p>
          <a:p>
            <a:r>
              <a:rPr lang="en-US" dirty="0"/>
              <a:t>802.11 standards associate a receiver sensitivity with each modulation and data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49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23" name="Table 122"/>
          <p:cNvGraphicFramePr>
            <a:graphicFrameLocks noGrp="1"/>
          </p:cNvGraphicFramePr>
          <p:nvPr/>
        </p:nvGraphicFramePr>
        <p:xfrm>
          <a:off x="2421466" y="3205523"/>
          <a:ext cx="4301068" cy="333339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50534">
                  <a:extLst>
                    <a:ext uri="{9D8B030D-6E8A-4147-A177-3AD203B41FA5}">
                      <a16:colId xmlns:a16="http://schemas.microsoft.com/office/drawing/2014/main" val="3938748191"/>
                    </a:ext>
                  </a:extLst>
                </a:gridCol>
                <a:gridCol w="2150534">
                  <a:extLst>
                    <a:ext uri="{9D8B030D-6E8A-4147-A177-3AD203B41FA5}">
                      <a16:colId xmlns:a16="http://schemas.microsoft.com/office/drawing/2014/main" val="1738242748"/>
                    </a:ext>
                  </a:extLst>
                </a:gridCol>
              </a:tblGrid>
              <a:tr h="5153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</a:t>
                      </a:r>
                      <a:r>
                        <a:rPr lang="en-US" sz="1600" baseline="0" dirty="0"/>
                        <a:t> rate (Mbps)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Receiver</a:t>
                      </a:r>
                      <a:r>
                        <a:rPr lang="en-US" sz="1600" baseline="0" dirty="0"/>
                        <a:t> sensitivity (</a:t>
                      </a:r>
                      <a:r>
                        <a:rPr lang="en-US" sz="1600" baseline="0" dirty="0" err="1"/>
                        <a:t>dBm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115430"/>
                  </a:ext>
                </a:extLst>
              </a:tr>
              <a:tr h="3442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394015"/>
                  </a:ext>
                </a:extLst>
              </a:tr>
              <a:tr h="3442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493126"/>
                  </a:ext>
                </a:extLst>
              </a:tr>
              <a:tr h="3442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441514"/>
                  </a:ext>
                </a:extLst>
              </a:tr>
              <a:tr h="3442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110006"/>
                  </a:ext>
                </a:extLst>
              </a:tr>
              <a:tr h="3442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078732"/>
                  </a:ext>
                </a:extLst>
              </a:tr>
              <a:tr h="3442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1314"/>
                  </a:ext>
                </a:extLst>
              </a:tr>
              <a:tr h="3442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592411"/>
                  </a:ext>
                </a:extLst>
              </a:tr>
              <a:tr h="3442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86978"/>
                  </a:ext>
                </a:extLst>
              </a:tr>
            </a:tbl>
          </a:graphicData>
        </a:graphic>
      </p:graphicFrame>
      <p:sp>
        <p:nvSpPr>
          <p:cNvPr id="124" name="TextBox 123"/>
          <p:cNvSpPr txBox="1"/>
          <p:nvPr/>
        </p:nvSpPr>
        <p:spPr>
          <a:xfrm>
            <a:off x="-82583" y="3853107"/>
            <a:ext cx="1091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802.11a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50220" y="3205522"/>
          <a:ext cx="1471246" cy="333339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71246">
                  <a:extLst>
                    <a:ext uri="{9D8B030D-6E8A-4147-A177-3AD203B41FA5}">
                      <a16:colId xmlns:a16="http://schemas.microsoft.com/office/drawing/2014/main" val="1201745405"/>
                    </a:ext>
                  </a:extLst>
                </a:gridCol>
              </a:tblGrid>
              <a:tr h="564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Modulation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00380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BPSK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133713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BPSK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0291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QPSK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319119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QPSK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029591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16-QAM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515119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16-QAM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637845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64-QAM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775894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64-QAM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4212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70158" y="2705460"/>
            <a:ext cx="191848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is the difference between receiver sensitivity and carrier sense threshold?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3D9F74-7298-4924-87AF-112572A0D7ED}"/>
              </a:ext>
            </a:extLst>
          </p:cNvPr>
          <p:cNvSpPr txBox="1"/>
          <p:nvPr/>
        </p:nvSpPr>
        <p:spPr>
          <a:xfrm>
            <a:off x="7117402" y="4540119"/>
            <a:ext cx="191848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 CST threshold be higher than lowest modulation’s receiver sensitivity?</a:t>
            </a:r>
          </a:p>
        </p:txBody>
      </p:sp>
    </p:spTree>
    <p:extLst>
      <p:ext uri="{BB962C8B-B14F-4D97-AF65-F5344CB8AC3E}">
        <p14:creationId xmlns:p14="http://schemas.microsoft.com/office/powerpoint/2010/main" val="105110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RF signal to represent bits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Amplitude, frequency and/or phase can be modulated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5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08031" y="2635233"/>
                <a:ext cx="334986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(2</m:t>
                      </m:r>
                      <m:r>
                        <a:rPr lang="el-GR" sz="280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031" y="2635233"/>
                <a:ext cx="334986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204546" y="3668441"/>
            <a:ext cx="1288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Amplitude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42946" y="4068551"/>
            <a:ext cx="1288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Frequency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57900" y="3653052"/>
            <a:ext cx="1288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Phase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365131" y="3066120"/>
            <a:ext cx="624254" cy="586932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418298" y="3165231"/>
            <a:ext cx="153702" cy="88793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561297" y="3123370"/>
            <a:ext cx="993206" cy="529682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8835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 in 802.11n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802.11n uses 20 and 40 MHz channel widths</a:t>
            </a:r>
          </a:p>
          <a:p>
            <a:pPr lvl="1"/>
            <a:r>
              <a:rPr lang="en-US" dirty="0"/>
              <a:t>Following data rates refer to 20 MHz channels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50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13706"/>
              </p:ext>
            </p:extLst>
          </p:nvPr>
        </p:nvGraphicFramePr>
        <p:xfrm>
          <a:off x="2241262" y="2333757"/>
          <a:ext cx="4072452" cy="334800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7484">
                  <a:extLst>
                    <a:ext uri="{9D8B030D-6E8A-4147-A177-3AD203B41FA5}">
                      <a16:colId xmlns:a16="http://schemas.microsoft.com/office/drawing/2014/main" val="1201745405"/>
                    </a:ext>
                  </a:extLst>
                </a:gridCol>
                <a:gridCol w="1357484">
                  <a:extLst>
                    <a:ext uri="{9D8B030D-6E8A-4147-A177-3AD203B41FA5}">
                      <a16:colId xmlns:a16="http://schemas.microsoft.com/office/drawing/2014/main" val="2529207593"/>
                    </a:ext>
                  </a:extLst>
                </a:gridCol>
                <a:gridCol w="1357484">
                  <a:extLst>
                    <a:ext uri="{9D8B030D-6E8A-4147-A177-3AD203B41FA5}">
                      <a16:colId xmlns:a16="http://schemas.microsoft.com/office/drawing/2014/main" val="1401791588"/>
                    </a:ext>
                  </a:extLst>
                </a:gridCol>
              </a:tblGrid>
              <a:tr h="564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Modulation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Coding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</a:t>
                      </a:r>
                      <a:r>
                        <a:rPr lang="en-US" sz="1600" baseline="0" dirty="0"/>
                        <a:t> rate (Mbps)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00380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133713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0291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319119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029591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515119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637845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775894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42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5898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 in 802.11ac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802.11ac introduces the use of 256 QAM</a:t>
            </a:r>
          </a:p>
          <a:p>
            <a:pPr lvl="1"/>
            <a:r>
              <a:rPr lang="en-US" dirty="0"/>
              <a:t>256 QAM – 8 bits per symbol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51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905256"/>
              </p:ext>
            </p:extLst>
          </p:nvPr>
        </p:nvGraphicFramePr>
        <p:xfrm>
          <a:off x="2821652" y="1875793"/>
          <a:ext cx="5291652" cy="4480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22913">
                  <a:extLst>
                    <a:ext uri="{9D8B030D-6E8A-4147-A177-3AD203B41FA5}">
                      <a16:colId xmlns:a16="http://schemas.microsoft.com/office/drawing/2014/main" val="4201468297"/>
                    </a:ext>
                  </a:extLst>
                </a:gridCol>
                <a:gridCol w="1322913">
                  <a:extLst>
                    <a:ext uri="{9D8B030D-6E8A-4147-A177-3AD203B41FA5}">
                      <a16:colId xmlns:a16="http://schemas.microsoft.com/office/drawing/2014/main" val="1201745405"/>
                    </a:ext>
                  </a:extLst>
                </a:gridCol>
                <a:gridCol w="1322913">
                  <a:extLst>
                    <a:ext uri="{9D8B030D-6E8A-4147-A177-3AD203B41FA5}">
                      <a16:colId xmlns:a16="http://schemas.microsoft.com/office/drawing/2014/main" val="2529207593"/>
                    </a:ext>
                  </a:extLst>
                </a:gridCol>
                <a:gridCol w="1322913">
                  <a:extLst>
                    <a:ext uri="{9D8B030D-6E8A-4147-A177-3AD203B41FA5}">
                      <a16:colId xmlns:a16="http://schemas.microsoft.com/office/drawing/2014/main" val="1401791588"/>
                    </a:ext>
                  </a:extLst>
                </a:gridCol>
              </a:tblGrid>
              <a:tr h="564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MCS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Modulation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Coding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Receiver</a:t>
                      </a:r>
                      <a:r>
                        <a:rPr lang="en-US" sz="1600" baseline="0" dirty="0"/>
                        <a:t> sensitivity (</a:t>
                      </a:r>
                      <a:r>
                        <a:rPr lang="en-US" sz="1600" baseline="0" dirty="0" err="1"/>
                        <a:t>dBm</a:t>
                      </a:r>
                      <a:r>
                        <a:rPr lang="en-US" sz="1600" baseline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00380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133713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0291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319119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029591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515119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637845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775894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42120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256-QAM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355106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256-QAM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485330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2294890" y="5703570"/>
            <a:ext cx="526762" cy="262890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294890" y="6081078"/>
            <a:ext cx="526762" cy="262890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9789" y="2361747"/>
            <a:ext cx="191848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MCS index –  a unique index given to a modulation and coding scheme combination</a:t>
            </a:r>
          </a:p>
        </p:txBody>
      </p:sp>
    </p:spTree>
    <p:extLst>
      <p:ext uri="{BB962C8B-B14F-4D97-AF65-F5344CB8AC3E}">
        <p14:creationId xmlns:p14="http://schemas.microsoft.com/office/powerpoint/2010/main" val="22323352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 in 802.11ac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802.11ac uses wider channel widths</a:t>
            </a:r>
          </a:p>
          <a:p>
            <a:pPr lvl="1"/>
            <a:r>
              <a:rPr lang="en-US" dirty="0"/>
              <a:t>20, 40, 80 and 160 MHz</a:t>
            </a:r>
          </a:p>
          <a:p>
            <a:pPr lvl="1"/>
            <a:r>
              <a:rPr lang="en-US" dirty="0"/>
              <a:t>More subcarriers for OFDM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For higher data rates, 160 MHz channel width and 256 QAM modulation can be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52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965518"/>
              </p:ext>
            </p:extLst>
          </p:nvPr>
        </p:nvGraphicFramePr>
        <p:xfrm>
          <a:off x="3397677" y="2493013"/>
          <a:ext cx="2645826" cy="19635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22913">
                  <a:extLst>
                    <a:ext uri="{9D8B030D-6E8A-4147-A177-3AD203B41FA5}">
                      <a16:colId xmlns:a16="http://schemas.microsoft.com/office/drawing/2014/main" val="4201468297"/>
                    </a:ext>
                  </a:extLst>
                </a:gridCol>
                <a:gridCol w="1322913">
                  <a:extLst>
                    <a:ext uri="{9D8B030D-6E8A-4147-A177-3AD203B41FA5}">
                      <a16:colId xmlns:a16="http://schemas.microsoft.com/office/drawing/2014/main" val="1201745405"/>
                    </a:ext>
                  </a:extLst>
                </a:gridCol>
              </a:tblGrid>
              <a:tr h="564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Channel width</a:t>
                      </a:r>
                      <a:r>
                        <a:rPr lang="en-US" sz="1600" baseline="0" dirty="0"/>
                        <a:t> (MHz)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OFDM subcarriers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00380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133713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0291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319119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029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3682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802.11ac OFDM, QAM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802.11ac example</a:t>
            </a:r>
          </a:p>
          <a:p>
            <a:pPr lvl="1"/>
            <a:r>
              <a:rPr lang="en-US" dirty="0"/>
              <a:t>160 MHz channel has 468 subcarriers</a:t>
            </a:r>
          </a:p>
          <a:p>
            <a:pPr lvl="1"/>
            <a:r>
              <a:rPr lang="en-US" dirty="0"/>
              <a:t>Modulation chosen – 256 QAM</a:t>
            </a:r>
          </a:p>
          <a:p>
            <a:pPr lvl="1"/>
            <a:r>
              <a:rPr lang="en-US" dirty="0"/>
              <a:t>Coding rate – 3/4</a:t>
            </a:r>
          </a:p>
          <a:p>
            <a:pPr lvl="1"/>
            <a:endParaRPr lang="en-US" dirty="0"/>
          </a:p>
          <a:p>
            <a:r>
              <a:rPr lang="en-US" dirty="0"/>
              <a:t>Bits per symbol = ______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Interleaver</a:t>
            </a:r>
            <a:r>
              <a:rPr lang="en-US" dirty="0"/>
              <a:t> buffer size = ______ bits</a:t>
            </a:r>
          </a:p>
          <a:p>
            <a:endParaRPr lang="en-US" dirty="0"/>
          </a:p>
          <a:p>
            <a:r>
              <a:rPr lang="en-US" dirty="0"/>
              <a:t>Number of coded bits per OFDM symbol = ______ </a:t>
            </a:r>
          </a:p>
          <a:p>
            <a:endParaRPr lang="en-US" dirty="0"/>
          </a:p>
          <a:p>
            <a:r>
              <a:rPr lang="en-US" dirty="0"/>
              <a:t>Number of data bits per OFDM symbol = ______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53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384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802.11ac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Throughput vs. distance for an 802.11ac link [12]</a:t>
            </a:r>
          </a:p>
          <a:p>
            <a:pPr lvl="1"/>
            <a:r>
              <a:rPr lang="en-US" dirty="0"/>
              <a:t>80 MHz channel width with different MCS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54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459" y="2000547"/>
            <a:ext cx="5239081" cy="3705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0158" y="2705460"/>
            <a:ext cx="19184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Observations?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55D75-FEDD-48CF-A63F-03EDCB099674}"/>
              </a:ext>
            </a:extLst>
          </p:cNvPr>
          <p:cNvSpPr txBox="1"/>
          <p:nvPr/>
        </p:nvSpPr>
        <p:spPr>
          <a:xfrm>
            <a:off x="7170153" y="3567108"/>
            <a:ext cx="19184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Does SNR change with modulation?</a:t>
            </a:r>
          </a:p>
        </p:txBody>
      </p:sp>
    </p:spTree>
    <p:extLst>
      <p:ext uri="{BB962C8B-B14F-4D97-AF65-F5344CB8AC3E}">
        <p14:creationId xmlns:p14="http://schemas.microsoft.com/office/powerpoint/2010/main" val="17599821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Wireless networking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549597" cy="4961723"/>
          </a:xfrm>
        </p:spPr>
        <p:txBody>
          <a:bodyPr anchor="ctr" anchorCtr="1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Today’s agenda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Modulation primer</a:t>
            </a:r>
            <a:endParaRPr lang="en-US" sz="2000" dirty="0"/>
          </a:p>
          <a:p>
            <a:pPr lvl="1">
              <a:lnSpc>
                <a:spcPct val="200000"/>
              </a:lnSpc>
            </a:pPr>
            <a:r>
              <a:rPr lang="en-US" dirty="0"/>
              <a:t>OFDM and modulation</a:t>
            </a:r>
            <a:endParaRPr lang="en-US" sz="1600" dirty="0"/>
          </a:p>
          <a:p>
            <a:pPr lvl="1">
              <a:lnSpc>
                <a:spcPct val="200000"/>
              </a:lnSpc>
            </a:pPr>
            <a:r>
              <a:rPr lang="en-US" dirty="0"/>
              <a:t>802.11 a/n/ac PHY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Rate adaptation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27EB-3160-4CD9-8D87-5A6A393A4E22}" type="slidenum">
              <a:rPr lang="en-US" smtClean="0"/>
              <a:t>55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720622" y="4665005"/>
            <a:ext cx="541867" cy="282222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408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56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790246"/>
              </p:ext>
            </p:extLst>
          </p:nvPr>
        </p:nvGraphicFramePr>
        <p:xfrm>
          <a:off x="2206972" y="1612827"/>
          <a:ext cx="5291652" cy="4480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22913">
                  <a:extLst>
                    <a:ext uri="{9D8B030D-6E8A-4147-A177-3AD203B41FA5}">
                      <a16:colId xmlns:a16="http://schemas.microsoft.com/office/drawing/2014/main" val="4201468297"/>
                    </a:ext>
                  </a:extLst>
                </a:gridCol>
                <a:gridCol w="1322913">
                  <a:extLst>
                    <a:ext uri="{9D8B030D-6E8A-4147-A177-3AD203B41FA5}">
                      <a16:colId xmlns:a16="http://schemas.microsoft.com/office/drawing/2014/main" val="1201745405"/>
                    </a:ext>
                  </a:extLst>
                </a:gridCol>
                <a:gridCol w="1322913">
                  <a:extLst>
                    <a:ext uri="{9D8B030D-6E8A-4147-A177-3AD203B41FA5}">
                      <a16:colId xmlns:a16="http://schemas.microsoft.com/office/drawing/2014/main" val="2529207593"/>
                    </a:ext>
                  </a:extLst>
                </a:gridCol>
                <a:gridCol w="1322913">
                  <a:extLst>
                    <a:ext uri="{9D8B030D-6E8A-4147-A177-3AD203B41FA5}">
                      <a16:colId xmlns:a16="http://schemas.microsoft.com/office/drawing/2014/main" val="1401791588"/>
                    </a:ext>
                  </a:extLst>
                </a:gridCol>
              </a:tblGrid>
              <a:tr h="564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MCS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Modulation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Coding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Receiver</a:t>
                      </a:r>
                      <a:r>
                        <a:rPr lang="en-US" sz="1600" baseline="0" dirty="0"/>
                        <a:t> sensitivity (</a:t>
                      </a:r>
                      <a:r>
                        <a:rPr lang="en-US" sz="1600" baseline="0" dirty="0" err="1"/>
                        <a:t>dBm</a:t>
                      </a:r>
                      <a:r>
                        <a:rPr lang="en-US" sz="1600" baseline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00380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133713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0291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QPSK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319119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029591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515119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637845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775894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42120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256-QAM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355106"/>
                  </a:ext>
                </a:extLst>
              </a:tr>
              <a:tr h="3461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256-QAM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485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2522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 standards allow choice of multiple transmission data rates</a:t>
            </a:r>
          </a:p>
          <a:p>
            <a:endParaRPr lang="en-US" dirty="0"/>
          </a:p>
          <a:p>
            <a:r>
              <a:rPr lang="en-US" dirty="0"/>
              <a:t>Rate adaptation refers to selecting a data rate dynamically based on channel quality</a:t>
            </a:r>
          </a:p>
          <a:p>
            <a:pPr lvl="1"/>
            <a:r>
              <a:rPr lang="en-US" dirty="0"/>
              <a:t>Not dependent on interference</a:t>
            </a:r>
          </a:p>
          <a:p>
            <a:pPr lvl="1"/>
            <a:r>
              <a:rPr lang="en-US" dirty="0"/>
              <a:t>Assume one link alone trying to find the best rate based on channel condition</a:t>
            </a:r>
          </a:p>
          <a:p>
            <a:endParaRPr lang="en-US" dirty="0"/>
          </a:p>
          <a:p>
            <a:r>
              <a:rPr lang="en-US" dirty="0"/>
              <a:t>Rate adaptation is crucial in realizing high link data rates</a:t>
            </a:r>
          </a:p>
          <a:p>
            <a:pPr lvl="1"/>
            <a:r>
              <a:rPr lang="en-US" dirty="0"/>
              <a:t>If the selected rate is too high, more and more packets are lost, reducing the throughput</a:t>
            </a:r>
          </a:p>
          <a:p>
            <a:pPr lvl="1"/>
            <a:r>
              <a:rPr lang="en-US" dirty="0"/>
              <a:t>If the selected rate is too low, the channel capacity is underutilized</a:t>
            </a:r>
          </a:p>
          <a:p>
            <a:pPr lvl="1"/>
            <a:endParaRPr lang="en-US" dirty="0"/>
          </a:p>
          <a:p>
            <a:r>
              <a:rPr lang="en-US" dirty="0"/>
              <a:t>Dynamically changing data rate per frame is extremely challenging</a:t>
            </a:r>
          </a:p>
          <a:p>
            <a:pPr lvl="1"/>
            <a:r>
              <a:rPr lang="en-US" dirty="0"/>
              <a:t>Wireless channel is constantly changing with complex multipath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57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846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Adaptation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Rate adaptation techniques can rely on multiple channel quality indicators</a:t>
            </a:r>
          </a:p>
          <a:p>
            <a:endParaRPr lang="en-US" dirty="0"/>
          </a:p>
          <a:p>
            <a:r>
              <a:rPr lang="en-US" dirty="0"/>
              <a:t>Different type of rate adaptation algorithms [11]</a:t>
            </a:r>
          </a:p>
          <a:p>
            <a:endParaRPr lang="en-US" dirty="0"/>
          </a:p>
          <a:p>
            <a:pPr lvl="1"/>
            <a:r>
              <a:rPr lang="en-US" dirty="0"/>
              <a:t>RSS and SNR based rate adaptation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Frame loss based rate adaptation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Frame loss with collision differentiation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Cross-layer rate adaptation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58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4395" y="3120554"/>
            <a:ext cx="526762" cy="262890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5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RSS-based Rate Adaptation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Main idea of </a:t>
                </a:r>
                <a:r>
                  <a:rPr lang="en-US" dirty="0">
                    <a:solidFill>
                      <a:srgbClr val="FF0000"/>
                    </a:solidFill>
                  </a:rPr>
                  <a:t>RSSLA [1]</a:t>
                </a:r>
              </a:p>
              <a:p>
                <a:pPr lvl="1"/>
                <a:r>
                  <a:rPr lang="en-US" dirty="0"/>
                  <a:t>RSS as channel quality indicator</a:t>
                </a:r>
              </a:p>
              <a:p>
                <a:pPr lvl="1"/>
                <a:r>
                  <a:rPr lang="en-US" dirty="0"/>
                  <a:t>Can we exploit the broadcast nature of the wireless medium?</a:t>
                </a:r>
              </a:p>
              <a:p>
                <a:pPr lvl="1"/>
                <a:r>
                  <a:rPr lang="en-US" dirty="0"/>
                  <a:t>Every station can overhear every frame being transmitted within its range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RSS</a:t>
                </a:r>
              </a:p>
              <a:p>
                <a:pPr lvl="1"/>
                <a:r>
                  <a:rPr lang="en-US" dirty="0"/>
                  <a:t>For every frame that a station can overhear, record its </a:t>
                </a:r>
                <a:r>
                  <a:rPr lang="en-US" dirty="0" err="1"/>
                  <a:t>Tx</a:t>
                </a:r>
                <a:r>
                  <a:rPr lang="en-US" dirty="0"/>
                  <a:t> and frame RSS</a:t>
                </a:r>
              </a:p>
              <a:p>
                <a:pPr lvl="1"/>
                <a:r>
                  <a:rPr lang="en-US" dirty="0"/>
                  <a:t>Maintain a record for all stations that can be overheard</a:t>
                </a:r>
              </a:p>
              <a:p>
                <a:pPr lvl="1"/>
                <a:r>
                  <a:rPr lang="en-US" dirty="0"/>
                  <a:t>Whenever a node wants to transmit, use the RSS record to pick the best rate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What about RSS variations?</a:t>
                </a:r>
              </a:p>
              <a:p>
                <a:pPr lvl="1"/>
                <a:r>
                  <a:rPr lang="en-US" dirty="0"/>
                  <a:t>RSS will vary over time for different frames from the same node</a:t>
                </a:r>
              </a:p>
              <a:p>
                <a:pPr lvl="1"/>
                <a:r>
                  <a:rPr lang="en-US" dirty="0"/>
                  <a:t>Use exponentially moving average for historical samples and the current ones 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𝑅𝑆𝑆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𝑅𝑆𝑆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𝑟𝑠𝑠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7" t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59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1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6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589"/>
          <a:stretch/>
        </p:blipFill>
        <p:spPr bwMode="auto">
          <a:xfrm>
            <a:off x="791474" y="1470391"/>
            <a:ext cx="1837425" cy="20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888189" y="1222130"/>
            <a:ext cx="0" cy="2239477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70444" y="3472961"/>
            <a:ext cx="3798272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694"/>
          <a:stretch/>
        </p:blipFill>
        <p:spPr bwMode="auto">
          <a:xfrm>
            <a:off x="2503311" y="1960684"/>
            <a:ext cx="1824185" cy="10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554416" y="3288295"/>
            <a:ext cx="113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 (t)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9683" y="2980566"/>
            <a:ext cx="48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7965" y="1674626"/>
            <a:ext cx="48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2103" y="2328188"/>
            <a:ext cx="48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7965" y="2003499"/>
            <a:ext cx="48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6524" y="2651693"/>
            <a:ext cx="57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-0.5</a:t>
            </a:r>
          </a:p>
        </p:txBody>
      </p:sp>
      <p:cxnSp>
        <p:nvCxnSpPr>
          <p:cNvPr id="42" name="Straight Connector 41"/>
          <p:cNvCxnSpPr>
            <a:stCxn id="26" idx="3"/>
          </p:cNvCxnSpPr>
          <p:nvPr/>
        </p:nvCxnSpPr>
        <p:spPr>
          <a:xfrm flipV="1">
            <a:off x="896981" y="1855177"/>
            <a:ext cx="3657435" cy="4115"/>
          </a:xfrm>
          <a:prstGeom prst="line">
            <a:avLst/>
          </a:prstGeom>
          <a:ln w="3175">
            <a:solidFill>
              <a:srgbClr val="002060">
                <a:alpha val="68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888189" y="2174111"/>
            <a:ext cx="3657435" cy="4115"/>
          </a:xfrm>
          <a:prstGeom prst="line">
            <a:avLst/>
          </a:prstGeom>
          <a:ln w="3175">
            <a:solidFill>
              <a:srgbClr val="002060">
                <a:alpha val="68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879398" y="2493045"/>
            <a:ext cx="3657435" cy="4115"/>
          </a:xfrm>
          <a:prstGeom prst="line">
            <a:avLst/>
          </a:prstGeom>
          <a:ln w="3175">
            <a:solidFill>
              <a:srgbClr val="002060">
                <a:alpha val="68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79398" y="2830978"/>
            <a:ext cx="3657435" cy="4115"/>
          </a:xfrm>
          <a:prstGeom prst="line">
            <a:avLst/>
          </a:prstGeom>
          <a:ln w="3175">
            <a:solidFill>
              <a:srgbClr val="002060">
                <a:alpha val="68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888189" y="3157845"/>
            <a:ext cx="3657435" cy="4115"/>
          </a:xfrm>
          <a:prstGeom prst="line">
            <a:avLst/>
          </a:prstGeom>
          <a:ln w="3175">
            <a:solidFill>
              <a:srgbClr val="002060">
                <a:alpha val="68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446666" y="1285485"/>
            <a:ext cx="61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Bit 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79779" y="1377398"/>
            <a:ext cx="61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Bit 1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887680" y="1674626"/>
            <a:ext cx="1741220" cy="0"/>
          </a:xfrm>
          <a:prstGeom prst="straightConnector1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586276" y="1765480"/>
            <a:ext cx="1741220" cy="0"/>
          </a:xfrm>
          <a:prstGeom prst="straightConnector1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589"/>
          <a:stretch/>
        </p:blipFill>
        <p:spPr bwMode="auto">
          <a:xfrm>
            <a:off x="3388135" y="4409952"/>
            <a:ext cx="1828634" cy="20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V="1">
            <a:off x="3484849" y="4161691"/>
            <a:ext cx="0" cy="2239477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467104" y="6412522"/>
            <a:ext cx="3798272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151076" y="6227856"/>
            <a:ext cx="113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 (t)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996343" y="5920127"/>
            <a:ext cx="48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004625" y="4614187"/>
            <a:ext cx="48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998763" y="5267749"/>
            <a:ext cx="48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04625" y="4943060"/>
            <a:ext cx="48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913184" y="5591254"/>
            <a:ext cx="57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-0.5</a:t>
            </a:r>
          </a:p>
        </p:txBody>
      </p:sp>
      <p:cxnSp>
        <p:nvCxnSpPr>
          <p:cNvPr id="62" name="Straight Connector 61"/>
          <p:cNvCxnSpPr>
            <a:stCxn id="58" idx="3"/>
          </p:cNvCxnSpPr>
          <p:nvPr/>
        </p:nvCxnSpPr>
        <p:spPr>
          <a:xfrm flipV="1">
            <a:off x="3493641" y="4794738"/>
            <a:ext cx="3657435" cy="4115"/>
          </a:xfrm>
          <a:prstGeom prst="line">
            <a:avLst/>
          </a:prstGeom>
          <a:ln w="3175">
            <a:solidFill>
              <a:srgbClr val="002060">
                <a:alpha val="68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3484849" y="5113672"/>
            <a:ext cx="3657435" cy="4115"/>
          </a:xfrm>
          <a:prstGeom prst="line">
            <a:avLst/>
          </a:prstGeom>
          <a:ln w="3175">
            <a:solidFill>
              <a:srgbClr val="002060">
                <a:alpha val="68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3476058" y="5432606"/>
            <a:ext cx="3657435" cy="4115"/>
          </a:xfrm>
          <a:prstGeom prst="line">
            <a:avLst/>
          </a:prstGeom>
          <a:ln w="3175">
            <a:solidFill>
              <a:srgbClr val="002060">
                <a:alpha val="68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476058" y="5770539"/>
            <a:ext cx="3657435" cy="4115"/>
          </a:xfrm>
          <a:prstGeom prst="line">
            <a:avLst/>
          </a:prstGeom>
          <a:ln w="3175">
            <a:solidFill>
              <a:srgbClr val="002060">
                <a:alpha val="68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484849" y="6097406"/>
            <a:ext cx="3657435" cy="4115"/>
          </a:xfrm>
          <a:prstGeom prst="line">
            <a:avLst/>
          </a:prstGeom>
          <a:ln w="3175">
            <a:solidFill>
              <a:srgbClr val="002060">
                <a:alpha val="68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043326" y="4225046"/>
            <a:ext cx="61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Bit 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286557" y="4327982"/>
            <a:ext cx="61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Bit 1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3484340" y="4614187"/>
            <a:ext cx="1741220" cy="0"/>
          </a:xfrm>
          <a:prstGeom prst="straightConnector1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182936" y="4705041"/>
            <a:ext cx="822210" cy="0"/>
          </a:xfrm>
          <a:prstGeom prst="straightConnector1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589"/>
          <a:stretch/>
        </p:blipFill>
        <p:spPr bwMode="auto">
          <a:xfrm>
            <a:off x="5151782" y="4409952"/>
            <a:ext cx="853363" cy="20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6033555" y="2110093"/>
            <a:ext cx="1492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Amplitude</a:t>
            </a:r>
          </a:p>
          <a:p>
            <a:pPr algn="ctr"/>
            <a:r>
              <a:rPr lang="en-US" sz="2000" dirty="0"/>
              <a:t>Modulation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11670" y="4958449"/>
            <a:ext cx="1492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Frequency</a:t>
            </a:r>
          </a:p>
          <a:p>
            <a:pPr algn="ctr"/>
            <a:r>
              <a:rPr lang="en-US" sz="2000" dirty="0"/>
              <a:t>Modulation</a:t>
            </a:r>
          </a:p>
        </p:txBody>
      </p:sp>
    </p:spTree>
    <p:extLst>
      <p:ext uri="{BB962C8B-B14F-4D97-AF65-F5344CB8AC3E}">
        <p14:creationId xmlns:p14="http://schemas.microsoft.com/office/powerpoint/2010/main" val="394837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7" grpId="0"/>
      <p:bldP spid="68" grpId="0"/>
      <p:bldP spid="7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Beacon Assisted Rate Adaptation (BARA)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idea of </a:t>
            </a:r>
            <a:r>
              <a:rPr lang="en-US" dirty="0">
                <a:solidFill>
                  <a:srgbClr val="FF0000"/>
                </a:solidFill>
              </a:rPr>
              <a:t>BARA [2]</a:t>
            </a:r>
          </a:p>
          <a:p>
            <a:pPr lvl="1"/>
            <a:r>
              <a:rPr lang="en-US" dirty="0"/>
              <a:t>Similar to RSSLA, but sniffing all frames is expensive</a:t>
            </a:r>
          </a:p>
          <a:p>
            <a:pPr lvl="1"/>
            <a:r>
              <a:rPr lang="en-US" dirty="0"/>
              <a:t>Can we simply rely on RSS of beacons?</a:t>
            </a:r>
          </a:p>
          <a:p>
            <a:pPr lvl="1"/>
            <a:r>
              <a:rPr lang="en-US" dirty="0"/>
              <a:t>Beacons are sent out every 100ms from </a:t>
            </a:r>
            <a:r>
              <a:rPr lang="en-US" dirty="0" err="1"/>
              <a:t>WiFi</a:t>
            </a:r>
            <a:r>
              <a:rPr lang="en-US" dirty="0"/>
              <a:t> APs</a:t>
            </a:r>
          </a:p>
          <a:p>
            <a:pPr lvl="1"/>
            <a:r>
              <a:rPr lang="en-US" dirty="0"/>
              <a:t>Received by all clients that support scanning </a:t>
            </a:r>
          </a:p>
          <a:p>
            <a:pPr lvl="1"/>
            <a:endParaRPr lang="en-US" dirty="0"/>
          </a:p>
          <a:p>
            <a:r>
              <a:rPr lang="en-US" dirty="0"/>
              <a:t> RSS of beacons</a:t>
            </a:r>
          </a:p>
          <a:p>
            <a:pPr lvl="1"/>
            <a:r>
              <a:rPr lang="en-US" dirty="0"/>
              <a:t>BARA especially suitable for uplink traffic from clients to AP</a:t>
            </a:r>
          </a:p>
          <a:p>
            <a:pPr lvl="1"/>
            <a:r>
              <a:rPr lang="en-US" dirty="0"/>
              <a:t>APs can rely on client frames for estimating their RSS</a:t>
            </a:r>
          </a:p>
          <a:p>
            <a:pPr lvl="1"/>
            <a:endParaRPr lang="en-US" dirty="0"/>
          </a:p>
          <a:p>
            <a:r>
              <a:rPr lang="en-US" dirty="0"/>
              <a:t>Energy efficient</a:t>
            </a:r>
          </a:p>
          <a:p>
            <a:pPr lvl="1"/>
            <a:r>
              <a:rPr lang="en-US" dirty="0"/>
              <a:t>BARA allows clients to use Power Saving Mode while performing rate adaptation</a:t>
            </a:r>
          </a:p>
          <a:p>
            <a:pPr lvl="1"/>
            <a:r>
              <a:rPr lang="en-US" dirty="0"/>
              <a:t>Clients periodically wake up (multiple of beacon intervals), measure RSS of beacons, record RSS, send/receive traffic and go back to sleep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60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2780" y="3935949"/>
            <a:ext cx="191848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Recall: what is power saving mode?</a:t>
            </a:r>
          </a:p>
        </p:txBody>
      </p:sp>
    </p:spTree>
    <p:extLst>
      <p:ext uri="{BB962C8B-B14F-4D97-AF65-F5344CB8AC3E}">
        <p14:creationId xmlns:p14="http://schemas.microsoft.com/office/powerpoint/2010/main" val="345063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RSS and SNR based rate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RSS or SNR an accurate representation of channel condition?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61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469" y="1794707"/>
            <a:ext cx="5583061" cy="411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374262"/>
            <a:ext cx="250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 ideal conditions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3187" y="4339741"/>
            <a:ext cx="756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[13]</a:t>
            </a:r>
          </a:p>
        </p:txBody>
      </p:sp>
    </p:spTree>
    <p:extLst>
      <p:ext uri="{BB962C8B-B14F-4D97-AF65-F5344CB8AC3E}">
        <p14:creationId xmlns:p14="http://schemas.microsoft.com/office/powerpoint/2010/main" val="393051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RSS and SNR based rate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in reality…</a:t>
            </a:r>
          </a:p>
          <a:p>
            <a:pPr lvl="1"/>
            <a:r>
              <a:rPr lang="en-US" dirty="0"/>
              <a:t>RSS and SNR are loosely correlated with actual number of successful packet transmissions </a:t>
            </a:r>
          </a:p>
          <a:p>
            <a:pPr lvl="1"/>
            <a:r>
              <a:rPr lang="en-US" dirty="0"/>
              <a:t>RSS and SNR based rate adaptation schemes do not achieve optimal rates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62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779" y="2464560"/>
            <a:ext cx="5662441" cy="4123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0779" y="4926764"/>
            <a:ext cx="756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[13]</a:t>
            </a:r>
          </a:p>
        </p:txBody>
      </p:sp>
    </p:spTree>
    <p:extLst>
      <p:ext uri="{BB962C8B-B14F-4D97-AF65-F5344CB8AC3E}">
        <p14:creationId xmlns:p14="http://schemas.microsoft.com/office/powerpoint/2010/main" val="1961011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Adaptation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Rate adaptation techniques can rely on multiple channel quality indicators</a:t>
            </a:r>
          </a:p>
          <a:p>
            <a:endParaRPr lang="en-US" dirty="0"/>
          </a:p>
          <a:p>
            <a:r>
              <a:rPr lang="en-US" dirty="0"/>
              <a:t>Different type of rate adaptation algorithms</a:t>
            </a:r>
          </a:p>
          <a:p>
            <a:endParaRPr lang="en-US" dirty="0"/>
          </a:p>
          <a:p>
            <a:pPr lvl="1"/>
            <a:r>
              <a:rPr lang="en-US" dirty="0"/>
              <a:t>RSS and SNR based rate adaptation</a:t>
            </a:r>
          </a:p>
          <a:p>
            <a:pPr lvl="2"/>
            <a:r>
              <a:rPr lang="en-US" dirty="0"/>
              <a:t>RSSLA, BARA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Frame loss based rate adaptation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Frame loss with collision differentiation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Cross-layer rate adaptation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63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58262" y="4045017"/>
            <a:ext cx="526762" cy="262890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9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Rate Fallback (ARF)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idea of </a:t>
            </a:r>
            <a:r>
              <a:rPr lang="en-US" dirty="0">
                <a:solidFill>
                  <a:srgbClr val="FF0000"/>
                </a:solidFill>
              </a:rPr>
              <a:t>ARF [3]</a:t>
            </a:r>
          </a:p>
          <a:p>
            <a:pPr lvl="1"/>
            <a:r>
              <a:rPr lang="en-US" dirty="0"/>
              <a:t>Use the frame loss as an indicator of channel performance</a:t>
            </a:r>
          </a:p>
          <a:p>
            <a:pPr lvl="1"/>
            <a:r>
              <a:rPr lang="en-US" dirty="0"/>
              <a:t>Widely implemented in first generation of 802.11 devices</a:t>
            </a:r>
          </a:p>
          <a:p>
            <a:pPr lvl="1"/>
            <a:endParaRPr lang="en-US" dirty="0"/>
          </a:p>
          <a:p>
            <a:r>
              <a:rPr lang="en-US" dirty="0"/>
              <a:t>Algorithm</a:t>
            </a:r>
          </a:p>
          <a:p>
            <a:pPr lvl="1"/>
            <a:r>
              <a:rPr lang="en-US" dirty="0"/>
              <a:t>Transmitter starts out by sending frames at the lowest rate</a:t>
            </a:r>
          </a:p>
          <a:p>
            <a:pPr lvl="2"/>
            <a:r>
              <a:rPr lang="en-US" sz="1800" dirty="0"/>
              <a:t>If the sender succeeds in sending N (typically 10) frames at the rate</a:t>
            </a:r>
          </a:p>
          <a:p>
            <a:pPr lvl="3"/>
            <a:r>
              <a:rPr lang="en-US" sz="1800" dirty="0"/>
              <a:t>Increase the rate (go to next available data rate)</a:t>
            </a:r>
          </a:p>
          <a:p>
            <a:pPr lvl="2"/>
            <a:r>
              <a:rPr lang="en-US" sz="1800" dirty="0"/>
              <a:t>If the first frame sent at the new rate fails (no </a:t>
            </a:r>
            <a:r>
              <a:rPr lang="en-US" sz="1800" dirty="0" err="1"/>
              <a:t>Ack</a:t>
            </a:r>
            <a:r>
              <a:rPr lang="en-US" sz="1800" dirty="0"/>
              <a:t>)</a:t>
            </a:r>
          </a:p>
          <a:p>
            <a:pPr lvl="3"/>
            <a:r>
              <a:rPr lang="en-US" sz="1800" dirty="0"/>
              <a:t>Decrease the rate</a:t>
            </a:r>
          </a:p>
          <a:p>
            <a:pPr lvl="2"/>
            <a:r>
              <a:rPr lang="en-US" sz="1800" dirty="0"/>
              <a:t>If there are two or more consecutive lost frames</a:t>
            </a:r>
          </a:p>
          <a:p>
            <a:pPr lvl="3"/>
            <a:r>
              <a:rPr lang="en-US" sz="1800" dirty="0"/>
              <a:t>Decrease the rate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Problems?</a:t>
            </a:r>
          </a:p>
          <a:p>
            <a:pPr lvl="1"/>
            <a:r>
              <a:rPr lang="en-US" dirty="0"/>
              <a:t>Channel conditions are unpredictable </a:t>
            </a:r>
          </a:p>
          <a:p>
            <a:pPr lvl="2"/>
            <a:r>
              <a:rPr lang="en-US"/>
              <a:t>Constant fluctuations</a:t>
            </a:r>
            <a:endParaRPr lang="en-US" dirty="0"/>
          </a:p>
          <a:p>
            <a:pPr lvl="3">
              <a:buFontTx/>
              <a:buChar char="-"/>
            </a:pPr>
            <a:endParaRPr lang="en-US" dirty="0"/>
          </a:p>
          <a:p>
            <a:pPr lvl="3">
              <a:buFontTx/>
              <a:buChar char="-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64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Auto Rate Fallback (AARF)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idea of </a:t>
            </a:r>
            <a:r>
              <a:rPr lang="en-US" dirty="0">
                <a:solidFill>
                  <a:srgbClr val="FF0000"/>
                </a:solidFill>
              </a:rPr>
              <a:t>AARF [4]</a:t>
            </a:r>
          </a:p>
          <a:p>
            <a:pPr lvl="1"/>
            <a:r>
              <a:rPr lang="en-US" dirty="0"/>
              <a:t>Keep using frame loss as an indicator of channel performance</a:t>
            </a:r>
          </a:p>
          <a:p>
            <a:pPr lvl="1"/>
            <a:r>
              <a:rPr lang="en-US" dirty="0"/>
              <a:t>But adapt the threshold number of packets to increase the rate</a:t>
            </a:r>
          </a:p>
          <a:p>
            <a:pPr lvl="1"/>
            <a:endParaRPr lang="en-US" dirty="0"/>
          </a:p>
          <a:p>
            <a:r>
              <a:rPr lang="en-US" dirty="0"/>
              <a:t>Algorithm</a:t>
            </a:r>
          </a:p>
          <a:p>
            <a:pPr lvl="1"/>
            <a:r>
              <a:rPr lang="en-US" dirty="0"/>
              <a:t>Transmitter starts out by sending frames at the lowest rate</a:t>
            </a:r>
          </a:p>
          <a:p>
            <a:pPr lvl="2"/>
            <a:r>
              <a:rPr lang="en-US" sz="1800" dirty="0"/>
              <a:t>If the sender succeeds in sending N frames at the rate</a:t>
            </a:r>
          </a:p>
          <a:p>
            <a:pPr lvl="3"/>
            <a:r>
              <a:rPr lang="en-US" sz="1800" dirty="0"/>
              <a:t>Increase the rate (go to next available data rate)</a:t>
            </a:r>
          </a:p>
          <a:p>
            <a:pPr lvl="2"/>
            <a:r>
              <a:rPr lang="en-US" sz="1800" dirty="0"/>
              <a:t>If the first frame sent at the new rate fails</a:t>
            </a:r>
          </a:p>
          <a:p>
            <a:pPr lvl="3"/>
            <a:r>
              <a:rPr lang="en-US" sz="1800" dirty="0"/>
              <a:t>Decrease the rate, and double the threshold to 2N for increase attempt</a:t>
            </a:r>
          </a:p>
          <a:p>
            <a:pPr lvl="2"/>
            <a:r>
              <a:rPr lang="en-US" sz="1800" dirty="0"/>
              <a:t>Else</a:t>
            </a:r>
          </a:p>
          <a:p>
            <a:pPr lvl="3"/>
            <a:r>
              <a:rPr lang="en-US" sz="1800" dirty="0"/>
              <a:t>Keep N frames as the threshold for next increase</a:t>
            </a:r>
          </a:p>
          <a:p>
            <a:pPr lvl="3">
              <a:buFontTx/>
              <a:buChar char="-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65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3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2" y="984738"/>
            <a:ext cx="3347696" cy="5736738"/>
          </a:xfrm>
        </p:spPr>
        <p:txBody>
          <a:bodyPr>
            <a:norm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Onoe</a:t>
            </a:r>
            <a:r>
              <a:rPr lang="en-US" sz="1800" dirty="0">
                <a:solidFill>
                  <a:srgbClr val="FF0000"/>
                </a:solidFill>
              </a:rPr>
              <a:t> [5] </a:t>
            </a:r>
          </a:p>
          <a:p>
            <a:pPr marL="0" indent="0">
              <a:buNone/>
            </a:pPr>
            <a:r>
              <a:rPr lang="en-US" sz="1800" dirty="0"/>
              <a:t>   credit based algorithm</a:t>
            </a:r>
          </a:p>
          <a:p>
            <a:endParaRPr lang="en-US" sz="1800" dirty="0"/>
          </a:p>
          <a:p>
            <a:r>
              <a:rPr lang="en-US" sz="1800" dirty="0" err="1"/>
              <a:t>MadWiFi</a:t>
            </a:r>
            <a:r>
              <a:rPr lang="en-US" sz="1800" dirty="0"/>
              <a:t> open source driver implementation</a:t>
            </a:r>
          </a:p>
          <a:p>
            <a:endParaRPr lang="en-US" sz="1800" dirty="0"/>
          </a:p>
          <a:p>
            <a:r>
              <a:rPr lang="en-US" sz="1800" dirty="0"/>
              <a:t>Try to the best rate with a loss ratio less than 50%</a:t>
            </a:r>
          </a:p>
          <a:p>
            <a:endParaRPr lang="en-US" sz="1800" dirty="0"/>
          </a:p>
          <a:p>
            <a:r>
              <a:rPr lang="en-US" sz="1800" dirty="0"/>
              <a:t>Advantage – reduces rate fluctuations</a:t>
            </a:r>
          </a:p>
          <a:p>
            <a:endParaRPr lang="en-US" sz="1800" dirty="0"/>
          </a:p>
          <a:p>
            <a:r>
              <a:rPr lang="en-US" sz="1800" dirty="0"/>
              <a:t>Disadvantage – slower when channel quality is better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66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155" t="7539" r="3846" b="10000"/>
          <a:stretch/>
        </p:blipFill>
        <p:spPr>
          <a:xfrm>
            <a:off x="3505958" y="808893"/>
            <a:ext cx="5638042" cy="59436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82308" y="2766646"/>
            <a:ext cx="246183" cy="715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20640" y="3481754"/>
            <a:ext cx="11430" cy="735916"/>
          </a:xfrm>
          <a:prstGeom prst="straightConnector1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54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SampleRate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idea of </a:t>
            </a:r>
            <a:r>
              <a:rPr lang="en-US" dirty="0" err="1">
                <a:solidFill>
                  <a:srgbClr val="FF0000"/>
                </a:solidFill>
              </a:rPr>
              <a:t>SampleRate</a:t>
            </a:r>
            <a:r>
              <a:rPr lang="en-US" dirty="0">
                <a:solidFill>
                  <a:srgbClr val="FF0000"/>
                </a:solidFill>
              </a:rPr>
              <a:t> [6]</a:t>
            </a:r>
          </a:p>
          <a:p>
            <a:pPr lvl="1"/>
            <a:r>
              <a:rPr lang="en-US" dirty="0"/>
              <a:t>Try to choose a data rate that would achieve smallest average transmission time for sending the frame</a:t>
            </a:r>
          </a:p>
          <a:p>
            <a:pPr lvl="1"/>
            <a:r>
              <a:rPr lang="en-US" dirty="0"/>
              <a:t>Keep a record of all data rates and their performance in current channel</a:t>
            </a:r>
          </a:p>
          <a:p>
            <a:pPr lvl="1"/>
            <a:endParaRPr lang="en-US" dirty="0"/>
          </a:p>
          <a:p>
            <a:r>
              <a:rPr lang="en-US" dirty="0"/>
              <a:t>Algorithm</a:t>
            </a:r>
          </a:p>
          <a:p>
            <a:pPr lvl="1"/>
            <a:r>
              <a:rPr lang="en-US" dirty="0"/>
              <a:t>Transmitter starts out at the highest possible data rate</a:t>
            </a:r>
          </a:p>
          <a:p>
            <a:pPr lvl="2"/>
            <a:r>
              <a:rPr lang="en-US" sz="2000" dirty="0"/>
              <a:t>Keep reducing the data rate if the current data rate results in four consecutive losses</a:t>
            </a:r>
          </a:p>
          <a:p>
            <a:pPr lvl="2"/>
            <a:endParaRPr lang="en-US" sz="1800" dirty="0"/>
          </a:p>
          <a:p>
            <a:pPr lvl="1"/>
            <a:r>
              <a:rPr lang="en-US" dirty="0"/>
              <a:t>Every 10</a:t>
            </a:r>
            <a:r>
              <a:rPr lang="en-US" baseline="30000" dirty="0"/>
              <a:t>th</a:t>
            </a:r>
            <a:r>
              <a:rPr lang="en-US" dirty="0"/>
              <a:t> packet is sent using a randomly chosen data rate higher than the current data rate</a:t>
            </a:r>
          </a:p>
          <a:p>
            <a:pPr lvl="2"/>
            <a:r>
              <a:rPr lang="en-US" sz="2000" dirty="0"/>
              <a:t>If fewer losses, measure and record the transmission 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67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6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SampleRate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Average transmission time</a:t>
            </a:r>
          </a:p>
          <a:p>
            <a:pPr lvl="1"/>
            <a:r>
              <a:rPr lang="en-US" dirty="0"/>
              <a:t>For each data-rate, record the time it took to send a frame and receive an </a:t>
            </a:r>
            <a:r>
              <a:rPr lang="en-US" dirty="0" err="1"/>
              <a:t>Ack</a:t>
            </a:r>
            <a:endParaRPr lang="en-US" dirty="0"/>
          </a:p>
          <a:p>
            <a:pPr lvl="1"/>
            <a:r>
              <a:rPr lang="en-US" dirty="0"/>
              <a:t>Data rate is ineligible for recording if it had 4 consecutive lost frames</a:t>
            </a:r>
          </a:p>
          <a:p>
            <a:pPr lvl="1"/>
            <a:r>
              <a:rPr lang="en-US" dirty="0"/>
              <a:t>Average the transmission time for multiple frames </a:t>
            </a:r>
          </a:p>
          <a:p>
            <a:pPr lvl="1"/>
            <a:endParaRPr lang="en-US" dirty="0"/>
          </a:p>
          <a:p>
            <a:r>
              <a:rPr lang="en-US" dirty="0"/>
              <a:t>Choice of the data rate</a:t>
            </a:r>
          </a:p>
          <a:p>
            <a:pPr lvl="1"/>
            <a:r>
              <a:rPr lang="en-US" dirty="0"/>
              <a:t>At any point, choose the data rate that provides the smallest average transmission time</a:t>
            </a:r>
          </a:p>
          <a:p>
            <a:pPr lvl="1"/>
            <a:endParaRPr lang="en-US" dirty="0"/>
          </a:p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Lowering average transmission time automatically guarantees higher throughput</a:t>
            </a:r>
          </a:p>
          <a:p>
            <a:pPr lvl="1"/>
            <a:r>
              <a:rPr lang="en-US" dirty="0"/>
              <a:t>Reduces fluctuations in data rates being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68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648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ARF vs. AARF vs. </a:t>
            </a:r>
            <a:r>
              <a:rPr lang="en-US" dirty="0" err="1"/>
              <a:t>Onoe</a:t>
            </a:r>
            <a:r>
              <a:rPr lang="en-US" dirty="0"/>
              <a:t> vs. </a:t>
            </a:r>
            <a:r>
              <a:rPr lang="en-US" dirty="0" err="1"/>
              <a:t>SampleRate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69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089" y="1653703"/>
            <a:ext cx="5477221" cy="385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8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modulation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Phase Shift Keying</a:t>
                </a:r>
              </a:p>
              <a:p>
                <a:pPr lvl="2"/>
                <a:r>
                  <a:rPr lang="en-US" dirty="0"/>
                  <a:t>Bit 1: phase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Bit 0: phase 0</a:t>
                </a:r>
              </a:p>
              <a:p>
                <a:pPr lvl="1"/>
                <a:r>
                  <a:rPr lang="en-US" dirty="0"/>
                  <a:t>Differential BPSK</a:t>
                </a:r>
              </a:p>
              <a:p>
                <a:pPr lvl="2"/>
                <a:r>
                  <a:rPr lang="en-US" dirty="0"/>
                  <a:t>Bit 0 : no change in phase compared to previous bit</a:t>
                </a:r>
              </a:p>
              <a:p>
                <a:pPr lvl="2"/>
                <a:r>
                  <a:rPr lang="en-US" dirty="0"/>
                  <a:t>Bit 1 : phase changes by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compared to previous bit 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7" t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7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94882" y="4640682"/>
            <a:ext cx="4588140" cy="1719755"/>
            <a:chOff x="1857816" y="3162691"/>
            <a:chExt cx="6143184" cy="2572535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875561" y="3484395"/>
              <a:ext cx="0" cy="2239477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857816" y="5735226"/>
              <a:ext cx="6143184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914590" y="3618589"/>
              <a:ext cx="1711570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138688" y="3192224"/>
              <a:ext cx="1288236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690050" y="3622399"/>
              <a:ext cx="1711570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933050" y="3162691"/>
              <a:ext cx="1288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5495990" y="3622399"/>
              <a:ext cx="1711570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730369" y="3176917"/>
              <a:ext cx="1288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</p:grpSp>
      <p:pic>
        <p:nvPicPr>
          <p:cNvPr id="24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29"/>
          <a:stretch/>
        </p:blipFill>
        <p:spPr bwMode="auto">
          <a:xfrm>
            <a:off x="3466478" y="3231421"/>
            <a:ext cx="718274" cy="14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V="1">
            <a:off x="2126411" y="3065457"/>
            <a:ext cx="0" cy="1497104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113158" y="4570151"/>
            <a:ext cx="4588140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694"/>
          <a:stretch/>
        </p:blipFill>
        <p:spPr bwMode="auto">
          <a:xfrm>
            <a:off x="2082324" y="3231421"/>
            <a:ext cx="718274" cy="14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29"/>
          <a:stretch/>
        </p:blipFill>
        <p:spPr bwMode="auto">
          <a:xfrm>
            <a:off x="4142714" y="3231421"/>
            <a:ext cx="718274" cy="14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694"/>
          <a:stretch/>
        </p:blipFill>
        <p:spPr bwMode="auto">
          <a:xfrm>
            <a:off x="2754397" y="3231420"/>
            <a:ext cx="718274" cy="14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>
            <a:off x="2155561" y="3155167"/>
            <a:ext cx="1278315" cy="0"/>
          </a:xfrm>
          <a:prstGeom prst="straightConnector1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322932" y="2870139"/>
            <a:ext cx="962141" cy="246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481593" y="3157714"/>
            <a:ext cx="1278315" cy="0"/>
          </a:xfrm>
          <a:prstGeom prst="straightConnector1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63081" y="2850396"/>
            <a:ext cx="962141" cy="246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830389" y="3157714"/>
            <a:ext cx="1278315" cy="0"/>
          </a:xfrm>
          <a:prstGeom prst="straightConnector1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005439" y="2859906"/>
            <a:ext cx="962141" cy="246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54360" y="3653052"/>
            <a:ext cx="149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BPSK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74780" y="5322431"/>
            <a:ext cx="1492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Differential PSK</a:t>
            </a:r>
          </a:p>
        </p:txBody>
      </p:sp>
      <p:pic>
        <p:nvPicPr>
          <p:cNvPr id="38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694"/>
          <a:stretch/>
        </p:blipFill>
        <p:spPr bwMode="auto">
          <a:xfrm>
            <a:off x="4787424" y="3231421"/>
            <a:ext cx="718274" cy="14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694"/>
          <a:stretch/>
        </p:blipFill>
        <p:spPr bwMode="auto">
          <a:xfrm>
            <a:off x="5459497" y="3231420"/>
            <a:ext cx="718274" cy="14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694"/>
          <a:stretch/>
        </p:blipFill>
        <p:spPr bwMode="auto">
          <a:xfrm>
            <a:off x="2133124" y="5022121"/>
            <a:ext cx="718274" cy="14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694"/>
          <a:stretch/>
        </p:blipFill>
        <p:spPr bwMode="auto">
          <a:xfrm>
            <a:off x="2805197" y="5022120"/>
            <a:ext cx="718274" cy="14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29"/>
          <a:stretch/>
        </p:blipFill>
        <p:spPr bwMode="auto">
          <a:xfrm>
            <a:off x="3504578" y="5022121"/>
            <a:ext cx="718274" cy="14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29"/>
          <a:stretch/>
        </p:blipFill>
        <p:spPr bwMode="auto">
          <a:xfrm>
            <a:off x="4180814" y="5022121"/>
            <a:ext cx="718274" cy="14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29"/>
          <a:stretch/>
        </p:blipFill>
        <p:spPr bwMode="auto">
          <a:xfrm>
            <a:off x="4850778" y="5022121"/>
            <a:ext cx="718274" cy="14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Image result for sine wav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29"/>
          <a:stretch/>
        </p:blipFill>
        <p:spPr bwMode="auto">
          <a:xfrm>
            <a:off x="5527014" y="5022121"/>
            <a:ext cx="718274" cy="14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195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Based Auto Rate (RBAR)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idea of </a:t>
            </a:r>
            <a:r>
              <a:rPr lang="en-US" dirty="0">
                <a:solidFill>
                  <a:srgbClr val="FF0000"/>
                </a:solidFill>
              </a:rPr>
              <a:t>RBAR [7]</a:t>
            </a:r>
          </a:p>
          <a:p>
            <a:pPr lvl="1"/>
            <a:r>
              <a:rPr lang="en-US" dirty="0"/>
              <a:t>Try and estimate the conditions at the receiver for better channel estimation</a:t>
            </a:r>
          </a:p>
          <a:p>
            <a:pPr lvl="1"/>
            <a:r>
              <a:rPr lang="en-US" dirty="0"/>
              <a:t>Can the </a:t>
            </a:r>
            <a:r>
              <a:rPr lang="en-US" dirty="0" err="1"/>
              <a:t>Tx</a:t>
            </a:r>
            <a:r>
              <a:rPr lang="en-US" dirty="0"/>
              <a:t> ask the Rx what rate can work best?</a:t>
            </a:r>
          </a:p>
          <a:p>
            <a:pPr lvl="1"/>
            <a:endParaRPr lang="en-US" dirty="0"/>
          </a:p>
          <a:p>
            <a:r>
              <a:rPr lang="en-US" dirty="0"/>
              <a:t>Rx’s observed SNR for </a:t>
            </a:r>
            <a:r>
              <a:rPr lang="en-US" dirty="0" err="1"/>
              <a:t>Tx</a:t>
            </a:r>
            <a:r>
              <a:rPr lang="en-US" dirty="0"/>
              <a:t> a good indicator of what rate will be supported by the channel</a:t>
            </a:r>
          </a:p>
          <a:p>
            <a:pPr lvl="1"/>
            <a:endParaRPr lang="en-US" dirty="0"/>
          </a:p>
          <a:p>
            <a:r>
              <a:rPr lang="en-US" dirty="0"/>
              <a:t>How can </a:t>
            </a:r>
            <a:r>
              <a:rPr lang="en-US" dirty="0" err="1"/>
              <a:t>Tx</a:t>
            </a:r>
            <a:r>
              <a:rPr lang="en-US" dirty="0"/>
              <a:t> get a feedback from Rx?</a:t>
            </a:r>
          </a:p>
          <a:p>
            <a:pPr lvl="1"/>
            <a:r>
              <a:rPr lang="en-US" dirty="0"/>
              <a:t>Use the RTS/CTS frames of CSMA/CA</a:t>
            </a:r>
          </a:p>
          <a:p>
            <a:pPr lvl="1"/>
            <a:r>
              <a:rPr lang="en-US" dirty="0"/>
              <a:t>Before each data transmission, RTS and CTS frames are exchanged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70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4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Based Auto Rate (RBAR)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use RTS/CTS for rate estimation?</a:t>
            </a:r>
          </a:p>
          <a:p>
            <a:pPr lvl="1"/>
            <a:r>
              <a:rPr lang="en-US" dirty="0"/>
              <a:t>RTS and CTS frames contain expected transmission time (time for CTS + data + ACK)</a:t>
            </a:r>
          </a:p>
          <a:p>
            <a:pPr lvl="1"/>
            <a:r>
              <a:rPr lang="en-US" dirty="0"/>
              <a:t>Time for data was calculated using the current rate </a:t>
            </a:r>
          </a:p>
          <a:p>
            <a:pPr lvl="1"/>
            <a:r>
              <a:rPr lang="en-US" dirty="0"/>
              <a:t>Used by neighboring nodes to set their NAV and remain silent</a:t>
            </a:r>
          </a:p>
          <a:p>
            <a:pPr lvl="1"/>
            <a:endParaRPr lang="en-US" dirty="0"/>
          </a:p>
          <a:p>
            <a:r>
              <a:rPr lang="en-US" dirty="0"/>
              <a:t>Modify RTS/CTS</a:t>
            </a:r>
          </a:p>
          <a:p>
            <a:pPr lvl="1"/>
            <a:r>
              <a:rPr lang="en-US" dirty="0"/>
              <a:t>To include best possible rate and packet length instead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71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29" y="3903258"/>
            <a:ext cx="7504469" cy="2540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7609" y="2753507"/>
            <a:ext cx="247639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What data rate is used for RTS/CTS?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284578" y="2888301"/>
            <a:ext cx="1383031" cy="219149"/>
          </a:xfrm>
          <a:prstGeom prst="straightConnector1">
            <a:avLst/>
          </a:prstGeom>
          <a:ln w="19050">
            <a:solidFill>
              <a:srgbClr val="002060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Based Auto Rate (RBAR)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  <a:p>
            <a:pPr lvl="1"/>
            <a:r>
              <a:rPr lang="en-US" dirty="0" err="1"/>
              <a:t>Tx</a:t>
            </a:r>
            <a:r>
              <a:rPr lang="en-US" dirty="0"/>
              <a:t> picks up a best possible rate (current or higher) and includes it in RTS</a:t>
            </a:r>
          </a:p>
          <a:p>
            <a:pPr lvl="1"/>
            <a:r>
              <a:rPr lang="en-US" dirty="0" err="1"/>
              <a:t>Tx</a:t>
            </a:r>
            <a:r>
              <a:rPr lang="en-US" dirty="0"/>
              <a:t> also includes the packet’s data length </a:t>
            </a:r>
          </a:p>
          <a:p>
            <a:pPr lvl="1"/>
            <a:r>
              <a:rPr lang="en-US" dirty="0"/>
              <a:t>Rx receives the RTS and also measures the SNR at which RTS was received</a:t>
            </a:r>
          </a:p>
          <a:p>
            <a:pPr lvl="1"/>
            <a:r>
              <a:rPr lang="en-US" dirty="0"/>
              <a:t>Rx revises the proposed rate using SNR</a:t>
            </a:r>
          </a:p>
          <a:p>
            <a:pPr lvl="1"/>
            <a:r>
              <a:rPr lang="en-US" dirty="0"/>
              <a:t>RX sends out a CTS with its rate choice, along with the packet size</a:t>
            </a:r>
          </a:p>
          <a:p>
            <a:pPr lvl="1"/>
            <a:r>
              <a:rPr lang="en-US" dirty="0"/>
              <a:t>Neighboring nodes receiving the CTS use the rate and packet size to determine the value NAV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72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885196" y="4008094"/>
            <a:ext cx="3373608" cy="2530821"/>
            <a:chOff x="5118627" y="2902378"/>
            <a:chExt cx="3957259" cy="3168170"/>
          </a:xfrm>
        </p:grpSpPr>
        <p:sp>
          <p:nvSpPr>
            <p:cNvPr id="6" name="Oval 5"/>
            <p:cNvSpPr/>
            <p:nvPr/>
          </p:nvSpPr>
          <p:spPr>
            <a:xfrm>
              <a:off x="7715797" y="3867178"/>
              <a:ext cx="232124" cy="23716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7" name="Oval 6"/>
            <p:cNvSpPr/>
            <p:nvPr/>
          </p:nvSpPr>
          <p:spPr>
            <a:xfrm>
              <a:off x="7157824" y="3397971"/>
              <a:ext cx="232124" cy="23716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8" name="Oval 7"/>
            <p:cNvSpPr/>
            <p:nvPr/>
          </p:nvSpPr>
          <p:spPr>
            <a:xfrm>
              <a:off x="7389948" y="5041345"/>
              <a:ext cx="232124" cy="23716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9" name="Oval 8"/>
            <p:cNvSpPr/>
            <p:nvPr/>
          </p:nvSpPr>
          <p:spPr>
            <a:xfrm>
              <a:off x="5250525" y="4599659"/>
              <a:ext cx="232124" cy="23716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10" name="Oval 9"/>
            <p:cNvSpPr/>
            <p:nvPr/>
          </p:nvSpPr>
          <p:spPr>
            <a:xfrm>
              <a:off x="6289393" y="3235304"/>
              <a:ext cx="232124" cy="23716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11" name="Oval 10"/>
            <p:cNvSpPr/>
            <p:nvPr/>
          </p:nvSpPr>
          <p:spPr>
            <a:xfrm>
              <a:off x="5969570" y="5089058"/>
              <a:ext cx="232124" cy="23716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12" name="Oval 11"/>
            <p:cNvSpPr/>
            <p:nvPr/>
          </p:nvSpPr>
          <p:spPr>
            <a:xfrm>
              <a:off x="6746745" y="5403972"/>
              <a:ext cx="232124" cy="23716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13" name="Oval 12"/>
            <p:cNvSpPr/>
            <p:nvPr/>
          </p:nvSpPr>
          <p:spPr>
            <a:xfrm>
              <a:off x="5689742" y="4053886"/>
              <a:ext cx="232124" cy="23716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14" name="Oval 13"/>
            <p:cNvSpPr/>
            <p:nvPr/>
          </p:nvSpPr>
          <p:spPr>
            <a:xfrm>
              <a:off x="8142317" y="3305207"/>
              <a:ext cx="232124" cy="23716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15" name="Oval 14"/>
            <p:cNvSpPr/>
            <p:nvPr/>
          </p:nvSpPr>
          <p:spPr>
            <a:xfrm>
              <a:off x="8323996" y="5166812"/>
              <a:ext cx="232124" cy="23716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16" name="Oval 15"/>
            <p:cNvSpPr/>
            <p:nvPr/>
          </p:nvSpPr>
          <p:spPr>
            <a:xfrm>
              <a:off x="5118627" y="2902378"/>
              <a:ext cx="3139752" cy="3168170"/>
            </a:xfrm>
            <a:prstGeom prst="ellipse">
              <a:avLst/>
            </a:prstGeom>
            <a:solidFill>
              <a:srgbClr val="4472C4">
                <a:alpha val="3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936134" y="2902378"/>
              <a:ext cx="3139752" cy="3168170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7389948" y="4367883"/>
              <a:ext cx="232124" cy="23716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893726" y="4391735"/>
              <a:ext cx="452555" cy="13472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61" y="4177676"/>
              <a:ext cx="512746" cy="45506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766" y="4149981"/>
              <a:ext cx="512746" cy="45506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859972" y="4743965"/>
              <a:ext cx="542256" cy="34675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CTS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6876250" y="4598492"/>
              <a:ext cx="484014" cy="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622671" y="4332510"/>
              <a:ext cx="232124" cy="346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53168" y="3895684"/>
              <a:ext cx="542256" cy="3467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RTS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67569" y="4335620"/>
              <a:ext cx="232124" cy="346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8551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Based Auto Rate (RBAR)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the nodes that only received RTS but no CTS?</a:t>
            </a:r>
          </a:p>
          <a:p>
            <a:pPr lvl="1"/>
            <a:r>
              <a:rPr lang="en-US" dirty="0"/>
              <a:t>RTS included data rate suggested by </a:t>
            </a:r>
            <a:r>
              <a:rPr lang="en-US" dirty="0" err="1"/>
              <a:t>Tx</a:t>
            </a:r>
            <a:r>
              <a:rPr lang="en-US" dirty="0"/>
              <a:t>, Rx might have revised it in CTS</a:t>
            </a:r>
          </a:p>
          <a:p>
            <a:pPr lvl="1"/>
            <a:endParaRPr lang="en-US" dirty="0"/>
          </a:p>
          <a:p>
            <a:r>
              <a:rPr lang="en-US" dirty="0"/>
              <a:t>Use an additional message – called RSH (Reservation </a:t>
            </a:r>
            <a:r>
              <a:rPr lang="en-US" dirty="0" err="1"/>
              <a:t>SubHeader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Sent by TX after CTS and before data</a:t>
            </a:r>
          </a:p>
          <a:p>
            <a:pPr lvl="1"/>
            <a:r>
              <a:rPr lang="en-US" dirty="0"/>
              <a:t>Contains the rate that was suggested by Rx in CTS message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73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93456" y="3889546"/>
            <a:ext cx="3373608" cy="2530821"/>
            <a:chOff x="5118627" y="2902378"/>
            <a:chExt cx="3957259" cy="3168170"/>
          </a:xfrm>
        </p:grpSpPr>
        <p:sp>
          <p:nvSpPr>
            <p:cNvPr id="6" name="Oval 5"/>
            <p:cNvSpPr/>
            <p:nvPr/>
          </p:nvSpPr>
          <p:spPr>
            <a:xfrm>
              <a:off x="7715797" y="3867178"/>
              <a:ext cx="232124" cy="23716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7" name="Oval 6"/>
            <p:cNvSpPr/>
            <p:nvPr/>
          </p:nvSpPr>
          <p:spPr>
            <a:xfrm>
              <a:off x="7157824" y="3397971"/>
              <a:ext cx="232124" cy="23716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8" name="Oval 7"/>
            <p:cNvSpPr/>
            <p:nvPr/>
          </p:nvSpPr>
          <p:spPr>
            <a:xfrm>
              <a:off x="7389948" y="5041345"/>
              <a:ext cx="232124" cy="23716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9" name="Oval 8"/>
            <p:cNvSpPr/>
            <p:nvPr/>
          </p:nvSpPr>
          <p:spPr>
            <a:xfrm>
              <a:off x="5250525" y="4599659"/>
              <a:ext cx="232124" cy="23716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10" name="Oval 9"/>
            <p:cNvSpPr/>
            <p:nvPr/>
          </p:nvSpPr>
          <p:spPr>
            <a:xfrm>
              <a:off x="6289393" y="3235304"/>
              <a:ext cx="232124" cy="23716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11" name="Oval 10"/>
            <p:cNvSpPr/>
            <p:nvPr/>
          </p:nvSpPr>
          <p:spPr>
            <a:xfrm>
              <a:off x="5969570" y="5089058"/>
              <a:ext cx="232124" cy="23716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12" name="Oval 11"/>
            <p:cNvSpPr/>
            <p:nvPr/>
          </p:nvSpPr>
          <p:spPr>
            <a:xfrm>
              <a:off x="6746745" y="5403972"/>
              <a:ext cx="232124" cy="23716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13" name="Oval 12"/>
            <p:cNvSpPr/>
            <p:nvPr/>
          </p:nvSpPr>
          <p:spPr>
            <a:xfrm>
              <a:off x="5689742" y="4053886"/>
              <a:ext cx="232124" cy="23716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14" name="Oval 13"/>
            <p:cNvSpPr/>
            <p:nvPr/>
          </p:nvSpPr>
          <p:spPr>
            <a:xfrm>
              <a:off x="8142317" y="3305207"/>
              <a:ext cx="232124" cy="23716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15" name="Oval 14"/>
            <p:cNvSpPr/>
            <p:nvPr/>
          </p:nvSpPr>
          <p:spPr>
            <a:xfrm>
              <a:off x="8323996" y="5166812"/>
              <a:ext cx="232124" cy="23716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16" name="Oval 15"/>
            <p:cNvSpPr/>
            <p:nvPr/>
          </p:nvSpPr>
          <p:spPr>
            <a:xfrm>
              <a:off x="5118627" y="2902378"/>
              <a:ext cx="3139752" cy="3168170"/>
            </a:xfrm>
            <a:prstGeom prst="ellipse">
              <a:avLst/>
            </a:prstGeom>
            <a:solidFill>
              <a:srgbClr val="4472C4">
                <a:alpha val="3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936134" y="2902378"/>
              <a:ext cx="3139752" cy="3168170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7389948" y="4367883"/>
              <a:ext cx="232124" cy="23716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893726" y="4391735"/>
              <a:ext cx="452555" cy="13472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61" y="4177676"/>
              <a:ext cx="512746" cy="45506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766" y="4149981"/>
              <a:ext cx="512746" cy="45506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859972" y="4743965"/>
              <a:ext cx="542256" cy="34675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CTS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6876250" y="4598492"/>
              <a:ext cx="484014" cy="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622671" y="4332510"/>
              <a:ext cx="232124" cy="346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53168" y="3895684"/>
              <a:ext cx="542256" cy="3467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RTS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67569" y="4335620"/>
              <a:ext cx="232124" cy="346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139" y="3606273"/>
            <a:ext cx="5405763" cy="92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903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Frames can be lost because of one of the two reasons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Bad channel 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Collision with other transmissions</a:t>
            </a:r>
          </a:p>
          <a:p>
            <a:pPr lvl="1"/>
            <a:endParaRPr lang="en-US" dirty="0"/>
          </a:p>
          <a:p>
            <a:r>
              <a:rPr lang="en-US" dirty="0"/>
              <a:t>The rate adaptation algorithms we looked at do not distinguish between the two</a:t>
            </a:r>
          </a:p>
          <a:p>
            <a:pPr lvl="1"/>
            <a:r>
              <a:rPr lang="en-US" dirty="0"/>
              <a:t>If frame loss is due to bad channel, data rate should be reduced</a:t>
            </a:r>
          </a:p>
          <a:p>
            <a:pPr lvl="1"/>
            <a:r>
              <a:rPr lang="en-US" dirty="0"/>
              <a:t>But if it is due to collision, data rate should be unaffected</a:t>
            </a:r>
          </a:p>
          <a:p>
            <a:pPr lvl="2"/>
            <a:r>
              <a:rPr lang="en-US" dirty="0"/>
              <a:t>Collisions can be reduced with the use of RTS/CTS</a:t>
            </a:r>
          </a:p>
          <a:p>
            <a:pPr lvl="1"/>
            <a:endParaRPr lang="en-US" dirty="0"/>
          </a:p>
          <a:p>
            <a:r>
              <a:rPr lang="en-US" dirty="0"/>
              <a:t>Challenge </a:t>
            </a:r>
          </a:p>
          <a:p>
            <a:pPr lvl="1"/>
            <a:r>
              <a:rPr lang="en-US" dirty="0"/>
              <a:t>How to know why a frame was lost?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74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9350" y="5086350"/>
            <a:ext cx="23202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Decreasing rate can increase collisions, Why?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6092190" y="4503420"/>
            <a:ext cx="480060" cy="58293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217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Adaptation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Rate adaptation techniques can rely on multiple channel quality indicators</a:t>
            </a:r>
          </a:p>
          <a:p>
            <a:endParaRPr lang="en-US" dirty="0"/>
          </a:p>
          <a:p>
            <a:r>
              <a:rPr lang="en-US" dirty="0"/>
              <a:t>Different type of rate adaptation algorithms</a:t>
            </a:r>
          </a:p>
          <a:p>
            <a:endParaRPr lang="en-US" dirty="0"/>
          </a:p>
          <a:p>
            <a:pPr lvl="1"/>
            <a:r>
              <a:rPr lang="en-US" dirty="0"/>
              <a:t>RSS and SNR based rate adaptation</a:t>
            </a:r>
          </a:p>
          <a:p>
            <a:pPr lvl="2"/>
            <a:r>
              <a:rPr lang="en-US" dirty="0"/>
              <a:t>RSSLA, BARA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Frame loss based rate adaptation</a:t>
            </a:r>
          </a:p>
          <a:p>
            <a:pPr lvl="2"/>
            <a:r>
              <a:rPr lang="en-US" dirty="0"/>
              <a:t>ARF, AARF, </a:t>
            </a:r>
            <a:r>
              <a:rPr lang="en-US" dirty="0" err="1"/>
              <a:t>Onoe</a:t>
            </a:r>
            <a:r>
              <a:rPr lang="en-US" dirty="0"/>
              <a:t>, </a:t>
            </a:r>
            <a:r>
              <a:rPr lang="en-US" dirty="0" err="1"/>
              <a:t>SampleRate</a:t>
            </a:r>
            <a:r>
              <a:rPr lang="en-US" dirty="0"/>
              <a:t>, RBAR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Frame loss with loss differentiation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Cross-layer rate adaptation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75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58262" y="5015861"/>
            <a:ext cx="526762" cy="262890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3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adaptation with loss differentiation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CARA – Collision Aware Rate Adaptation </a:t>
            </a:r>
          </a:p>
          <a:p>
            <a:endParaRPr lang="en-US" dirty="0"/>
          </a:p>
          <a:p>
            <a:r>
              <a:rPr lang="en-US" dirty="0"/>
              <a:t>Main idea of </a:t>
            </a:r>
            <a:r>
              <a:rPr lang="en-US" dirty="0">
                <a:solidFill>
                  <a:srgbClr val="FF0000"/>
                </a:solidFill>
              </a:rPr>
              <a:t>CARA [8]</a:t>
            </a:r>
          </a:p>
          <a:p>
            <a:pPr lvl="1"/>
            <a:r>
              <a:rPr lang="en-US" dirty="0"/>
              <a:t>Differentiate whether a frame was lost due to channel condition or collision</a:t>
            </a:r>
          </a:p>
          <a:p>
            <a:pPr lvl="1"/>
            <a:r>
              <a:rPr lang="en-US" dirty="0"/>
              <a:t>Use RTS/CTS frames adaptively to differentiate</a:t>
            </a:r>
          </a:p>
          <a:p>
            <a:pPr lvl="1"/>
            <a:endParaRPr lang="en-US" dirty="0"/>
          </a:p>
          <a:p>
            <a:r>
              <a:rPr lang="en-US" dirty="0"/>
              <a:t>RTS probing</a:t>
            </a:r>
          </a:p>
          <a:p>
            <a:pPr lvl="1"/>
            <a:r>
              <a:rPr lang="en-US" dirty="0"/>
              <a:t>RTS frames are less likely to be lost because of collisions</a:t>
            </a:r>
          </a:p>
          <a:p>
            <a:pPr lvl="2"/>
            <a:r>
              <a:rPr lang="en-US" dirty="0"/>
              <a:t>They are too small in size</a:t>
            </a:r>
          </a:p>
          <a:p>
            <a:pPr lvl="2"/>
            <a:r>
              <a:rPr lang="en-US" dirty="0"/>
              <a:t>Sent at lowest data rate</a:t>
            </a:r>
          </a:p>
          <a:p>
            <a:pPr lvl="1"/>
            <a:r>
              <a:rPr lang="en-US" dirty="0"/>
              <a:t>If RTS frames are successfully transmitted, but following data frames are lost</a:t>
            </a:r>
          </a:p>
          <a:p>
            <a:pPr lvl="2"/>
            <a:r>
              <a:rPr lang="en-US" dirty="0"/>
              <a:t>It is possible that data frames were sent at a higher rate</a:t>
            </a:r>
          </a:p>
          <a:p>
            <a:pPr lvl="2"/>
            <a:r>
              <a:rPr lang="en-US" dirty="0"/>
              <a:t>Loss of data frames indicate bad channel quality to support its rate</a:t>
            </a:r>
          </a:p>
          <a:p>
            <a:pPr lvl="2"/>
            <a:r>
              <a:rPr lang="en-US" dirty="0"/>
              <a:t>Collision an unlikely reason (RTS was sent successfully just before the data frame)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76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adaptation with loss differentiation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CARA – Collision Aware Rate Adaptation </a:t>
            </a:r>
          </a:p>
          <a:p>
            <a:endParaRPr lang="en-US" dirty="0"/>
          </a:p>
          <a:p>
            <a:r>
              <a:rPr lang="en-US" dirty="0"/>
              <a:t>Algorithm</a:t>
            </a:r>
          </a:p>
          <a:p>
            <a:pPr lvl="1"/>
            <a:r>
              <a:rPr lang="en-US" dirty="0" err="1"/>
              <a:t>Tx</a:t>
            </a:r>
            <a:r>
              <a:rPr lang="en-US" dirty="0"/>
              <a:t> sends data frame with RTS/CTS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the frame is lost (no </a:t>
            </a:r>
            <a:r>
              <a:rPr lang="en-US" dirty="0" err="1"/>
              <a:t>ack</a:t>
            </a:r>
            <a:r>
              <a:rPr lang="en-US" dirty="0"/>
              <a:t>), Use RTS/CTS for the next data frame transmission</a:t>
            </a:r>
          </a:p>
          <a:p>
            <a:pPr lvl="2"/>
            <a:r>
              <a:rPr lang="en-US" dirty="0"/>
              <a:t>Lost data frame indicates bad channel quality, so lower the rate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If the frame was sent successfully, keep using the same rate</a:t>
            </a:r>
          </a:p>
          <a:p>
            <a:pPr lvl="2"/>
            <a:r>
              <a:rPr lang="en-US" dirty="0"/>
              <a:t>Do not have to use RTS/CTS unless there is a data frame loss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General focus on decreasing the rate from the highest rate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77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714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78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30" y="2108504"/>
            <a:ext cx="5174756" cy="4612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476" y="963392"/>
            <a:ext cx="4912330" cy="2707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9420" y="3628454"/>
            <a:ext cx="1040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Pth</a:t>
            </a:r>
            <a:r>
              <a:rPr lang="en-US" dirty="0"/>
              <a:t> = 1</a:t>
            </a:r>
          </a:p>
          <a:p>
            <a:r>
              <a:rPr lang="en-US" dirty="0"/>
              <a:t>Nth = 2</a:t>
            </a:r>
          </a:p>
          <a:p>
            <a:r>
              <a:rPr lang="en-US" dirty="0" err="1"/>
              <a:t>Mth</a:t>
            </a:r>
            <a:r>
              <a:rPr lang="en-US" dirty="0"/>
              <a:t> = 10</a:t>
            </a:r>
          </a:p>
        </p:txBody>
      </p:sp>
    </p:spTree>
    <p:extLst>
      <p:ext uri="{BB962C8B-B14F-4D97-AF65-F5344CB8AC3E}">
        <p14:creationId xmlns:p14="http://schemas.microsoft.com/office/powerpoint/2010/main" val="22075834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CARA vs. ARF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Stations (clients) placed in a star topology, AP at the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79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27" y="1587435"/>
            <a:ext cx="6192811" cy="4951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8338" y="3571696"/>
            <a:ext cx="1804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ARF reduces rate even when frames are lost due to collisions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897880" y="4617720"/>
            <a:ext cx="1030458" cy="308610"/>
          </a:xfrm>
          <a:prstGeom prst="straightConnector1">
            <a:avLst/>
          </a:prstGeom>
          <a:ln w="19050">
            <a:solidFill>
              <a:srgbClr val="00206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55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modulation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Polar representation of phase shift keying schemes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8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40280" y="2444827"/>
            <a:ext cx="0" cy="2287193"/>
          </a:xfrm>
          <a:prstGeom prst="line">
            <a:avLst/>
          </a:prstGeom>
          <a:ln w="1905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51560" y="3564967"/>
            <a:ext cx="2377440" cy="0"/>
          </a:xfrm>
          <a:prstGeom prst="line">
            <a:avLst/>
          </a:prstGeom>
          <a:ln w="1905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152271" y="3519247"/>
            <a:ext cx="111499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31022" y="3512508"/>
            <a:ext cx="111499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6176010" y="2448637"/>
            <a:ext cx="0" cy="2287193"/>
          </a:xfrm>
          <a:prstGeom prst="line">
            <a:avLst/>
          </a:prstGeom>
          <a:ln w="1905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87290" y="3568777"/>
            <a:ext cx="2377440" cy="0"/>
          </a:xfrm>
          <a:prstGeom prst="line">
            <a:avLst/>
          </a:prstGeom>
          <a:ln w="1905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166752" y="2739078"/>
            <a:ext cx="111499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181992" y="4297368"/>
            <a:ext cx="111499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113662" y="2754318"/>
            <a:ext cx="111499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28902" y="4312608"/>
            <a:ext cx="111499" cy="12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35651" y="3019790"/>
            <a:ext cx="128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25293" y="2226323"/>
            <a:ext cx="128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69248" y="2189490"/>
            <a:ext cx="128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63749" y="3050843"/>
            <a:ext cx="128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93623" y="4452629"/>
            <a:ext cx="128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72495" y="4432621"/>
            <a:ext cx="128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504396" y="2867550"/>
                <a:ext cx="358175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396" y="2867550"/>
                <a:ext cx="358175" cy="5761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412195" y="2869820"/>
                <a:ext cx="215508" cy="522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195" y="2869820"/>
                <a:ext cx="215508" cy="522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63689" y="3702281"/>
                <a:ext cx="358175" cy="582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689" y="3702281"/>
                <a:ext cx="358175" cy="582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361448" y="3721185"/>
                <a:ext cx="358175" cy="574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448" y="3721185"/>
                <a:ext cx="358175" cy="5741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1493950" y="5144274"/>
            <a:ext cx="149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BPSK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63689" y="5134623"/>
            <a:ext cx="1492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Quadrature PSK (QPSK)</a:t>
            </a:r>
          </a:p>
        </p:txBody>
      </p:sp>
    </p:spTree>
    <p:extLst>
      <p:ext uri="{BB962C8B-B14F-4D97-AF65-F5344CB8AC3E}">
        <p14:creationId xmlns:p14="http://schemas.microsoft.com/office/powerpoint/2010/main" val="111134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40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adaptation with loss differentiation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Robust Rate Adaptation Algorithm (RRAA)</a:t>
            </a:r>
          </a:p>
          <a:p>
            <a:endParaRPr lang="en-US" dirty="0"/>
          </a:p>
          <a:p>
            <a:r>
              <a:rPr lang="en-US" dirty="0"/>
              <a:t>Main idea of </a:t>
            </a:r>
            <a:r>
              <a:rPr lang="en-US" dirty="0">
                <a:solidFill>
                  <a:srgbClr val="FF0000"/>
                </a:solidFill>
              </a:rPr>
              <a:t>RRAA [9]</a:t>
            </a:r>
          </a:p>
          <a:p>
            <a:pPr lvl="1"/>
            <a:r>
              <a:rPr lang="en-US" dirty="0"/>
              <a:t>Differentiate between collision and channel quality related losses</a:t>
            </a:r>
          </a:p>
          <a:p>
            <a:pPr lvl="1"/>
            <a:r>
              <a:rPr lang="en-US" dirty="0"/>
              <a:t>Channel quality losses are sporadic in nature – due to client mobility</a:t>
            </a:r>
          </a:p>
          <a:p>
            <a:pPr lvl="1"/>
            <a:r>
              <a:rPr lang="en-US" dirty="0"/>
              <a:t>Use percentage of frames lost – instead of consecutive frames lost</a:t>
            </a:r>
          </a:p>
          <a:p>
            <a:pPr lvl="1"/>
            <a:endParaRPr lang="en-US" dirty="0"/>
          </a:p>
          <a:p>
            <a:r>
              <a:rPr lang="en-US" dirty="0"/>
              <a:t>Adaptive RTS</a:t>
            </a:r>
          </a:p>
          <a:p>
            <a:pPr lvl="1"/>
            <a:r>
              <a:rPr lang="en-US" dirty="0"/>
              <a:t>Balance the overhead of RTS with its usefulness in collision avoidance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80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429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adaptation with loss differentiation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Robust Rate Adaptation Algorithm (RRAA)</a:t>
            </a:r>
          </a:p>
          <a:p>
            <a:endParaRPr lang="en-US" dirty="0"/>
          </a:p>
          <a:p>
            <a:r>
              <a:rPr lang="en-US" dirty="0"/>
              <a:t>Short term statistics</a:t>
            </a:r>
          </a:p>
          <a:p>
            <a:pPr lvl="1"/>
            <a:r>
              <a:rPr lang="en-US" dirty="0"/>
              <a:t>Calculate loss *ratio* for frames sent over a window (20-100ms)</a:t>
            </a:r>
          </a:p>
          <a:p>
            <a:pPr lvl="1"/>
            <a:r>
              <a:rPr lang="en-US" dirty="0"/>
              <a:t>Include consecutive or non-consecutive losses </a:t>
            </a:r>
          </a:p>
          <a:p>
            <a:pPr lvl="1"/>
            <a:endParaRPr lang="en-US" dirty="0"/>
          </a:p>
          <a:p>
            <a:r>
              <a:rPr lang="en-US" dirty="0"/>
              <a:t>Use a threshold to trigger rate change</a:t>
            </a:r>
          </a:p>
          <a:p>
            <a:pPr lvl="1"/>
            <a:r>
              <a:rPr lang="en-US" dirty="0"/>
              <a:t>If loss ratio &lt; P1</a:t>
            </a:r>
          </a:p>
          <a:p>
            <a:pPr lvl="2"/>
            <a:r>
              <a:rPr lang="en-US" dirty="0"/>
              <a:t>Increase rate </a:t>
            </a:r>
          </a:p>
          <a:p>
            <a:pPr lvl="1"/>
            <a:r>
              <a:rPr lang="en-US" dirty="0"/>
              <a:t>If loss </a:t>
            </a:r>
            <a:r>
              <a:rPr lang="en-US"/>
              <a:t>ratio &gt; </a:t>
            </a:r>
            <a:r>
              <a:rPr lang="en-US" dirty="0"/>
              <a:t>P2</a:t>
            </a:r>
          </a:p>
          <a:p>
            <a:pPr lvl="2"/>
            <a:r>
              <a:rPr lang="en-US" dirty="0"/>
              <a:t>Decrease rate</a:t>
            </a:r>
          </a:p>
          <a:p>
            <a:pPr lvl="1"/>
            <a:r>
              <a:rPr lang="en-US" dirty="0"/>
              <a:t>Otherwise</a:t>
            </a:r>
          </a:p>
          <a:p>
            <a:pPr lvl="2"/>
            <a:r>
              <a:rPr lang="en-US" dirty="0"/>
              <a:t>No changes in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81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911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adaptation with loss differentiation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Robust Rate Adaptation Algorithm (RRAA)</a:t>
            </a:r>
          </a:p>
          <a:p>
            <a:r>
              <a:rPr lang="en-US" dirty="0"/>
              <a:t>Adaptive RTS to reduce collisions while maintaining low RTS overhead</a:t>
            </a:r>
          </a:p>
          <a:p>
            <a:pPr lvl="1"/>
            <a:r>
              <a:rPr lang="en-US" dirty="0"/>
              <a:t>Use additive increase and multiplicative decrease</a:t>
            </a:r>
          </a:p>
          <a:p>
            <a:pPr lvl="1"/>
            <a:r>
              <a:rPr lang="en-US" dirty="0"/>
              <a:t>Maintain a variable </a:t>
            </a:r>
            <a:r>
              <a:rPr lang="en-US" dirty="0" err="1"/>
              <a:t>RTSw</a:t>
            </a:r>
            <a:r>
              <a:rPr lang="en-US" dirty="0"/>
              <a:t> – number of consecutive frames to be transmitted with RTS</a:t>
            </a:r>
          </a:p>
          <a:p>
            <a:endParaRPr lang="en-US" dirty="0"/>
          </a:p>
          <a:p>
            <a:r>
              <a:rPr lang="en-US" dirty="0"/>
              <a:t>Algorithm</a:t>
            </a:r>
          </a:p>
          <a:p>
            <a:pPr lvl="1"/>
            <a:r>
              <a:rPr lang="en-US" dirty="0"/>
              <a:t>If frame is lost without RTS</a:t>
            </a:r>
          </a:p>
          <a:p>
            <a:pPr lvl="2"/>
            <a:r>
              <a:rPr lang="en-US" dirty="0"/>
              <a:t>The loss is likely to due to collisions</a:t>
            </a:r>
          </a:p>
          <a:p>
            <a:pPr lvl="2"/>
            <a:r>
              <a:rPr lang="en-US" dirty="0"/>
              <a:t>Additively increase the no. of frames that are sent with preceding RTS (</a:t>
            </a:r>
            <a:r>
              <a:rPr lang="en-US" dirty="0" err="1"/>
              <a:t>RTSw</a:t>
            </a:r>
            <a:r>
              <a:rPr lang="en-US" dirty="0"/>
              <a:t>++)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If frame transmission is successful without RTS, or frame is lost with RTS</a:t>
            </a:r>
          </a:p>
          <a:p>
            <a:pPr lvl="2"/>
            <a:r>
              <a:rPr lang="en-US" dirty="0"/>
              <a:t>Unlikely to due to collisions</a:t>
            </a:r>
          </a:p>
          <a:p>
            <a:pPr lvl="2"/>
            <a:r>
              <a:rPr lang="en-US" dirty="0"/>
              <a:t>Exponentially reduce the </a:t>
            </a:r>
            <a:r>
              <a:rPr lang="en-US" dirty="0" err="1"/>
              <a:t>RTSw</a:t>
            </a:r>
            <a:r>
              <a:rPr lang="en-US" dirty="0"/>
              <a:t> (</a:t>
            </a:r>
            <a:r>
              <a:rPr lang="en-US" dirty="0" err="1"/>
              <a:t>RTSw</a:t>
            </a:r>
            <a:r>
              <a:rPr lang="en-US" dirty="0"/>
              <a:t> = </a:t>
            </a:r>
            <a:r>
              <a:rPr lang="en-US" dirty="0" err="1"/>
              <a:t>RTSw</a:t>
            </a:r>
            <a:r>
              <a:rPr lang="en-US" dirty="0"/>
              <a:t>/2)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82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4008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adaptation with loss differentiation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Robust Rate Adaptation Algorithm (RRAA)</a:t>
            </a:r>
          </a:p>
          <a:p>
            <a:pPr lvl="1"/>
            <a:r>
              <a:rPr lang="en-US" dirty="0"/>
              <a:t>Improved performance in presence of mobility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83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810" y="2127268"/>
            <a:ext cx="5324379" cy="38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269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Adaptation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Rate adaptation techniques can rely on multiple channel quality indicators</a:t>
            </a:r>
          </a:p>
          <a:p>
            <a:endParaRPr lang="en-US" dirty="0"/>
          </a:p>
          <a:p>
            <a:r>
              <a:rPr lang="en-US" dirty="0"/>
              <a:t>Different type of rate adaptation algorithms</a:t>
            </a:r>
          </a:p>
          <a:p>
            <a:endParaRPr lang="en-US" dirty="0"/>
          </a:p>
          <a:p>
            <a:pPr lvl="1"/>
            <a:r>
              <a:rPr lang="en-US" dirty="0"/>
              <a:t>RSS and SNR based rate adaptation</a:t>
            </a:r>
          </a:p>
          <a:p>
            <a:pPr lvl="2"/>
            <a:r>
              <a:rPr lang="en-US" dirty="0"/>
              <a:t>RSSLA, BARA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Frame loss based rate adaptation</a:t>
            </a:r>
          </a:p>
          <a:p>
            <a:pPr lvl="2"/>
            <a:r>
              <a:rPr lang="en-US" dirty="0"/>
              <a:t>ARF, AARF, </a:t>
            </a:r>
            <a:r>
              <a:rPr lang="en-US" dirty="0" err="1"/>
              <a:t>Onoe</a:t>
            </a:r>
            <a:r>
              <a:rPr lang="en-US" dirty="0"/>
              <a:t>, </a:t>
            </a:r>
            <a:r>
              <a:rPr lang="en-US" dirty="0" err="1"/>
              <a:t>SampleRate</a:t>
            </a:r>
            <a:r>
              <a:rPr lang="en-US" dirty="0"/>
              <a:t>, RBAR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Frame loss with collision differentiation</a:t>
            </a:r>
          </a:p>
          <a:p>
            <a:pPr lvl="2"/>
            <a:r>
              <a:rPr lang="en-US" dirty="0"/>
              <a:t>CARA, RRAA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Cross-layer rate adaptation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84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58262" y="5964128"/>
            <a:ext cx="526762" cy="262890"/>
          </a:xfrm>
          <a:prstGeom prst="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0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layer data rate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sharing between MAC and PHY</a:t>
            </a:r>
          </a:p>
          <a:p>
            <a:pPr lvl="1"/>
            <a:r>
              <a:rPr lang="en-US" dirty="0"/>
              <a:t>Can information available at PHY layer be useful in MAC rate adaptation?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85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3290" y="2674620"/>
            <a:ext cx="2491740" cy="78867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</a:t>
            </a:r>
          </a:p>
        </p:txBody>
      </p:sp>
      <p:sp>
        <p:nvSpPr>
          <p:cNvPr id="7" name="Rectangle 6"/>
          <p:cNvSpPr/>
          <p:nvPr/>
        </p:nvSpPr>
        <p:spPr>
          <a:xfrm>
            <a:off x="3463290" y="3867150"/>
            <a:ext cx="2491740" cy="788670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</a:t>
            </a:r>
          </a:p>
        </p:txBody>
      </p:sp>
      <p:sp>
        <p:nvSpPr>
          <p:cNvPr id="10" name="Curved Right Arrow 9"/>
          <p:cNvSpPr/>
          <p:nvPr/>
        </p:nvSpPr>
        <p:spPr>
          <a:xfrm>
            <a:off x="2971800" y="2971800"/>
            <a:ext cx="491490" cy="1394460"/>
          </a:xfrm>
          <a:prstGeom prst="curvedRight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 rot="16200000">
            <a:off x="5532780" y="3394050"/>
            <a:ext cx="1347420" cy="502920"/>
          </a:xfrm>
          <a:prstGeom prst="curvedUpArrow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955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layer data rate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SNR and RSS based rate adaptation performs poorly</a:t>
            </a:r>
          </a:p>
          <a:p>
            <a:r>
              <a:rPr lang="en-US" dirty="0"/>
              <a:t>Frame loss provides only coarse-grained measure of channel quality</a:t>
            </a:r>
          </a:p>
          <a:p>
            <a:endParaRPr lang="en-US" dirty="0"/>
          </a:p>
          <a:p>
            <a:r>
              <a:rPr lang="en-US" dirty="0"/>
              <a:t>Is it possible to estimate Bit Error Rate (BER) from PHY?</a:t>
            </a:r>
          </a:p>
          <a:p>
            <a:endParaRPr lang="en-US" dirty="0"/>
          </a:p>
          <a:p>
            <a:r>
              <a:rPr lang="en-US" dirty="0"/>
              <a:t>If channel BER is possible to be estimated</a:t>
            </a:r>
          </a:p>
          <a:p>
            <a:pPr lvl="1"/>
            <a:r>
              <a:rPr lang="en-US" dirty="0"/>
              <a:t>Rate adaptation can be made more precise</a:t>
            </a:r>
          </a:p>
          <a:p>
            <a:pPr lvl="1"/>
            <a:endParaRPr lang="en-US" dirty="0"/>
          </a:p>
          <a:p>
            <a:r>
              <a:rPr lang="en-US" dirty="0"/>
              <a:t>How to estimate BER?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86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838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layer data rate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BER based data rate adaptation – </a:t>
            </a:r>
            <a:r>
              <a:rPr lang="en-US" dirty="0" err="1">
                <a:solidFill>
                  <a:srgbClr val="FF0000"/>
                </a:solidFill>
              </a:rPr>
              <a:t>SoftRate</a:t>
            </a:r>
            <a:r>
              <a:rPr lang="en-US" dirty="0">
                <a:solidFill>
                  <a:srgbClr val="FF0000"/>
                </a:solidFill>
              </a:rPr>
              <a:t> [10]</a:t>
            </a:r>
          </a:p>
          <a:p>
            <a:endParaRPr lang="en-US" dirty="0"/>
          </a:p>
          <a:p>
            <a:r>
              <a:rPr lang="en-US" b="1" dirty="0"/>
              <a:t>Observation – at any given SNR, BER is a monotonically increasing function of bit rate</a:t>
            </a:r>
            <a:endParaRPr lang="en-US" dirty="0"/>
          </a:p>
          <a:p>
            <a:endParaRPr lang="en-US" dirty="0"/>
          </a:p>
          <a:p>
            <a:r>
              <a:rPr lang="en-US" dirty="0"/>
              <a:t>Sender determines the BER ranges in which each of the data rate can be supported</a:t>
            </a:r>
          </a:p>
          <a:p>
            <a:endParaRPr lang="en-US" dirty="0"/>
          </a:p>
          <a:p>
            <a:r>
              <a:rPr lang="en-US" dirty="0"/>
              <a:t>Receiver estimates the BER and sends the estimate to sender for data rate adaptation</a:t>
            </a:r>
          </a:p>
          <a:p>
            <a:endParaRPr lang="en-US" dirty="0"/>
          </a:p>
          <a:p>
            <a:r>
              <a:rPr lang="en-US" dirty="0"/>
              <a:t>Receiver uses </a:t>
            </a:r>
            <a:r>
              <a:rPr lang="en-US" dirty="0" err="1"/>
              <a:t>SoftPHY</a:t>
            </a:r>
            <a:r>
              <a:rPr lang="en-US" dirty="0"/>
              <a:t> hints to estimate 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87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225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88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09800" y="3276600"/>
            <a:ext cx="1524000" cy="685800"/>
            <a:chOff x="1056" y="1248"/>
            <a:chExt cx="960" cy="624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056" y="1296"/>
              <a:ext cx="0" cy="576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152" y="1248"/>
              <a:ext cx="0" cy="624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248" y="1248"/>
              <a:ext cx="0" cy="624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344" y="1248"/>
              <a:ext cx="0" cy="624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440" y="1296"/>
              <a:ext cx="0" cy="576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536" y="1344"/>
              <a:ext cx="0" cy="528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632" y="1296"/>
              <a:ext cx="0" cy="576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728" y="1296"/>
              <a:ext cx="0" cy="576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824" y="1344"/>
              <a:ext cx="0" cy="528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920" y="1440"/>
              <a:ext cx="0" cy="432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016" y="1536"/>
              <a:ext cx="0" cy="336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419600" y="3276600"/>
            <a:ext cx="1676400" cy="685800"/>
            <a:chOff x="2496" y="1248"/>
            <a:chExt cx="1056" cy="624"/>
          </a:xfrm>
        </p:grpSpPr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496" y="1344"/>
              <a:ext cx="0" cy="528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592" y="1296"/>
              <a:ext cx="0" cy="576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688" y="1248"/>
              <a:ext cx="0" cy="624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784" y="1248"/>
              <a:ext cx="0" cy="624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2880" y="1248"/>
              <a:ext cx="0" cy="624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2976" y="1344"/>
              <a:ext cx="0" cy="528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072" y="1392"/>
              <a:ext cx="0" cy="48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168" y="1344"/>
              <a:ext cx="0" cy="528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264" y="1296"/>
              <a:ext cx="0" cy="576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3360" y="1248"/>
              <a:ext cx="0" cy="624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3456" y="1296"/>
              <a:ext cx="0" cy="576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3552" y="1344"/>
              <a:ext cx="0" cy="528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086600" y="3276600"/>
            <a:ext cx="1524000" cy="685800"/>
            <a:chOff x="4224" y="1248"/>
            <a:chExt cx="960" cy="624"/>
          </a:xfrm>
        </p:grpSpPr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4224" y="1632"/>
              <a:ext cx="0" cy="24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4320" y="1632"/>
              <a:ext cx="0" cy="24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4416" y="1632"/>
              <a:ext cx="0" cy="24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4512" y="1584"/>
              <a:ext cx="0" cy="288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4608" y="1536"/>
              <a:ext cx="0" cy="336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4704" y="1488"/>
              <a:ext cx="0" cy="384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4800" y="1536"/>
              <a:ext cx="0" cy="336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4896" y="1488"/>
              <a:ext cx="0" cy="384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4992" y="1344"/>
              <a:ext cx="0" cy="528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5088" y="1248"/>
              <a:ext cx="0" cy="624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5184" y="1248"/>
              <a:ext cx="0" cy="624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" name="Group 42"/>
          <p:cNvGrpSpPr>
            <a:grpSpLocks/>
          </p:cNvGrpSpPr>
          <p:nvPr/>
        </p:nvGrpSpPr>
        <p:grpSpPr bwMode="auto">
          <a:xfrm>
            <a:off x="1828800" y="838200"/>
            <a:ext cx="7239000" cy="1676400"/>
            <a:chOff x="864" y="960"/>
            <a:chExt cx="4560" cy="1056"/>
          </a:xfrm>
        </p:grpSpPr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056" y="1200"/>
              <a:ext cx="4224" cy="480"/>
            </a:xfrm>
            <a:custGeom>
              <a:avLst/>
              <a:gdLst>
                <a:gd name="T0" fmla="*/ 0 w 5760"/>
                <a:gd name="T1" fmla="*/ 120 h 1088"/>
                <a:gd name="T2" fmla="*/ 106 w 5760"/>
                <a:gd name="T3" fmla="*/ 56 h 1088"/>
                <a:gd name="T4" fmla="*/ 282 w 5760"/>
                <a:gd name="T5" fmla="*/ 56 h 1088"/>
                <a:gd name="T6" fmla="*/ 387 w 5760"/>
                <a:gd name="T7" fmla="*/ 120 h 1088"/>
                <a:gd name="T8" fmla="*/ 458 w 5760"/>
                <a:gd name="T9" fmla="*/ 141 h 1088"/>
                <a:gd name="T10" fmla="*/ 669 w 5760"/>
                <a:gd name="T11" fmla="*/ 120 h 1088"/>
                <a:gd name="T12" fmla="*/ 915 w 5760"/>
                <a:gd name="T13" fmla="*/ 311 h 1088"/>
                <a:gd name="T14" fmla="*/ 1091 w 5760"/>
                <a:gd name="T15" fmla="*/ 416 h 1088"/>
                <a:gd name="T16" fmla="*/ 1232 w 5760"/>
                <a:gd name="T17" fmla="*/ 374 h 1088"/>
                <a:gd name="T18" fmla="*/ 1443 w 5760"/>
                <a:gd name="T19" fmla="*/ 141 h 1088"/>
                <a:gd name="T20" fmla="*/ 1690 w 5760"/>
                <a:gd name="T21" fmla="*/ 35 h 1088"/>
                <a:gd name="T22" fmla="*/ 1830 w 5760"/>
                <a:gd name="T23" fmla="*/ 56 h 1088"/>
                <a:gd name="T24" fmla="*/ 1901 w 5760"/>
                <a:gd name="T25" fmla="*/ 120 h 1088"/>
                <a:gd name="T26" fmla="*/ 2006 w 5760"/>
                <a:gd name="T27" fmla="*/ 205 h 1088"/>
                <a:gd name="T28" fmla="*/ 2112 w 5760"/>
                <a:gd name="T29" fmla="*/ 141 h 1088"/>
                <a:gd name="T30" fmla="*/ 2218 w 5760"/>
                <a:gd name="T31" fmla="*/ 78 h 1088"/>
                <a:gd name="T32" fmla="*/ 2288 w 5760"/>
                <a:gd name="T33" fmla="*/ 56 h 1088"/>
                <a:gd name="T34" fmla="*/ 2358 w 5760"/>
                <a:gd name="T35" fmla="*/ 78 h 1088"/>
                <a:gd name="T36" fmla="*/ 2570 w 5760"/>
                <a:gd name="T37" fmla="*/ 268 h 1088"/>
                <a:gd name="T38" fmla="*/ 2640 w 5760"/>
                <a:gd name="T39" fmla="*/ 438 h 1088"/>
                <a:gd name="T40" fmla="*/ 2710 w 5760"/>
                <a:gd name="T41" fmla="*/ 480 h 1088"/>
                <a:gd name="T42" fmla="*/ 2851 w 5760"/>
                <a:gd name="T43" fmla="*/ 438 h 1088"/>
                <a:gd name="T44" fmla="*/ 3168 w 5760"/>
                <a:gd name="T45" fmla="*/ 459 h 1088"/>
                <a:gd name="T46" fmla="*/ 3414 w 5760"/>
                <a:gd name="T47" fmla="*/ 416 h 1088"/>
                <a:gd name="T48" fmla="*/ 3626 w 5760"/>
                <a:gd name="T49" fmla="*/ 289 h 1088"/>
                <a:gd name="T50" fmla="*/ 3766 w 5760"/>
                <a:gd name="T51" fmla="*/ 353 h 1088"/>
                <a:gd name="T52" fmla="*/ 3907 w 5760"/>
                <a:gd name="T53" fmla="*/ 184 h 1088"/>
                <a:gd name="T54" fmla="*/ 3978 w 5760"/>
                <a:gd name="T55" fmla="*/ 78 h 1088"/>
                <a:gd name="T56" fmla="*/ 4083 w 5760"/>
                <a:gd name="T57" fmla="*/ 14 h 1088"/>
                <a:gd name="T58" fmla="*/ 4224 w 5760"/>
                <a:gd name="T59" fmla="*/ 162 h 10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60"/>
                <a:gd name="T91" fmla="*/ 0 h 1088"/>
                <a:gd name="T92" fmla="*/ 5760 w 5760"/>
                <a:gd name="T93" fmla="*/ 1088 h 10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60" h="1088">
                  <a:moveTo>
                    <a:pt x="0" y="272"/>
                  </a:moveTo>
                  <a:cubicBezTo>
                    <a:pt x="40" y="212"/>
                    <a:pt x="80" y="152"/>
                    <a:pt x="144" y="128"/>
                  </a:cubicBezTo>
                  <a:cubicBezTo>
                    <a:pt x="208" y="104"/>
                    <a:pt x="320" y="104"/>
                    <a:pt x="384" y="128"/>
                  </a:cubicBezTo>
                  <a:cubicBezTo>
                    <a:pt x="448" y="152"/>
                    <a:pt x="488" y="240"/>
                    <a:pt x="528" y="272"/>
                  </a:cubicBezTo>
                  <a:cubicBezTo>
                    <a:pt x="568" y="304"/>
                    <a:pt x="560" y="320"/>
                    <a:pt x="624" y="320"/>
                  </a:cubicBezTo>
                  <a:cubicBezTo>
                    <a:pt x="688" y="320"/>
                    <a:pt x="808" y="208"/>
                    <a:pt x="912" y="272"/>
                  </a:cubicBezTo>
                  <a:cubicBezTo>
                    <a:pt x="1016" y="336"/>
                    <a:pt x="1152" y="592"/>
                    <a:pt x="1248" y="704"/>
                  </a:cubicBezTo>
                  <a:cubicBezTo>
                    <a:pt x="1344" y="816"/>
                    <a:pt x="1416" y="920"/>
                    <a:pt x="1488" y="944"/>
                  </a:cubicBezTo>
                  <a:cubicBezTo>
                    <a:pt x="1560" y="968"/>
                    <a:pt x="1600" y="952"/>
                    <a:pt x="1680" y="848"/>
                  </a:cubicBezTo>
                  <a:cubicBezTo>
                    <a:pt x="1760" y="744"/>
                    <a:pt x="1864" y="448"/>
                    <a:pt x="1968" y="320"/>
                  </a:cubicBezTo>
                  <a:cubicBezTo>
                    <a:pt x="2072" y="192"/>
                    <a:pt x="2216" y="112"/>
                    <a:pt x="2304" y="80"/>
                  </a:cubicBezTo>
                  <a:cubicBezTo>
                    <a:pt x="2392" y="48"/>
                    <a:pt x="2448" y="96"/>
                    <a:pt x="2496" y="128"/>
                  </a:cubicBezTo>
                  <a:cubicBezTo>
                    <a:pt x="2544" y="160"/>
                    <a:pt x="2552" y="216"/>
                    <a:pt x="2592" y="272"/>
                  </a:cubicBezTo>
                  <a:cubicBezTo>
                    <a:pt x="2632" y="328"/>
                    <a:pt x="2688" y="456"/>
                    <a:pt x="2736" y="464"/>
                  </a:cubicBezTo>
                  <a:cubicBezTo>
                    <a:pt x="2784" y="472"/>
                    <a:pt x="2832" y="368"/>
                    <a:pt x="2880" y="320"/>
                  </a:cubicBezTo>
                  <a:cubicBezTo>
                    <a:pt x="2928" y="272"/>
                    <a:pt x="2984" y="208"/>
                    <a:pt x="3024" y="176"/>
                  </a:cubicBezTo>
                  <a:cubicBezTo>
                    <a:pt x="3064" y="144"/>
                    <a:pt x="3088" y="128"/>
                    <a:pt x="3120" y="128"/>
                  </a:cubicBezTo>
                  <a:cubicBezTo>
                    <a:pt x="3152" y="128"/>
                    <a:pt x="3152" y="96"/>
                    <a:pt x="3216" y="176"/>
                  </a:cubicBezTo>
                  <a:cubicBezTo>
                    <a:pt x="3280" y="256"/>
                    <a:pt x="3440" y="472"/>
                    <a:pt x="3504" y="608"/>
                  </a:cubicBezTo>
                  <a:cubicBezTo>
                    <a:pt x="3568" y="744"/>
                    <a:pt x="3568" y="912"/>
                    <a:pt x="3600" y="992"/>
                  </a:cubicBezTo>
                  <a:cubicBezTo>
                    <a:pt x="3632" y="1072"/>
                    <a:pt x="3648" y="1088"/>
                    <a:pt x="3696" y="1088"/>
                  </a:cubicBezTo>
                  <a:cubicBezTo>
                    <a:pt x="3744" y="1088"/>
                    <a:pt x="3784" y="1000"/>
                    <a:pt x="3888" y="992"/>
                  </a:cubicBezTo>
                  <a:cubicBezTo>
                    <a:pt x="3992" y="984"/>
                    <a:pt x="4192" y="1048"/>
                    <a:pt x="4320" y="1040"/>
                  </a:cubicBezTo>
                  <a:cubicBezTo>
                    <a:pt x="4448" y="1032"/>
                    <a:pt x="4552" y="1008"/>
                    <a:pt x="4656" y="944"/>
                  </a:cubicBezTo>
                  <a:cubicBezTo>
                    <a:pt x="4760" y="880"/>
                    <a:pt x="4864" y="680"/>
                    <a:pt x="4944" y="656"/>
                  </a:cubicBezTo>
                  <a:cubicBezTo>
                    <a:pt x="5024" y="632"/>
                    <a:pt x="5072" y="840"/>
                    <a:pt x="5136" y="800"/>
                  </a:cubicBezTo>
                  <a:cubicBezTo>
                    <a:pt x="5200" y="760"/>
                    <a:pt x="5280" y="520"/>
                    <a:pt x="5328" y="416"/>
                  </a:cubicBezTo>
                  <a:cubicBezTo>
                    <a:pt x="5376" y="312"/>
                    <a:pt x="5384" y="240"/>
                    <a:pt x="5424" y="176"/>
                  </a:cubicBezTo>
                  <a:cubicBezTo>
                    <a:pt x="5464" y="112"/>
                    <a:pt x="5512" y="0"/>
                    <a:pt x="5568" y="32"/>
                  </a:cubicBezTo>
                  <a:cubicBezTo>
                    <a:pt x="5624" y="64"/>
                    <a:pt x="5692" y="216"/>
                    <a:pt x="5760" y="36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960" y="960"/>
              <a:ext cx="0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864" y="1920"/>
              <a:ext cx="45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6" name="Rectangle 53"/>
          <p:cNvSpPr>
            <a:spLocks noChangeArrowheads="1"/>
          </p:cNvSpPr>
          <p:nvPr/>
        </p:nvSpPr>
        <p:spPr bwMode="auto">
          <a:xfrm>
            <a:off x="2133600" y="2895600"/>
            <a:ext cx="1600200" cy="3048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Rectangle 54"/>
          <p:cNvSpPr>
            <a:spLocks noChangeArrowheads="1"/>
          </p:cNvSpPr>
          <p:nvPr/>
        </p:nvSpPr>
        <p:spPr bwMode="auto">
          <a:xfrm>
            <a:off x="4343400" y="2895600"/>
            <a:ext cx="1600200" cy="3048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" name="Rectangle 55"/>
          <p:cNvSpPr>
            <a:spLocks noChangeArrowheads="1"/>
          </p:cNvSpPr>
          <p:nvPr/>
        </p:nvSpPr>
        <p:spPr bwMode="auto">
          <a:xfrm>
            <a:off x="7086600" y="2819400"/>
            <a:ext cx="1600200" cy="3048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Text Box 56"/>
          <p:cNvSpPr txBox="1">
            <a:spLocks noChangeArrowheads="1"/>
          </p:cNvSpPr>
          <p:nvPr/>
        </p:nvSpPr>
        <p:spPr bwMode="auto">
          <a:xfrm>
            <a:off x="506413" y="990600"/>
            <a:ext cx="132238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Channel</a:t>
            </a:r>
          </a:p>
          <a:p>
            <a:pPr eaLnBrk="1" hangingPunct="1"/>
            <a:r>
              <a:rPr lang="en-US" altLang="en-US" sz="2400" dirty="0"/>
              <a:t>Quality</a:t>
            </a:r>
          </a:p>
        </p:txBody>
      </p:sp>
      <p:sp>
        <p:nvSpPr>
          <p:cNvPr id="50" name="AutoShape 61"/>
          <p:cNvSpPr>
            <a:spLocks noChangeArrowheads="1"/>
          </p:cNvSpPr>
          <p:nvPr/>
        </p:nvSpPr>
        <p:spPr bwMode="auto">
          <a:xfrm>
            <a:off x="76200" y="3733800"/>
            <a:ext cx="20574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Per-bit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Confidences</a:t>
            </a:r>
          </a:p>
        </p:txBody>
      </p:sp>
      <p:sp>
        <p:nvSpPr>
          <p:cNvPr id="51" name="Text Box 71"/>
          <p:cNvSpPr txBox="1">
            <a:spLocks noChangeArrowheads="1"/>
          </p:cNvSpPr>
          <p:nvPr/>
        </p:nvSpPr>
        <p:spPr bwMode="auto">
          <a:xfrm>
            <a:off x="2784475" y="4572000"/>
            <a:ext cx="2397125" cy="5191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Estimate BER</a:t>
            </a:r>
          </a:p>
        </p:txBody>
      </p:sp>
      <p:sp>
        <p:nvSpPr>
          <p:cNvPr id="52" name="Text Box 72"/>
          <p:cNvSpPr txBox="1">
            <a:spLocks noChangeArrowheads="1"/>
          </p:cNvSpPr>
          <p:nvPr/>
        </p:nvSpPr>
        <p:spPr bwMode="auto">
          <a:xfrm>
            <a:off x="5702300" y="4572000"/>
            <a:ext cx="3213100" cy="5191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Detect Interference</a:t>
            </a:r>
          </a:p>
        </p:txBody>
      </p:sp>
      <p:sp>
        <p:nvSpPr>
          <p:cNvPr id="53" name="AutoShape 73"/>
          <p:cNvSpPr>
            <a:spLocks noChangeArrowheads="1"/>
          </p:cNvSpPr>
          <p:nvPr/>
        </p:nvSpPr>
        <p:spPr bwMode="auto">
          <a:xfrm>
            <a:off x="3352800" y="5257800"/>
            <a:ext cx="3962400" cy="6096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Interference-free BER</a:t>
            </a:r>
          </a:p>
        </p:txBody>
      </p:sp>
      <p:sp>
        <p:nvSpPr>
          <p:cNvPr id="54" name="AutoShape 75"/>
          <p:cNvSpPr>
            <a:spLocks noChangeArrowheads="1"/>
          </p:cNvSpPr>
          <p:nvPr/>
        </p:nvSpPr>
        <p:spPr bwMode="auto">
          <a:xfrm>
            <a:off x="152400" y="2590800"/>
            <a:ext cx="1676400" cy="9906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SoftPHY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Hints</a:t>
            </a:r>
          </a:p>
        </p:txBody>
      </p:sp>
      <p:sp>
        <p:nvSpPr>
          <p:cNvPr id="55" name="AutoShape 81"/>
          <p:cNvSpPr>
            <a:spLocks noChangeArrowheads="1"/>
          </p:cNvSpPr>
          <p:nvPr/>
        </p:nvSpPr>
        <p:spPr bwMode="auto">
          <a:xfrm>
            <a:off x="304800" y="5105400"/>
            <a:ext cx="1676400" cy="5334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SoftRate</a:t>
            </a:r>
          </a:p>
        </p:txBody>
      </p:sp>
      <p:sp>
        <p:nvSpPr>
          <p:cNvPr id="56" name="AutoShape 83"/>
          <p:cNvSpPr>
            <a:spLocks/>
          </p:cNvSpPr>
          <p:nvPr/>
        </p:nvSpPr>
        <p:spPr bwMode="auto">
          <a:xfrm>
            <a:off x="2133600" y="4572000"/>
            <a:ext cx="304800" cy="1447800"/>
          </a:xfrm>
          <a:prstGeom prst="leftBrace">
            <a:avLst>
              <a:gd name="adj1" fmla="val 39583"/>
              <a:gd name="adj2" fmla="val 50000"/>
            </a:avLst>
          </a:prstGeom>
          <a:noFill/>
          <a:ln w="381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" name="AutoShape 85"/>
          <p:cNvSpPr>
            <a:spLocks noChangeArrowheads="1"/>
          </p:cNvSpPr>
          <p:nvPr/>
        </p:nvSpPr>
        <p:spPr bwMode="auto">
          <a:xfrm>
            <a:off x="990600" y="43434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582613" y="6276201"/>
            <a:ext cx="80279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1200" i="1" dirty="0" err="1">
                <a:solidFill>
                  <a:srgbClr val="FF0000"/>
                </a:solidFill>
              </a:rPr>
              <a:t>SoftRate</a:t>
            </a:r>
            <a:r>
              <a:rPr lang="en-US" altLang="en-US" sz="1200" i="1" dirty="0">
                <a:solidFill>
                  <a:srgbClr val="FF0000"/>
                </a:solidFill>
              </a:rPr>
              <a:t> slides used from Author’s (Dr. </a:t>
            </a:r>
            <a:r>
              <a:rPr lang="en-US" altLang="en-US" sz="1200" i="1" dirty="0" err="1">
                <a:solidFill>
                  <a:srgbClr val="FF0000"/>
                </a:solidFill>
              </a:rPr>
              <a:t>Mythili</a:t>
            </a:r>
            <a:r>
              <a:rPr lang="en-US" altLang="en-US" sz="1200" i="1" dirty="0">
                <a:solidFill>
                  <a:srgbClr val="FF0000"/>
                </a:solidFill>
              </a:rPr>
              <a:t> </a:t>
            </a:r>
            <a:r>
              <a:rPr lang="en-US" altLang="en-US" sz="1200" i="1" dirty="0" err="1">
                <a:solidFill>
                  <a:srgbClr val="FF0000"/>
                </a:solidFill>
              </a:rPr>
              <a:t>Vutukuru</a:t>
            </a:r>
            <a:r>
              <a:rPr lang="en-US" altLang="en-US" sz="1200" i="1" dirty="0">
                <a:solidFill>
                  <a:srgbClr val="FF0000"/>
                </a:solidFill>
              </a:rPr>
              <a:t>) </a:t>
            </a:r>
            <a:r>
              <a:rPr lang="en-US" altLang="en-US" sz="1200" i="1" dirty="0" err="1">
                <a:solidFill>
                  <a:srgbClr val="FF0000"/>
                </a:solidFill>
              </a:rPr>
              <a:t>Sigcomm</a:t>
            </a:r>
            <a:r>
              <a:rPr lang="en-US" altLang="en-US" sz="1200" i="1" dirty="0">
                <a:solidFill>
                  <a:srgbClr val="FF0000"/>
                </a:solidFill>
              </a:rPr>
              <a:t> ‘09 conference presentation/talk with permission </a:t>
            </a:r>
          </a:p>
        </p:txBody>
      </p:sp>
    </p:spTree>
    <p:extLst>
      <p:ext uri="{BB962C8B-B14F-4D97-AF65-F5344CB8AC3E}">
        <p14:creationId xmlns:p14="http://schemas.microsoft.com/office/powerpoint/2010/main" val="128659026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SoftPHY</a:t>
            </a:r>
            <a:r>
              <a:rPr lang="en-US" dirty="0"/>
              <a:t> Hints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89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58000" y="5200650"/>
            <a:ext cx="1676400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accent2"/>
                </a:solidFill>
              </a:rPr>
              <a:t>SoftPHY</a:t>
            </a:r>
          </a:p>
          <a:p>
            <a:pPr eaLnBrk="1" hangingPunct="1"/>
            <a:r>
              <a:rPr lang="en-US" altLang="en-US" sz="2400" b="1">
                <a:solidFill>
                  <a:schemeClr val="accent2"/>
                </a:solidFill>
              </a:rPr>
              <a:t>Hints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298700" y="1690688"/>
            <a:ext cx="1511300" cy="519112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Encoder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572000" y="1676400"/>
            <a:ext cx="1770063" cy="519113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Modulator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489075" y="2274888"/>
            <a:ext cx="692150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Bits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3551238" y="2312988"/>
            <a:ext cx="1643062" cy="42068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/>
              <a:t>Coded bits</a:t>
            </a: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1143000" y="19812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3810000" y="1905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6324600" y="1905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573838" y="2260600"/>
            <a:ext cx="1354137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Symbols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1371600" y="1371600"/>
            <a:ext cx="638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TX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09750" y="3886200"/>
            <a:ext cx="2225675" cy="519113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Demodulator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486400" y="3886200"/>
            <a:ext cx="1531938" cy="519113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Decoder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38200" y="4572000"/>
            <a:ext cx="1503363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Symbols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530600" y="4608513"/>
            <a:ext cx="1676400" cy="42068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/>
              <a:t>Coded Bits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239000" y="4648200"/>
            <a:ext cx="692150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Bits</a:t>
            </a: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685800" y="41148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4151313" y="4114800"/>
            <a:ext cx="1335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7010400" y="41148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914400" y="3519488"/>
            <a:ext cx="677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RX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5486400" y="3505200"/>
            <a:ext cx="2133600" cy="103187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Soft Output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Decoder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405188" y="5218113"/>
            <a:ext cx="1928812" cy="42068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/>
              <a:t>Error vectors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1600200" y="5599113"/>
            <a:ext cx="51133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(rcvd symbol – closest valid symbol)</a:t>
            </a:r>
          </a:p>
        </p:txBody>
      </p:sp>
    </p:spTree>
    <p:extLst>
      <p:ext uri="{BB962C8B-B14F-4D97-AF65-F5344CB8AC3E}">
        <p14:creationId xmlns:p14="http://schemas.microsoft.com/office/powerpoint/2010/main" val="118060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QAM modulation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" y="984738"/>
            <a:ext cx="8791428" cy="5736738"/>
          </a:xfrm>
        </p:spPr>
        <p:txBody>
          <a:bodyPr/>
          <a:lstStyle/>
          <a:p>
            <a:r>
              <a:rPr lang="en-US" dirty="0"/>
              <a:t>Quadrature Amplitude and Phase Modulation (QAM)</a:t>
            </a:r>
          </a:p>
          <a:p>
            <a:pPr lvl="1"/>
            <a:r>
              <a:rPr lang="en-US" dirty="0"/>
              <a:t>Modulates both phase and amplitude of the signal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Commonly used in wired and wireless communications</a:t>
            </a:r>
          </a:p>
          <a:p>
            <a:pPr lvl="1"/>
            <a:r>
              <a:rPr lang="en-US" dirty="0"/>
              <a:t>Most current 802.11 standards utilize QAM of different orders</a:t>
            </a:r>
          </a:p>
          <a:p>
            <a:pPr lvl="1"/>
            <a:r>
              <a:rPr lang="en-US" dirty="0"/>
              <a:t>Also used in Long Term Evolution (LTE) 4G cellular networks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9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8247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 from </a:t>
            </a:r>
            <a:r>
              <a:rPr lang="en-US" dirty="0" err="1"/>
              <a:t>SoftPHY</a:t>
            </a:r>
            <a:r>
              <a:rPr lang="en-US" dirty="0"/>
              <a:t> hints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90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990975" y="1905000"/>
            <a:ext cx="4054475" cy="1066800"/>
            <a:chOff x="1041" y="2352"/>
            <a:chExt cx="2554" cy="672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41" y="2489"/>
              <a:ext cx="4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i="1"/>
                <a:t>log</a:t>
              </a:r>
            </a:p>
          </p:txBody>
        </p: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1488" y="2352"/>
              <a:ext cx="2107" cy="672"/>
              <a:chOff x="1632" y="2160"/>
              <a:chExt cx="2107" cy="672"/>
            </a:xfrm>
          </p:grpSpPr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1711" y="2160"/>
                <a:ext cx="19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0000"/>
                  </a:buClr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0000"/>
                  </a:buClr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0000"/>
                  </a:buClr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0000"/>
                  </a:buClr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Pr(correctly decoded)</a:t>
                </a: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1636" y="2544"/>
                <a:ext cx="210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0000"/>
                  </a:buClr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0000"/>
                  </a:buClr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0000"/>
                  </a:buClr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0000"/>
                  </a:buClr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Pr(incorrectly decoded)</a:t>
                </a:r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1632" y="2496"/>
                <a:ext cx="20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4343400" y="4318340"/>
            <a:ext cx="633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i="1"/>
              <a:t>p</a:t>
            </a:r>
          </a:p>
        </p:txBody>
      </p:sp>
      <p:grpSp>
        <p:nvGrpSpPr>
          <p:cNvPr id="20" name="Group 25"/>
          <p:cNvGrpSpPr>
            <a:grpSpLocks/>
          </p:cNvGrpSpPr>
          <p:nvPr/>
        </p:nvGrpSpPr>
        <p:grpSpPr bwMode="auto">
          <a:xfrm>
            <a:off x="5486400" y="4089740"/>
            <a:ext cx="1447800" cy="995363"/>
            <a:chOff x="3936" y="1392"/>
            <a:chExt cx="912" cy="627"/>
          </a:xfrm>
        </p:grpSpPr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289" y="139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i="1"/>
                <a:t>1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3936" y="1728"/>
              <a:ext cx="6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i="1"/>
                <a:t>1 + e</a:t>
              </a:r>
              <a:r>
                <a:rPr lang="en-US" altLang="en-US" sz="2400" i="1" baseline="30000"/>
                <a:t>s</a:t>
              </a:r>
              <a:endParaRPr lang="en-US" altLang="en-US" sz="2400" i="1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3936" y="1680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1315362" y="1763366"/>
            <a:ext cx="1350050" cy="46166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Decoder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029075" y="1371600"/>
            <a:ext cx="191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decoded bits</a:t>
            </a:r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 flipV="1">
            <a:off x="2895600" y="1600200"/>
            <a:ext cx="1066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>
            <a:off x="2895600" y="2057400"/>
            <a:ext cx="1066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4876800" y="4332628"/>
            <a:ext cx="392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=</a:t>
            </a: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1123950" y="4394540"/>
            <a:ext cx="308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Probability of bit error</a:t>
            </a:r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1143000" y="5807075"/>
            <a:ext cx="6107113" cy="461963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BER = Average </a:t>
            </a:r>
            <a:r>
              <a:rPr lang="en-US" altLang="en-US" sz="2400" i="1">
                <a:solidFill>
                  <a:schemeClr val="bg1"/>
                </a:solidFill>
              </a:rPr>
              <a:t>p</a:t>
            </a:r>
            <a:r>
              <a:rPr lang="en-US" altLang="en-US" sz="2400">
                <a:solidFill>
                  <a:schemeClr val="bg1"/>
                </a:solidFill>
              </a:rPr>
              <a:t> over all bits in the packet</a:t>
            </a: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5334000" y="2971800"/>
            <a:ext cx="3505200" cy="5191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Log Likelihood Ratio</a:t>
            </a:r>
          </a:p>
        </p:txBody>
      </p:sp>
    </p:spTree>
    <p:extLst>
      <p:ext uri="{BB962C8B-B14F-4D97-AF65-F5344CB8AC3E}">
        <p14:creationId xmlns:p14="http://schemas.microsoft.com/office/powerpoint/2010/main" val="25259434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 based rate adaptation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91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64" name="Group 18"/>
          <p:cNvGrpSpPr>
            <a:grpSpLocks/>
          </p:cNvGrpSpPr>
          <p:nvPr/>
        </p:nvGrpSpPr>
        <p:grpSpPr bwMode="auto">
          <a:xfrm>
            <a:off x="1905000" y="4572000"/>
            <a:ext cx="4302125" cy="533400"/>
            <a:chOff x="1056" y="2832"/>
            <a:chExt cx="2710" cy="336"/>
          </a:xfrm>
        </p:grpSpPr>
        <p:sp>
          <p:nvSpPr>
            <p:cNvPr id="65" name="Text Box 9"/>
            <p:cNvSpPr txBox="1">
              <a:spLocks noChangeArrowheads="1"/>
            </p:cNvSpPr>
            <p:nvPr/>
          </p:nvSpPr>
          <p:spPr bwMode="auto">
            <a:xfrm>
              <a:off x="2714" y="2841"/>
              <a:ext cx="5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10</a:t>
              </a:r>
              <a:r>
                <a:rPr lang="en-US" altLang="en-US" baseline="30000"/>
                <a:t>-4</a:t>
              </a:r>
            </a:p>
          </p:txBody>
        </p:sp>
        <p:sp>
          <p:nvSpPr>
            <p:cNvPr id="66" name="Text Box 10"/>
            <p:cNvSpPr txBox="1">
              <a:spLocks noChangeArrowheads="1"/>
            </p:cNvSpPr>
            <p:nvPr/>
          </p:nvSpPr>
          <p:spPr bwMode="auto">
            <a:xfrm>
              <a:off x="3264" y="2841"/>
              <a:ext cx="5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10</a:t>
              </a:r>
              <a:r>
                <a:rPr lang="en-US" altLang="en-US" baseline="30000"/>
                <a:t>-3</a:t>
              </a:r>
            </a:p>
          </p:txBody>
        </p:sp>
        <p:sp>
          <p:nvSpPr>
            <p:cNvPr id="67" name="Text Box 11"/>
            <p:cNvSpPr txBox="1">
              <a:spLocks noChangeArrowheads="1"/>
            </p:cNvSpPr>
            <p:nvPr/>
          </p:nvSpPr>
          <p:spPr bwMode="auto">
            <a:xfrm>
              <a:off x="2186" y="2841"/>
              <a:ext cx="5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10</a:t>
              </a:r>
              <a:r>
                <a:rPr lang="en-US" altLang="en-US" baseline="30000"/>
                <a:t>-5</a:t>
              </a:r>
            </a:p>
          </p:txBody>
        </p:sp>
        <p:sp>
          <p:nvSpPr>
            <p:cNvPr id="68" name="Text Box 12"/>
            <p:cNvSpPr txBox="1">
              <a:spLocks noChangeArrowheads="1"/>
            </p:cNvSpPr>
            <p:nvPr/>
          </p:nvSpPr>
          <p:spPr bwMode="auto">
            <a:xfrm>
              <a:off x="1632" y="2832"/>
              <a:ext cx="5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10</a:t>
              </a:r>
              <a:r>
                <a:rPr lang="en-US" altLang="en-US" baseline="30000"/>
                <a:t>-6</a:t>
              </a:r>
            </a:p>
          </p:txBody>
        </p:sp>
        <p:sp>
          <p:nvSpPr>
            <p:cNvPr id="69" name="Text Box 13"/>
            <p:cNvSpPr txBox="1">
              <a:spLocks noChangeArrowheads="1"/>
            </p:cNvSpPr>
            <p:nvPr/>
          </p:nvSpPr>
          <p:spPr bwMode="auto">
            <a:xfrm>
              <a:off x="1056" y="2832"/>
              <a:ext cx="5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10</a:t>
              </a:r>
              <a:r>
                <a:rPr lang="en-US" altLang="en-US" baseline="30000"/>
                <a:t>-7</a:t>
              </a:r>
            </a:p>
          </p:txBody>
        </p:sp>
      </p:grpSp>
      <p:sp>
        <p:nvSpPr>
          <p:cNvPr id="70" name="Rectangle 19"/>
          <p:cNvSpPr>
            <a:spLocks noChangeArrowheads="1"/>
          </p:cNvSpPr>
          <p:nvPr/>
        </p:nvSpPr>
        <p:spPr bwMode="auto">
          <a:xfrm>
            <a:off x="6477000" y="4076700"/>
            <a:ext cx="2286000" cy="2286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" name="AutoShape 20"/>
          <p:cNvSpPr>
            <a:spLocks noChangeArrowheads="1"/>
          </p:cNvSpPr>
          <p:nvPr/>
        </p:nvSpPr>
        <p:spPr bwMode="auto">
          <a:xfrm>
            <a:off x="3048000" y="1981200"/>
            <a:ext cx="12192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BER</a:t>
            </a:r>
          </a:p>
        </p:txBody>
      </p:sp>
      <p:sp>
        <p:nvSpPr>
          <p:cNvPr id="72" name="AutoShape 21"/>
          <p:cNvSpPr>
            <a:spLocks noChangeArrowheads="1"/>
          </p:cNvSpPr>
          <p:nvPr/>
        </p:nvSpPr>
        <p:spPr bwMode="auto">
          <a:xfrm>
            <a:off x="6400800" y="19812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Throughput</a:t>
            </a:r>
          </a:p>
        </p:txBody>
      </p:sp>
      <p:sp>
        <p:nvSpPr>
          <p:cNvPr id="73" name="Text Box 22"/>
          <p:cNvSpPr txBox="1">
            <a:spLocks noChangeArrowheads="1"/>
          </p:cNvSpPr>
          <p:nvPr/>
        </p:nvSpPr>
        <p:spPr bwMode="auto">
          <a:xfrm>
            <a:off x="130175" y="4089400"/>
            <a:ext cx="160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18 Mbps</a:t>
            </a:r>
            <a:endParaRPr lang="en-US" altLang="en-US" b="1" baseline="-25000"/>
          </a:p>
        </p:txBody>
      </p:sp>
      <p:sp>
        <p:nvSpPr>
          <p:cNvPr id="74" name="Text Box 23"/>
          <p:cNvSpPr txBox="1">
            <a:spLocks noChangeArrowheads="1"/>
          </p:cNvSpPr>
          <p:nvPr/>
        </p:nvSpPr>
        <p:spPr bwMode="auto">
          <a:xfrm>
            <a:off x="152400" y="5181600"/>
            <a:ext cx="160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12 Mbps</a:t>
            </a:r>
            <a:endParaRPr lang="en-US" altLang="en-US" b="1" baseline="-25000"/>
          </a:p>
        </p:txBody>
      </p: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144463" y="2895600"/>
            <a:ext cx="160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24 Mbps</a:t>
            </a:r>
            <a:endParaRPr lang="en-US" altLang="en-US" b="1" baseline="-25000"/>
          </a:p>
        </p:txBody>
      </p:sp>
      <p:grpSp>
        <p:nvGrpSpPr>
          <p:cNvPr id="76" name="Group 27"/>
          <p:cNvGrpSpPr>
            <a:grpSpLocks/>
          </p:cNvGrpSpPr>
          <p:nvPr/>
        </p:nvGrpSpPr>
        <p:grpSpPr bwMode="auto">
          <a:xfrm>
            <a:off x="2057400" y="4038600"/>
            <a:ext cx="4038600" cy="304800"/>
            <a:chOff x="1104" y="2592"/>
            <a:chExt cx="2544" cy="192"/>
          </a:xfrm>
        </p:grpSpPr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1104" y="2688"/>
              <a:ext cx="2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29"/>
            <p:cNvSpPr>
              <a:spLocks noChangeShapeType="1"/>
            </p:cNvSpPr>
            <p:nvPr/>
          </p:nvSpPr>
          <p:spPr bwMode="auto">
            <a:xfrm>
              <a:off x="129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30"/>
            <p:cNvSpPr>
              <a:spLocks noChangeShapeType="1"/>
            </p:cNvSpPr>
            <p:nvPr/>
          </p:nvSpPr>
          <p:spPr bwMode="auto">
            <a:xfrm>
              <a:off x="1872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31"/>
            <p:cNvSpPr>
              <a:spLocks noChangeShapeType="1"/>
            </p:cNvSpPr>
            <p:nvPr/>
          </p:nvSpPr>
          <p:spPr bwMode="auto">
            <a:xfrm>
              <a:off x="2400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32"/>
            <p:cNvSpPr>
              <a:spLocks noChangeShapeType="1"/>
            </p:cNvSpPr>
            <p:nvPr/>
          </p:nvSpPr>
          <p:spPr bwMode="auto">
            <a:xfrm>
              <a:off x="2928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33"/>
            <p:cNvSpPr>
              <a:spLocks noChangeShapeType="1"/>
            </p:cNvSpPr>
            <p:nvPr/>
          </p:nvSpPr>
          <p:spPr bwMode="auto">
            <a:xfrm>
              <a:off x="345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" name="Rectangle 34"/>
          <p:cNvSpPr>
            <a:spLocks noChangeArrowheads="1"/>
          </p:cNvSpPr>
          <p:nvPr/>
        </p:nvSpPr>
        <p:spPr bwMode="auto">
          <a:xfrm>
            <a:off x="6477000" y="5257800"/>
            <a:ext cx="1828800" cy="2286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" name="Rectangle 35"/>
          <p:cNvSpPr>
            <a:spLocks noChangeArrowheads="1"/>
          </p:cNvSpPr>
          <p:nvPr/>
        </p:nvSpPr>
        <p:spPr bwMode="auto">
          <a:xfrm>
            <a:off x="6477000" y="3048000"/>
            <a:ext cx="1752600" cy="2286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85" name="Group 36"/>
          <p:cNvGrpSpPr>
            <a:grpSpLocks/>
          </p:cNvGrpSpPr>
          <p:nvPr/>
        </p:nvGrpSpPr>
        <p:grpSpPr bwMode="auto">
          <a:xfrm>
            <a:off x="2133600" y="5257800"/>
            <a:ext cx="4038600" cy="304800"/>
            <a:chOff x="1104" y="2592"/>
            <a:chExt cx="2544" cy="192"/>
          </a:xfrm>
        </p:grpSpPr>
        <p:sp>
          <p:nvSpPr>
            <p:cNvPr id="86" name="Line 37"/>
            <p:cNvSpPr>
              <a:spLocks noChangeShapeType="1"/>
            </p:cNvSpPr>
            <p:nvPr/>
          </p:nvSpPr>
          <p:spPr bwMode="auto">
            <a:xfrm>
              <a:off x="1104" y="2688"/>
              <a:ext cx="2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38"/>
            <p:cNvSpPr>
              <a:spLocks noChangeShapeType="1"/>
            </p:cNvSpPr>
            <p:nvPr/>
          </p:nvSpPr>
          <p:spPr bwMode="auto">
            <a:xfrm>
              <a:off x="129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39"/>
            <p:cNvSpPr>
              <a:spLocks noChangeShapeType="1"/>
            </p:cNvSpPr>
            <p:nvPr/>
          </p:nvSpPr>
          <p:spPr bwMode="auto">
            <a:xfrm>
              <a:off x="1872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40"/>
            <p:cNvSpPr>
              <a:spLocks noChangeShapeType="1"/>
            </p:cNvSpPr>
            <p:nvPr/>
          </p:nvSpPr>
          <p:spPr bwMode="auto">
            <a:xfrm>
              <a:off x="2400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41"/>
            <p:cNvSpPr>
              <a:spLocks noChangeShapeType="1"/>
            </p:cNvSpPr>
            <p:nvPr/>
          </p:nvSpPr>
          <p:spPr bwMode="auto">
            <a:xfrm>
              <a:off x="2928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42"/>
            <p:cNvSpPr>
              <a:spLocks noChangeShapeType="1"/>
            </p:cNvSpPr>
            <p:nvPr/>
          </p:nvSpPr>
          <p:spPr bwMode="auto">
            <a:xfrm>
              <a:off x="345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" name="Group 43"/>
          <p:cNvGrpSpPr>
            <a:grpSpLocks/>
          </p:cNvGrpSpPr>
          <p:nvPr/>
        </p:nvGrpSpPr>
        <p:grpSpPr bwMode="auto">
          <a:xfrm>
            <a:off x="1981200" y="2971800"/>
            <a:ext cx="4038600" cy="304800"/>
            <a:chOff x="1104" y="2592"/>
            <a:chExt cx="2544" cy="192"/>
          </a:xfrm>
        </p:grpSpPr>
        <p:sp>
          <p:nvSpPr>
            <p:cNvPr id="93" name="Line 44"/>
            <p:cNvSpPr>
              <a:spLocks noChangeShapeType="1"/>
            </p:cNvSpPr>
            <p:nvPr/>
          </p:nvSpPr>
          <p:spPr bwMode="auto">
            <a:xfrm>
              <a:off x="1104" y="2688"/>
              <a:ext cx="2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45"/>
            <p:cNvSpPr>
              <a:spLocks noChangeShapeType="1"/>
            </p:cNvSpPr>
            <p:nvPr/>
          </p:nvSpPr>
          <p:spPr bwMode="auto">
            <a:xfrm>
              <a:off x="129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46"/>
            <p:cNvSpPr>
              <a:spLocks noChangeShapeType="1"/>
            </p:cNvSpPr>
            <p:nvPr/>
          </p:nvSpPr>
          <p:spPr bwMode="auto">
            <a:xfrm>
              <a:off x="1872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47"/>
            <p:cNvSpPr>
              <a:spLocks noChangeShapeType="1"/>
            </p:cNvSpPr>
            <p:nvPr/>
          </p:nvSpPr>
          <p:spPr bwMode="auto">
            <a:xfrm>
              <a:off x="2400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48"/>
            <p:cNvSpPr>
              <a:spLocks noChangeShapeType="1"/>
            </p:cNvSpPr>
            <p:nvPr/>
          </p:nvSpPr>
          <p:spPr bwMode="auto">
            <a:xfrm>
              <a:off x="2928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49"/>
            <p:cNvSpPr>
              <a:spLocks noChangeShapeType="1"/>
            </p:cNvSpPr>
            <p:nvPr/>
          </p:nvSpPr>
          <p:spPr bwMode="auto">
            <a:xfrm>
              <a:off x="345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" name="AutoShape 50"/>
          <p:cNvSpPr>
            <a:spLocks noChangeArrowheads="1"/>
          </p:cNvSpPr>
          <p:nvPr/>
        </p:nvSpPr>
        <p:spPr bwMode="auto">
          <a:xfrm>
            <a:off x="3733800" y="3962400"/>
            <a:ext cx="304800" cy="457200"/>
          </a:xfrm>
          <a:prstGeom prst="diamond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" name="AutoShape 52"/>
          <p:cNvSpPr>
            <a:spLocks noChangeArrowheads="1"/>
          </p:cNvSpPr>
          <p:nvPr/>
        </p:nvSpPr>
        <p:spPr bwMode="auto">
          <a:xfrm>
            <a:off x="4876800" y="2895600"/>
            <a:ext cx="304800" cy="457200"/>
          </a:xfrm>
          <a:prstGeom prst="diamond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" name="AutoShape 53"/>
          <p:cNvSpPr>
            <a:spLocks noChangeArrowheads="1"/>
          </p:cNvSpPr>
          <p:nvPr/>
        </p:nvSpPr>
        <p:spPr bwMode="auto">
          <a:xfrm>
            <a:off x="2895600" y="5181600"/>
            <a:ext cx="304800" cy="457200"/>
          </a:xfrm>
          <a:prstGeom prst="diamond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2" name="Group 59"/>
          <p:cNvGrpSpPr>
            <a:grpSpLocks/>
          </p:cNvGrpSpPr>
          <p:nvPr/>
        </p:nvGrpSpPr>
        <p:grpSpPr bwMode="auto">
          <a:xfrm>
            <a:off x="6477000" y="2819400"/>
            <a:ext cx="2667000" cy="3124200"/>
            <a:chOff x="4080" y="1488"/>
            <a:chExt cx="1680" cy="1968"/>
          </a:xfrm>
        </p:grpSpPr>
        <p:sp>
          <p:nvSpPr>
            <p:cNvPr id="103" name="Line 57"/>
            <p:cNvSpPr>
              <a:spLocks noChangeShapeType="1"/>
            </p:cNvSpPr>
            <p:nvPr/>
          </p:nvSpPr>
          <p:spPr bwMode="auto">
            <a:xfrm>
              <a:off x="4080" y="1488"/>
              <a:ext cx="0" cy="196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4" name="Line 58"/>
            <p:cNvSpPr>
              <a:spLocks noChangeShapeType="1"/>
            </p:cNvSpPr>
            <p:nvPr/>
          </p:nvSpPr>
          <p:spPr bwMode="auto">
            <a:xfrm>
              <a:off x="4080" y="3456"/>
              <a:ext cx="1680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5" name="Freeform 66"/>
          <p:cNvSpPr>
            <a:spLocks/>
          </p:cNvSpPr>
          <p:nvPr/>
        </p:nvSpPr>
        <p:spPr bwMode="auto">
          <a:xfrm>
            <a:off x="3962400" y="3429000"/>
            <a:ext cx="1066800" cy="609600"/>
          </a:xfrm>
          <a:custGeom>
            <a:avLst/>
            <a:gdLst>
              <a:gd name="T0" fmla="*/ 0 w 720"/>
              <a:gd name="T1" fmla="*/ 609600 h 336"/>
              <a:gd name="T2" fmla="*/ 782320 w 720"/>
              <a:gd name="T3" fmla="*/ 435429 h 336"/>
              <a:gd name="T4" fmla="*/ 1066800 w 720"/>
              <a:gd name="T5" fmla="*/ 0 h 336"/>
              <a:gd name="T6" fmla="*/ 0 60000 65536"/>
              <a:gd name="T7" fmla="*/ 0 60000 65536"/>
              <a:gd name="T8" fmla="*/ 0 60000 65536"/>
              <a:gd name="T9" fmla="*/ 0 w 720"/>
              <a:gd name="T10" fmla="*/ 0 h 336"/>
              <a:gd name="T11" fmla="*/ 720 w 720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336">
                <a:moveTo>
                  <a:pt x="0" y="336"/>
                </a:moveTo>
                <a:cubicBezTo>
                  <a:pt x="204" y="316"/>
                  <a:pt x="408" y="296"/>
                  <a:pt x="528" y="240"/>
                </a:cubicBezTo>
                <a:cubicBezTo>
                  <a:pt x="648" y="184"/>
                  <a:pt x="684" y="92"/>
                  <a:pt x="720" y="0"/>
                </a:cubicBezTo>
              </a:path>
            </a:pathLst>
          </a:custGeom>
          <a:noFill/>
          <a:ln w="38100">
            <a:solidFill>
              <a:srgbClr val="00008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" name="Freeform 67"/>
          <p:cNvSpPr>
            <a:spLocks/>
          </p:cNvSpPr>
          <p:nvPr/>
        </p:nvSpPr>
        <p:spPr bwMode="auto">
          <a:xfrm>
            <a:off x="3124200" y="4419600"/>
            <a:ext cx="762000" cy="838200"/>
          </a:xfrm>
          <a:custGeom>
            <a:avLst/>
            <a:gdLst>
              <a:gd name="T0" fmla="*/ 762000 w 480"/>
              <a:gd name="T1" fmla="*/ 0 h 528"/>
              <a:gd name="T2" fmla="*/ 533400 w 480"/>
              <a:gd name="T3" fmla="*/ 609600 h 528"/>
              <a:gd name="T4" fmla="*/ 0 w 480"/>
              <a:gd name="T5" fmla="*/ 838200 h 528"/>
              <a:gd name="T6" fmla="*/ 0 60000 65536"/>
              <a:gd name="T7" fmla="*/ 0 60000 65536"/>
              <a:gd name="T8" fmla="*/ 0 60000 65536"/>
              <a:gd name="T9" fmla="*/ 0 w 480"/>
              <a:gd name="T10" fmla="*/ 0 h 528"/>
              <a:gd name="T11" fmla="*/ 480 w 48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528">
                <a:moveTo>
                  <a:pt x="480" y="0"/>
                </a:moveTo>
                <a:cubicBezTo>
                  <a:pt x="448" y="148"/>
                  <a:pt x="416" y="296"/>
                  <a:pt x="336" y="384"/>
                </a:cubicBezTo>
                <a:cubicBezTo>
                  <a:pt x="256" y="472"/>
                  <a:pt x="128" y="500"/>
                  <a:pt x="0" y="528"/>
                </a:cubicBezTo>
              </a:path>
            </a:pathLst>
          </a:custGeom>
          <a:noFill/>
          <a:ln w="38100">
            <a:solidFill>
              <a:srgbClr val="00008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" name="Text Box 68"/>
          <p:cNvSpPr txBox="1">
            <a:spLocks noChangeArrowheads="1"/>
          </p:cNvSpPr>
          <p:nvPr/>
        </p:nvSpPr>
        <p:spPr bwMode="auto">
          <a:xfrm>
            <a:off x="4114800" y="1371600"/>
            <a:ext cx="4876800" cy="4572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chemeClr val="bg1"/>
                </a:solidFill>
              </a:rPr>
              <a:t>R . Frame Delivery Rate = f(BER)</a:t>
            </a:r>
          </a:p>
        </p:txBody>
      </p:sp>
      <p:sp>
        <p:nvSpPr>
          <p:cNvPr id="108" name="Text Box 69"/>
          <p:cNvSpPr txBox="1">
            <a:spLocks noChangeArrowheads="1"/>
          </p:cNvSpPr>
          <p:nvPr/>
        </p:nvSpPr>
        <p:spPr bwMode="auto">
          <a:xfrm>
            <a:off x="1371600" y="5810250"/>
            <a:ext cx="4953000" cy="89535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Adjacent rates have an order of </a:t>
            </a:r>
          </a:p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magnitude difference in BER</a:t>
            </a:r>
          </a:p>
        </p:txBody>
      </p:sp>
      <p:sp>
        <p:nvSpPr>
          <p:cNvPr id="109" name="AutoShape 52"/>
          <p:cNvSpPr>
            <a:spLocks noChangeArrowheads="1"/>
          </p:cNvSpPr>
          <p:nvPr/>
        </p:nvSpPr>
        <p:spPr bwMode="auto">
          <a:xfrm>
            <a:off x="4114800" y="2057400"/>
            <a:ext cx="304800" cy="457200"/>
          </a:xfrm>
          <a:prstGeom prst="diamond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" name="5-Point Star 109"/>
          <p:cNvSpPr/>
          <p:nvPr/>
        </p:nvSpPr>
        <p:spPr bwMode="auto">
          <a:xfrm>
            <a:off x="762000" y="3733800"/>
            <a:ext cx="381000" cy="381000"/>
          </a:xfrm>
          <a:prstGeom prst="star5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773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the current rate optimal?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92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905000" y="4572000"/>
            <a:ext cx="4302125" cy="533400"/>
            <a:chOff x="1056" y="2832"/>
            <a:chExt cx="2710" cy="336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714" y="2841"/>
              <a:ext cx="5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10</a:t>
              </a:r>
              <a:r>
                <a:rPr lang="en-US" altLang="en-US" baseline="30000"/>
                <a:t>-4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264" y="2841"/>
              <a:ext cx="5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10</a:t>
              </a:r>
              <a:r>
                <a:rPr lang="en-US" altLang="en-US" baseline="30000"/>
                <a:t>-3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186" y="2841"/>
              <a:ext cx="5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10</a:t>
              </a:r>
              <a:r>
                <a:rPr lang="en-US" altLang="en-US" baseline="30000"/>
                <a:t>-5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632" y="2832"/>
              <a:ext cx="5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10</a:t>
              </a:r>
              <a:r>
                <a:rPr lang="en-US" altLang="en-US" baseline="30000"/>
                <a:t>-6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056" y="2832"/>
              <a:ext cx="5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10</a:t>
              </a:r>
              <a:r>
                <a:rPr lang="en-US" altLang="en-US" baseline="30000"/>
                <a:t>-7</a:t>
              </a: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477000" y="4076700"/>
            <a:ext cx="2286000" cy="2286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3048000" y="1981200"/>
            <a:ext cx="12192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BER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6400800" y="19812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Throughput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30175" y="4129088"/>
            <a:ext cx="1609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18 Mbps</a:t>
            </a:r>
            <a:endParaRPr lang="en-US" altLang="en-US" b="1" baseline="-2500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52400" y="5181600"/>
            <a:ext cx="160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12 Mbps</a:t>
            </a:r>
            <a:endParaRPr lang="en-US" altLang="en-US" b="1" baseline="-2500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44463" y="2935288"/>
            <a:ext cx="1609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24 Mbps</a:t>
            </a:r>
            <a:endParaRPr lang="en-US" altLang="en-US" b="1" baseline="-2500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286000" y="3810000"/>
            <a:ext cx="1981200" cy="609600"/>
          </a:xfrm>
          <a:prstGeom prst="rect">
            <a:avLst/>
          </a:prstGeom>
          <a:solidFill>
            <a:srgbClr val="80000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2057400" y="4038600"/>
            <a:ext cx="4038600" cy="304800"/>
            <a:chOff x="1104" y="2592"/>
            <a:chExt cx="2544" cy="192"/>
          </a:xfrm>
        </p:grpSpPr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104" y="2688"/>
              <a:ext cx="2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29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872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400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928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345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6477000" y="5257800"/>
            <a:ext cx="1828800" cy="2286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6477000" y="3048000"/>
            <a:ext cx="1752600" cy="2286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2133600" y="5257800"/>
            <a:ext cx="4038600" cy="304800"/>
            <a:chOff x="1104" y="2592"/>
            <a:chExt cx="2544" cy="192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1104" y="2688"/>
              <a:ext cx="2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129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1872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2400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2928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345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1981200" y="2971800"/>
            <a:ext cx="4038600" cy="304800"/>
            <a:chOff x="1104" y="2592"/>
            <a:chExt cx="2544" cy="192"/>
          </a:xfrm>
        </p:grpSpPr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1104" y="2688"/>
              <a:ext cx="2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129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872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2400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928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345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AutoShape 39"/>
          <p:cNvSpPr>
            <a:spLocks noChangeArrowheads="1"/>
          </p:cNvSpPr>
          <p:nvPr/>
        </p:nvSpPr>
        <p:spPr bwMode="auto">
          <a:xfrm>
            <a:off x="3733800" y="3962400"/>
            <a:ext cx="304800" cy="457200"/>
          </a:xfrm>
          <a:prstGeom prst="diamond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" name="AutoShape 40"/>
          <p:cNvSpPr>
            <a:spLocks noChangeArrowheads="1"/>
          </p:cNvSpPr>
          <p:nvPr/>
        </p:nvSpPr>
        <p:spPr bwMode="auto">
          <a:xfrm>
            <a:off x="4876800" y="2895600"/>
            <a:ext cx="304800" cy="457200"/>
          </a:xfrm>
          <a:prstGeom prst="diamond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AutoShape 41"/>
          <p:cNvSpPr>
            <a:spLocks noChangeArrowheads="1"/>
          </p:cNvSpPr>
          <p:nvPr/>
        </p:nvSpPr>
        <p:spPr bwMode="auto">
          <a:xfrm>
            <a:off x="2247900" y="5181600"/>
            <a:ext cx="304800" cy="457200"/>
          </a:xfrm>
          <a:prstGeom prst="diamond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4" name="Group 42"/>
          <p:cNvGrpSpPr>
            <a:grpSpLocks/>
          </p:cNvGrpSpPr>
          <p:nvPr/>
        </p:nvGrpSpPr>
        <p:grpSpPr bwMode="auto">
          <a:xfrm>
            <a:off x="6477000" y="2819400"/>
            <a:ext cx="2667000" cy="3124200"/>
            <a:chOff x="4080" y="1488"/>
            <a:chExt cx="1680" cy="1968"/>
          </a:xfrm>
        </p:grpSpPr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4080" y="1488"/>
              <a:ext cx="0" cy="196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4080" y="3456"/>
              <a:ext cx="1680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1447800" y="3429000"/>
            <a:ext cx="413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800000"/>
                </a:solidFill>
              </a:rPr>
              <a:t>Optimality range for 18 Mbps</a:t>
            </a:r>
          </a:p>
        </p:txBody>
      </p:sp>
      <p:sp>
        <p:nvSpPr>
          <p:cNvPr id="48" name="AutoShape 52"/>
          <p:cNvSpPr>
            <a:spLocks noChangeArrowheads="1"/>
          </p:cNvSpPr>
          <p:nvPr/>
        </p:nvSpPr>
        <p:spPr bwMode="auto">
          <a:xfrm>
            <a:off x="4114800" y="2057400"/>
            <a:ext cx="304800" cy="457200"/>
          </a:xfrm>
          <a:prstGeom prst="diamond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5-Point Star 48"/>
          <p:cNvSpPr/>
          <p:nvPr/>
        </p:nvSpPr>
        <p:spPr bwMode="auto">
          <a:xfrm>
            <a:off x="762000" y="3733800"/>
            <a:ext cx="381000" cy="381000"/>
          </a:xfrm>
          <a:prstGeom prst="star5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3276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lower the rate?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93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05000" y="4419600"/>
            <a:ext cx="4302125" cy="533400"/>
            <a:chOff x="1056" y="2832"/>
            <a:chExt cx="2710" cy="336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714" y="2841"/>
              <a:ext cx="5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10</a:t>
              </a:r>
              <a:r>
                <a:rPr lang="en-US" altLang="en-US" baseline="30000"/>
                <a:t>-4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264" y="2841"/>
              <a:ext cx="5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10</a:t>
              </a:r>
              <a:r>
                <a:rPr lang="en-US" altLang="en-US" baseline="30000"/>
                <a:t>-3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186" y="2841"/>
              <a:ext cx="5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10</a:t>
              </a:r>
              <a:r>
                <a:rPr lang="en-US" altLang="en-US" baseline="30000"/>
                <a:t>-5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632" y="2832"/>
              <a:ext cx="5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10</a:t>
              </a:r>
              <a:r>
                <a:rPr lang="en-US" altLang="en-US" baseline="30000"/>
                <a:t>-6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56" y="2832"/>
              <a:ext cx="5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10</a:t>
              </a:r>
              <a:r>
                <a:rPr lang="en-US" altLang="en-US" baseline="30000"/>
                <a:t>-7</a:t>
              </a:r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77000" y="3924300"/>
            <a:ext cx="914400" cy="2667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3048000" y="1752600"/>
            <a:ext cx="12192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BER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6400800" y="17526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Throughput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30175" y="3951288"/>
            <a:ext cx="1609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18 Mbps</a:t>
            </a:r>
            <a:endParaRPr lang="en-US" altLang="en-US" b="1" baseline="-2500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71450" y="5029200"/>
            <a:ext cx="160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12 Mbps</a:t>
            </a:r>
            <a:endParaRPr lang="en-US" altLang="en-US" b="1" baseline="-25000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44463" y="2833688"/>
            <a:ext cx="1609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24 Mbps</a:t>
            </a:r>
            <a:endParaRPr lang="en-US" altLang="en-US" b="1" baseline="-250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86000" y="3657600"/>
            <a:ext cx="1981200" cy="609600"/>
          </a:xfrm>
          <a:prstGeom prst="rect">
            <a:avLst/>
          </a:prstGeom>
          <a:solidFill>
            <a:srgbClr val="80000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057400" y="3886200"/>
            <a:ext cx="4038600" cy="304800"/>
            <a:chOff x="1104" y="2592"/>
            <a:chExt cx="2544" cy="192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104" y="2688"/>
              <a:ext cx="2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29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872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2400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2928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45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477000" y="5105400"/>
            <a:ext cx="1828800" cy="2286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477000" y="2895600"/>
            <a:ext cx="457200" cy="2286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133600" y="5105400"/>
            <a:ext cx="4038600" cy="304800"/>
            <a:chOff x="1104" y="2592"/>
            <a:chExt cx="2544" cy="192"/>
          </a:xfrm>
        </p:grpSpPr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1104" y="2688"/>
              <a:ext cx="2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129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1872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2400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2928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345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981200" y="2895600"/>
            <a:ext cx="4038600" cy="304800"/>
            <a:chOff x="1104" y="2592"/>
            <a:chExt cx="2544" cy="192"/>
          </a:xfrm>
        </p:grpSpPr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1104" y="2688"/>
              <a:ext cx="2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129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872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2400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2928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345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AutoShape 40"/>
          <p:cNvSpPr>
            <a:spLocks noChangeArrowheads="1"/>
          </p:cNvSpPr>
          <p:nvPr/>
        </p:nvSpPr>
        <p:spPr bwMode="auto">
          <a:xfrm>
            <a:off x="5105400" y="3810000"/>
            <a:ext cx="304800" cy="457200"/>
          </a:xfrm>
          <a:prstGeom prst="diamond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" name="AutoShape 42"/>
          <p:cNvSpPr>
            <a:spLocks noChangeArrowheads="1"/>
          </p:cNvSpPr>
          <p:nvPr/>
        </p:nvSpPr>
        <p:spPr bwMode="auto">
          <a:xfrm>
            <a:off x="5943600" y="2819400"/>
            <a:ext cx="304800" cy="457200"/>
          </a:xfrm>
          <a:prstGeom prst="diamond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AutoShape 43"/>
          <p:cNvSpPr>
            <a:spLocks noChangeArrowheads="1"/>
          </p:cNvSpPr>
          <p:nvPr/>
        </p:nvSpPr>
        <p:spPr bwMode="auto">
          <a:xfrm>
            <a:off x="3733800" y="5029200"/>
            <a:ext cx="304800" cy="457200"/>
          </a:xfrm>
          <a:prstGeom prst="diamond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AutoShape 45"/>
          <p:cNvSpPr>
            <a:spLocks noChangeArrowheads="1"/>
          </p:cNvSpPr>
          <p:nvPr/>
        </p:nvSpPr>
        <p:spPr bwMode="auto">
          <a:xfrm>
            <a:off x="1752600" y="4114800"/>
            <a:ext cx="304800" cy="1828800"/>
          </a:xfrm>
          <a:prstGeom prst="downArrow">
            <a:avLst>
              <a:gd name="adj1" fmla="val 50000"/>
              <a:gd name="adj2" fmla="val 15000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5" name="Group 46"/>
          <p:cNvGrpSpPr>
            <a:grpSpLocks/>
          </p:cNvGrpSpPr>
          <p:nvPr/>
        </p:nvGrpSpPr>
        <p:grpSpPr bwMode="auto">
          <a:xfrm>
            <a:off x="6477000" y="2667000"/>
            <a:ext cx="2667000" cy="3124200"/>
            <a:chOff x="4080" y="1488"/>
            <a:chExt cx="1680" cy="1968"/>
          </a:xfrm>
        </p:grpSpPr>
        <p:sp>
          <p:nvSpPr>
            <p:cNvPr id="46" name="Line 47"/>
            <p:cNvSpPr>
              <a:spLocks noChangeShapeType="1"/>
            </p:cNvSpPr>
            <p:nvPr/>
          </p:nvSpPr>
          <p:spPr bwMode="auto">
            <a:xfrm>
              <a:off x="4080" y="1488"/>
              <a:ext cx="0" cy="196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Line 48"/>
            <p:cNvSpPr>
              <a:spLocks noChangeShapeType="1"/>
            </p:cNvSpPr>
            <p:nvPr/>
          </p:nvSpPr>
          <p:spPr bwMode="auto">
            <a:xfrm>
              <a:off x="4080" y="3456"/>
              <a:ext cx="1680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8" name="AutoShape 52"/>
          <p:cNvSpPr>
            <a:spLocks noChangeArrowheads="1"/>
          </p:cNvSpPr>
          <p:nvPr/>
        </p:nvSpPr>
        <p:spPr bwMode="auto">
          <a:xfrm>
            <a:off x="4114800" y="1828800"/>
            <a:ext cx="304800" cy="457200"/>
          </a:xfrm>
          <a:prstGeom prst="diamond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5-Point Star 48"/>
          <p:cNvSpPr/>
          <p:nvPr/>
        </p:nvSpPr>
        <p:spPr bwMode="auto">
          <a:xfrm>
            <a:off x="685800" y="5562600"/>
            <a:ext cx="381000" cy="381000"/>
          </a:xfrm>
          <a:prstGeom prst="star5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4031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increase the rate?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94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905000" y="4495800"/>
            <a:ext cx="4302125" cy="533400"/>
            <a:chOff x="1056" y="2832"/>
            <a:chExt cx="2710" cy="336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714" y="2841"/>
              <a:ext cx="5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10</a:t>
              </a:r>
              <a:r>
                <a:rPr lang="en-US" altLang="en-US" baseline="30000"/>
                <a:t>-4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264" y="2841"/>
              <a:ext cx="5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10</a:t>
              </a:r>
              <a:r>
                <a:rPr lang="en-US" altLang="en-US" baseline="30000"/>
                <a:t>-3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186" y="2841"/>
              <a:ext cx="5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10</a:t>
              </a:r>
              <a:r>
                <a:rPr lang="en-US" altLang="en-US" baseline="30000"/>
                <a:t>-5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632" y="2832"/>
              <a:ext cx="5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10</a:t>
              </a:r>
              <a:r>
                <a:rPr lang="en-US" altLang="en-US" baseline="30000"/>
                <a:t>-6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056" y="2832"/>
              <a:ext cx="5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10</a:t>
              </a:r>
              <a:r>
                <a:rPr lang="en-US" altLang="en-US" baseline="30000"/>
                <a:t>-7</a:t>
              </a: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477000" y="4000500"/>
            <a:ext cx="1905000" cy="2667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3048000" y="1828800"/>
            <a:ext cx="12192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BER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6400800" y="18288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Throughput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30175" y="4027488"/>
            <a:ext cx="1609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18 Mbps</a:t>
            </a:r>
            <a:endParaRPr lang="en-US" altLang="en-US" b="1" baseline="-2500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71450" y="5105400"/>
            <a:ext cx="160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12 Mbps</a:t>
            </a:r>
            <a:endParaRPr lang="en-US" altLang="en-US" b="1" baseline="-2500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44463" y="2909888"/>
            <a:ext cx="1609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24 Mbps</a:t>
            </a:r>
            <a:endParaRPr lang="en-US" altLang="en-US" b="1" baseline="-2500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286000" y="3733800"/>
            <a:ext cx="1981200" cy="609600"/>
          </a:xfrm>
          <a:prstGeom prst="rect">
            <a:avLst/>
          </a:prstGeom>
          <a:solidFill>
            <a:srgbClr val="800000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2057400" y="3962400"/>
            <a:ext cx="4038600" cy="304800"/>
            <a:chOff x="1104" y="2592"/>
            <a:chExt cx="2544" cy="192"/>
          </a:xfrm>
        </p:grpSpPr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104" y="2688"/>
              <a:ext cx="2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29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872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400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928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345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6477000" y="5181600"/>
            <a:ext cx="1447800" cy="2286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6477000" y="2971800"/>
            <a:ext cx="2514600" cy="2286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2133600" y="5181600"/>
            <a:ext cx="4038600" cy="304800"/>
            <a:chOff x="1104" y="2592"/>
            <a:chExt cx="2544" cy="192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1104" y="2688"/>
              <a:ext cx="2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129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1872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2400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2928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345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1981200" y="2971800"/>
            <a:ext cx="4038600" cy="304800"/>
            <a:chOff x="1104" y="2592"/>
            <a:chExt cx="2544" cy="192"/>
          </a:xfrm>
        </p:grpSpPr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1104" y="2688"/>
              <a:ext cx="2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129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872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2400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928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3456" y="259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AutoShape 39"/>
          <p:cNvSpPr>
            <a:spLocks noChangeArrowheads="1"/>
          </p:cNvSpPr>
          <p:nvPr/>
        </p:nvSpPr>
        <p:spPr bwMode="auto">
          <a:xfrm>
            <a:off x="1981200" y="3886200"/>
            <a:ext cx="304800" cy="457200"/>
          </a:xfrm>
          <a:prstGeom prst="diamond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" name="AutoShape 40"/>
          <p:cNvSpPr>
            <a:spLocks noChangeArrowheads="1"/>
          </p:cNvSpPr>
          <p:nvPr/>
        </p:nvSpPr>
        <p:spPr bwMode="auto">
          <a:xfrm>
            <a:off x="3505200" y="2895600"/>
            <a:ext cx="304800" cy="457200"/>
          </a:xfrm>
          <a:prstGeom prst="diamond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AutoShape 41"/>
          <p:cNvSpPr>
            <a:spLocks noChangeArrowheads="1"/>
          </p:cNvSpPr>
          <p:nvPr/>
        </p:nvSpPr>
        <p:spPr bwMode="auto">
          <a:xfrm>
            <a:off x="1676400" y="5105400"/>
            <a:ext cx="304800" cy="457200"/>
          </a:xfrm>
          <a:prstGeom prst="diamond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AutoShape 42"/>
          <p:cNvSpPr>
            <a:spLocks noChangeArrowheads="1"/>
          </p:cNvSpPr>
          <p:nvPr/>
        </p:nvSpPr>
        <p:spPr bwMode="auto">
          <a:xfrm flipV="1">
            <a:off x="1676400" y="2438400"/>
            <a:ext cx="381000" cy="2057400"/>
          </a:xfrm>
          <a:prstGeom prst="downArrow">
            <a:avLst>
              <a:gd name="adj1" fmla="val 50000"/>
              <a:gd name="adj2" fmla="val 13500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5" name="Group 43"/>
          <p:cNvGrpSpPr>
            <a:grpSpLocks/>
          </p:cNvGrpSpPr>
          <p:nvPr/>
        </p:nvGrpSpPr>
        <p:grpSpPr bwMode="auto">
          <a:xfrm>
            <a:off x="6477000" y="2743200"/>
            <a:ext cx="2667000" cy="3124200"/>
            <a:chOff x="4080" y="1488"/>
            <a:chExt cx="1680" cy="1968"/>
          </a:xfrm>
        </p:grpSpPr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4080" y="1488"/>
              <a:ext cx="0" cy="196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4080" y="3456"/>
              <a:ext cx="1680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8" name="AutoShape 52"/>
          <p:cNvSpPr>
            <a:spLocks noChangeArrowheads="1"/>
          </p:cNvSpPr>
          <p:nvPr/>
        </p:nvSpPr>
        <p:spPr bwMode="auto">
          <a:xfrm>
            <a:off x="4114800" y="1905000"/>
            <a:ext cx="304800" cy="457200"/>
          </a:xfrm>
          <a:prstGeom prst="diamond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5-Point Star 48"/>
          <p:cNvSpPr/>
          <p:nvPr/>
        </p:nvSpPr>
        <p:spPr bwMode="auto">
          <a:xfrm>
            <a:off x="762000" y="2590800"/>
            <a:ext cx="381000" cy="381000"/>
          </a:xfrm>
          <a:prstGeom prst="star5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3564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8892"/>
          </a:xfrm>
        </p:spPr>
        <p:txBody>
          <a:bodyPr/>
          <a:lstStyle/>
          <a:p>
            <a:r>
              <a:rPr lang="en-US" dirty="0"/>
              <a:t>Cross layer data rate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2" y="984738"/>
            <a:ext cx="8827476" cy="57367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28338" y="6356353"/>
            <a:ext cx="2057400" cy="365125"/>
          </a:xfrm>
        </p:spPr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95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23" name="Freeform 3"/>
          <p:cNvSpPr>
            <a:spLocks/>
          </p:cNvSpPr>
          <p:nvPr/>
        </p:nvSpPr>
        <p:spPr bwMode="auto">
          <a:xfrm>
            <a:off x="2872842" y="1663700"/>
            <a:ext cx="2514600" cy="546100"/>
          </a:xfrm>
          <a:custGeom>
            <a:avLst/>
            <a:gdLst>
              <a:gd name="T0" fmla="*/ 0 w 1584"/>
              <a:gd name="T1" fmla="*/ 546100 h 344"/>
              <a:gd name="T2" fmla="*/ 1371600 w 1584"/>
              <a:gd name="T3" fmla="*/ 12700 h 344"/>
              <a:gd name="T4" fmla="*/ 2514600 w 1584"/>
              <a:gd name="T5" fmla="*/ 469900 h 344"/>
              <a:gd name="T6" fmla="*/ 0 60000 65536"/>
              <a:gd name="T7" fmla="*/ 0 60000 65536"/>
              <a:gd name="T8" fmla="*/ 0 60000 65536"/>
              <a:gd name="T9" fmla="*/ 0 w 1584"/>
              <a:gd name="T10" fmla="*/ 0 h 344"/>
              <a:gd name="T11" fmla="*/ 1584 w 1584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344">
                <a:moveTo>
                  <a:pt x="0" y="344"/>
                </a:moveTo>
                <a:cubicBezTo>
                  <a:pt x="300" y="180"/>
                  <a:pt x="600" y="16"/>
                  <a:pt x="864" y="8"/>
                </a:cubicBezTo>
                <a:cubicBezTo>
                  <a:pt x="1128" y="0"/>
                  <a:pt x="1356" y="148"/>
                  <a:pt x="1584" y="29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Freeform 4"/>
          <p:cNvSpPr>
            <a:spLocks/>
          </p:cNvSpPr>
          <p:nvPr/>
        </p:nvSpPr>
        <p:spPr bwMode="auto">
          <a:xfrm>
            <a:off x="3101442" y="3124200"/>
            <a:ext cx="2362200" cy="317500"/>
          </a:xfrm>
          <a:custGeom>
            <a:avLst/>
            <a:gdLst>
              <a:gd name="T0" fmla="*/ 2362200 w 1488"/>
              <a:gd name="T1" fmla="*/ 0 h 200"/>
              <a:gd name="T2" fmla="*/ 1295400 w 1488"/>
              <a:gd name="T3" fmla="*/ 304800 h 200"/>
              <a:gd name="T4" fmla="*/ 0 w 1488"/>
              <a:gd name="T5" fmla="*/ 76200 h 200"/>
              <a:gd name="T6" fmla="*/ 0 60000 65536"/>
              <a:gd name="T7" fmla="*/ 0 60000 65536"/>
              <a:gd name="T8" fmla="*/ 0 60000 65536"/>
              <a:gd name="T9" fmla="*/ 0 w 1488"/>
              <a:gd name="T10" fmla="*/ 0 h 200"/>
              <a:gd name="T11" fmla="*/ 1488 w 148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8" h="200">
                <a:moveTo>
                  <a:pt x="1488" y="0"/>
                </a:moveTo>
                <a:cubicBezTo>
                  <a:pt x="1276" y="92"/>
                  <a:pt x="1064" y="184"/>
                  <a:pt x="816" y="192"/>
                </a:cubicBezTo>
                <a:cubicBezTo>
                  <a:pt x="568" y="200"/>
                  <a:pt x="284" y="124"/>
                  <a:pt x="0" y="4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139542" y="1295400"/>
            <a:ext cx="82867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Data</a:t>
            </a:r>
          </a:p>
        </p:txBody>
      </p:sp>
      <p:pic>
        <p:nvPicPr>
          <p:cNvPr id="32" name="Picture 13" descr="MCj042419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42" y="2057400"/>
            <a:ext cx="12954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4" descr="MCj043163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742" y="1752600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539342" y="3429000"/>
            <a:ext cx="1390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00000"/>
                </a:solidFill>
              </a:rPr>
              <a:t>Sender</a:t>
            </a: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1463142" y="3886200"/>
            <a:ext cx="5334000" cy="2362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1407580" y="3886200"/>
            <a:ext cx="52879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/>
              <a:t>Precompute optimality ranges</a:t>
            </a:r>
          </a:p>
          <a:p>
            <a:pPr algn="l" eaLnBrk="1" hangingPunct="1">
              <a:buFont typeface="Wingdings" panose="05000000000000000000" pitchFamily="2" charset="2"/>
              <a:buChar char="§"/>
            </a:pPr>
            <a:r>
              <a:rPr lang="en-US" altLang="en-US" sz="2400"/>
              <a:t>If BER below optimality range,  </a:t>
            </a:r>
          </a:p>
          <a:p>
            <a:pPr algn="l" eaLnBrk="1" hangingPunct="1"/>
            <a:r>
              <a:rPr lang="en-US" altLang="en-US" sz="2400"/>
              <a:t>				increase rate.</a:t>
            </a:r>
          </a:p>
          <a:p>
            <a:pPr algn="l" eaLnBrk="1" hangingPunct="1">
              <a:buFont typeface="Wingdings" panose="05000000000000000000" pitchFamily="2" charset="2"/>
              <a:buChar char="§"/>
            </a:pPr>
            <a:r>
              <a:rPr lang="en-US" altLang="en-US" sz="2400"/>
              <a:t>If above range, decrease rate.</a:t>
            </a:r>
          </a:p>
          <a:p>
            <a:pPr algn="l" eaLnBrk="1" hangingPunct="1">
              <a:buFont typeface="Wingdings" panose="05000000000000000000" pitchFamily="2" charset="2"/>
              <a:buChar char="§"/>
            </a:pPr>
            <a:r>
              <a:rPr lang="en-US" altLang="en-US" sz="2400"/>
              <a:t>Otherwise, continue at current rate.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3731680" y="2743200"/>
            <a:ext cx="811212" cy="4572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BER</a:t>
            </a:r>
          </a:p>
        </p:txBody>
      </p:sp>
    </p:spTree>
    <p:extLst>
      <p:ext uri="{BB962C8B-B14F-4D97-AF65-F5344CB8AC3E}">
        <p14:creationId xmlns:p14="http://schemas.microsoft.com/office/powerpoint/2010/main" val="82090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SoftRate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96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250058"/>
              </p:ext>
            </p:extLst>
          </p:nvPr>
        </p:nvGraphicFramePr>
        <p:xfrm>
          <a:off x="342900" y="1194840"/>
          <a:ext cx="8458200" cy="495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Chart" r:id="rId3" imgW="5076749" imgH="2971800" progId="Excel.Chart.8">
                  <p:embed/>
                </p:oleObj>
              </mc:Choice>
              <mc:Fallback>
                <p:oleObj name="Chart" r:id="rId3" imgW="5076749" imgH="2971800" progId="Excel.Chart.8">
                  <p:embed/>
                  <p:pic>
                    <p:nvPicPr>
                      <p:cNvPr id="614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194840"/>
                        <a:ext cx="8458200" cy="4951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6621486" y="1536543"/>
            <a:ext cx="2271933" cy="461963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 algn="ctr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Walking Speed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777240" y="5851524"/>
            <a:ext cx="7391400" cy="687391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Up to 2X over best frame-based algorithm</a:t>
            </a:r>
          </a:p>
        </p:txBody>
      </p:sp>
    </p:spTree>
    <p:extLst>
      <p:ext uri="{BB962C8B-B14F-4D97-AF65-F5344CB8AC3E}">
        <p14:creationId xmlns:p14="http://schemas.microsoft.com/office/powerpoint/2010/main" val="308999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[1] </a:t>
            </a:r>
            <a:r>
              <a:rPr lang="en-US" sz="1800" dirty="0" err="1"/>
              <a:t>Pavon</a:t>
            </a:r>
            <a:r>
              <a:rPr lang="en-US" sz="1800" dirty="0"/>
              <a:t>, </a:t>
            </a:r>
            <a:r>
              <a:rPr lang="en-US" sz="1800" dirty="0" err="1"/>
              <a:t>Jd</a:t>
            </a:r>
            <a:r>
              <a:rPr lang="en-US" sz="1800" dirty="0"/>
              <a:t> P., and </a:t>
            </a:r>
            <a:r>
              <a:rPr lang="en-US" sz="1800" dirty="0" err="1"/>
              <a:t>Sunghyun</a:t>
            </a:r>
            <a:r>
              <a:rPr lang="en-US" sz="1800" dirty="0"/>
              <a:t> Choi. "Link adaptation strategy for IEEE 802.11 WLAN via received signal strength measurement." In Communications, 2003. ICC'03. IEEE International Conference on, vol. 2, pp. 1108-1113. IEEE, 2003.</a:t>
            </a:r>
          </a:p>
          <a:p>
            <a:pPr marL="0" indent="0">
              <a:buNone/>
            </a:pPr>
            <a:r>
              <a:rPr lang="en-US" sz="1800" dirty="0"/>
              <a:t>[2] Wu, </a:t>
            </a:r>
            <a:r>
              <a:rPr lang="en-US" sz="1800" dirty="0" err="1"/>
              <a:t>Shaoen</a:t>
            </a:r>
            <a:r>
              <a:rPr lang="en-US" sz="1800" dirty="0"/>
              <a:t>, </a:t>
            </a:r>
            <a:r>
              <a:rPr lang="en-US" sz="1800" dirty="0" err="1"/>
              <a:t>Saâd</a:t>
            </a:r>
            <a:r>
              <a:rPr lang="en-US" sz="1800" dirty="0"/>
              <a:t> </a:t>
            </a:r>
            <a:r>
              <a:rPr lang="en-US" sz="1800" dirty="0" err="1"/>
              <a:t>Biaz</a:t>
            </a:r>
            <a:r>
              <a:rPr lang="en-US" sz="1800" dirty="0"/>
              <a:t>, Bing Qi, and </a:t>
            </a:r>
            <a:r>
              <a:rPr lang="en-US" sz="1800" dirty="0" err="1"/>
              <a:t>Kehao</a:t>
            </a:r>
            <a:r>
              <a:rPr lang="en-US" sz="1800" dirty="0"/>
              <a:t> Zhang. "BARA: a sender based rate adaptation in wireless networks." In Proceedings of the 45th annual southeast regional conference, pp. 179-184. ACM, 2007.</a:t>
            </a:r>
          </a:p>
          <a:p>
            <a:pPr marL="0" indent="0">
              <a:buNone/>
            </a:pPr>
            <a:r>
              <a:rPr lang="en-US" sz="1800" dirty="0"/>
              <a:t>[3] </a:t>
            </a:r>
            <a:r>
              <a:rPr lang="en-US" sz="1800" dirty="0" err="1"/>
              <a:t>Kamerman</a:t>
            </a:r>
            <a:r>
              <a:rPr lang="en-US" sz="1800" dirty="0"/>
              <a:t>, Ad, and Leo </a:t>
            </a:r>
            <a:r>
              <a:rPr lang="en-US" sz="1800" dirty="0" err="1"/>
              <a:t>Monteban</a:t>
            </a:r>
            <a:r>
              <a:rPr lang="en-US" sz="1800" dirty="0"/>
              <a:t>. "</a:t>
            </a:r>
            <a:r>
              <a:rPr lang="en-US" sz="1800" dirty="0" err="1"/>
              <a:t>WaveLAN</a:t>
            </a:r>
            <a:r>
              <a:rPr lang="en-US" sz="1800" dirty="0"/>
              <a:t>®-II: a high-performance wireless LAN for the unlicensed band." Bell Labs technical journal 2, no. 3 (1997): 118-133.</a:t>
            </a:r>
          </a:p>
          <a:p>
            <a:pPr marL="0" indent="0">
              <a:buNone/>
            </a:pPr>
            <a:r>
              <a:rPr lang="en-US" sz="1800" dirty="0"/>
              <a:t>[4] </a:t>
            </a:r>
            <a:r>
              <a:rPr lang="en-US" sz="1800" dirty="0" err="1"/>
              <a:t>Lacage</a:t>
            </a:r>
            <a:r>
              <a:rPr lang="en-US" sz="1800" dirty="0"/>
              <a:t>, Mathieu, Mohammad Hossein </a:t>
            </a:r>
            <a:r>
              <a:rPr lang="en-US" sz="1800" dirty="0" err="1"/>
              <a:t>Manshaei</a:t>
            </a:r>
            <a:r>
              <a:rPr lang="en-US" sz="1800" dirty="0"/>
              <a:t>, and Thierry </a:t>
            </a:r>
            <a:r>
              <a:rPr lang="en-US" sz="1800" dirty="0" err="1"/>
              <a:t>Turletti</a:t>
            </a:r>
            <a:r>
              <a:rPr lang="en-US" sz="1800" dirty="0"/>
              <a:t>. "IEEE 802.11 rate adaptation: a practical approach." In Proceedings of the 7th ACM international symposium on Modeling, analysis and simulation of wireless and mobile systems, pp. 126-134. ACM, 2004.</a:t>
            </a:r>
          </a:p>
          <a:p>
            <a:pPr marL="0" indent="0">
              <a:buNone/>
            </a:pPr>
            <a:r>
              <a:rPr lang="en-US" sz="1800" dirty="0"/>
              <a:t>[5] </a:t>
            </a:r>
            <a:r>
              <a:rPr lang="en-US" sz="1800" dirty="0">
                <a:hlinkClick r:id="rId2"/>
              </a:rPr>
              <a:t>http://madwifi-project.org/wiki/UserDocs/RateControl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[6] </a:t>
            </a:r>
            <a:r>
              <a:rPr lang="en-US" sz="1800" dirty="0" err="1"/>
              <a:t>Bicket</a:t>
            </a:r>
            <a:r>
              <a:rPr lang="en-US" sz="1800" dirty="0"/>
              <a:t>, John Charles. "Bit-rate selection in wireless networks." PhD diss., Massachusetts Institute of Technology, 2005.</a:t>
            </a:r>
          </a:p>
          <a:p>
            <a:pPr marL="0" indent="0">
              <a:buNone/>
            </a:pPr>
            <a:r>
              <a:rPr lang="en-US" sz="1800" dirty="0"/>
              <a:t>[7] Holland, Gavin, Nitin Vaidya, and </a:t>
            </a:r>
            <a:r>
              <a:rPr lang="en-US" sz="1800" dirty="0" err="1"/>
              <a:t>Paramvir</a:t>
            </a:r>
            <a:r>
              <a:rPr lang="en-US" sz="1800" dirty="0"/>
              <a:t> </a:t>
            </a:r>
            <a:r>
              <a:rPr lang="en-US" sz="1800" dirty="0" err="1"/>
              <a:t>Bahl</a:t>
            </a:r>
            <a:r>
              <a:rPr lang="en-US" sz="1800" dirty="0"/>
              <a:t>. "A rate-adaptive MAC protocol for multi-hop wireless networks." In Proceedings of the 7th annual international conference on Mobile computing and networking, pp. 236-251. ACM, 2001.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97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5791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[8] Kim, </a:t>
            </a:r>
            <a:r>
              <a:rPr lang="en-US" sz="1800" dirty="0" err="1"/>
              <a:t>Jongseok</a:t>
            </a:r>
            <a:r>
              <a:rPr lang="en-US" sz="1800" dirty="0"/>
              <a:t>, </a:t>
            </a:r>
            <a:r>
              <a:rPr lang="en-US" sz="1800" dirty="0" err="1"/>
              <a:t>Seongkwan</a:t>
            </a:r>
            <a:r>
              <a:rPr lang="en-US" sz="1800" dirty="0"/>
              <a:t> Kim, </a:t>
            </a:r>
            <a:r>
              <a:rPr lang="en-US" sz="1800" dirty="0" err="1"/>
              <a:t>Sunghyun</a:t>
            </a:r>
            <a:r>
              <a:rPr lang="en-US" sz="1800" dirty="0"/>
              <a:t> Choi, and </a:t>
            </a:r>
            <a:r>
              <a:rPr lang="en-US" sz="1800" dirty="0" err="1"/>
              <a:t>Daji</a:t>
            </a:r>
            <a:r>
              <a:rPr lang="en-US" sz="1800" dirty="0"/>
              <a:t> </a:t>
            </a:r>
            <a:r>
              <a:rPr lang="en-US" sz="1800" dirty="0" err="1"/>
              <a:t>Qiao</a:t>
            </a:r>
            <a:r>
              <a:rPr lang="en-US" sz="1800" dirty="0"/>
              <a:t>. "CARA: Collision-Aware Rate Adaptation for IEEE 802.11 WLANs." In INFOCOM, vol. 6, pp. 1-11. 2006.</a:t>
            </a:r>
          </a:p>
          <a:p>
            <a:pPr marL="0" indent="0">
              <a:buNone/>
            </a:pPr>
            <a:r>
              <a:rPr lang="en-US" sz="1800" dirty="0"/>
              <a:t>[9] Wong, </a:t>
            </a:r>
            <a:r>
              <a:rPr lang="en-US" sz="1800" dirty="0" err="1"/>
              <a:t>Starsky</a:t>
            </a:r>
            <a:r>
              <a:rPr lang="en-US" sz="1800" dirty="0"/>
              <a:t> HY, </a:t>
            </a:r>
            <a:r>
              <a:rPr lang="en-US" sz="1800" dirty="0" err="1"/>
              <a:t>Hao</a:t>
            </a:r>
            <a:r>
              <a:rPr lang="en-US" sz="1800" dirty="0"/>
              <a:t> Yang, </a:t>
            </a:r>
            <a:r>
              <a:rPr lang="en-US" sz="1800" dirty="0" err="1"/>
              <a:t>Songwu</a:t>
            </a:r>
            <a:r>
              <a:rPr lang="en-US" sz="1800" dirty="0"/>
              <a:t> Lu, and </a:t>
            </a:r>
            <a:r>
              <a:rPr lang="en-US" sz="1800" dirty="0" err="1"/>
              <a:t>Vaduvur</a:t>
            </a:r>
            <a:r>
              <a:rPr lang="en-US" sz="1800" dirty="0"/>
              <a:t> </a:t>
            </a:r>
            <a:r>
              <a:rPr lang="en-US" sz="1800" dirty="0" err="1"/>
              <a:t>Bharghavan</a:t>
            </a:r>
            <a:r>
              <a:rPr lang="en-US" sz="1800" dirty="0"/>
              <a:t>. "Robust rate adaptation for 802.11 wireless networks." In Proceedings of the 12th annual international conference on Mobile computing and networking, pp. 146-157. ACM, 2006.</a:t>
            </a:r>
          </a:p>
          <a:p>
            <a:pPr marL="0" indent="0">
              <a:buNone/>
            </a:pPr>
            <a:r>
              <a:rPr lang="en-US" sz="1800" dirty="0"/>
              <a:t>[10] </a:t>
            </a:r>
            <a:r>
              <a:rPr lang="en-US" sz="1800" dirty="0" err="1"/>
              <a:t>Vutukuru</a:t>
            </a:r>
            <a:r>
              <a:rPr lang="en-US" sz="1800" dirty="0"/>
              <a:t>, </a:t>
            </a:r>
            <a:r>
              <a:rPr lang="en-US" sz="1800" dirty="0" err="1"/>
              <a:t>Mythili</a:t>
            </a:r>
            <a:r>
              <a:rPr lang="en-US" sz="1800" dirty="0"/>
              <a:t>, Hari </a:t>
            </a:r>
            <a:r>
              <a:rPr lang="en-US" sz="1800" dirty="0" err="1"/>
              <a:t>Balakrishnan</a:t>
            </a:r>
            <a:r>
              <a:rPr lang="en-US" sz="1800" dirty="0"/>
              <a:t>, and Kyle Jamieson. "Cross-layer wireless bit rate adaptation." ACM SIGCOMM Computer Communication Review 39, no. 4 (2009): 3-14.</a:t>
            </a:r>
          </a:p>
          <a:p>
            <a:pPr marL="0" indent="0">
              <a:buNone/>
            </a:pPr>
            <a:r>
              <a:rPr lang="en-US" sz="1800" dirty="0"/>
              <a:t>[11] </a:t>
            </a:r>
            <a:r>
              <a:rPr lang="en-US" sz="1800" dirty="0" err="1"/>
              <a:t>Biaz</a:t>
            </a:r>
            <a:r>
              <a:rPr lang="en-US" sz="1800" dirty="0"/>
              <a:t>, </a:t>
            </a:r>
            <a:r>
              <a:rPr lang="en-US" sz="1800" dirty="0" err="1"/>
              <a:t>Saad</a:t>
            </a:r>
            <a:r>
              <a:rPr lang="en-US" sz="1800" dirty="0"/>
              <a:t>, and </a:t>
            </a:r>
            <a:r>
              <a:rPr lang="en-US" sz="1800" dirty="0" err="1"/>
              <a:t>Shaoen</a:t>
            </a:r>
            <a:r>
              <a:rPr lang="en-US" sz="1800" dirty="0"/>
              <a:t> Wu. "Rate adaptation algorithms for IEEE 802.11 networks: A survey and comparison." In Computers and Communications, 2008. ISCC 2008. IEEE Symposium on, pp. 130-136. IEEE, 2008.</a:t>
            </a:r>
          </a:p>
          <a:p>
            <a:pPr marL="0" indent="0">
              <a:buNone/>
            </a:pPr>
            <a:r>
              <a:rPr lang="en-US" sz="1800" dirty="0"/>
              <a:t>[12] Zeng, </a:t>
            </a:r>
            <a:r>
              <a:rPr lang="en-US" sz="1800" dirty="0" err="1"/>
              <a:t>Yunze</a:t>
            </a:r>
            <a:r>
              <a:rPr lang="en-US" sz="1800" dirty="0"/>
              <a:t>, </a:t>
            </a:r>
            <a:r>
              <a:rPr lang="en-US" sz="1800" dirty="0" err="1"/>
              <a:t>Parth</a:t>
            </a:r>
            <a:r>
              <a:rPr lang="en-US" sz="1800" dirty="0"/>
              <a:t> H. Pathak, and </a:t>
            </a:r>
            <a:r>
              <a:rPr lang="en-US" sz="1800" dirty="0" err="1"/>
              <a:t>Prasant</a:t>
            </a:r>
            <a:r>
              <a:rPr lang="en-US" sz="1800" dirty="0"/>
              <a:t> </a:t>
            </a:r>
            <a:r>
              <a:rPr lang="en-US" sz="1800" dirty="0" err="1"/>
              <a:t>Mohapatra</a:t>
            </a:r>
            <a:r>
              <a:rPr lang="en-US" sz="1800" dirty="0"/>
              <a:t>. "A first look at 802.11 ac in action: energy efficiency and interference characterization." </a:t>
            </a:r>
            <a:r>
              <a:rPr lang="en-US" sz="1800" dirty="0" err="1"/>
              <a:t>InNetworking</a:t>
            </a:r>
            <a:r>
              <a:rPr lang="en-US" sz="1800" dirty="0"/>
              <a:t> Conference, 2014 IFIP, pp. 1-9. IEEE, 2014.</a:t>
            </a:r>
          </a:p>
          <a:p>
            <a:pPr marL="0" indent="0">
              <a:buNone/>
            </a:pPr>
            <a:r>
              <a:rPr lang="en-US" sz="1800" dirty="0"/>
              <a:t>[13] </a:t>
            </a:r>
            <a:r>
              <a:rPr lang="en-US" sz="1800" dirty="0" err="1"/>
              <a:t>Halperin</a:t>
            </a:r>
            <a:r>
              <a:rPr lang="en-US" sz="1800" dirty="0"/>
              <a:t>, Daniel, </a:t>
            </a:r>
            <a:r>
              <a:rPr lang="en-US" sz="1800" dirty="0" err="1"/>
              <a:t>Wenjun</a:t>
            </a:r>
            <a:r>
              <a:rPr lang="en-US" sz="1800" dirty="0"/>
              <a:t> Hu, Anmol </a:t>
            </a:r>
            <a:r>
              <a:rPr lang="en-US" sz="1800" dirty="0" err="1"/>
              <a:t>Sheth</a:t>
            </a:r>
            <a:r>
              <a:rPr lang="en-US" sz="1800" dirty="0"/>
              <a:t>, and David </a:t>
            </a:r>
            <a:r>
              <a:rPr lang="en-US" sz="1800" dirty="0" err="1"/>
              <a:t>Wetherall</a:t>
            </a:r>
            <a:r>
              <a:rPr lang="en-US" sz="1800" dirty="0"/>
              <a:t>. "Predictable 802.11 packet delivery from wireless channel measurements." In </a:t>
            </a:r>
            <a:r>
              <a:rPr lang="en-US" sz="1800" i="1" dirty="0"/>
              <a:t>ACM SIGCOMM Computer Communication Review</a:t>
            </a:r>
            <a:r>
              <a:rPr lang="en-US" sz="1800" dirty="0"/>
              <a:t>, vol. 40, no. 4, pp. 159-170. ACM, 2010.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E27EB-3160-4CD9-8D87-5A6A393A4E22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98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7800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472C4">
            <a:alpha val="50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02060"/>
          </a:solidFill>
          <a:headEnd type="none" w="sm" len="sm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7781</TotalTime>
  <Words>5098</Words>
  <Application>Microsoft Office PowerPoint</Application>
  <PresentationFormat>On-screen Show (4:3)</PresentationFormat>
  <Paragraphs>1637</Paragraphs>
  <Slides>98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9" baseType="lpstr">
      <vt:lpstr>Arial</vt:lpstr>
      <vt:lpstr>Calibri</vt:lpstr>
      <vt:lpstr>Calibri Light</vt:lpstr>
      <vt:lpstr>Cambria Math</vt:lpstr>
      <vt:lpstr>Courier New</vt:lpstr>
      <vt:lpstr>Gill Sans MT</vt:lpstr>
      <vt:lpstr>Tahoma</vt:lpstr>
      <vt:lpstr>Times New Roman</vt:lpstr>
      <vt:lpstr>Wingdings</vt:lpstr>
      <vt:lpstr>2_Office Theme</vt:lpstr>
      <vt:lpstr>Chart</vt:lpstr>
      <vt:lpstr>PowerPoint Presentation</vt:lpstr>
      <vt:lpstr>802.11 PHY and MAC</vt:lpstr>
      <vt:lpstr>Wireless networking - II</vt:lpstr>
      <vt:lpstr>Wireless communication primer</vt:lpstr>
      <vt:lpstr>Modulation</vt:lpstr>
      <vt:lpstr>Modulation</vt:lpstr>
      <vt:lpstr>Phase modulation</vt:lpstr>
      <vt:lpstr>Phase modulation</vt:lpstr>
      <vt:lpstr>QAM modulation schemes</vt:lpstr>
      <vt:lpstr>I/Q representation</vt:lpstr>
      <vt:lpstr>I/Q representation</vt:lpstr>
      <vt:lpstr>Why use I/Q representation?</vt:lpstr>
      <vt:lpstr>I/Q example</vt:lpstr>
      <vt:lpstr>QAM schemes</vt:lpstr>
      <vt:lpstr>Wireless networking - II</vt:lpstr>
      <vt:lpstr>OFDM</vt:lpstr>
      <vt:lpstr>OFDM vs FDM</vt:lpstr>
      <vt:lpstr>OFDM subcarriers</vt:lpstr>
      <vt:lpstr>OFDM</vt:lpstr>
      <vt:lpstr>OFDM</vt:lpstr>
      <vt:lpstr>OFDM</vt:lpstr>
      <vt:lpstr>OFDM</vt:lpstr>
      <vt:lpstr>OFDM</vt:lpstr>
      <vt:lpstr>Why OFDM?</vt:lpstr>
      <vt:lpstr>Why OFDM?</vt:lpstr>
      <vt:lpstr>Why OFDM?</vt:lpstr>
      <vt:lpstr>OFDM Block Diagram</vt:lpstr>
      <vt:lpstr>Parity checking</vt:lpstr>
      <vt:lpstr>Forward Error Correction (FEC)</vt:lpstr>
      <vt:lpstr>Wireless networking - II</vt:lpstr>
      <vt:lpstr>OFDM in 802.11a PHY</vt:lpstr>
      <vt:lpstr>OFDM Block Diagram</vt:lpstr>
      <vt:lpstr>Interleaving</vt:lpstr>
      <vt:lpstr>Modulation</vt:lpstr>
      <vt:lpstr>Block Interleaving</vt:lpstr>
      <vt:lpstr>Subcarrier Modulation</vt:lpstr>
      <vt:lpstr>IFFT</vt:lpstr>
      <vt:lpstr>802.11a OFDM PHY</vt:lpstr>
      <vt:lpstr>802.11a OFDM PHY</vt:lpstr>
      <vt:lpstr>802.11a OFDM PHY</vt:lpstr>
      <vt:lpstr>802.11a OFDM PHY</vt:lpstr>
      <vt:lpstr>802.11a OFDM PHY</vt:lpstr>
      <vt:lpstr>OFDM Block Diagram</vt:lpstr>
      <vt:lpstr>Demodulation</vt:lpstr>
      <vt:lpstr>Demodulation</vt:lpstr>
      <vt:lpstr>Demodulation</vt:lpstr>
      <vt:lpstr>Bit to symbol mapping</vt:lpstr>
      <vt:lpstr>RSS, SNR and SINR</vt:lpstr>
      <vt:lpstr>Receiver sensitivity</vt:lpstr>
      <vt:lpstr>OFDM in 802.11n</vt:lpstr>
      <vt:lpstr>OFDM in 802.11ac</vt:lpstr>
      <vt:lpstr>OFDM in 802.11ac</vt:lpstr>
      <vt:lpstr>802.11ac OFDM, QAM example</vt:lpstr>
      <vt:lpstr>802.11ac in practice</vt:lpstr>
      <vt:lpstr>Wireless networking - II</vt:lpstr>
      <vt:lpstr>Rate selection</vt:lpstr>
      <vt:lpstr>Rate Adaptation</vt:lpstr>
      <vt:lpstr>Rate Adaptation Algorithms</vt:lpstr>
      <vt:lpstr>RSS-based Rate Adaptation</vt:lpstr>
      <vt:lpstr>Beacon Assisted Rate Adaptation (BARA)</vt:lpstr>
      <vt:lpstr>RSS and SNR based rate adaptation</vt:lpstr>
      <vt:lpstr>RSS and SNR based rate adaptation</vt:lpstr>
      <vt:lpstr>Rate Adaptation Algorithms</vt:lpstr>
      <vt:lpstr>Auto Rate Fallback (ARF)</vt:lpstr>
      <vt:lpstr>Adaptive Auto Rate Fallback (AARF)</vt:lpstr>
      <vt:lpstr>Onoe</vt:lpstr>
      <vt:lpstr>SampleRate</vt:lpstr>
      <vt:lpstr>SampleRate</vt:lpstr>
      <vt:lpstr>Comparison</vt:lpstr>
      <vt:lpstr>Receiver Based Auto Rate (RBAR)</vt:lpstr>
      <vt:lpstr>Receiver Based Auto Rate (RBAR)</vt:lpstr>
      <vt:lpstr>Receiver Based Auto Rate (RBAR)</vt:lpstr>
      <vt:lpstr>Receiver Based Auto Rate (RBAR)</vt:lpstr>
      <vt:lpstr>Frame loss</vt:lpstr>
      <vt:lpstr>Rate Adaptation Algorithms</vt:lpstr>
      <vt:lpstr>Rate adaptation with loss differentiation</vt:lpstr>
      <vt:lpstr>Rate adaptation with loss differentiation</vt:lpstr>
      <vt:lpstr>CARA</vt:lpstr>
      <vt:lpstr>CARA vs. ARF</vt:lpstr>
      <vt:lpstr>Rate adaptation with loss differentiation</vt:lpstr>
      <vt:lpstr>Rate adaptation with loss differentiation</vt:lpstr>
      <vt:lpstr>Rate adaptation with loss differentiation</vt:lpstr>
      <vt:lpstr>Rate adaptation with loss differentiation</vt:lpstr>
      <vt:lpstr>Rate Adaptation Algorithms</vt:lpstr>
      <vt:lpstr>Cross layer data rate adaptation</vt:lpstr>
      <vt:lpstr>Cross layer data rate adaptation</vt:lpstr>
      <vt:lpstr>Cross layer data rate adaptation</vt:lpstr>
      <vt:lpstr>SoftRate</vt:lpstr>
      <vt:lpstr>SoftPHY Hints</vt:lpstr>
      <vt:lpstr>BER from SoftPHY hints</vt:lpstr>
      <vt:lpstr>BER based rate adaptation</vt:lpstr>
      <vt:lpstr>When is the current rate optimal?</vt:lpstr>
      <vt:lpstr>When to lower the rate?</vt:lpstr>
      <vt:lpstr>When to increase the rate?</vt:lpstr>
      <vt:lpstr>Cross layer data rate adaptation</vt:lpstr>
      <vt:lpstr>SoftRate performance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phpathak</dc:creator>
  <cp:lastModifiedBy>phpathak</cp:lastModifiedBy>
  <cp:revision>351</cp:revision>
  <dcterms:created xsi:type="dcterms:W3CDTF">2016-09-05T21:38:47Z</dcterms:created>
  <dcterms:modified xsi:type="dcterms:W3CDTF">2019-09-23T16:37:57Z</dcterms:modified>
</cp:coreProperties>
</file>