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3"/>
  </p:notesMasterIdLst>
  <p:sldIdLst>
    <p:sldId id="284" r:id="rId2"/>
    <p:sldId id="337" r:id="rId3"/>
    <p:sldId id="330" r:id="rId4"/>
    <p:sldId id="335" r:id="rId5"/>
    <p:sldId id="338" r:id="rId6"/>
    <p:sldId id="336" r:id="rId7"/>
    <p:sldId id="339" r:id="rId8"/>
    <p:sldId id="340" r:id="rId9"/>
    <p:sldId id="346" r:id="rId10"/>
    <p:sldId id="348" r:id="rId11"/>
    <p:sldId id="341" r:id="rId12"/>
    <p:sldId id="342" r:id="rId13"/>
    <p:sldId id="349" r:id="rId14"/>
    <p:sldId id="350" r:id="rId15"/>
    <p:sldId id="343" r:id="rId16"/>
    <p:sldId id="351" r:id="rId17"/>
    <p:sldId id="353" r:id="rId18"/>
    <p:sldId id="344" r:id="rId19"/>
    <p:sldId id="354" r:id="rId20"/>
    <p:sldId id="355" r:id="rId21"/>
    <p:sldId id="356" r:id="rId22"/>
    <p:sldId id="357" r:id="rId23"/>
    <p:sldId id="345" r:id="rId24"/>
    <p:sldId id="358" r:id="rId25"/>
    <p:sldId id="362" r:id="rId26"/>
    <p:sldId id="365" r:id="rId27"/>
    <p:sldId id="364" r:id="rId28"/>
    <p:sldId id="363" r:id="rId29"/>
    <p:sldId id="414" r:id="rId30"/>
    <p:sldId id="360" r:id="rId31"/>
    <p:sldId id="361" r:id="rId32"/>
    <p:sldId id="366" r:id="rId33"/>
    <p:sldId id="367" r:id="rId34"/>
    <p:sldId id="368" r:id="rId35"/>
    <p:sldId id="369" r:id="rId36"/>
    <p:sldId id="370" r:id="rId37"/>
    <p:sldId id="373" r:id="rId38"/>
    <p:sldId id="374" r:id="rId39"/>
    <p:sldId id="371" r:id="rId40"/>
    <p:sldId id="375" r:id="rId41"/>
    <p:sldId id="379" r:id="rId42"/>
    <p:sldId id="415" r:id="rId43"/>
    <p:sldId id="410" r:id="rId44"/>
    <p:sldId id="411" r:id="rId45"/>
    <p:sldId id="412" r:id="rId46"/>
    <p:sldId id="413" r:id="rId47"/>
    <p:sldId id="416" r:id="rId48"/>
    <p:sldId id="380" r:id="rId49"/>
    <p:sldId id="381" r:id="rId50"/>
    <p:sldId id="382" r:id="rId51"/>
    <p:sldId id="384" r:id="rId52"/>
    <p:sldId id="383" r:id="rId53"/>
    <p:sldId id="419" r:id="rId54"/>
    <p:sldId id="420" r:id="rId55"/>
    <p:sldId id="418" r:id="rId56"/>
    <p:sldId id="421" r:id="rId57"/>
    <p:sldId id="386" r:id="rId58"/>
    <p:sldId id="387" r:id="rId59"/>
    <p:sldId id="388" r:id="rId60"/>
    <p:sldId id="389" r:id="rId61"/>
    <p:sldId id="390" r:id="rId62"/>
    <p:sldId id="391" r:id="rId63"/>
    <p:sldId id="417" r:id="rId64"/>
    <p:sldId id="392" r:id="rId65"/>
    <p:sldId id="393" r:id="rId66"/>
    <p:sldId id="394" r:id="rId67"/>
    <p:sldId id="395" r:id="rId68"/>
    <p:sldId id="396" r:id="rId69"/>
    <p:sldId id="397" r:id="rId70"/>
    <p:sldId id="398" r:id="rId71"/>
    <p:sldId id="399" r:id="rId72"/>
    <p:sldId id="400" r:id="rId73"/>
    <p:sldId id="403" r:id="rId74"/>
    <p:sldId id="401" r:id="rId75"/>
    <p:sldId id="402" r:id="rId76"/>
    <p:sldId id="404" r:id="rId77"/>
    <p:sldId id="406" r:id="rId78"/>
    <p:sldId id="407" r:id="rId79"/>
    <p:sldId id="408" r:id="rId80"/>
    <p:sldId id="409" r:id="rId81"/>
    <p:sldId id="422" r:id="rId8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0" autoAdjust="0"/>
    <p:restoredTop sz="94660"/>
  </p:normalViewPr>
  <p:slideViewPr>
    <p:cSldViewPr snapToGrid="0">
      <p:cViewPr varScale="1">
        <p:scale>
          <a:sx n="174" d="100"/>
          <a:sy n="174" d="100"/>
        </p:scale>
        <p:origin x="154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06136-D4A4-467C-AADC-3C7BF3F41DE8}" type="datetimeFigureOut">
              <a:rPr lang="en-US" smtClean="0"/>
              <a:t>9/29/2019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0F8A2-4F07-4E87-9FB2-71714CC6F78E}" type="slidenum">
              <a:rPr lang="en-US" smtClean="0"/>
              <a:t>‹#›</a:t>
            </a:fld>
            <a:endParaRPr lang="en-US"/>
          </a:p>
        </p:txBody>
      </p:sp>
    </p:spTree>
    <p:extLst>
      <p:ext uri="{BB962C8B-B14F-4D97-AF65-F5344CB8AC3E}">
        <p14:creationId xmlns:p14="http://schemas.microsoft.com/office/powerpoint/2010/main" val="281371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5E27EB-3160-4CD9-8D87-5A6A393A4E2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07997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5E27EB-3160-4CD9-8D87-5A6A393A4E2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3790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5E27EB-3160-4CD9-8D87-5A6A393A4E2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7384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08892"/>
          </a:xfrm>
          <a:solidFill>
            <a:srgbClr val="1E6238"/>
          </a:solidFill>
        </p:spPr>
        <p:txBody>
          <a:bodyPr anchor="ctr" anchorCtr="1">
            <a:normAutofit/>
          </a:bodyPr>
          <a:lstStyle>
            <a:lvl1pPr algn="ctr">
              <a:defRPr sz="4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158262" y="984738"/>
            <a:ext cx="8827476" cy="5736738"/>
          </a:xfrm>
        </p:spPr>
        <p:txBody>
          <a:bodyPr/>
          <a:lstStyle>
            <a:lvl1pPr marL="228600" indent="-228600">
              <a:buClr>
                <a:srgbClr val="4472C4"/>
              </a:buClr>
              <a:buFont typeface="Wingdings" panose="05000000000000000000" pitchFamily="2" charset="2"/>
              <a:buChar char="§"/>
              <a:defRPr/>
            </a:lvl1pPr>
            <a:lvl2pPr>
              <a:buClr>
                <a:srgbClr val="4472C4"/>
              </a:buClr>
              <a:defRPr/>
            </a:lvl2pPr>
            <a:lvl3pPr marL="1143000" indent="-228600">
              <a:buClr>
                <a:srgbClr val="4472C4"/>
              </a:buClr>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28338" y="63563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5E27EB-3160-4CD9-8D87-5A6A393A4E2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337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5E27EB-3160-4CD9-8D87-5A6A393A4E2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1777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Footer Placeholder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5E27EB-3160-4CD9-8D87-5A6A393A4E2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632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 name="Footer Placeholder 7"/>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Slide Number Placeholder 8"/>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5E27EB-3160-4CD9-8D87-5A6A393A4E2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479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5E27EB-3160-4CD9-8D87-5A6A393A4E2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8275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Footer Placeholder 2"/>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5E27EB-3160-4CD9-8D87-5A6A393A4E2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2502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Footer Placeholder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5E27EB-3160-4CD9-8D87-5A6A393A4E2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4484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Footer Placeholder 5"/>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75E27EB-3160-4CD9-8D87-5A6A393A4E22}"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3715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tint val="75000"/>
                </a:schemeClr>
              </a:solidFill>
              <a:effectLst/>
              <a:uLnTx/>
              <a:uFillTx/>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chemeClr val="tx1">
                  <a:tint val="75000"/>
                </a:schemeClr>
              </a:solidFill>
              <a:effectLst/>
              <a:uLnTx/>
              <a:uFillTx/>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eaLnBrk="1" fontAlgn="auto" latinLnBrk="0" hangingPunct="1">
              <a:lnSpc>
                <a:spcPct val="100000"/>
              </a:lnSpc>
              <a:spcBef>
                <a:spcPts val="0"/>
              </a:spcBef>
              <a:spcAft>
                <a:spcPts val="0"/>
              </a:spcAft>
              <a:buClrTx/>
              <a:buSzTx/>
              <a:buFontTx/>
              <a:buNone/>
              <a:tabLst/>
              <a:defRPr/>
            </a:pPr>
            <a:fld id="{A75E27EB-3160-4CD9-8D87-5A6A393A4E22}" type="slidenum">
              <a:rPr kumimoji="0" lang="en-US" sz="1200" b="0" i="0" u="none" strike="noStrike" kern="0" cap="none" spc="0" normalizeH="0" baseline="0" noProof="0" smtClean="0">
                <a:ln>
                  <a:noFill/>
                </a:ln>
                <a:solidFill>
                  <a:schemeClr val="tx1">
                    <a:tint val="75000"/>
                  </a:schemeClr>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schemeClr val="tx1">
                  <a:tint val="75000"/>
                </a:schemeClr>
              </a:solidFill>
              <a:effectLst/>
              <a:uLnTx/>
              <a:uFillTx/>
            </a:endParaRPr>
          </a:p>
        </p:txBody>
      </p:sp>
    </p:spTree>
    <p:extLst>
      <p:ext uri="{BB962C8B-B14F-4D97-AF65-F5344CB8AC3E}">
        <p14:creationId xmlns:p14="http://schemas.microsoft.com/office/powerpoint/2010/main" val="21931905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www.arubanetworks.com/pdf/technology/whitepapers/WP_80211acInDepth.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0440" y="1951893"/>
            <a:ext cx="7619999" cy="1444987"/>
          </a:xfrm>
          <a:prstGeom prst="rect">
            <a:avLst/>
          </a:prstGeom>
          <a:solidFill>
            <a:srgbClr val="1E6238"/>
          </a:solidFill>
          <a:effectLst>
            <a:softEdge rad="0"/>
          </a:effectLst>
        </p:spPr>
        <p:txBody>
          <a:bodyPr vert="horz" lIns="91440" tIns="45720" rIns="91440" bIns="45720" rtlCol="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E2A82B"/>
                </a:solidFill>
                <a:latin typeface="+mn-lt"/>
              </a:rPr>
              <a:t>Wireless Networking - III:</a:t>
            </a:r>
          </a:p>
          <a:p>
            <a:r>
              <a:rPr lang="en-US" sz="3600" b="1" dirty="0">
                <a:solidFill>
                  <a:srgbClr val="E2A82B"/>
                </a:solidFill>
                <a:latin typeface="+mn-lt"/>
              </a:rPr>
              <a:t>MIMO and Beamforming</a:t>
            </a:r>
          </a:p>
        </p:txBody>
      </p:sp>
      <p:sp>
        <p:nvSpPr>
          <p:cNvPr id="7" name="Title 1"/>
          <p:cNvSpPr txBox="1">
            <a:spLocks/>
          </p:cNvSpPr>
          <p:nvPr/>
        </p:nvSpPr>
        <p:spPr>
          <a:xfrm>
            <a:off x="124402" y="3710355"/>
            <a:ext cx="8892073" cy="854470"/>
          </a:xfrm>
          <a:prstGeom prst="rect">
            <a:avLst/>
          </a:prstGeom>
          <a:noFill/>
        </p:spPr>
        <p:txBody>
          <a:bodyPr vert="horz" lIns="91440" tIns="45720" rIns="91440" bIns="45720" rtlCol="0" anchor="ctr" anchorCtr="1">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latin typeface="+mn-lt"/>
              </a:rPr>
              <a:t>CS 655: Wireless and Mobile Computing</a:t>
            </a:r>
          </a:p>
          <a:p>
            <a:endParaRPr lang="en-US" sz="2800" dirty="0">
              <a:latin typeface="+mn-lt"/>
            </a:endParaRPr>
          </a:p>
          <a:p>
            <a:r>
              <a:rPr lang="en-US" sz="2800" dirty="0" err="1">
                <a:solidFill>
                  <a:schemeClr val="tx1">
                    <a:lumMod val="50000"/>
                    <a:lumOff val="50000"/>
                  </a:schemeClr>
                </a:solidFill>
                <a:latin typeface="+mn-lt"/>
              </a:rPr>
              <a:t>Parth</a:t>
            </a:r>
            <a:r>
              <a:rPr lang="en-US" sz="2800" dirty="0">
                <a:solidFill>
                  <a:schemeClr val="tx1">
                    <a:lumMod val="50000"/>
                    <a:lumOff val="50000"/>
                  </a:schemeClr>
                </a:solidFill>
                <a:latin typeface="+mn-lt"/>
              </a:rPr>
              <a:t> H. Pathak</a:t>
            </a:r>
          </a:p>
        </p:txBody>
      </p:sp>
    </p:spTree>
    <p:extLst>
      <p:ext uri="{BB962C8B-B14F-4D97-AF65-F5344CB8AC3E}">
        <p14:creationId xmlns:p14="http://schemas.microsoft.com/office/powerpoint/2010/main" val="941760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Channel Matrix</a:t>
            </a:r>
          </a:p>
        </p:txBody>
      </p:sp>
      <p:sp>
        <p:nvSpPr>
          <p:cNvPr id="3" name="Content Placeholder 2"/>
          <p:cNvSpPr>
            <a:spLocks noGrp="1"/>
          </p:cNvSpPr>
          <p:nvPr>
            <p:ph idx="1"/>
          </p:nvPr>
        </p:nvSpPr>
        <p:spPr>
          <a:xfrm>
            <a:off x="155864" y="852055"/>
            <a:ext cx="8832272" cy="5860472"/>
          </a:xfrm>
        </p:spPr>
        <p:txBody>
          <a:bodyPr>
            <a:norm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endParaRPr lang="en-US" sz="2400" dirty="0"/>
          </a:p>
          <a:p>
            <a:endParaRPr lang="en-US" sz="2400" dirty="0"/>
          </a:p>
          <a:p>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10</a:t>
            </a:fld>
            <a:endParaRPr lang="en-US" dirty="0"/>
          </a:p>
        </p:txBody>
      </p:sp>
      <mc:AlternateContent xmlns:mc="http://schemas.openxmlformats.org/markup-compatibility/2006" xmlns:a14="http://schemas.microsoft.com/office/drawing/2010/main">
        <mc:Choice Requires="a14">
          <p:sp>
            <p:nvSpPr>
              <p:cNvPr id="64" name="TextBox 63"/>
              <p:cNvSpPr txBox="1"/>
              <p:nvPr/>
            </p:nvSpPr>
            <p:spPr>
              <a:xfrm>
                <a:off x="5815901" y="2621238"/>
                <a:ext cx="159075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𝐻𝑥</m:t>
                      </m:r>
                      <m:r>
                        <a:rPr lang="en-US" sz="2400" b="0" i="1" smtClean="0">
                          <a:latin typeface="Cambria Math" panose="02040503050406030204" pitchFamily="18" charset="0"/>
                        </a:rPr>
                        <m:t>+</m:t>
                      </m:r>
                      <m:r>
                        <a:rPr lang="en-US" sz="2400" b="0" i="1" smtClean="0">
                          <a:latin typeface="Cambria Math" panose="02040503050406030204" pitchFamily="18" charset="0"/>
                        </a:rPr>
                        <m:t>𝑛</m:t>
                      </m:r>
                    </m:oMath>
                  </m:oMathPara>
                </a14:m>
                <a:endParaRPr lang="en-US" sz="2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5815901" y="2621238"/>
                <a:ext cx="1590756" cy="369332"/>
              </a:xfrm>
              <a:prstGeom prst="rect">
                <a:avLst/>
              </a:prstGeom>
              <a:blipFill>
                <a:blip r:embed="rId2"/>
                <a:stretch>
                  <a:fillRect l="-4215" r="-2299"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2226598" y="1888949"/>
                <a:ext cx="37350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11</m:t>
                      </m:r>
                    </m:oMath>
                  </m:oMathPara>
                </a14:m>
                <a:endParaRPr lang="en-US" baseline="-25000" dirty="0"/>
              </a:p>
            </p:txBody>
          </p:sp>
        </mc:Choice>
        <mc:Fallback xmlns="">
          <p:sp>
            <p:nvSpPr>
              <p:cNvPr id="65" name="TextBox 64"/>
              <p:cNvSpPr txBox="1">
                <a:spLocks noRot="1" noChangeAspect="1" noMove="1" noResize="1" noEditPoints="1" noAdjustHandles="1" noChangeArrowheads="1" noChangeShapeType="1" noTextEdit="1"/>
              </p:cNvSpPr>
              <p:nvPr/>
            </p:nvSpPr>
            <p:spPr>
              <a:xfrm>
                <a:off x="2226598" y="1888949"/>
                <a:ext cx="373500" cy="270652"/>
              </a:xfrm>
              <a:prstGeom prst="rect">
                <a:avLst/>
              </a:prstGeom>
              <a:blipFill>
                <a:blip r:embed="rId3"/>
                <a:stretch>
                  <a:fillRect l="-16129" r="-9677" b="-20455"/>
                </a:stretch>
              </a:blipFill>
            </p:spPr>
            <p:txBody>
              <a:bodyPr/>
              <a:lstStyle/>
              <a:p>
                <a:r>
                  <a:rPr lang="en-US">
                    <a:noFill/>
                  </a:rPr>
                  <a:t> </a:t>
                </a:r>
              </a:p>
            </p:txBody>
          </p:sp>
        </mc:Fallback>
      </mc:AlternateContent>
      <p:grpSp>
        <p:nvGrpSpPr>
          <p:cNvPr id="45" name="Group 44"/>
          <p:cNvGrpSpPr/>
          <p:nvPr/>
        </p:nvGrpSpPr>
        <p:grpSpPr>
          <a:xfrm>
            <a:off x="636207" y="1793765"/>
            <a:ext cx="3587618" cy="1867238"/>
            <a:chOff x="495679" y="4556896"/>
            <a:chExt cx="3587618" cy="1867238"/>
          </a:xfrm>
        </p:grpSpPr>
        <p:sp>
          <p:nvSpPr>
            <p:cNvPr id="46" name="Rounded Rectangle 45"/>
            <p:cNvSpPr/>
            <p:nvPr/>
          </p:nvSpPr>
          <p:spPr>
            <a:xfrm>
              <a:off x="788990" y="4591048"/>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47" name="Rounded Rectangle 46"/>
            <p:cNvSpPr/>
            <p:nvPr/>
          </p:nvSpPr>
          <p:spPr>
            <a:xfrm>
              <a:off x="3196910" y="4591047"/>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grpSp>
          <p:nvGrpSpPr>
            <p:cNvPr id="48" name="Group 47"/>
            <p:cNvGrpSpPr/>
            <p:nvPr/>
          </p:nvGrpSpPr>
          <p:grpSpPr>
            <a:xfrm>
              <a:off x="1372465" y="5030875"/>
              <a:ext cx="389262" cy="423558"/>
              <a:chOff x="1519646" y="1470313"/>
              <a:chExt cx="389262" cy="423558"/>
            </a:xfrm>
          </p:grpSpPr>
          <p:sp>
            <p:nvSpPr>
              <p:cNvPr id="62" name="L-Shape 61"/>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2811458" y="4556896"/>
              <a:ext cx="385452" cy="430270"/>
              <a:chOff x="2806239" y="1315675"/>
              <a:chExt cx="385452" cy="430270"/>
            </a:xfrm>
          </p:grpSpPr>
          <p:sp>
            <p:nvSpPr>
              <p:cNvPr id="60" name="Isosceles Triangle 59"/>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Shape 60"/>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807648" y="5030489"/>
              <a:ext cx="385452" cy="430270"/>
              <a:chOff x="2806239" y="1315675"/>
              <a:chExt cx="385452" cy="430270"/>
            </a:xfrm>
          </p:grpSpPr>
          <p:sp>
            <p:nvSpPr>
              <p:cNvPr id="58" name="Isosceles Triangle 57"/>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L-Shape 58"/>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809553" y="5497844"/>
              <a:ext cx="385452" cy="430270"/>
              <a:chOff x="2806239" y="1315675"/>
              <a:chExt cx="385452" cy="430270"/>
            </a:xfrm>
          </p:grpSpPr>
          <p:sp>
            <p:nvSpPr>
              <p:cNvPr id="56" name="Isosceles Triangle 55"/>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Shape 56"/>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p:cNvCxnSpPr/>
            <p:nvPr/>
          </p:nvCxnSpPr>
          <p:spPr>
            <a:xfrm>
              <a:off x="1842728" y="5216237"/>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1870172" y="4889238"/>
              <a:ext cx="887691" cy="23657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1896321" y="5290408"/>
              <a:ext cx="818237" cy="32433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95679" y="6196430"/>
              <a:ext cx="3587618" cy="2277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SIMO (Single Input Multiple Output)</a:t>
              </a:r>
            </a:p>
          </p:txBody>
        </p:sp>
      </p:grpSp>
      <mc:AlternateContent xmlns:mc="http://schemas.openxmlformats.org/markup-compatibility/2006" xmlns:a14="http://schemas.microsoft.com/office/drawing/2010/main">
        <mc:Choice Requires="a14">
          <p:sp>
            <p:nvSpPr>
              <p:cNvPr id="70" name="TextBox 69"/>
              <p:cNvSpPr txBox="1"/>
              <p:nvPr/>
            </p:nvSpPr>
            <p:spPr>
              <a:xfrm>
                <a:off x="2408568" y="2305073"/>
                <a:ext cx="37350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12</m:t>
                      </m:r>
                    </m:oMath>
                  </m:oMathPara>
                </a14:m>
                <a:endParaRPr lang="en-US" baseline="-25000" dirty="0"/>
              </a:p>
            </p:txBody>
          </p:sp>
        </mc:Choice>
        <mc:Fallback xmlns="">
          <p:sp>
            <p:nvSpPr>
              <p:cNvPr id="70" name="TextBox 69"/>
              <p:cNvSpPr txBox="1">
                <a:spLocks noRot="1" noChangeAspect="1" noMove="1" noResize="1" noEditPoints="1" noAdjustHandles="1" noChangeArrowheads="1" noChangeShapeType="1" noTextEdit="1"/>
              </p:cNvSpPr>
              <p:nvPr/>
            </p:nvSpPr>
            <p:spPr>
              <a:xfrm>
                <a:off x="2408568" y="2305073"/>
                <a:ext cx="373500" cy="270652"/>
              </a:xfrm>
              <a:prstGeom prst="rect">
                <a:avLst/>
              </a:prstGeom>
              <a:blipFill>
                <a:blip r:embed="rId4"/>
                <a:stretch>
                  <a:fillRect l="-16393" r="-11475"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p:cNvSpPr txBox="1"/>
              <p:nvPr/>
            </p:nvSpPr>
            <p:spPr>
              <a:xfrm>
                <a:off x="2174857" y="2656675"/>
                <a:ext cx="37350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13</m:t>
                      </m:r>
                    </m:oMath>
                  </m:oMathPara>
                </a14:m>
                <a:endParaRPr lang="en-US" baseline="-25000" dirty="0"/>
              </a:p>
            </p:txBody>
          </p:sp>
        </mc:Choice>
        <mc:Fallback xmlns="">
          <p:sp>
            <p:nvSpPr>
              <p:cNvPr id="72" name="TextBox 71"/>
              <p:cNvSpPr txBox="1">
                <a:spLocks noRot="1" noChangeAspect="1" noMove="1" noResize="1" noEditPoints="1" noAdjustHandles="1" noChangeArrowheads="1" noChangeShapeType="1" noTextEdit="1"/>
              </p:cNvSpPr>
              <p:nvPr/>
            </p:nvSpPr>
            <p:spPr>
              <a:xfrm>
                <a:off x="2174857" y="2656675"/>
                <a:ext cx="373500" cy="270652"/>
              </a:xfrm>
              <a:prstGeom prst="rect">
                <a:avLst/>
              </a:prstGeom>
              <a:blipFill>
                <a:blip r:embed="rId5"/>
                <a:stretch>
                  <a:fillRect l="-18033" r="-11475" b="-20455"/>
                </a:stretch>
              </a:blipFill>
            </p:spPr>
            <p:txBody>
              <a:bodyPr/>
              <a:lstStyle/>
              <a:p>
                <a:r>
                  <a:rPr lang="en-US">
                    <a:noFill/>
                  </a:rPr>
                  <a:t> </a:t>
                </a:r>
              </a:p>
            </p:txBody>
          </p:sp>
        </mc:Fallback>
      </mc:AlternateContent>
      <p:sp>
        <p:nvSpPr>
          <p:cNvPr id="74" name="Rectangle 73"/>
          <p:cNvSpPr/>
          <p:nvPr/>
        </p:nvSpPr>
        <p:spPr>
          <a:xfrm>
            <a:off x="5448039" y="2907487"/>
            <a:ext cx="3587618" cy="197407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i="1" dirty="0"/>
              <a:t>H</a:t>
            </a:r>
            <a:r>
              <a:rPr lang="en-US" dirty="0"/>
              <a:t> is a </a:t>
            </a:r>
            <a:r>
              <a:rPr lang="en-US" i="1" dirty="0"/>
              <a:t>M x N x S</a:t>
            </a:r>
            <a:r>
              <a:rPr lang="en-US" dirty="0"/>
              <a:t> matrix</a:t>
            </a:r>
          </a:p>
          <a:p>
            <a:endParaRPr lang="en-US" dirty="0"/>
          </a:p>
          <a:p>
            <a:r>
              <a:rPr lang="en-US" dirty="0"/>
              <a:t>Where </a:t>
            </a:r>
          </a:p>
          <a:p>
            <a:r>
              <a:rPr lang="en-US" dirty="0"/>
              <a:t>	</a:t>
            </a:r>
            <a:r>
              <a:rPr lang="en-US" i="1" dirty="0"/>
              <a:t>M</a:t>
            </a:r>
            <a:r>
              <a:rPr lang="en-US" dirty="0"/>
              <a:t> = number of </a:t>
            </a:r>
            <a:r>
              <a:rPr lang="en-US" dirty="0" err="1"/>
              <a:t>Tx</a:t>
            </a:r>
            <a:r>
              <a:rPr lang="en-US" dirty="0"/>
              <a:t> antenna</a:t>
            </a:r>
          </a:p>
          <a:p>
            <a:r>
              <a:rPr lang="en-US" dirty="0"/>
              <a:t>	</a:t>
            </a:r>
            <a:r>
              <a:rPr lang="en-US" i="1" dirty="0"/>
              <a:t>N</a:t>
            </a:r>
            <a:r>
              <a:rPr lang="en-US" dirty="0"/>
              <a:t> = number of Rx antenna</a:t>
            </a:r>
          </a:p>
          <a:p>
            <a:r>
              <a:rPr lang="en-US" dirty="0"/>
              <a:t>	</a:t>
            </a:r>
            <a:r>
              <a:rPr lang="en-US" i="1" dirty="0"/>
              <a:t>S</a:t>
            </a:r>
            <a:r>
              <a:rPr lang="en-US" dirty="0"/>
              <a:t> = number of subcarriers</a:t>
            </a:r>
          </a:p>
        </p:txBody>
      </p:sp>
      <mc:AlternateContent xmlns:mc="http://schemas.openxmlformats.org/markup-compatibility/2006" xmlns:a14="http://schemas.microsoft.com/office/drawing/2010/main">
        <mc:Choice Requires="a14">
          <p:sp>
            <p:nvSpPr>
              <p:cNvPr id="76" name="TextBox 75"/>
              <p:cNvSpPr txBox="1"/>
              <p:nvPr/>
            </p:nvSpPr>
            <p:spPr>
              <a:xfrm>
                <a:off x="2144204" y="4897056"/>
                <a:ext cx="2151230"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𝐻</m:t>
                    </m:r>
                    <m:r>
                      <m:rPr>
                        <m:sty m:val="p"/>
                      </m:rPr>
                      <a:rPr lang="en-US" b="0" i="0" baseline="-25000" smtClean="0">
                        <a:latin typeface="Cambria Math" panose="02040503050406030204" pitchFamily="18" charset="0"/>
                      </a:rPr>
                      <m:t>mn</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baseline="-25000" smtClean="0">
                        <a:latin typeface="Cambria Math" panose="02040503050406030204" pitchFamily="18" charset="0"/>
                      </a:rPr>
                      <m:t>1</m:t>
                    </m:r>
                    <m:r>
                      <a:rPr lang="en-US" b="0" i="0" smtClean="0">
                        <a:latin typeface="Cambria Math" panose="02040503050406030204" pitchFamily="18" charset="0"/>
                      </a:rPr>
                      <m:t>,</m:t>
                    </m:r>
                    <m:r>
                      <m:rPr>
                        <m:sty m:val="p"/>
                      </m:rPr>
                      <a:rPr lang="en-US">
                        <a:latin typeface="Cambria Math" panose="02040503050406030204" pitchFamily="18" charset="0"/>
                      </a:rPr>
                      <m:t>C</m:t>
                    </m:r>
                    <m:r>
                      <a:rPr lang="en-US" b="0" i="0" baseline="-25000" smtClean="0">
                        <a:latin typeface="Cambria Math" panose="02040503050406030204" pitchFamily="18" charset="0"/>
                      </a:rPr>
                      <m:t>2</m:t>
                    </m:r>
                    <m:r>
                      <a:rPr lang="en-US">
                        <a:latin typeface="Cambria Math" panose="02040503050406030204" pitchFamily="18" charset="0"/>
                      </a:rPr>
                      <m:t>,</m:t>
                    </m:r>
                  </m:oMath>
                </a14:m>
                <a:r>
                  <a:rPr lang="en-US" dirty="0"/>
                  <a:t> </a:t>
                </a:r>
                <a14:m>
                  <m:oMath xmlns:m="http://schemas.openxmlformats.org/officeDocument/2006/math">
                    <m:r>
                      <m:rPr>
                        <m:sty m:val="p"/>
                      </m:rPr>
                      <a:rPr lang="en-US">
                        <a:latin typeface="Cambria Math" panose="02040503050406030204" pitchFamily="18" charset="0"/>
                      </a:rPr>
                      <m:t>C</m:t>
                    </m:r>
                    <m:r>
                      <a:rPr lang="en-US" b="0" i="0" baseline="-25000" smtClean="0">
                        <a:latin typeface="Cambria Math" panose="02040503050406030204" pitchFamily="18" charset="0"/>
                      </a:rPr>
                      <m:t>3</m:t>
                    </m:r>
                    <m:r>
                      <a:rPr lang="en-US">
                        <a:latin typeface="Cambria Math" panose="02040503050406030204" pitchFamily="18" charset="0"/>
                      </a:rPr>
                      <m:t>,</m:t>
                    </m:r>
                  </m:oMath>
                </a14:m>
                <a:r>
                  <a:rPr lang="en-US" dirty="0"/>
                  <a:t>… </a:t>
                </a:r>
                <a14:m>
                  <m:oMath xmlns:m="http://schemas.openxmlformats.org/officeDocument/2006/math">
                    <m:r>
                      <m:rPr>
                        <m:sty m:val="p"/>
                      </m:rPr>
                      <a:rPr lang="en-US">
                        <a:latin typeface="Cambria Math" panose="02040503050406030204" pitchFamily="18" charset="0"/>
                      </a:rPr>
                      <m:t>C</m:t>
                    </m:r>
                    <m:r>
                      <m:rPr>
                        <m:sty m:val="p"/>
                      </m:rPr>
                      <a:rPr lang="en-US" b="0" i="0" baseline="-25000" smtClean="0">
                        <a:latin typeface="Cambria Math" panose="02040503050406030204" pitchFamily="18" charset="0"/>
                      </a:rPr>
                      <m:t>s</m:t>
                    </m:r>
                    <m:r>
                      <a:rPr lang="en-US" b="0" i="0" smtClean="0">
                        <a:latin typeface="Cambria Math" panose="02040503050406030204" pitchFamily="18" charset="0"/>
                      </a:rPr>
                      <m:t>}</m:t>
                    </m:r>
                  </m:oMath>
                </a14:m>
                <a:endParaRPr lang="en-US" dirty="0"/>
              </a:p>
            </p:txBody>
          </p:sp>
        </mc:Choice>
        <mc:Fallback xmlns="">
          <p:sp>
            <p:nvSpPr>
              <p:cNvPr id="76" name="TextBox 75"/>
              <p:cNvSpPr txBox="1">
                <a:spLocks noRot="1" noChangeAspect="1" noMove="1" noResize="1" noEditPoints="1" noAdjustHandles="1" noChangeArrowheads="1" noChangeShapeType="1" noTextEdit="1"/>
              </p:cNvSpPr>
              <p:nvPr/>
            </p:nvSpPr>
            <p:spPr>
              <a:xfrm>
                <a:off x="2144204" y="4897056"/>
                <a:ext cx="2151230" cy="276999"/>
              </a:xfrm>
              <a:prstGeom prst="rect">
                <a:avLst/>
              </a:prstGeom>
              <a:blipFill>
                <a:blip r:embed="rId6"/>
                <a:stretch>
                  <a:fillRect l="-3966" t="-28261" r="-4249" b="-50000"/>
                </a:stretch>
              </a:blipFill>
            </p:spPr>
            <p:txBody>
              <a:bodyPr/>
              <a:lstStyle/>
              <a:p>
                <a:r>
                  <a:rPr lang="en-US">
                    <a:noFill/>
                  </a:rPr>
                  <a:t> </a:t>
                </a:r>
              </a:p>
            </p:txBody>
          </p:sp>
        </mc:Fallback>
      </mc:AlternateContent>
      <p:sp>
        <p:nvSpPr>
          <p:cNvPr id="78" name="TextBox 77"/>
          <p:cNvSpPr txBox="1"/>
          <p:nvPr/>
        </p:nvSpPr>
        <p:spPr>
          <a:xfrm>
            <a:off x="810090" y="4362293"/>
            <a:ext cx="3580016" cy="369332"/>
          </a:xfrm>
          <a:prstGeom prst="rect">
            <a:avLst/>
          </a:prstGeom>
          <a:noFill/>
        </p:spPr>
        <p:txBody>
          <a:bodyPr wrap="square" rtlCol="0">
            <a:spAutoFit/>
          </a:bodyPr>
          <a:lstStyle/>
          <a:p>
            <a:r>
              <a:rPr lang="en-US" dirty="0"/>
              <a:t>OFDM with S subcarriers,</a:t>
            </a:r>
          </a:p>
        </p:txBody>
      </p:sp>
    </p:spTree>
    <p:extLst>
      <p:ext uri="{BB962C8B-B14F-4D97-AF65-F5344CB8AC3E}">
        <p14:creationId xmlns:p14="http://schemas.microsoft.com/office/powerpoint/2010/main" val="26505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4" grpId="0"/>
      <p:bldP spid="76"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MIMO Techniques [1]</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How to take advantage of multiple antennas at </a:t>
            </a:r>
            <a:r>
              <a:rPr lang="en-US" sz="2400" dirty="0" err="1"/>
              <a:t>Tx</a:t>
            </a:r>
            <a:r>
              <a:rPr lang="en-US" sz="2400" dirty="0"/>
              <a:t>, Rx or both?</a:t>
            </a:r>
          </a:p>
          <a:p>
            <a:endParaRPr lang="en-US" sz="24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11</a:t>
            </a:fld>
            <a:endParaRPr lang="en-US" dirty="0"/>
          </a:p>
        </p:txBody>
      </p:sp>
      <p:sp>
        <p:nvSpPr>
          <p:cNvPr id="4" name="TextBox 3"/>
          <p:cNvSpPr txBox="1"/>
          <p:nvPr/>
        </p:nvSpPr>
        <p:spPr>
          <a:xfrm>
            <a:off x="3821723" y="1956408"/>
            <a:ext cx="1828800" cy="646331"/>
          </a:xfrm>
          <a:prstGeom prst="rect">
            <a:avLst/>
          </a:prstGeom>
          <a:noFill/>
          <a:ln>
            <a:solidFill>
              <a:schemeClr val="tx1"/>
            </a:solidFill>
          </a:ln>
        </p:spPr>
        <p:txBody>
          <a:bodyPr wrap="square" rtlCol="0">
            <a:spAutoFit/>
          </a:bodyPr>
          <a:lstStyle/>
          <a:p>
            <a:pPr algn="ctr"/>
            <a:r>
              <a:rPr lang="en-US" dirty="0"/>
              <a:t>Multi-antenna systems</a:t>
            </a:r>
          </a:p>
        </p:txBody>
      </p:sp>
      <p:sp>
        <p:nvSpPr>
          <p:cNvPr id="6" name="TextBox 5"/>
          <p:cNvSpPr txBox="1"/>
          <p:nvPr/>
        </p:nvSpPr>
        <p:spPr>
          <a:xfrm>
            <a:off x="1611923" y="3162135"/>
            <a:ext cx="1828800" cy="369332"/>
          </a:xfrm>
          <a:prstGeom prst="rect">
            <a:avLst/>
          </a:prstGeom>
          <a:noFill/>
          <a:ln>
            <a:solidFill>
              <a:schemeClr val="tx1"/>
            </a:solidFill>
          </a:ln>
        </p:spPr>
        <p:txBody>
          <a:bodyPr wrap="square" rtlCol="0">
            <a:spAutoFit/>
          </a:bodyPr>
          <a:lstStyle/>
          <a:p>
            <a:pPr algn="ctr"/>
            <a:r>
              <a:rPr lang="en-US" dirty="0"/>
              <a:t>MISO/SIMO</a:t>
            </a:r>
          </a:p>
        </p:txBody>
      </p:sp>
      <p:sp>
        <p:nvSpPr>
          <p:cNvPr id="8" name="TextBox 7"/>
          <p:cNvSpPr txBox="1"/>
          <p:nvPr/>
        </p:nvSpPr>
        <p:spPr>
          <a:xfrm>
            <a:off x="463062" y="4353425"/>
            <a:ext cx="1828800" cy="646331"/>
          </a:xfrm>
          <a:prstGeom prst="rect">
            <a:avLst/>
          </a:prstGeom>
          <a:noFill/>
          <a:ln>
            <a:solidFill>
              <a:schemeClr val="tx1"/>
            </a:solidFill>
          </a:ln>
        </p:spPr>
        <p:txBody>
          <a:bodyPr wrap="square" rtlCol="0">
            <a:spAutoFit/>
          </a:bodyPr>
          <a:lstStyle/>
          <a:p>
            <a:pPr algn="ctr"/>
            <a:r>
              <a:rPr lang="en-US" dirty="0"/>
              <a:t>Selection Combining (SEL)</a:t>
            </a:r>
          </a:p>
        </p:txBody>
      </p:sp>
      <p:sp>
        <p:nvSpPr>
          <p:cNvPr id="9" name="TextBox 8"/>
          <p:cNvSpPr txBox="1"/>
          <p:nvPr/>
        </p:nvSpPr>
        <p:spPr>
          <a:xfrm>
            <a:off x="2743200" y="4353424"/>
            <a:ext cx="1828800" cy="646331"/>
          </a:xfrm>
          <a:prstGeom prst="rect">
            <a:avLst/>
          </a:prstGeom>
          <a:noFill/>
          <a:ln>
            <a:solidFill>
              <a:schemeClr val="tx1"/>
            </a:solidFill>
          </a:ln>
        </p:spPr>
        <p:txBody>
          <a:bodyPr wrap="square" rtlCol="0">
            <a:spAutoFit/>
          </a:bodyPr>
          <a:lstStyle/>
          <a:p>
            <a:pPr algn="ctr"/>
            <a:r>
              <a:rPr lang="en-US" dirty="0"/>
              <a:t>Maximal-Ratio Combining (MRC)</a:t>
            </a:r>
          </a:p>
        </p:txBody>
      </p:sp>
      <p:sp>
        <p:nvSpPr>
          <p:cNvPr id="10" name="TextBox 9"/>
          <p:cNvSpPr txBox="1"/>
          <p:nvPr/>
        </p:nvSpPr>
        <p:spPr>
          <a:xfrm>
            <a:off x="5923084" y="3159039"/>
            <a:ext cx="1828800" cy="369332"/>
          </a:xfrm>
          <a:prstGeom prst="rect">
            <a:avLst/>
          </a:prstGeom>
          <a:noFill/>
          <a:ln>
            <a:solidFill>
              <a:schemeClr val="tx1"/>
            </a:solidFill>
          </a:ln>
        </p:spPr>
        <p:txBody>
          <a:bodyPr wrap="square" rtlCol="0">
            <a:spAutoFit/>
          </a:bodyPr>
          <a:lstStyle/>
          <a:p>
            <a:pPr algn="ctr"/>
            <a:r>
              <a:rPr lang="en-US" dirty="0"/>
              <a:t>MIMO</a:t>
            </a:r>
          </a:p>
        </p:txBody>
      </p:sp>
      <p:sp>
        <p:nvSpPr>
          <p:cNvPr id="11" name="TextBox 10"/>
          <p:cNvSpPr txBox="1"/>
          <p:nvPr/>
        </p:nvSpPr>
        <p:spPr>
          <a:xfrm>
            <a:off x="5650523" y="4491923"/>
            <a:ext cx="2373923" cy="369332"/>
          </a:xfrm>
          <a:prstGeom prst="rect">
            <a:avLst/>
          </a:prstGeom>
          <a:noFill/>
          <a:ln>
            <a:solidFill>
              <a:schemeClr val="tx1"/>
            </a:solidFill>
          </a:ln>
        </p:spPr>
        <p:txBody>
          <a:bodyPr wrap="square" rtlCol="0">
            <a:spAutoFit/>
          </a:bodyPr>
          <a:lstStyle/>
          <a:p>
            <a:pPr algn="ctr"/>
            <a:r>
              <a:rPr lang="en-US" dirty="0"/>
              <a:t>Spatial multiplexing</a:t>
            </a:r>
          </a:p>
        </p:txBody>
      </p:sp>
      <p:sp>
        <p:nvSpPr>
          <p:cNvPr id="12" name="TextBox 11"/>
          <p:cNvSpPr txBox="1"/>
          <p:nvPr/>
        </p:nvSpPr>
        <p:spPr>
          <a:xfrm>
            <a:off x="4422531" y="5602225"/>
            <a:ext cx="1773115" cy="646331"/>
          </a:xfrm>
          <a:prstGeom prst="rect">
            <a:avLst/>
          </a:prstGeom>
          <a:noFill/>
          <a:ln>
            <a:solidFill>
              <a:schemeClr val="tx1"/>
            </a:solidFill>
          </a:ln>
        </p:spPr>
        <p:txBody>
          <a:bodyPr wrap="square" rtlCol="0">
            <a:spAutoFit/>
          </a:bodyPr>
          <a:lstStyle/>
          <a:p>
            <a:pPr algn="ctr"/>
            <a:r>
              <a:rPr lang="en-US" dirty="0"/>
              <a:t>Direct-mapped </a:t>
            </a:r>
          </a:p>
          <a:p>
            <a:pPr algn="ctr"/>
            <a:r>
              <a:rPr lang="en-US" dirty="0"/>
              <a:t>MIMO</a:t>
            </a:r>
          </a:p>
        </p:txBody>
      </p:sp>
      <p:sp>
        <p:nvSpPr>
          <p:cNvPr id="13" name="TextBox 12"/>
          <p:cNvSpPr txBox="1"/>
          <p:nvPr/>
        </p:nvSpPr>
        <p:spPr>
          <a:xfrm>
            <a:off x="7077274" y="5602224"/>
            <a:ext cx="1773115" cy="646331"/>
          </a:xfrm>
          <a:prstGeom prst="rect">
            <a:avLst/>
          </a:prstGeom>
          <a:noFill/>
          <a:ln>
            <a:solidFill>
              <a:schemeClr val="tx1"/>
            </a:solidFill>
          </a:ln>
        </p:spPr>
        <p:txBody>
          <a:bodyPr wrap="square" rtlCol="0">
            <a:spAutoFit/>
          </a:bodyPr>
          <a:lstStyle/>
          <a:p>
            <a:pPr algn="ctr"/>
            <a:r>
              <a:rPr lang="en-US" dirty="0" err="1"/>
              <a:t>Precoded</a:t>
            </a:r>
            <a:r>
              <a:rPr lang="en-US" dirty="0"/>
              <a:t> </a:t>
            </a:r>
          </a:p>
          <a:p>
            <a:pPr algn="ctr"/>
            <a:r>
              <a:rPr lang="en-US" dirty="0"/>
              <a:t>MIMO</a:t>
            </a:r>
          </a:p>
        </p:txBody>
      </p:sp>
      <p:cxnSp>
        <p:nvCxnSpPr>
          <p:cNvPr id="14" name="Straight Arrow Connector 13"/>
          <p:cNvCxnSpPr>
            <a:stCxn id="4" idx="2"/>
            <a:endCxn id="6" idx="0"/>
          </p:cNvCxnSpPr>
          <p:nvPr/>
        </p:nvCxnSpPr>
        <p:spPr>
          <a:xfrm flipH="1">
            <a:off x="2526323" y="2602739"/>
            <a:ext cx="2209800" cy="55939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10" idx="0"/>
          </p:cNvCxnSpPr>
          <p:nvPr/>
        </p:nvCxnSpPr>
        <p:spPr>
          <a:xfrm>
            <a:off x="4736123" y="2602739"/>
            <a:ext cx="2101361" cy="55630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8" idx="0"/>
          </p:cNvCxnSpPr>
          <p:nvPr/>
        </p:nvCxnSpPr>
        <p:spPr>
          <a:xfrm flipH="1">
            <a:off x="1377462" y="3531467"/>
            <a:ext cx="1148861" cy="82195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a:endCxn id="9" idx="0"/>
          </p:cNvCxnSpPr>
          <p:nvPr/>
        </p:nvCxnSpPr>
        <p:spPr>
          <a:xfrm>
            <a:off x="2526323" y="3531467"/>
            <a:ext cx="1131277" cy="82195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2"/>
            <a:endCxn id="11" idx="0"/>
          </p:cNvCxnSpPr>
          <p:nvPr/>
        </p:nvCxnSpPr>
        <p:spPr>
          <a:xfrm>
            <a:off x="6837484" y="3528371"/>
            <a:ext cx="1" cy="96355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2"/>
            <a:endCxn id="12" idx="0"/>
          </p:cNvCxnSpPr>
          <p:nvPr/>
        </p:nvCxnSpPr>
        <p:spPr>
          <a:xfrm flipH="1">
            <a:off x="5309089" y="4861255"/>
            <a:ext cx="1528396" cy="74097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1" idx="2"/>
            <a:endCxn id="13" idx="0"/>
          </p:cNvCxnSpPr>
          <p:nvPr/>
        </p:nvCxnSpPr>
        <p:spPr>
          <a:xfrm>
            <a:off x="6837485" y="4861255"/>
            <a:ext cx="1126347" cy="74096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6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a:t>SIMO</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endParaRPr lang="en-US" sz="2400" dirty="0"/>
          </a:p>
          <a:p>
            <a:endParaRPr lang="en-US" sz="2400" dirty="0"/>
          </a:p>
          <a:p>
            <a:endParaRPr lang="en-US" sz="2400" dirty="0"/>
          </a:p>
          <a:p>
            <a:endParaRPr lang="en-US" sz="2400" dirty="0"/>
          </a:p>
          <a:p>
            <a:endParaRPr lang="en-US" sz="2400" dirty="0"/>
          </a:p>
          <a:p>
            <a:endParaRPr lang="en-US" sz="2000" dirty="0"/>
          </a:p>
          <a:p>
            <a:r>
              <a:rPr lang="en-US" sz="2000" dirty="0"/>
              <a:t>SIMO – Single Input Multiple Output</a:t>
            </a:r>
          </a:p>
          <a:p>
            <a:pPr lvl="1"/>
            <a:r>
              <a:rPr lang="en-US" sz="1600" dirty="0"/>
              <a:t>Each receiving antenna receives a copy of the transmitted signal</a:t>
            </a:r>
          </a:p>
          <a:p>
            <a:pPr lvl="1"/>
            <a:r>
              <a:rPr lang="en-US" sz="1600" dirty="0"/>
              <a:t>Signal variation can be measured at the receiver using the H matrix</a:t>
            </a:r>
          </a:p>
          <a:p>
            <a:pPr lvl="1"/>
            <a:endParaRPr lang="en-US" sz="1600" dirty="0"/>
          </a:p>
          <a:p>
            <a:r>
              <a:rPr lang="en-US" sz="2000" dirty="0"/>
              <a:t>How to combine the received signal at the receiver?</a:t>
            </a:r>
          </a:p>
        </p:txBody>
      </p:sp>
      <p:sp>
        <p:nvSpPr>
          <p:cNvPr id="7" name="Slide Number Placeholder 6"/>
          <p:cNvSpPr>
            <a:spLocks noGrp="1"/>
          </p:cNvSpPr>
          <p:nvPr>
            <p:ph type="sldNum" sz="quarter" idx="12"/>
          </p:nvPr>
        </p:nvSpPr>
        <p:spPr/>
        <p:txBody>
          <a:bodyPr/>
          <a:lstStyle/>
          <a:p>
            <a:fld id="{A75E27EB-3160-4CD9-8D87-5A6A393A4E22}" type="slidenum">
              <a:rPr lang="en-US" smtClean="0"/>
              <a:t>12</a:t>
            </a:fld>
            <a:endParaRPr lang="en-US" dirty="0"/>
          </a:p>
        </p:txBody>
      </p:sp>
      <p:grpSp>
        <p:nvGrpSpPr>
          <p:cNvPr id="46" name="Group 45"/>
          <p:cNvGrpSpPr/>
          <p:nvPr/>
        </p:nvGrpSpPr>
        <p:grpSpPr>
          <a:xfrm>
            <a:off x="1080345" y="1018702"/>
            <a:ext cx="3587618" cy="1867238"/>
            <a:chOff x="2883019" y="1088371"/>
            <a:chExt cx="3587618" cy="1867238"/>
          </a:xfrm>
        </p:grpSpPr>
        <mc:AlternateContent xmlns:mc="http://schemas.openxmlformats.org/markup-compatibility/2006" xmlns:a14="http://schemas.microsoft.com/office/drawing/2010/main">
          <mc:Choice Requires="a14">
            <p:sp>
              <p:nvSpPr>
                <p:cNvPr id="24" name="TextBox 23"/>
                <p:cNvSpPr txBox="1"/>
                <p:nvPr/>
              </p:nvSpPr>
              <p:spPr>
                <a:xfrm>
                  <a:off x="4473410" y="1183555"/>
                  <a:ext cx="37350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11</m:t>
                        </m:r>
                      </m:oMath>
                    </m:oMathPara>
                  </a14:m>
                  <a:endParaRPr lang="en-US" baseline="-25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73410" y="1183555"/>
                  <a:ext cx="373500" cy="270652"/>
                </a:xfrm>
                <a:prstGeom prst="rect">
                  <a:avLst/>
                </a:prstGeom>
                <a:blipFill>
                  <a:blip r:embed="rId2"/>
                  <a:stretch>
                    <a:fillRect l="-16393" r="-11475" b="-20455"/>
                  </a:stretch>
                </a:blipFill>
              </p:spPr>
              <p:txBody>
                <a:bodyPr/>
                <a:lstStyle/>
                <a:p>
                  <a:r>
                    <a:rPr lang="en-US">
                      <a:noFill/>
                    </a:rPr>
                    <a:t> </a:t>
                  </a:r>
                </a:p>
              </p:txBody>
            </p:sp>
          </mc:Fallback>
        </mc:AlternateContent>
        <p:grpSp>
          <p:nvGrpSpPr>
            <p:cNvPr id="25" name="Group 24"/>
            <p:cNvGrpSpPr/>
            <p:nvPr/>
          </p:nvGrpSpPr>
          <p:grpSpPr>
            <a:xfrm>
              <a:off x="2883019" y="1088371"/>
              <a:ext cx="3587618" cy="1867238"/>
              <a:chOff x="495679" y="4556896"/>
              <a:chExt cx="3587618" cy="1867238"/>
            </a:xfrm>
          </p:grpSpPr>
          <p:sp>
            <p:nvSpPr>
              <p:cNvPr id="26" name="Rounded Rectangle 25"/>
              <p:cNvSpPr/>
              <p:nvPr/>
            </p:nvSpPr>
            <p:spPr>
              <a:xfrm>
                <a:off x="788990" y="4591048"/>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27" name="Rounded Rectangle 26"/>
              <p:cNvSpPr/>
              <p:nvPr/>
            </p:nvSpPr>
            <p:spPr>
              <a:xfrm>
                <a:off x="3196910" y="4591047"/>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grpSp>
            <p:nvGrpSpPr>
              <p:cNvPr id="28" name="Group 27"/>
              <p:cNvGrpSpPr/>
              <p:nvPr/>
            </p:nvGrpSpPr>
            <p:grpSpPr>
              <a:xfrm>
                <a:off x="1372465" y="5030875"/>
                <a:ext cx="389262" cy="423558"/>
                <a:chOff x="1519646" y="1470313"/>
                <a:chExt cx="389262" cy="423558"/>
              </a:xfrm>
            </p:grpSpPr>
            <p:sp>
              <p:nvSpPr>
                <p:cNvPr id="42" name="L-Shape 41"/>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811458" y="4556896"/>
                <a:ext cx="385452" cy="430270"/>
                <a:chOff x="2806239" y="1315675"/>
                <a:chExt cx="385452" cy="430270"/>
              </a:xfrm>
            </p:grpSpPr>
            <p:sp>
              <p:nvSpPr>
                <p:cNvPr id="40" name="Isosceles Triangle 39"/>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Shape 40"/>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807648" y="5030489"/>
                <a:ext cx="385452" cy="430270"/>
                <a:chOff x="2806239" y="1315675"/>
                <a:chExt cx="385452" cy="430270"/>
              </a:xfrm>
            </p:grpSpPr>
            <p:sp>
              <p:nvSpPr>
                <p:cNvPr id="38" name="Isosceles Triangle 37"/>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Shape 38"/>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809553" y="5497844"/>
                <a:ext cx="385452" cy="430270"/>
                <a:chOff x="2806239" y="1315675"/>
                <a:chExt cx="385452" cy="430270"/>
              </a:xfrm>
            </p:grpSpPr>
            <p:sp>
              <p:nvSpPr>
                <p:cNvPr id="36" name="Isosceles Triangle 35"/>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Shape 36"/>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p:cNvCxnSpPr/>
              <p:nvPr/>
            </p:nvCxnSpPr>
            <p:spPr>
              <a:xfrm>
                <a:off x="1842728" y="5216237"/>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870172" y="4889238"/>
                <a:ext cx="887691" cy="23657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1896321" y="5290408"/>
                <a:ext cx="818237" cy="32433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95679" y="6196430"/>
                <a:ext cx="3587618" cy="2277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 x 3 MIMO</a:t>
                </a:r>
              </a:p>
            </p:txBody>
          </p:sp>
        </p:grpSp>
        <mc:AlternateContent xmlns:mc="http://schemas.openxmlformats.org/markup-compatibility/2006" xmlns:a14="http://schemas.microsoft.com/office/drawing/2010/main">
          <mc:Choice Requires="a14">
            <p:sp>
              <p:nvSpPr>
                <p:cNvPr id="44" name="TextBox 43"/>
                <p:cNvSpPr txBox="1"/>
                <p:nvPr/>
              </p:nvSpPr>
              <p:spPr>
                <a:xfrm>
                  <a:off x="4655380" y="1599679"/>
                  <a:ext cx="37350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12</m:t>
                        </m:r>
                      </m:oMath>
                    </m:oMathPara>
                  </a14:m>
                  <a:endParaRPr lang="en-US" baseline="-250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655380" y="1599679"/>
                  <a:ext cx="373500" cy="270652"/>
                </a:xfrm>
                <a:prstGeom prst="rect">
                  <a:avLst/>
                </a:prstGeom>
                <a:blipFill>
                  <a:blip r:embed="rId3"/>
                  <a:stretch>
                    <a:fillRect l="-18033" r="-11475" b="-20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421669" y="1951281"/>
                  <a:ext cx="37350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13</m:t>
                        </m:r>
                      </m:oMath>
                    </m:oMathPara>
                  </a14:m>
                  <a:endParaRPr lang="en-US" baseline="-250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421669" y="1951281"/>
                  <a:ext cx="373500" cy="270652"/>
                </a:xfrm>
                <a:prstGeom prst="rect">
                  <a:avLst/>
                </a:prstGeom>
                <a:blipFill>
                  <a:blip r:embed="rId4"/>
                  <a:stretch>
                    <a:fillRect l="-18033" r="-11475" b="-20455"/>
                  </a:stretch>
                </a:blipFill>
              </p:spPr>
              <p:txBody>
                <a:bodyPr/>
                <a:lstStyle/>
                <a:p>
                  <a:r>
                    <a:rPr lang="en-US">
                      <a:noFill/>
                    </a:rPr>
                    <a:t> </a:t>
                  </a:r>
                </a:p>
              </p:txBody>
            </p:sp>
          </mc:Fallback>
        </mc:AlternateContent>
      </p:grpSp>
      <p:sp>
        <p:nvSpPr>
          <p:cNvPr id="47" name="Rectangle 46"/>
          <p:cNvSpPr/>
          <p:nvPr/>
        </p:nvSpPr>
        <p:spPr>
          <a:xfrm>
            <a:off x="4978576" y="1111575"/>
            <a:ext cx="3921583" cy="131213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MIMO notation (M x N) </a:t>
            </a:r>
          </a:p>
          <a:p>
            <a:r>
              <a:rPr lang="en-US" dirty="0"/>
              <a:t>	where </a:t>
            </a:r>
          </a:p>
          <a:p>
            <a:r>
              <a:rPr lang="en-US" dirty="0"/>
              <a:t>	M is number of transmit antenna</a:t>
            </a:r>
          </a:p>
          <a:p>
            <a:r>
              <a:rPr lang="en-US" dirty="0"/>
              <a:t>	N is number of receive antenna</a:t>
            </a:r>
          </a:p>
        </p:txBody>
      </p:sp>
    </p:spTree>
    <p:extLst>
      <p:ext uri="{BB962C8B-B14F-4D97-AF65-F5344CB8AC3E}">
        <p14:creationId xmlns:p14="http://schemas.microsoft.com/office/powerpoint/2010/main" val="324140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a:t>SIMO</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solidFill>
                  <a:srgbClr val="FF0000"/>
                </a:solidFill>
              </a:rPr>
              <a:t>Receiver diversity </a:t>
            </a:r>
            <a:r>
              <a:rPr lang="en-US" sz="2400" dirty="0"/>
              <a:t>techniques</a:t>
            </a:r>
          </a:p>
          <a:p>
            <a:endParaRPr lang="en-US" sz="2400" dirty="0"/>
          </a:p>
          <a:p>
            <a:endParaRPr lang="en-US" sz="2400" dirty="0"/>
          </a:p>
          <a:p>
            <a:endParaRPr lang="en-US" sz="2400" dirty="0"/>
          </a:p>
          <a:p>
            <a:endParaRPr lang="en-US" sz="2400" dirty="0"/>
          </a:p>
          <a:p>
            <a:pPr marL="457200" indent="-457200">
              <a:buAutoNum type="arabicPeriod"/>
            </a:pPr>
            <a:r>
              <a:rPr lang="en-US" sz="2400" dirty="0"/>
              <a:t>Selection Combining (SEL)</a:t>
            </a:r>
          </a:p>
          <a:p>
            <a:pPr lvl="1"/>
            <a:r>
              <a:rPr lang="en-US" sz="2000" dirty="0"/>
              <a:t>Pick the antenna with the strongest SNR</a:t>
            </a:r>
          </a:p>
          <a:p>
            <a:pPr lvl="1"/>
            <a:r>
              <a:rPr lang="en-US" sz="2000" dirty="0"/>
              <a:t>Used in early generation 802.11a/g devices</a:t>
            </a:r>
          </a:p>
          <a:p>
            <a:pPr lvl="1"/>
            <a:r>
              <a:rPr lang="en-US" sz="2000" dirty="0"/>
              <a:t>Does not take advantage of other available antennas</a:t>
            </a:r>
          </a:p>
          <a:p>
            <a:pPr marL="914400" lvl="1" indent="-457200">
              <a:buAutoNum type="arabicPeriod"/>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13</a:t>
            </a:fld>
            <a:endParaRPr lang="en-US" dirty="0"/>
          </a:p>
        </p:txBody>
      </p:sp>
      <p:grpSp>
        <p:nvGrpSpPr>
          <p:cNvPr id="46" name="Group 45"/>
          <p:cNvGrpSpPr/>
          <p:nvPr/>
        </p:nvGrpSpPr>
        <p:grpSpPr>
          <a:xfrm>
            <a:off x="5134529" y="1322318"/>
            <a:ext cx="3587618" cy="1788968"/>
            <a:chOff x="2814610" y="1088371"/>
            <a:chExt cx="3587618" cy="1788968"/>
          </a:xfrm>
        </p:grpSpPr>
        <mc:AlternateContent xmlns:mc="http://schemas.openxmlformats.org/markup-compatibility/2006" xmlns:a14="http://schemas.microsoft.com/office/drawing/2010/main">
          <mc:Choice Requires="a14">
            <p:sp>
              <p:nvSpPr>
                <p:cNvPr id="24" name="TextBox 23"/>
                <p:cNvSpPr txBox="1"/>
                <p:nvPr/>
              </p:nvSpPr>
              <p:spPr>
                <a:xfrm>
                  <a:off x="4473410" y="1183555"/>
                  <a:ext cx="37350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11</m:t>
                        </m:r>
                      </m:oMath>
                    </m:oMathPara>
                  </a14:m>
                  <a:endParaRPr lang="en-US" baseline="-25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73410" y="1183555"/>
                  <a:ext cx="373500" cy="270652"/>
                </a:xfrm>
                <a:prstGeom prst="rect">
                  <a:avLst/>
                </a:prstGeom>
                <a:blipFill>
                  <a:blip r:embed="rId2"/>
                  <a:stretch>
                    <a:fillRect l="-16129" r="-9677" b="-20455"/>
                  </a:stretch>
                </a:blipFill>
              </p:spPr>
              <p:txBody>
                <a:bodyPr/>
                <a:lstStyle/>
                <a:p>
                  <a:r>
                    <a:rPr lang="en-US">
                      <a:noFill/>
                    </a:rPr>
                    <a:t> </a:t>
                  </a:r>
                </a:p>
              </p:txBody>
            </p:sp>
          </mc:Fallback>
        </mc:AlternateContent>
        <p:grpSp>
          <p:nvGrpSpPr>
            <p:cNvPr id="25" name="Group 24"/>
            <p:cNvGrpSpPr/>
            <p:nvPr/>
          </p:nvGrpSpPr>
          <p:grpSpPr>
            <a:xfrm>
              <a:off x="2814610" y="1088371"/>
              <a:ext cx="3587618" cy="1788968"/>
              <a:chOff x="427270" y="4556896"/>
              <a:chExt cx="3587618" cy="1788968"/>
            </a:xfrm>
          </p:grpSpPr>
          <p:sp>
            <p:nvSpPr>
              <p:cNvPr id="26" name="Rounded Rectangle 25"/>
              <p:cNvSpPr/>
              <p:nvPr/>
            </p:nvSpPr>
            <p:spPr>
              <a:xfrm>
                <a:off x="788990" y="4591048"/>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27" name="Rounded Rectangle 26"/>
              <p:cNvSpPr/>
              <p:nvPr/>
            </p:nvSpPr>
            <p:spPr>
              <a:xfrm>
                <a:off x="3196910" y="4591047"/>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grpSp>
            <p:nvGrpSpPr>
              <p:cNvPr id="28" name="Group 27"/>
              <p:cNvGrpSpPr/>
              <p:nvPr/>
            </p:nvGrpSpPr>
            <p:grpSpPr>
              <a:xfrm>
                <a:off x="1372465" y="5030875"/>
                <a:ext cx="389262" cy="423558"/>
                <a:chOff x="1519646" y="1470313"/>
                <a:chExt cx="389262" cy="423558"/>
              </a:xfrm>
            </p:grpSpPr>
            <p:sp>
              <p:nvSpPr>
                <p:cNvPr id="42" name="L-Shape 41"/>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811458" y="4556896"/>
                <a:ext cx="385452" cy="430270"/>
                <a:chOff x="2806239" y="1315675"/>
                <a:chExt cx="385452" cy="430270"/>
              </a:xfrm>
            </p:grpSpPr>
            <p:sp>
              <p:nvSpPr>
                <p:cNvPr id="40" name="Isosceles Triangle 39"/>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Shape 40"/>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807648" y="5030489"/>
                <a:ext cx="385452" cy="430270"/>
                <a:chOff x="2806239" y="1315675"/>
                <a:chExt cx="385452" cy="430270"/>
              </a:xfrm>
            </p:grpSpPr>
            <p:sp>
              <p:nvSpPr>
                <p:cNvPr id="38" name="Isosceles Triangle 37"/>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Shape 38"/>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809553" y="5497844"/>
                <a:ext cx="385452" cy="430270"/>
                <a:chOff x="2806239" y="1315675"/>
                <a:chExt cx="385452" cy="430270"/>
              </a:xfrm>
            </p:grpSpPr>
            <p:sp>
              <p:nvSpPr>
                <p:cNvPr id="36" name="Isosceles Triangle 35"/>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Shape 36"/>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p:cNvCxnSpPr/>
              <p:nvPr/>
            </p:nvCxnSpPr>
            <p:spPr>
              <a:xfrm>
                <a:off x="1842728" y="5216237"/>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870172" y="4889238"/>
                <a:ext cx="887691" cy="23657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1896321" y="5290408"/>
                <a:ext cx="818237" cy="32433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27270" y="6118160"/>
                <a:ext cx="3587618" cy="2277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 x 3 MIMO</a:t>
                </a:r>
              </a:p>
            </p:txBody>
          </p:sp>
        </p:grpSp>
        <mc:AlternateContent xmlns:mc="http://schemas.openxmlformats.org/markup-compatibility/2006" xmlns:a14="http://schemas.microsoft.com/office/drawing/2010/main">
          <mc:Choice Requires="a14">
            <p:sp>
              <p:nvSpPr>
                <p:cNvPr id="44" name="TextBox 43"/>
                <p:cNvSpPr txBox="1"/>
                <p:nvPr/>
              </p:nvSpPr>
              <p:spPr>
                <a:xfrm>
                  <a:off x="4655380" y="1599679"/>
                  <a:ext cx="37350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12</m:t>
                        </m:r>
                      </m:oMath>
                    </m:oMathPara>
                  </a14:m>
                  <a:endParaRPr lang="en-US" baseline="-250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655380" y="1599679"/>
                  <a:ext cx="373500" cy="270652"/>
                </a:xfrm>
                <a:prstGeom prst="rect">
                  <a:avLst/>
                </a:prstGeom>
                <a:blipFill>
                  <a:blip r:embed="rId3"/>
                  <a:stretch>
                    <a:fillRect l="-16129" r="-9677" b="-20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421669" y="1951281"/>
                  <a:ext cx="37350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13</m:t>
                        </m:r>
                      </m:oMath>
                    </m:oMathPara>
                  </a14:m>
                  <a:endParaRPr lang="en-US" baseline="-250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421669" y="1951281"/>
                  <a:ext cx="373500" cy="270652"/>
                </a:xfrm>
                <a:prstGeom prst="rect">
                  <a:avLst/>
                </a:prstGeom>
                <a:blipFill>
                  <a:blip r:embed="rId4"/>
                  <a:stretch>
                    <a:fillRect l="-18033" r="-11475" b="-17778"/>
                  </a:stretch>
                </a:blipFill>
              </p:spPr>
              <p:txBody>
                <a:bodyPr/>
                <a:lstStyle/>
                <a:p>
                  <a:r>
                    <a:rPr lang="en-US">
                      <a:noFill/>
                    </a:rPr>
                    <a:t> </a:t>
                  </a:r>
                </a:p>
              </p:txBody>
            </p:sp>
          </mc:Fallback>
        </mc:AlternateContent>
      </p:grpSp>
    </p:spTree>
    <p:extLst>
      <p:ext uri="{BB962C8B-B14F-4D97-AF65-F5344CB8AC3E}">
        <p14:creationId xmlns:p14="http://schemas.microsoft.com/office/powerpoint/2010/main" val="413924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a:t>SIMO</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Receiver diversity techniques</a:t>
            </a:r>
          </a:p>
          <a:p>
            <a:endParaRPr lang="en-US" sz="2400" dirty="0"/>
          </a:p>
          <a:p>
            <a:pPr marL="457200" indent="-457200">
              <a:buAutoNum type="arabicPeriod" startAt="2"/>
            </a:pPr>
            <a:r>
              <a:rPr lang="en-US" sz="2400" dirty="0"/>
              <a:t>Maximal Ratio Combining (MRC)</a:t>
            </a:r>
          </a:p>
          <a:p>
            <a:pPr marL="457200" indent="-457200">
              <a:buAutoNum type="arabicPeriod" startAt="2"/>
            </a:pPr>
            <a:endParaRPr lang="en-US" sz="2400" dirty="0"/>
          </a:p>
          <a:p>
            <a:pPr lvl="1"/>
            <a:r>
              <a:rPr lang="en-US" sz="2000" dirty="0"/>
              <a:t>Use signal available through each Rx antenna</a:t>
            </a:r>
          </a:p>
          <a:p>
            <a:pPr lvl="1"/>
            <a:endParaRPr lang="en-US" sz="2000" dirty="0"/>
          </a:p>
          <a:p>
            <a:pPr lvl="1"/>
            <a:r>
              <a:rPr lang="en-US" sz="2000" dirty="0"/>
              <a:t>Signal combining</a:t>
            </a:r>
          </a:p>
          <a:p>
            <a:pPr lvl="2"/>
            <a:r>
              <a:rPr lang="en-US" sz="1600" dirty="0"/>
              <a:t>Weight the signal of each antenna using its SNR</a:t>
            </a:r>
          </a:p>
          <a:p>
            <a:pPr lvl="2"/>
            <a:r>
              <a:rPr lang="en-US" sz="1600" dirty="0"/>
              <a:t>Amplify useful signal and reduce noise</a:t>
            </a:r>
          </a:p>
          <a:p>
            <a:pPr lvl="2"/>
            <a:r>
              <a:rPr lang="en-US" sz="1600" dirty="0"/>
              <a:t>Sum the weighted signals</a:t>
            </a:r>
          </a:p>
          <a:p>
            <a:pPr lvl="2"/>
            <a:endParaRPr lang="en-US" sz="1600" dirty="0"/>
          </a:p>
          <a:p>
            <a:pPr lvl="1"/>
            <a:r>
              <a:rPr lang="en-US" sz="2000" dirty="0"/>
              <a:t>Challenges?</a:t>
            </a:r>
          </a:p>
          <a:p>
            <a:pPr lvl="2"/>
            <a:r>
              <a:rPr lang="en-US" sz="1600" dirty="0"/>
              <a:t>Each signal received on different path (separate H</a:t>
            </a:r>
            <a:r>
              <a:rPr lang="en-US" sz="1600" baseline="-25000" dirty="0"/>
              <a:t>mn</a:t>
            </a:r>
            <a:r>
              <a:rPr lang="en-US" sz="1600" dirty="0"/>
              <a:t>)</a:t>
            </a:r>
          </a:p>
          <a:p>
            <a:pPr lvl="2"/>
            <a:r>
              <a:rPr lang="en-US" sz="1600" dirty="0"/>
              <a:t>Phase is different for each received signal</a:t>
            </a:r>
          </a:p>
          <a:p>
            <a:pPr lvl="2"/>
            <a:r>
              <a:rPr lang="en-US" sz="1600" dirty="0"/>
              <a:t>Align the phase through a reference before combining the signal</a:t>
            </a:r>
          </a:p>
          <a:p>
            <a:pPr marL="914400" lvl="1" indent="-457200">
              <a:buAutoNum type="arabicPeriod"/>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14</a:t>
            </a:fld>
            <a:endParaRPr lang="en-US" dirty="0"/>
          </a:p>
        </p:txBody>
      </p:sp>
      <p:grpSp>
        <p:nvGrpSpPr>
          <p:cNvPr id="46" name="Group 45"/>
          <p:cNvGrpSpPr/>
          <p:nvPr/>
        </p:nvGrpSpPr>
        <p:grpSpPr>
          <a:xfrm>
            <a:off x="5556382" y="920751"/>
            <a:ext cx="3587618" cy="1788968"/>
            <a:chOff x="2814610" y="1088371"/>
            <a:chExt cx="3587618" cy="1788968"/>
          </a:xfrm>
        </p:grpSpPr>
        <mc:AlternateContent xmlns:mc="http://schemas.openxmlformats.org/markup-compatibility/2006" xmlns:a14="http://schemas.microsoft.com/office/drawing/2010/main">
          <mc:Choice Requires="a14">
            <p:sp>
              <p:nvSpPr>
                <p:cNvPr id="24" name="TextBox 23"/>
                <p:cNvSpPr txBox="1"/>
                <p:nvPr/>
              </p:nvSpPr>
              <p:spPr>
                <a:xfrm>
                  <a:off x="4473410" y="1183555"/>
                  <a:ext cx="37350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11</m:t>
                        </m:r>
                      </m:oMath>
                    </m:oMathPara>
                  </a14:m>
                  <a:endParaRPr lang="en-US" baseline="-25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473410" y="1183555"/>
                  <a:ext cx="373500" cy="270652"/>
                </a:xfrm>
                <a:prstGeom prst="rect">
                  <a:avLst/>
                </a:prstGeom>
                <a:blipFill>
                  <a:blip r:embed="rId2"/>
                  <a:stretch>
                    <a:fillRect l="-18033" r="-11475" b="-20455"/>
                  </a:stretch>
                </a:blipFill>
              </p:spPr>
              <p:txBody>
                <a:bodyPr/>
                <a:lstStyle/>
                <a:p>
                  <a:r>
                    <a:rPr lang="en-US">
                      <a:noFill/>
                    </a:rPr>
                    <a:t> </a:t>
                  </a:r>
                </a:p>
              </p:txBody>
            </p:sp>
          </mc:Fallback>
        </mc:AlternateContent>
        <p:grpSp>
          <p:nvGrpSpPr>
            <p:cNvPr id="25" name="Group 24"/>
            <p:cNvGrpSpPr/>
            <p:nvPr/>
          </p:nvGrpSpPr>
          <p:grpSpPr>
            <a:xfrm>
              <a:off x="2814610" y="1088371"/>
              <a:ext cx="3587618" cy="1788968"/>
              <a:chOff x="427270" y="4556896"/>
              <a:chExt cx="3587618" cy="1788968"/>
            </a:xfrm>
          </p:grpSpPr>
          <p:sp>
            <p:nvSpPr>
              <p:cNvPr id="26" name="Rounded Rectangle 25"/>
              <p:cNvSpPr/>
              <p:nvPr/>
            </p:nvSpPr>
            <p:spPr>
              <a:xfrm>
                <a:off x="788990" y="4591048"/>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27" name="Rounded Rectangle 26"/>
              <p:cNvSpPr/>
              <p:nvPr/>
            </p:nvSpPr>
            <p:spPr>
              <a:xfrm>
                <a:off x="3196910" y="4591047"/>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grpSp>
            <p:nvGrpSpPr>
              <p:cNvPr id="28" name="Group 27"/>
              <p:cNvGrpSpPr/>
              <p:nvPr/>
            </p:nvGrpSpPr>
            <p:grpSpPr>
              <a:xfrm>
                <a:off x="1372465" y="5030875"/>
                <a:ext cx="389262" cy="423558"/>
                <a:chOff x="1519646" y="1470313"/>
                <a:chExt cx="389262" cy="423558"/>
              </a:xfrm>
            </p:grpSpPr>
            <p:sp>
              <p:nvSpPr>
                <p:cNvPr id="42" name="L-Shape 41"/>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811458" y="4556896"/>
                <a:ext cx="385452" cy="430270"/>
                <a:chOff x="2806239" y="1315675"/>
                <a:chExt cx="385452" cy="430270"/>
              </a:xfrm>
            </p:grpSpPr>
            <p:sp>
              <p:nvSpPr>
                <p:cNvPr id="40" name="Isosceles Triangle 39"/>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Shape 40"/>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2807648" y="5030489"/>
                <a:ext cx="385452" cy="430270"/>
                <a:chOff x="2806239" y="1315675"/>
                <a:chExt cx="385452" cy="430270"/>
              </a:xfrm>
            </p:grpSpPr>
            <p:sp>
              <p:nvSpPr>
                <p:cNvPr id="38" name="Isosceles Triangle 37"/>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Shape 38"/>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809553" y="5497844"/>
                <a:ext cx="385452" cy="430270"/>
                <a:chOff x="2806239" y="1315675"/>
                <a:chExt cx="385452" cy="430270"/>
              </a:xfrm>
            </p:grpSpPr>
            <p:sp>
              <p:nvSpPr>
                <p:cNvPr id="36" name="Isosceles Triangle 35"/>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Shape 36"/>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Arrow Connector 31"/>
              <p:cNvCxnSpPr/>
              <p:nvPr/>
            </p:nvCxnSpPr>
            <p:spPr>
              <a:xfrm>
                <a:off x="1842728" y="5216237"/>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1870172" y="4889238"/>
                <a:ext cx="887691" cy="23657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1896321" y="5290408"/>
                <a:ext cx="818237" cy="32433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27270" y="6118160"/>
                <a:ext cx="3587618" cy="2277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 x 3 MIMO</a:t>
                </a:r>
              </a:p>
            </p:txBody>
          </p:sp>
        </p:grpSp>
        <mc:AlternateContent xmlns:mc="http://schemas.openxmlformats.org/markup-compatibility/2006" xmlns:a14="http://schemas.microsoft.com/office/drawing/2010/main">
          <mc:Choice Requires="a14">
            <p:sp>
              <p:nvSpPr>
                <p:cNvPr id="44" name="TextBox 43"/>
                <p:cNvSpPr txBox="1"/>
                <p:nvPr/>
              </p:nvSpPr>
              <p:spPr>
                <a:xfrm>
                  <a:off x="4655380" y="1599679"/>
                  <a:ext cx="37350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12</m:t>
                        </m:r>
                      </m:oMath>
                    </m:oMathPara>
                  </a14:m>
                  <a:endParaRPr lang="en-US" baseline="-250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655380" y="1599679"/>
                  <a:ext cx="373500" cy="270652"/>
                </a:xfrm>
                <a:prstGeom prst="rect">
                  <a:avLst/>
                </a:prstGeom>
                <a:blipFill>
                  <a:blip r:embed="rId3"/>
                  <a:stretch>
                    <a:fillRect l="-16129" r="-9677" b="-20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421669" y="1951281"/>
                  <a:ext cx="373500"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baseline="-25000" smtClean="0">
                            <a:latin typeface="Cambria Math" panose="02040503050406030204" pitchFamily="18" charset="0"/>
                          </a:rPr>
                          <m:t>13</m:t>
                        </m:r>
                      </m:oMath>
                    </m:oMathPara>
                  </a14:m>
                  <a:endParaRPr lang="en-US" baseline="-250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421669" y="1951281"/>
                  <a:ext cx="373500" cy="270652"/>
                </a:xfrm>
                <a:prstGeom prst="rect">
                  <a:avLst/>
                </a:prstGeom>
                <a:blipFill>
                  <a:blip r:embed="rId4"/>
                  <a:stretch>
                    <a:fillRect l="-16393" r="-11475" b="-20455"/>
                  </a:stretch>
                </a:blipFill>
              </p:spPr>
              <p:txBody>
                <a:bodyPr/>
                <a:lstStyle/>
                <a:p>
                  <a:r>
                    <a:rPr lang="en-US">
                      <a:noFill/>
                    </a:rPr>
                    <a:t> </a:t>
                  </a:r>
                </a:p>
              </p:txBody>
            </p:sp>
          </mc:Fallback>
        </mc:AlternateContent>
      </p:grpSp>
    </p:spTree>
    <p:extLst>
      <p:ext uri="{BB962C8B-B14F-4D97-AF65-F5344CB8AC3E}">
        <p14:creationId xmlns:p14="http://schemas.microsoft.com/office/powerpoint/2010/main" val="292012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SEL vs. MRC</a:t>
            </a:r>
          </a:p>
        </p:txBody>
      </p:sp>
      <p:sp>
        <p:nvSpPr>
          <p:cNvPr id="3" name="Content Placeholder 2"/>
          <p:cNvSpPr>
            <a:spLocks noGrp="1"/>
          </p:cNvSpPr>
          <p:nvPr>
            <p:ph idx="1"/>
          </p:nvPr>
        </p:nvSpPr>
        <p:spPr>
          <a:xfrm>
            <a:off x="155864" y="852055"/>
            <a:ext cx="8832272" cy="5860472"/>
          </a:xfrm>
        </p:spPr>
        <p:txBody>
          <a:bodyPr>
            <a:normAutofit/>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400" dirty="0"/>
              <a:t>802.11n link with 1x3 configuration</a:t>
            </a:r>
          </a:p>
          <a:p>
            <a:pPr lvl="1"/>
            <a:r>
              <a:rPr lang="en-US" sz="2000" dirty="0"/>
              <a:t>Each Rx antenna (A, B, C) observes independent channel fading </a:t>
            </a:r>
          </a:p>
          <a:p>
            <a:pPr lvl="1"/>
            <a:r>
              <a:rPr lang="en-US" sz="2000" dirty="0"/>
              <a:t>SEL selects B – best SNR</a:t>
            </a:r>
          </a:p>
          <a:p>
            <a:pPr lvl="1"/>
            <a:r>
              <a:rPr lang="en-US" sz="2000" dirty="0"/>
              <a:t>MRC (for AB and ABC) substantially improves the SNR</a:t>
            </a:r>
          </a:p>
          <a:p>
            <a:pPr lvl="1"/>
            <a:r>
              <a:rPr lang="en-US" sz="2000" dirty="0"/>
              <a:t>MRC more complex to implement but higher performance gain compared to SEL</a:t>
            </a:r>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15</a:t>
            </a:fld>
            <a:endParaRPr lang="en-US" dirty="0"/>
          </a:p>
        </p:txBody>
      </p:sp>
      <p:pic>
        <p:nvPicPr>
          <p:cNvPr id="4" name="Picture 3"/>
          <p:cNvPicPr>
            <a:picLocks noChangeAspect="1"/>
          </p:cNvPicPr>
          <p:nvPr/>
        </p:nvPicPr>
        <p:blipFill>
          <a:blip r:embed="rId2"/>
          <a:stretch>
            <a:fillRect/>
          </a:stretch>
        </p:blipFill>
        <p:spPr>
          <a:xfrm>
            <a:off x="909597" y="1027108"/>
            <a:ext cx="3950424" cy="2725783"/>
          </a:xfrm>
          <a:prstGeom prst="rect">
            <a:avLst/>
          </a:prstGeom>
        </p:spPr>
      </p:pic>
      <p:grpSp>
        <p:nvGrpSpPr>
          <p:cNvPr id="6" name="Group 5"/>
          <p:cNvGrpSpPr/>
          <p:nvPr/>
        </p:nvGrpSpPr>
        <p:grpSpPr>
          <a:xfrm>
            <a:off x="5039513" y="1425848"/>
            <a:ext cx="3587618" cy="1788968"/>
            <a:chOff x="2814610" y="1088371"/>
            <a:chExt cx="3587618" cy="1788968"/>
          </a:xfrm>
        </p:grpSpPr>
        <mc:AlternateContent xmlns:mc="http://schemas.openxmlformats.org/markup-compatibility/2006" xmlns:a14="http://schemas.microsoft.com/office/drawing/2010/main">
          <mc:Choice Requires="a14">
            <p:sp>
              <p:nvSpPr>
                <p:cNvPr id="8" name="TextBox 7"/>
                <p:cNvSpPr txBox="1"/>
                <p:nvPr/>
              </p:nvSpPr>
              <p:spPr>
                <a:xfrm>
                  <a:off x="5360063" y="1191996"/>
                  <a:ext cx="183384"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n-US" baseline="-25000" dirty="0"/>
                </a:p>
              </p:txBody>
            </p:sp>
          </mc:Choice>
          <mc:Fallback xmlns="">
            <p:sp>
              <p:nvSpPr>
                <p:cNvPr id="8" name="TextBox 7"/>
                <p:cNvSpPr txBox="1">
                  <a:spLocks noRot="1" noChangeAspect="1" noMove="1" noResize="1" noEditPoints="1" noAdjustHandles="1" noChangeArrowheads="1" noChangeShapeType="1" noTextEdit="1"/>
                </p:cNvSpPr>
                <p:nvPr/>
              </p:nvSpPr>
              <p:spPr>
                <a:xfrm>
                  <a:off x="5360063" y="1191996"/>
                  <a:ext cx="183384" cy="270652"/>
                </a:xfrm>
                <a:prstGeom prst="rect">
                  <a:avLst/>
                </a:prstGeom>
                <a:blipFill>
                  <a:blip r:embed="rId3"/>
                  <a:stretch>
                    <a:fillRect l="-33333" r="-36667" b="-11364"/>
                  </a:stretch>
                </a:blipFill>
              </p:spPr>
              <p:txBody>
                <a:bodyPr/>
                <a:lstStyle/>
                <a:p>
                  <a:r>
                    <a:rPr lang="en-US">
                      <a:noFill/>
                    </a:rPr>
                    <a:t> </a:t>
                  </a:r>
                </a:p>
              </p:txBody>
            </p:sp>
          </mc:Fallback>
        </mc:AlternateContent>
        <p:grpSp>
          <p:nvGrpSpPr>
            <p:cNvPr id="9" name="Group 8"/>
            <p:cNvGrpSpPr/>
            <p:nvPr/>
          </p:nvGrpSpPr>
          <p:grpSpPr>
            <a:xfrm>
              <a:off x="2814610" y="1088371"/>
              <a:ext cx="3587618" cy="1788968"/>
              <a:chOff x="427270" y="4556896"/>
              <a:chExt cx="3587618" cy="1788968"/>
            </a:xfrm>
          </p:grpSpPr>
          <p:sp>
            <p:nvSpPr>
              <p:cNvPr id="12" name="Rounded Rectangle 11"/>
              <p:cNvSpPr/>
              <p:nvPr/>
            </p:nvSpPr>
            <p:spPr>
              <a:xfrm>
                <a:off x="788990" y="4591048"/>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13" name="Rounded Rectangle 12"/>
              <p:cNvSpPr/>
              <p:nvPr/>
            </p:nvSpPr>
            <p:spPr>
              <a:xfrm>
                <a:off x="3196910" y="4591047"/>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grpSp>
            <p:nvGrpSpPr>
              <p:cNvPr id="14" name="Group 13"/>
              <p:cNvGrpSpPr/>
              <p:nvPr/>
            </p:nvGrpSpPr>
            <p:grpSpPr>
              <a:xfrm>
                <a:off x="1372465" y="5030875"/>
                <a:ext cx="389262" cy="423558"/>
                <a:chOff x="1519646" y="1470313"/>
                <a:chExt cx="389262" cy="423558"/>
              </a:xfrm>
            </p:grpSpPr>
            <p:sp>
              <p:nvSpPr>
                <p:cNvPr id="28" name="L-Shape 27"/>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811458" y="4556896"/>
                <a:ext cx="385452" cy="430270"/>
                <a:chOff x="2806239" y="1315675"/>
                <a:chExt cx="385452" cy="430270"/>
              </a:xfrm>
            </p:grpSpPr>
            <p:sp>
              <p:nvSpPr>
                <p:cNvPr id="26" name="Isosceles Triangle 25"/>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Shape 26"/>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807648" y="5030489"/>
                <a:ext cx="385452" cy="430270"/>
                <a:chOff x="2806239" y="1315675"/>
                <a:chExt cx="385452" cy="430270"/>
              </a:xfrm>
            </p:grpSpPr>
            <p:sp>
              <p:nvSpPr>
                <p:cNvPr id="24" name="Isosceles Triangle 23"/>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809553" y="5497844"/>
                <a:ext cx="385452" cy="430270"/>
                <a:chOff x="2806239" y="1315675"/>
                <a:chExt cx="385452" cy="430270"/>
              </a:xfrm>
            </p:grpSpPr>
            <p:sp>
              <p:nvSpPr>
                <p:cNvPr id="22" name="Isosceles Triangle 21"/>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Shape 22"/>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Arrow Connector 17"/>
              <p:cNvCxnSpPr/>
              <p:nvPr/>
            </p:nvCxnSpPr>
            <p:spPr>
              <a:xfrm>
                <a:off x="1842728" y="5216237"/>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870172" y="4889238"/>
                <a:ext cx="887691" cy="23657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1896321" y="5290408"/>
                <a:ext cx="818237" cy="32433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27270" y="6118160"/>
                <a:ext cx="3587618" cy="2277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 x 3 MIMO</a:t>
                </a:r>
              </a:p>
            </p:txBody>
          </p:sp>
        </p:grpSp>
        <mc:AlternateContent xmlns:mc="http://schemas.openxmlformats.org/markup-compatibility/2006" xmlns:a14="http://schemas.microsoft.com/office/drawing/2010/main">
          <mc:Choice Requires="a14">
            <p:sp>
              <p:nvSpPr>
                <p:cNvPr id="10" name="TextBox 9"/>
                <p:cNvSpPr txBox="1"/>
                <p:nvPr/>
              </p:nvSpPr>
              <p:spPr>
                <a:xfrm>
                  <a:off x="5386669" y="1659185"/>
                  <a:ext cx="193771"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n-US" baseline="-25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386669" y="1659185"/>
                  <a:ext cx="193771" cy="270652"/>
                </a:xfrm>
                <a:prstGeom prst="rect">
                  <a:avLst/>
                </a:prstGeom>
                <a:blipFill>
                  <a:blip r:embed="rId4"/>
                  <a:stretch>
                    <a:fillRect l="-35484" r="-32258" b="-1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362992" y="2133094"/>
                  <a:ext cx="183255" cy="2706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US" baseline="-25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362992" y="2133094"/>
                  <a:ext cx="183255" cy="270652"/>
                </a:xfrm>
                <a:prstGeom prst="rect">
                  <a:avLst/>
                </a:prstGeom>
                <a:blipFill>
                  <a:blip r:embed="rId5"/>
                  <a:stretch>
                    <a:fillRect l="-36667" r="-30000" b="-11111"/>
                  </a:stretch>
                </a:blipFill>
              </p:spPr>
              <p:txBody>
                <a:bodyPr/>
                <a:lstStyle/>
                <a:p>
                  <a:r>
                    <a:rPr lang="en-US">
                      <a:noFill/>
                    </a:rPr>
                    <a:t> </a:t>
                  </a:r>
                </a:p>
              </p:txBody>
            </p:sp>
          </mc:Fallback>
        </mc:AlternateContent>
      </p:grpSp>
      <p:sp>
        <p:nvSpPr>
          <p:cNvPr id="30" name="Rectangle 29"/>
          <p:cNvSpPr/>
          <p:nvPr/>
        </p:nvSpPr>
        <p:spPr>
          <a:xfrm>
            <a:off x="4057705" y="881636"/>
            <a:ext cx="514295" cy="22077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Tree>
    <p:extLst>
      <p:ext uri="{BB962C8B-B14F-4D97-AF65-F5344CB8AC3E}">
        <p14:creationId xmlns:p14="http://schemas.microsoft.com/office/powerpoint/2010/main" val="771680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a:t>MISO</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Transmit diversity techniques</a:t>
            </a:r>
          </a:p>
          <a:p>
            <a:endParaRPr lang="en-US" sz="2400" dirty="0"/>
          </a:p>
          <a:p>
            <a:endParaRPr lang="en-US" sz="2400" dirty="0"/>
          </a:p>
          <a:p>
            <a:endParaRPr lang="en-US" sz="2400" dirty="0"/>
          </a:p>
          <a:p>
            <a:pPr marL="457200" indent="-457200">
              <a:buAutoNum type="arabicPeriod"/>
            </a:pPr>
            <a:r>
              <a:rPr lang="en-US" sz="2400" dirty="0"/>
              <a:t>Selection Combining (SEL)</a:t>
            </a:r>
          </a:p>
          <a:p>
            <a:pPr lvl="1"/>
            <a:r>
              <a:rPr lang="en-US" sz="2000" dirty="0"/>
              <a:t>Pick the best (highest SNR) antenna to send the signal</a:t>
            </a:r>
          </a:p>
          <a:p>
            <a:pPr lvl="1"/>
            <a:endParaRPr lang="en-US" sz="2000" dirty="0"/>
          </a:p>
          <a:p>
            <a:pPr marL="457200" indent="-457200">
              <a:buFont typeface="+mj-lt"/>
              <a:buAutoNum type="arabicPeriod"/>
            </a:pPr>
            <a:r>
              <a:rPr lang="en-US" sz="2400" dirty="0"/>
              <a:t>Maximal Ratio Combining (MRC)</a:t>
            </a:r>
          </a:p>
          <a:p>
            <a:pPr lvl="1"/>
            <a:r>
              <a:rPr lang="en-US" sz="2000" dirty="0"/>
              <a:t>Transmitter </a:t>
            </a:r>
            <a:r>
              <a:rPr lang="en-US" sz="2000" dirty="0" err="1"/>
              <a:t>precodes</a:t>
            </a:r>
            <a:r>
              <a:rPr lang="en-US" sz="2000" dirty="0"/>
              <a:t> the signal</a:t>
            </a:r>
            <a:endParaRPr lang="en-US" sz="1600" dirty="0"/>
          </a:p>
          <a:p>
            <a:pPr lvl="2"/>
            <a:r>
              <a:rPr lang="en-US" sz="1600" dirty="0"/>
              <a:t>Apply more power to the antenna path which provides higher SNR</a:t>
            </a:r>
          </a:p>
          <a:p>
            <a:pPr lvl="2"/>
            <a:r>
              <a:rPr lang="en-US" sz="1600" dirty="0"/>
              <a:t>Delay the phase in such as way that transmitted signal from all antennas combine constructively at the receiver</a:t>
            </a:r>
          </a:p>
          <a:p>
            <a:pPr lvl="2"/>
            <a:endParaRPr lang="en-US" sz="2000" dirty="0"/>
          </a:p>
          <a:p>
            <a:pPr marL="457200" lvl="1" indent="0">
              <a:buNone/>
            </a:pPr>
            <a:r>
              <a:rPr lang="en-US" sz="2000" dirty="0"/>
              <a:t>		        How to know which antenna is the best?</a:t>
            </a:r>
          </a:p>
          <a:p>
            <a:pPr lvl="2"/>
            <a:endParaRPr lang="en-US" sz="1600" dirty="0"/>
          </a:p>
          <a:p>
            <a:pPr lvl="2"/>
            <a:endParaRPr lang="en-US" sz="1600" dirty="0"/>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16</a:t>
            </a:fld>
            <a:endParaRPr lang="en-US" dirty="0"/>
          </a:p>
        </p:txBody>
      </p:sp>
      <p:grpSp>
        <p:nvGrpSpPr>
          <p:cNvPr id="5" name="Group 4"/>
          <p:cNvGrpSpPr/>
          <p:nvPr/>
        </p:nvGrpSpPr>
        <p:grpSpPr>
          <a:xfrm>
            <a:off x="5312542" y="1046411"/>
            <a:ext cx="3587618" cy="1922923"/>
            <a:chOff x="5042576" y="1351211"/>
            <a:chExt cx="3587618" cy="1922923"/>
          </a:xfrm>
        </p:grpSpPr>
        <p:sp>
          <p:nvSpPr>
            <p:cNvPr id="65" name="Rounded Rectangle 64"/>
            <p:cNvSpPr/>
            <p:nvPr/>
          </p:nvSpPr>
          <p:spPr>
            <a:xfrm>
              <a:off x="5316583" y="1383125"/>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66" name="Rounded Rectangle 65"/>
            <p:cNvSpPr/>
            <p:nvPr/>
          </p:nvSpPr>
          <p:spPr>
            <a:xfrm>
              <a:off x="7724503" y="1383124"/>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sp>
          <p:nvSpPr>
            <p:cNvPr id="67" name="L-Shape 66"/>
            <p:cNvSpPr/>
            <p:nvPr/>
          </p:nvSpPr>
          <p:spPr>
            <a:xfrm rot="16200000">
              <a:off x="5904534" y="1500569"/>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rot="10800000">
              <a:off x="6018711" y="1351211"/>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5900058" y="1822952"/>
              <a:ext cx="389262" cy="423558"/>
              <a:chOff x="1519646" y="1470313"/>
              <a:chExt cx="389262" cy="423558"/>
            </a:xfrm>
          </p:grpSpPr>
          <p:sp>
            <p:nvSpPr>
              <p:cNvPr id="70" name="L-Shape 69"/>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5900058" y="2294693"/>
              <a:ext cx="389262" cy="423558"/>
              <a:chOff x="1519646" y="1470313"/>
              <a:chExt cx="389262" cy="423558"/>
            </a:xfrm>
          </p:grpSpPr>
          <p:sp>
            <p:nvSpPr>
              <p:cNvPr id="73" name="L-Shape 72"/>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7335241" y="1822566"/>
              <a:ext cx="385452" cy="430270"/>
              <a:chOff x="2806239" y="1315675"/>
              <a:chExt cx="385452" cy="430270"/>
            </a:xfrm>
          </p:grpSpPr>
          <p:sp>
            <p:nvSpPr>
              <p:cNvPr id="76" name="Isosceles Triangle 75"/>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Shape 76"/>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8" name="Straight Arrow Connector 77"/>
            <p:cNvCxnSpPr/>
            <p:nvPr/>
          </p:nvCxnSpPr>
          <p:spPr>
            <a:xfrm>
              <a:off x="6370321" y="2008314"/>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6497829" y="1639231"/>
              <a:ext cx="678274" cy="297782"/>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6448458" y="2082484"/>
              <a:ext cx="801093" cy="347829"/>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042576" y="3046430"/>
              <a:ext cx="3587618" cy="2277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MISO (Multiple Input Single Output)</a:t>
              </a:r>
            </a:p>
          </p:txBody>
        </p:sp>
      </p:grpSp>
    </p:spTree>
    <p:extLst>
      <p:ext uri="{BB962C8B-B14F-4D97-AF65-F5344CB8AC3E}">
        <p14:creationId xmlns:p14="http://schemas.microsoft.com/office/powerpoint/2010/main" val="148904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a:t>MISO</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lnSpcReduction="10000"/>
          </a:bodyPr>
          <a:lstStyle/>
          <a:p>
            <a:r>
              <a:rPr lang="en-US" sz="2400" dirty="0"/>
              <a:t>Transmit diversity techniques</a:t>
            </a:r>
          </a:p>
          <a:p>
            <a:pPr lvl="1"/>
            <a:r>
              <a:rPr lang="en-US" sz="2000" dirty="0"/>
              <a:t>Requires feedback</a:t>
            </a:r>
            <a:endParaRPr lang="en-US" sz="2400" dirty="0"/>
          </a:p>
          <a:p>
            <a:endParaRPr lang="en-US" sz="2400" dirty="0"/>
          </a:p>
          <a:p>
            <a:endParaRPr lang="en-US" sz="2400" dirty="0"/>
          </a:p>
          <a:p>
            <a:endParaRPr lang="en-US" sz="2400" dirty="0"/>
          </a:p>
          <a:p>
            <a:r>
              <a:rPr lang="en-US" sz="2400" dirty="0"/>
              <a:t> Channel feedback from receiver</a:t>
            </a:r>
          </a:p>
          <a:p>
            <a:pPr lvl="1"/>
            <a:r>
              <a:rPr lang="en-US" sz="2000" dirty="0"/>
              <a:t>Transmitter sends data to receiver</a:t>
            </a:r>
          </a:p>
          <a:p>
            <a:pPr lvl="1"/>
            <a:r>
              <a:rPr lang="en-US" sz="2000" dirty="0"/>
              <a:t>Receiver observe the channel matrix for each spatial path</a:t>
            </a:r>
          </a:p>
          <a:p>
            <a:pPr lvl="1"/>
            <a:r>
              <a:rPr lang="en-US" sz="2000" dirty="0"/>
              <a:t>Receiver sends the measured channel matrix back to transmitter</a:t>
            </a:r>
          </a:p>
          <a:p>
            <a:pPr lvl="1"/>
            <a:r>
              <a:rPr lang="en-US" sz="2000" dirty="0"/>
              <a:t>Transmitter uses the feedback for SEL or MRC</a:t>
            </a:r>
          </a:p>
          <a:p>
            <a:pPr lvl="2"/>
            <a:endParaRPr lang="en-US" sz="1600" dirty="0"/>
          </a:p>
          <a:p>
            <a:r>
              <a:rPr lang="en-US" sz="2400" dirty="0"/>
              <a:t>Reciprocity</a:t>
            </a:r>
          </a:p>
          <a:p>
            <a:pPr lvl="1"/>
            <a:r>
              <a:rPr lang="en-US" sz="2000" dirty="0"/>
              <a:t>Transmitter measures the channel matrix when it receives a packets from receiver </a:t>
            </a:r>
          </a:p>
          <a:p>
            <a:pPr lvl="1"/>
            <a:r>
              <a:rPr lang="en-US" sz="2000" dirty="0"/>
              <a:t>Calibration required to account for differences (different hardware, number of antennas)</a:t>
            </a:r>
          </a:p>
        </p:txBody>
      </p:sp>
      <p:sp>
        <p:nvSpPr>
          <p:cNvPr id="7" name="Slide Number Placeholder 6"/>
          <p:cNvSpPr>
            <a:spLocks noGrp="1"/>
          </p:cNvSpPr>
          <p:nvPr>
            <p:ph type="sldNum" sz="quarter" idx="12"/>
          </p:nvPr>
        </p:nvSpPr>
        <p:spPr/>
        <p:txBody>
          <a:bodyPr/>
          <a:lstStyle/>
          <a:p>
            <a:fld id="{A75E27EB-3160-4CD9-8D87-5A6A393A4E22}" type="slidenum">
              <a:rPr lang="en-US" smtClean="0"/>
              <a:t>17</a:t>
            </a:fld>
            <a:endParaRPr lang="en-US" dirty="0"/>
          </a:p>
        </p:txBody>
      </p:sp>
      <p:grpSp>
        <p:nvGrpSpPr>
          <p:cNvPr id="5" name="Group 4"/>
          <p:cNvGrpSpPr/>
          <p:nvPr/>
        </p:nvGrpSpPr>
        <p:grpSpPr>
          <a:xfrm>
            <a:off x="5312542" y="1046411"/>
            <a:ext cx="3587618" cy="1922923"/>
            <a:chOff x="5042576" y="1351211"/>
            <a:chExt cx="3587618" cy="1922923"/>
          </a:xfrm>
        </p:grpSpPr>
        <p:sp>
          <p:nvSpPr>
            <p:cNvPr id="65" name="Rounded Rectangle 64"/>
            <p:cNvSpPr/>
            <p:nvPr/>
          </p:nvSpPr>
          <p:spPr>
            <a:xfrm>
              <a:off x="5316583" y="1383125"/>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66" name="Rounded Rectangle 65"/>
            <p:cNvSpPr/>
            <p:nvPr/>
          </p:nvSpPr>
          <p:spPr>
            <a:xfrm>
              <a:off x="7724503" y="1383124"/>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sp>
          <p:nvSpPr>
            <p:cNvPr id="67" name="L-Shape 66"/>
            <p:cNvSpPr/>
            <p:nvPr/>
          </p:nvSpPr>
          <p:spPr>
            <a:xfrm rot="16200000">
              <a:off x="5904534" y="1500569"/>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rot="10800000">
              <a:off x="6018711" y="1351211"/>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5900058" y="1822952"/>
              <a:ext cx="389262" cy="423558"/>
              <a:chOff x="1519646" y="1470313"/>
              <a:chExt cx="389262" cy="423558"/>
            </a:xfrm>
          </p:grpSpPr>
          <p:sp>
            <p:nvSpPr>
              <p:cNvPr id="70" name="L-Shape 69"/>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5900058" y="2294693"/>
              <a:ext cx="389262" cy="423558"/>
              <a:chOff x="1519646" y="1470313"/>
              <a:chExt cx="389262" cy="423558"/>
            </a:xfrm>
          </p:grpSpPr>
          <p:sp>
            <p:nvSpPr>
              <p:cNvPr id="73" name="L-Shape 72"/>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7335241" y="1822566"/>
              <a:ext cx="385452" cy="430270"/>
              <a:chOff x="2806239" y="1315675"/>
              <a:chExt cx="385452" cy="430270"/>
            </a:xfrm>
          </p:grpSpPr>
          <p:sp>
            <p:nvSpPr>
              <p:cNvPr id="76" name="Isosceles Triangle 75"/>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Shape 76"/>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8" name="Straight Arrow Connector 77"/>
            <p:cNvCxnSpPr/>
            <p:nvPr/>
          </p:nvCxnSpPr>
          <p:spPr>
            <a:xfrm>
              <a:off x="6370321" y="2008314"/>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flipV="1">
              <a:off x="6497829" y="1639231"/>
              <a:ext cx="678274" cy="297782"/>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6448458" y="2082484"/>
              <a:ext cx="801093" cy="347829"/>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042576" y="3046430"/>
              <a:ext cx="3587618" cy="2277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MISO (Multiple Input Single Output)</a:t>
              </a:r>
            </a:p>
          </p:txBody>
        </p:sp>
      </p:grpSp>
    </p:spTree>
    <p:extLst>
      <p:ext uri="{BB962C8B-B14F-4D97-AF65-F5344CB8AC3E}">
        <p14:creationId xmlns:p14="http://schemas.microsoft.com/office/powerpoint/2010/main" val="243992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MIMO and Capacity</a:t>
            </a:r>
          </a:p>
        </p:txBody>
      </p:sp>
      <p:sp>
        <p:nvSpPr>
          <p:cNvPr id="3" name="Content Placeholder 2"/>
          <p:cNvSpPr>
            <a:spLocks noGrp="1"/>
          </p:cNvSpPr>
          <p:nvPr>
            <p:ph idx="1"/>
          </p:nvPr>
        </p:nvSpPr>
        <p:spPr>
          <a:xfrm>
            <a:off x="155864" y="852055"/>
            <a:ext cx="8832272" cy="5860472"/>
          </a:xfrm>
        </p:spPr>
        <p:txBody>
          <a:bodyPr>
            <a:normAutofit/>
          </a:bodyPr>
          <a:lstStyle/>
          <a:p>
            <a:endParaRPr lang="en-US" sz="2000" dirty="0"/>
          </a:p>
          <a:p>
            <a:pPr marL="457200" lvl="1" indent="0">
              <a:buNone/>
            </a:pPr>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18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22850712"/>
              </p:ext>
            </p:extLst>
          </p:nvPr>
        </p:nvGraphicFramePr>
        <p:xfrm>
          <a:off x="853440" y="1397001"/>
          <a:ext cx="7471954" cy="4781874"/>
        </p:xfrm>
        <a:graphic>
          <a:graphicData uri="http://schemas.openxmlformats.org/drawingml/2006/table">
            <a:tbl>
              <a:tblPr firstRow="1" bandRow="1">
                <a:tableStyleId>{5C22544A-7EE6-4342-B048-85BDC9FD1C3A}</a:tableStyleId>
              </a:tblPr>
              <a:tblGrid>
                <a:gridCol w="3735977">
                  <a:extLst>
                    <a:ext uri="{9D8B030D-6E8A-4147-A177-3AD203B41FA5}">
                      <a16:colId xmlns:a16="http://schemas.microsoft.com/office/drawing/2014/main" val="1556295504"/>
                    </a:ext>
                  </a:extLst>
                </a:gridCol>
                <a:gridCol w="3735977">
                  <a:extLst>
                    <a:ext uri="{9D8B030D-6E8A-4147-A177-3AD203B41FA5}">
                      <a16:colId xmlns:a16="http://schemas.microsoft.com/office/drawing/2014/main" val="9269176"/>
                    </a:ext>
                  </a:extLst>
                </a:gridCol>
              </a:tblGrid>
              <a:tr h="796979">
                <a:tc>
                  <a:txBody>
                    <a:bodyPr/>
                    <a:lstStyle/>
                    <a:p>
                      <a:pPr algn="ctr"/>
                      <a:r>
                        <a:rPr lang="en-US" dirty="0"/>
                        <a:t>MIMO technique</a:t>
                      </a:r>
                    </a:p>
                  </a:txBody>
                  <a:tcPr/>
                </a:tc>
                <a:tc>
                  <a:txBody>
                    <a:bodyPr/>
                    <a:lstStyle/>
                    <a:p>
                      <a:pPr algn="ctr"/>
                      <a:r>
                        <a:rPr lang="en-US" dirty="0"/>
                        <a:t>Capacity</a:t>
                      </a:r>
                      <a:r>
                        <a:rPr lang="en-US" baseline="0" dirty="0"/>
                        <a:t> (bits/second)</a:t>
                      </a:r>
                      <a:endParaRPr lang="en-US" dirty="0"/>
                    </a:p>
                  </a:txBody>
                  <a:tcPr/>
                </a:tc>
                <a:extLst>
                  <a:ext uri="{0D108BD9-81ED-4DB2-BD59-A6C34878D82A}">
                    <a16:rowId xmlns:a16="http://schemas.microsoft.com/office/drawing/2014/main" val="565861735"/>
                  </a:ext>
                </a:extLst>
              </a:tr>
              <a:tr h="796979">
                <a:tc>
                  <a:txBody>
                    <a:bodyPr/>
                    <a:lstStyle/>
                    <a:p>
                      <a:pPr algn="ctr"/>
                      <a:r>
                        <a:rPr lang="en-US" dirty="0"/>
                        <a:t>SISO</a:t>
                      </a:r>
                    </a:p>
                  </a:txBody>
                  <a:tcPr/>
                </a:tc>
                <a:tc>
                  <a:txBody>
                    <a:bodyPr/>
                    <a:lstStyle/>
                    <a:p>
                      <a:pPr algn="ctr"/>
                      <a:endParaRPr lang="en-US" dirty="0"/>
                    </a:p>
                  </a:txBody>
                  <a:tcPr/>
                </a:tc>
                <a:extLst>
                  <a:ext uri="{0D108BD9-81ED-4DB2-BD59-A6C34878D82A}">
                    <a16:rowId xmlns:a16="http://schemas.microsoft.com/office/drawing/2014/main" val="654615379"/>
                  </a:ext>
                </a:extLst>
              </a:tr>
              <a:tr h="79697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813629548"/>
                  </a:ext>
                </a:extLst>
              </a:tr>
              <a:tr h="79697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266968179"/>
                  </a:ext>
                </a:extLst>
              </a:tr>
              <a:tr h="79697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397953763"/>
                  </a:ext>
                </a:extLst>
              </a:tr>
              <a:tr h="79697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378562136"/>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4721731" y="2351902"/>
                <a:ext cx="24832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𝑆𝑁𝑅</m:t>
                              </m:r>
                            </m:e>
                          </m:d>
                        </m:e>
                      </m:func>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721731" y="2351902"/>
                <a:ext cx="2483244" cy="369332"/>
              </a:xfrm>
              <a:prstGeom prst="rect">
                <a:avLst/>
              </a:prstGeom>
              <a:blipFill>
                <a:blip r:embed="rId2"/>
                <a:stretch>
                  <a:fillRect b="-13333"/>
                </a:stretch>
              </a:blipFill>
            </p:spPr>
            <p:txBody>
              <a:bodyPr/>
              <a:lstStyle/>
              <a:p>
                <a:r>
                  <a:rPr lang="en-US">
                    <a:noFill/>
                  </a:rPr>
                  <a:t> </a:t>
                </a:r>
              </a:p>
            </p:txBody>
          </p:sp>
        </mc:Fallback>
      </mc:AlternateContent>
      <p:sp>
        <p:nvSpPr>
          <p:cNvPr id="8" name="Rectangle 7"/>
          <p:cNvSpPr/>
          <p:nvPr/>
        </p:nvSpPr>
        <p:spPr>
          <a:xfrm>
            <a:off x="7816961" y="833875"/>
            <a:ext cx="508433" cy="27906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Tree>
    <p:extLst>
      <p:ext uri="{BB962C8B-B14F-4D97-AF65-F5344CB8AC3E}">
        <p14:creationId xmlns:p14="http://schemas.microsoft.com/office/powerpoint/2010/main" val="1523151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MIMO and Capacity</a:t>
            </a:r>
          </a:p>
        </p:txBody>
      </p:sp>
      <p:sp>
        <p:nvSpPr>
          <p:cNvPr id="3" name="Content Placeholder 2"/>
          <p:cNvSpPr>
            <a:spLocks noGrp="1"/>
          </p:cNvSpPr>
          <p:nvPr>
            <p:ph idx="1"/>
          </p:nvPr>
        </p:nvSpPr>
        <p:spPr>
          <a:xfrm>
            <a:off x="155864" y="852055"/>
            <a:ext cx="8832272" cy="5860472"/>
          </a:xfrm>
        </p:spPr>
        <p:txBody>
          <a:bodyPr>
            <a:normAutofit/>
          </a:bodyPr>
          <a:lstStyle/>
          <a:p>
            <a:endParaRPr lang="en-US" sz="2000" dirty="0"/>
          </a:p>
          <a:p>
            <a:pPr marL="457200" lvl="1" indent="0">
              <a:buNone/>
            </a:pPr>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52705421"/>
              </p:ext>
            </p:extLst>
          </p:nvPr>
        </p:nvGraphicFramePr>
        <p:xfrm>
          <a:off x="853440" y="1397001"/>
          <a:ext cx="7471954" cy="4781874"/>
        </p:xfrm>
        <a:graphic>
          <a:graphicData uri="http://schemas.openxmlformats.org/drawingml/2006/table">
            <a:tbl>
              <a:tblPr firstRow="1" bandRow="1">
                <a:tableStyleId>{5C22544A-7EE6-4342-B048-85BDC9FD1C3A}</a:tableStyleId>
              </a:tblPr>
              <a:tblGrid>
                <a:gridCol w="3735977">
                  <a:extLst>
                    <a:ext uri="{9D8B030D-6E8A-4147-A177-3AD203B41FA5}">
                      <a16:colId xmlns:a16="http://schemas.microsoft.com/office/drawing/2014/main" val="1556295504"/>
                    </a:ext>
                  </a:extLst>
                </a:gridCol>
                <a:gridCol w="3735977">
                  <a:extLst>
                    <a:ext uri="{9D8B030D-6E8A-4147-A177-3AD203B41FA5}">
                      <a16:colId xmlns:a16="http://schemas.microsoft.com/office/drawing/2014/main" val="9269176"/>
                    </a:ext>
                  </a:extLst>
                </a:gridCol>
              </a:tblGrid>
              <a:tr h="796979">
                <a:tc>
                  <a:txBody>
                    <a:bodyPr/>
                    <a:lstStyle/>
                    <a:p>
                      <a:pPr algn="ctr"/>
                      <a:r>
                        <a:rPr lang="en-US" dirty="0"/>
                        <a:t>MIMO technique</a:t>
                      </a:r>
                    </a:p>
                  </a:txBody>
                  <a:tcPr/>
                </a:tc>
                <a:tc>
                  <a:txBody>
                    <a:bodyPr/>
                    <a:lstStyle/>
                    <a:p>
                      <a:pPr algn="ctr"/>
                      <a:r>
                        <a:rPr lang="en-US" dirty="0"/>
                        <a:t>Capacity</a:t>
                      </a:r>
                      <a:r>
                        <a:rPr lang="en-US" baseline="0" dirty="0"/>
                        <a:t> (bits/second)</a:t>
                      </a:r>
                      <a:endParaRPr lang="en-US" dirty="0"/>
                    </a:p>
                  </a:txBody>
                  <a:tcPr/>
                </a:tc>
                <a:extLst>
                  <a:ext uri="{0D108BD9-81ED-4DB2-BD59-A6C34878D82A}">
                    <a16:rowId xmlns:a16="http://schemas.microsoft.com/office/drawing/2014/main" val="565861735"/>
                  </a:ext>
                </a:extLst>
              </a:tr>
              <a:tr h="796979">
                <a:tc>
                  <a:txBody>
                    <a:bodyPr/>
                    <a:lstStyle/>
                    <a:p>
                      <a:pPr algn="ctr"/>
                      <a:r>
                        <a:rPr lang="en-US" dirty="0"/>
                        <a:t>SISO</a:t>
                      </a:r>
                    </a:p>
                  </a:txBody>
                  <a:tcPr/>
                </a:tc>
                <a:tc>
                  <a:txBody>
                    <a:bodyPr/>
                    <a:lstStyle/>
                    <a:p>
                      <a:pPr algn="ctr"/>
                      <a:endParaRPr lang="en-US" dirty="0"/>
                    </a:p>
                  </a:txBody>
                  <a:tcPr/>
                </a:tc>
                <a:extLst>
                  <a:ext uri="{0D108BD9-81ED-4DB2-BD59-A6C34878D82A}">
                    <a16:rowId xmlns:a16="http://schemas.microsoft.com/office/drawing/2014/main" val="654615379"/>
                  </a:ext>
                </a:extLst>
              </a:tr>
              <a:tr h="796979">
                <a:tc>
                  <a:txBody>
                    <a:bodyPr/>
                    <a:lstStyle/>
                    <a:p>
                      <a:pPr algn="ctr"/>
                      <a:r>
                        <a:rPr lang="en-US"/>
                        <a:t>SIMO (1</a:t>
                      </a:r>
                      <a:r>
                        <a:rPr lang="en-US" baseline="0"/>
                        <a:t> x N)</a:t>
                      </a:r>
                    </a:p>
                    <a:p>
                      <a:pPr algn="ctr"/>
                      <a:r>
                        <a:rPr lang="en-US" baseline="0"/>
                        <a:t>Receiver diversity</a:t>
                      </a:r>
                      <a:endParaRPr lang="en-US" dirty="0"/>
                    </a:p>
                  </a:txBody>
                  <a:tcPr/>
                </a:tc>
                <a:tc>
                  <a:txBody>
                    <a:bodyPr/>
                    <a:lstStyle/>
                    <a:p>
                      <a:pPr algn="ctr"/>
                      <a:endParaRPr lang="en-US" dirty="0"/>
                    </a:p>
                  </a:txBody>
                  <a:tcPr/>
                </a:tc>
                <a:extLst>
                  <a:ext uri="{0D108BD9-81ED-4DB2-BD59-A6C34878D82A}">
                    <a16:rowId xmlns:a16="http://schemas.microsoft.com/office/drawing/2014/main" val="813629548"/>
                  </a:ext>
                </a:extLst>
              </a:tr>
              <a:tr h="79697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266968179"/>
                  </a:ext>
                </a:extLst>
              </a:tr>
              <a:tr h="79697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397953763"/>
                  </a:ext>
                </a:extLst>
              </a:tr>
              <a:tr h="79697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378562136"/>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4721731" y="2351902"/>
                <a:ext cx="24832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𝑆𝑁𝑅</m:t>
                              </m:r>
                            </m:e>
                          </m:d>
                        </m:e>
                      </m:func>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721731" y="2351902"/>
                <a:ext cx="2483244"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613524" y="3162135"/>
                <a:ext cx="28720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𝑆𝑁𝑅</m:t>
                              </m:r>
                            </m:e>
                          </m:d>
                        </m:e>
                      </m:func>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613524" y="3162135"/>
                <a:ext cx="2872005" cy="369332"/>
              </a:xfrm>
              <a:prstGeom prst="rect">
                <a:avLst/>
              </a:prstGeom>
              <a:blipFill>
                <a:blip r:embed="rId3"/>
                <a:stretch>
                  <a:fillRect b="-13333"/>
                </a:stretch>
              </a:blipFill>
            </p:spPr>
            <p:txBody>
              <a:bodyPr/>
              <a:lstStyle/>
              <a:p>
                <a:r>
                  <a:rPr lang="en-US">
                    <a:noFill/>
                  </a:rPr>
                  <a:t> </a:t>
                </a:r>
              </a:p>
            </p:txBody>
          </p:sp>
        </mc:Fallback>
      </mc:AlternateContent>
      <p:sp>
        <p:nvSpPr>
          <p:cNvPr id="9" name="Rectangle 8"/>
          <p:cNvSpPr/>
          <p:nvPr/>
        </p:nvSpPr>
        <p:spPr>
          <a:xfrm>
            <a:off x="7825753" y="842667"/>
            <a:ext cx="508433" cy="27906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Tree>
    <p:extLst>
      <p:ext uri="{BB962C8B-B14F-4D97-AF65-F5344CB8AC3E}">
        <p14:creationId xmlns:p14="http://schemas.microsoft.com/office/powerpoint/2010/main" val="66373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802.11 PHY and MAC</a:t>
            </a:r>
          </a:p>
        </p:txBody>
      </p:sp>
      <p:sp>
        <p:nvSpPr>
          <p:cNvPr id="3" name="Slide Number Placeholder 2"/>
          <p:cNvSpPr>
            <a:spLocks noGrp="1"/>
          </p:cNvSpPr>
          <p:nvPr>
            <p:ph type="sldNum" sz="quarter" idx="12"/>
          </p:nvPr>
        </p:nvSpPr>
        <p:spPr/>
        <p:txBody>
          <a:bodyPr/>
          <a:lstStyle/>
          <a:p>
            <a:fld id="{A75E27EB-3160-4CD9-8D87-5A6A393A4E22}" type="slidenum">
              <a:rPr lang="en-US" smtClean="0"/>
              <a:t>2</a:t>
            </a:fld>
            <a:endParaRPr lang="en-US" dirty="0"/>
          </a:p>
        </p:txBody>
      </p:sp>
      <p:graphicFrame>
        <p:nvGraphicFramePr>
          <p:cNvPr id="4" name="Table 3"/>
          <p:cNvGraphicFramePr>
            <a:graphicFrameLocks noGrp="1"/>
          </p:cNvGraphicFramePr>
          <p:nvPr/>
        </p:nvGraphicFramePr>
        <p:xfrm>
          <a:off x="124691" y="1616362"/>
          <a:ext cx="4956463" cy="3128960"/>
        </p:xfrm>
        <a:graphic>
          <a:graphicData uri="http://schemas.openxmlformats.org/drawingml/2006/table">
            <a:tbl>
              <a:tblPr firstRow="1" bandRow="1">
                <a:tableStyleId>{74C1A8A3-306A-4EB7-A6B1-4F7E0EB9C5D6}</a:tableStyleId>
              </a:tblPr>
              <a:tblGrid>
                <a:gridCol w="862445">
                  <a:extLst>
                    <a:ext uri="{9D8B030D-6E8A-4147-A177-3AD203B41FA5}">
                      <a16:colId xmlns:a16="http://schemas.microsoft.com/office/drawing/2014/main" val="2167536500"/>
                    </a:ext>
                  </a:extLst>
                </a:gridCol>
                <a:gridCol w="789710">
                  <a:extLst>
                    <a:ext uri="{9D8B030D-6E8A-4147-A177-3AD203B41FA5}">
                      <a16:colId xmlns:a16="http://schemas.microsoft.com/office/drawing/2014/main" val="1848378860"/>
                    </a:ext>
                  </a:extLst>
                </a:gridCol>
                <a:gridCol w="826077">
                  <a:extLst>
                    <a:ext uri="{9D8B030D-6E8A-4147-A177-3AD203B41FA5}">
                      <a16:colId xmlns:a16="http://schemas.microsoft.com/office/drawing/2014/main" val="542428705"/>
                    </a:ext>
                  </a:extLst>
                </a:gridCol>
                <a:gridCol w="826077">
                  <a:extLst>
                    <a:ext uri="{9D8B030D-6E8A-4147-A177-3AD203B41FA5}">
                      <a16:colId xmlns:a16="http://schemas.microsoft.com/office/drawing/2014/main" val="3620540729"/>
                    </a:ext>
                  </a:extLst>
                </a:gridCol>
                <a:gridCol w="826077">
                  <a:extLst>
                    <a:ext uri="{9D8B030D-6E8A-4147-A177-3AD203B41FA5}">
                      <a16:colId xmlns:a16="http://schemas.microsoft.com/office/drawing/2014/main" val="2457046996"/>
                    </a:ext>
                  </a:extLst>
                </a:gridCol>
                <a:gridCol w="826077">
                  <a:extLst>
                    <a:ext uri="{9D8B030D-6E8A-4147-A177-3AD203B41FA5}">
                      <a16:colId xmlns:a16="http://schemas.microsoft.com/office/drawing/2014/main" val="3941263019"/>
                    </a:ext>
                  </a:extLst>
                </a:gridCol>
              </a:tblGrid>
              <a:tr h="497776">
                <a:tc>
                  <a:txBody>
                    <a:bodyPr/>
                    <a:lstStyle/>
                    <a:p>
                      <a:endParaRPr lang="en-US" sz="1200" dirty="0"/>
                    </a:p>
                  </a:txBody>
                  <a:tcPr anchor="ctr"/>
                </a:tc>
                <a:tc>
                  <a:txBody>
                    <a:bodyPr/>
                    <a:lstStyle/>
                    <a:p>
                      <a:r>
                        <a:rPr lang="en-US" sz="1200" dirty="0"/>
                        <a:t>802.11b</a:t>
                      </a:r>
                    </a:p>
                  </a:txBody>
                  <a:tcPr anchor="ctr"/>
                </a:tc>
                <a:tc>
                  <a:txBody>
                    <a:bodyPr/>
                    <a:lstStyle/>
                    <a:p>
                      <a:r>
                        <a:rPr lang="en-US" sz="1200" dirty="0"/>
                        <a:t>802.11a</a:t>
                      </a:r>
                    </a:p>
                  </a:txBody>
                  <a:tcPr anchor="ctr"/>
                </a:tc>
                <a:tc>
                  <a:txBody>
                    <a:bodyPr/>
                    <a:lstStyle/>
                    <a:p>
                      <a:r>
                        <a:rPr lang="en-US" sz="1200" dirty="0"/>
                        <a:t>802.11g</a:t>
                      </a:r>
                    </a:p>
                  </a:txBody>
                  <a:tcPr anchor="ctr"/>
                </a:tc>
                <a:tc>
                  <a:txBody>
                    <a:bodyPr/>
                    <a:lstStyle/>
                    <a:p>
                      <a:r>
                        <a:rPr lang="en-US" sz="1200" dirty="0"/>
                        <a:t>802.11n</a:t>
                      </a:r>
                    </a:p>
                  </a:txBody>
                  <a:tcPr anchor="ctr"/>
                </a:tc>
                <a:tc>
                  <a:txBody>
                    <a:bodyPr/>
                    <a:lstStyle/>
                    <a:p>
                      <a:r>
                        <a:rPr lang="en-US" sz="1200" dirty="0"/>
                        <a:t>802.11ac</a:t>
                      </a:r>
                    </a:p>
                  </a:txBody>
                  <a:tcPr anchor="ctr"/>
                </a:tc>
                <a:extLst>
                  <a:ext uri="{0D108BD9-81ED-4DB2-BD59-A6C34878D82A}">
                    <a16:rowId xmlns:a16="http://schemas.microsoft.com/office/drawing/2014/main" val="1580979097"/>
                  </a:ext>
                </a:extLst>
              </a:tr>
              <a:tr h="497776">
                <a:tc>
                  <a:txBody>
                    <a:bodyPr/>
                    <a:lstStyle/>
                    <a:p>
                      <a:r>
                        <a:rPr lang="en-US" sz="1200" dirty="0"/>
                        <a:t>Frequency</a:t>
                      </a:r>
                    </a:p>
                  </a:txBody>
                  <a:tcPr anchor="ctr"/>
                </a:tc>
                <a:tc>
                  <a:txBody>
                    <a:bodyPr/>
                    <a:lstStyle/>
                    <a:p>
                      <a:r>
                        <a:rPr lang="en-US" sz="1200" dirty="0"/>
                        <a:t>2.4 GHz</a:t>
                      </a:r>
                    </a:p>
                  </a:txBody>
                  <a:tcPr anchor="ctr"/>
                </a:tc>
                <a:tc>
                  <a:txBody>
                    <a:bodyPr/>
                    <a:lstStyle/>
                    <a:p>
                      <a:r>
                        <a:rPr lang="en-US" sz="1200" dirty="0"/>
                        <a:t>5</a:t>
                      </a:r>
                      <a:r>
                        <a:rPr lang="en-US" sz="1200" baseline="0" dirty="0"/>
                        <a:t> GHz</a:t>
                      </a:r>
                      <a:endParaRPr lang="en-US" sz="1200" dirty="0"/>
                    </a:p>
                  </a:txBody>
                  <a:tcPr anchor="ctr"/>
                </a:tc>
                <a:tc>
                  <a:txBody>
                    <a:bodyPr/>
                    <a:lstStyle/>
                    <a:p>
                      <a:r>
                        <a:rPr lang="en-US" sz="1200" dirty="0"/>
                        <a:t>2.4 GHz</a:t>
                      </a:r>
                    </a:p>
                  </a:txBody>
                  <a:tcPr anchor="ctr"/>
                </a:tc>
                <a:tc>
                  <a:txBody>
                    <a:bodyPr/>
                    <a:lstStyle/>
                    <a:p>
                      <a:r>
                        <a:rPr lang="en-US" sz="1200" dirty="0"/>
                        <a:t>2.4/5 GHz</a:t>
                      </a:r>
                    </a:p>
                  </a:txBody>
                  <a:tcPr anchor="ctr"/>
                </a:tc>
                <a:tc>
                  <a:txBody>
                    <a:bodyPr/>
                    <a:lstStyle/>
                    <a:p>
                      <a:r>
                        <a:rPr lang="en-US" sz="1200" dirty="0"/>
                        <a:t>5 GHz</a:t>
                      </a:r>
                    </a:p>
                  </a:txBody>
                  <a:tcPr anchor="ctr"/>
                </a:tc>
                <a:extLst>
                  <a:ext uri="{0D108BD9-81ED-4DB2-BD59-A6C34878D82A}">
                    <a16:rowId xmlns:a16="http://schemas.microsoft.com/office/drawing/2014/main" val="1430705536"/>
                  </a:ext>
                </a:extLst>
              </a:tr>
              <a:tr h="497776">
                <a:tc>
                  <a:txBody>
                    <a:bodyPr/>
                    <a:lstStyle/>
                    <a:p>
                      <a:r>
                        <a:rPr lang="en-US" sz="1200" dirty="0"/>
                        <a:t>Channel</a:t>
                      </a:r>
                      <a:r>
                        <a:rPr lang="en-US" sz="1200" baseline="0" dirty="0"/>
                        <a:t> width</a:t>
                      </a:r>
                      <a:endParaRPr lang="en-US" sz="1200" dirty="0"/>
                    </a:p>
                  </a:txBody>
                  <a:tcPr anchor="ctr"/>
                </a:tc>
                <a:tc>
                  <a:txBody>
                    <a:bodyPr/>
                    <a:lstStyle/>
                    <a:p>
                      <a:r>
                        <a:rPr lang="en-US" sz="1200" dirty="0"/>
                        <a:t>20 MHz</a:t>
                      </a:r>
                    </a:p>
                  </a:txBody>
                  <a:tcPr anchor="ctr"/>
                </a:tc>
                <a:tc>
                  <a:txBody>
                    <a:bodyPr/>
                    <a:lstStyle/>
                    <a:p>
                      <a:r>
                        <a:rPr lang="en-US" sz="1200" dirty="0"/>
                        <a:t>20 MHz</a:t>
                      </a:r>
                    </a:p>
                  </a:txBody>
                  <a:tcPr anchor="ctr"/>
                </a:tc>
                <a:tc>
                  <a:txBody>
                    <a:bodyPr/>
                    <a:lstStyle/>
                    <a:p>
                      <a:r>
                        <a:rPr lang="en-US" sz="1200" dirty="0"/>
                        <a:t>20 MHz</a:t>
                      </a:r>
                    </a:p>
                  </a:txBody>
                  <a:tcPr anchor="ctr"/>
                </a:tc>
                <a:tc>
                  <a:txBody>
                    <a:bodyPr/>
                    <a:lstStyle/>
                    <a:p>
                      <a:r>
                        <a:rPr lang="en-US" sz="1200" dirty="0"/>
                        <a:t>20/40 MHz</a:t>
                      </a:r>
                    </a:p>
                  </a:txBody>
                  <a:tcPr anchor="ctr"/>
                </a:tc>
                <a:tc>
                  <a:txBody>
                    <a:bodyPr/>
                    <a:lstStyle/>
                    <a:p>
                      <a:r>
                        <a:rPr lang="en-US" sz="1200" dirty="0"/>
                        <a:t>20/40/80/160 MHz</a:t>
                      </a:r>
                    </a:p>
                  </a:txBody>
                  <a:tcPr anchor="ctr"/>
                </a:tc>
                <a:extLst>
                  <a:ext uri="{0D108BD9-81ED-4DB2-BD59-A6C34878D82A}">
                    <a16:rowId xmlns:a16="http://schemas.microsoft.com/office/drawing/2014/main" val="409114091"/>
                  </a:ext>
                </a:extLst>
              </a:tr>
              <a:tr h="497776">
                <a:tc>
                  <a:txBody>
                    <a:bodyPr/>
                    <a:lstStyle/>
                    <a:p>
                      <a:r>
                        <a:rPr lang="en-US" sz="1200" dirty="0"/>
                        <a:t>PHY</a:t>
                      </a:r>
                    </a:p>
                  </a:txBody>
                  <a:tcPr anchor="ctr"/>
                </a:tc>
                <a:tc>
                  <a:txBody>
                    <a:bodyPr/>
                    <a:lstStyle/>
                    <a:p>
                      <a:r>
                        <a:rPr lang="en-US" sz="1200" dirty="0"/>
                        <a:t>DSSS/CCK</a:t>
                      </a:r>
                    </a:p>
                  </a:txBody>
                  <a:tcPr anchor="ctr"/>
                </a:tc>
                <a:tc>
                  <a:txBody>
                    <a:bodyPr/>
                    <a:lstStyle/>
                    <a:p>
                      <a:r>
                        <a:rPr lang="en-US" sz="1200" dirty="0"/>
                        <a:t>OFDM</a:t>
                      </a:r>
                    </a:p>
                  </a:txBody>
                  <a:tcPr anchor="ctr"/>
                </a:tc>
                <a:tc>
                  <a:txBody>
                    <a:bodyPr/>
                    <a:lstStyle/>
                    <a:p>
                      <a:r>
                        <a:rPr lang="en-US" sz="1200" dirty="0"/>
                        <a:t>OFDM</a:t>
                      </a:r>
                      <a:r>
                        <a:rPr lang="en-US" sz="1200" baseline="0" dirty="0"/>
                        <a:t>, DSSS/CCK</a:t>
                      </a:r>
                      <a:endParaRPr lang="en-US" sz="1200" dirty="0"/>
                    </a:p>
                  </a:txBody>
                  <a:tcPr anchor="ctr"/>
                </a:tc>
                <a:tc>
                  <a:txBody>
                    <a:bodyPr/>
                    <a:lstStyle/>
                    <a:p>
                      <a:r>
                        <a:rPr lang="en-US" sz="1200" dirty="0"/>
                        <a:t>OFDM</a:t>
                      </a:r>
                    </a:p>
                  </a:txBody>
                  <a:tcPr anchor="ctr"/>
                </a:tc>
                <a:tc>
                  <a:txBody>
                    <a:bodyPr/>
                    <a:lstStyle/>
                    <a:p>
                      <a:r>
                        <a:rPr lang="en-US" sz="1200" dirty="0"/>
                        <a:t>OFDM</a:t>
                      </a:r>
                    </a:p>
                  </a:txBody>
                  <a:tcPr anchor="ctr"/>
                </a:tc>
                <a:extLst>
                  <a:ext uri="{0D108BD9-81ED-4DB2-BD59-A6C34878D82A}">
                    <a16:rowId xmlns:a16="http://schemas.microsoft.com/office/drawing/2014/main" val="3513676204"/>
                  </a:ext>
                </a:extLst>
              </a:tr>
              <a:tr h="570670">
                <a:tc>
                  <a:txBody>
                    <a:bodyPr/>
                    <a:lstStyle/>
                    <a:p>
                      <a:r>
                        <a:rPr lang="en-US" sz="1200" dirty="0"/>
                        <a:t>MIMO &amp;</a:t>
                      </a:r>
                      <a:r>
                        <a:rPr lang="en-US" sz="1200" baseline="0" dirty="0"/>
                        <a:t> beamforming</a:t>
                      </a:r>
                      <a:endParaRPr lang="en-US" sz="1200" dirty="0"/>
                    </a:p>
                  </a:txBody>
                  <a:tcPr anchor="ctr"/>
                </a:tc>
                <a:tc>
                  <a:txBody>
                    <a:bodyPr/>
                    <a:lstStyle/>
                    <a:p>
                      <a:r>
                        <a:rPr lang="en-US" sz="1200" dirty="0"/>
                        <a:t>No</a:t>
                      </a:r>
                    </a:p>
                  </a:txBody>
                  <a:tcPr anchor="ctr"/>
                </a:tc>
                <a:tc>
                  <a:txBody>
                    <a:bodyPr/>
                    <a:lstStyle/>
                    <a:p>
                      <a:r>
                        <a:rPr lang="en-US" sz="1200" dirty="0"/>
                        <a:t>No</a:t>
                      </a:r>
                    </a:p>
                  </a:txBody>
                  <a:tcPr anchor="ctr"/>
                </a:tc>
                <a:tc>
                  <a:txBody>
                    <a:bodyPr/>
                    <a:lstStyle/>
                    <a:p>
                      <a:r>
                        <a:rPr lang="en-US" sz="1200" dirty="0"/>
                        <a:t>No</a:t>
                      </a:r>
                    </a:p>
                  </a:txBody>
                  <a:tcPr anchor="ctr"/>
                </a:tc>
                <a:tc>
                  <a:txBody>
                    <a:bodyPr/>
                    <a:lstStyle/>
                    <a:p>
                      <a:r>
                        <a:rPr lang="en-US" sz="1200" dirty="0"/>
                        <a:t>Yes</a:t>
                      </a:r>
                    </a:p>
                  </a:txBody>
                  <a:tcPr anchor="ctr"/>
                </a:tc>
                <a:tc>
                  <a:txBody>
                    <a:bodyPr/>
                    <a:lstStyle/>
                    <a:p>
                      <a:r>
                        <a:rPr lang="en-US" sz="1200" dirty="0"/>
                        <a:t>Yes</a:t>
                      </a:r>
                    </a:p>
                  </a:txBody>
                  <a:tcPr anchor="ctr"/>
                </a:tc>
                <a:extLst>
                  <a:ext uri="{0D108BD9-81ED-4DB2-BD59-A6C34878D82A}">
                    <a16:rowId xmlns:a16="http://schemas.microsoft.com/office/drawing/2014/main" val="2880300903"/>
                  </a:ext>
                </a:extLst>
              </a:tr>
              <a:tr h="497776">
                <a:tc>
                  <a:txBody>
                    <a:bodyPr/>
                    <a:lstStyle/>
                    <a:p>
                      <a:r>
                        <a:rPr lang="en-US" sz="1200" b="1" dirty="0"/>
                        <a:t>Max.</a:t>
                      </a:r>
                      <a:r>
                        <a:rPr lang="en-US" sz="1200" b="1" baseline="0" dirty="0"/>
                        <a:t> data rate</a:t>
                      </a:r>
                      <a:endParaRPr lang="en-US" sz="1200" b="1" dirty="0">
                        <a:solidFill>
                          <a:srgbClr val="0070C0"/>
                        </a:solidFill>
                      </a:endParaRPr>
                    </a:p>
                  </a:txBody>
                  <a:tcPr anchor="ctr"/>
                </a:tc>
                <a:tc>
                  <a:txBody>
                    <a:bodyPr/>
                    <a:lstStyle/>
                    <a:p>
                      <a:r>
                        <a:rPr lang="en-US" sz="1200" b="1" dirty="0"/>
                        <a:t>11 Mbps</a:t>
                      </a:r>
                      <a:endParaRPr lang="en-US" sz="1200" b="1" dirty="0">
                        <a:solidFill>
                          <a:srgbClr val="0070C0"/>
                        </a:solidFill>
                      </a:endParaRPr>
                    </a:p>
                  </a:txBody>
                  <a:tcPr anchor="ctr"/>
                </a:tc>
                <a:tc>
                  <a:txBody>
                    <a:bodyPr/>
                    <a:lstStyle/>
                    <a:p>
                      <a:r>
                        <a:rPr lang="en-US" sz="1200" b="1" dirty="0"/>
                        <a:t>54 Mbps</a:t>
                      </a:r>
                      <a:endParaRPr lang="en-US" sz="1200" b="1" dirty="0">
                        <a:solidFill>
                          <a:srgbClr val="0070C0"/>
                        </a:solidFill>
                      </a:endParaRPr>
                    </a:p>
                  </a:txBody>
                  <a:tcPr anchor="ctr"/>
                </a:tc>
                <a:tc>
                  <a:txBody>
                    <a:bodyPr/>
                    <a:lstStyle/>
                    <a:p>
                      <a:r>
                        <a:rPr lang="en-US" sz="1200" b="1" dirty="0"/>
                        <a:t>54 Mbps</a:t>
                      </a:r>
                      <a:endParaRPr lang="en-US" sz="1200" b="1" dirty="0">
                        <a:solidFill>
                          <a:srgbClr val="0070C0"/>
                        </a:solidFill>
                      </a:endParaRPr>
                    </a:p>
                  </a:txBody>
                  <a:tcPr anchor="ctr"/>
                </a:tc>
                <a:tc>
                  <a:txBody>
                    <a:bodyPr/>
                    <a:lstStyle/>
                    <a:p>
                      <a:r>
                        <a:rPr lang="en-US" sz="1200" b="1" dirty="0"/>
                        <a:t>600 Mbps</a:t>
                      </a:r>
                      <a:endParaRPr lang="en-US" sz="1200" b="1" dirty="0">
                        <a:solidFill>
                          <a:srgbClr val="0070C0"/>
                        </a:solidFill>
                      </a:endParaRPr>
                    </a:p>
                  </a:txBody>
                  <a:tcPr anchor="ctr"/>
                </a:tc>
                <a:tc>
                  <a:txBody>
                    <a:bodyPr/>
                    <a:lstStyle/>
                    <a:p>
                      <a:r>
                        <a:rPr lang="en-US" sz="1200" b="1"/>
                        <a:t>~6933 </a:t>
                      </a:r>
                      <a:r>
                        <a:rPr lang="en-US" sz="1200" b="1" dirty="0"/>
                        <a:t>Mbps</a:t>
                      </a:r>
                      <a:endParaRPr lang="en-US" sz="1200" b="1" dirty="0">
                        <a:solidFill>
                          <a:srgbClr val="0070C0"/>
                        </a:solidFill>
                      </a:endParaRPr>
                    </a:p>
                  </a:txBody>
                  <a:tcPr anchor="ctr"/>
                </a:tc>
                <a:extLst>
                  <a:ext uri="{0D108BD9-81ED-4DB2-BD59-A6C34878D82A}">
                    <a16:rowId xmlns:a16="http://schemas.microsoft.com/office/drawing/2014/main" val="2096845634"/>
                  </a:ext>
                </a:extLst>
              </a:tr>
            </a:tbl>
          </a:graphicData>
        </a:graphic>
      </p:graphicFrame>
      <p:sp>
        <p:nvSpPr>
          <p:cNvPr id="6" name="Rounded Rectangle 5"/>
          <p:cNvSpPr/>
          <p:nvPr/>
        </p:nvSpPr>
        <p:spPr>
          <a:xfrm>
            <a:off x="6109855" y="1346196"/>
            <a:ext cx="2805545" cy="1158013"/>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dirty="0">
                <a:solidFill>
                  <a:srgbClr val="FF0000"/>
                </a:solidFill>
              </a:rPr>
              <a:t>MAC:</a:t>
            </a:r>
            <a:r>
              <a:rPr lang="en-US" dirty="0">
                <a:solidFill>
                  <a:srgbClr val="FF0000"/>
                </a:solidFill>
              </a:rPr>
              <a:t> </a:t>
            </a:r>
          </a:p>
          <a:p>
            <a:pPr algn="ctr"/>
            <a:r>
              <a:rPr lang="en-US" dirty="0">
                <a:solidFill>
                  <a:srgbClr val="FF0000"/>
                </a:solidFill>
              </a:rPr>
              <a:t>CSMA/CA and wideband medium access</a:t>
            </a:r>
          </a:p>
        </p:txBody>
      </p:sp>
      <p:sp>
        <p:nvSpPr>
          <p:cNvPr id="7" name="Rounded Rectangle 6"/>
          <p:cNvSpPr/>
          <p:nvPr/>
        </p:nvSpPr>
        <p:spPr>
          <a:xfrm>
            <a:off x="6106390" y="2766285"/>
            <a:ext cx="2805545" cy="1158013"/>
          </a:xfrm>
          <a:prstGeom prst="roundRect">
            <a:avLst>
              <a:gd name="adj" fmla="val 7784"/>
            </a:avLst>
          </a:prstGeom>
          <a:noFill/>
          <a:ln w="19050">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dirty="0">
                <a:solidFill>
                  <a:srgbClr val="92D050"/>
                </a:solidFill>
              </a:rPr>
              <a:t>PHY-I:</a:t>
            </a:r>
          </a:p>
          <a:p>
            <a:pPr algn="ctr"/>
            <a:r>
              <a:rPr lang="en-US" dirty="0">
                <a:solidFill>
                  <a:srgbClr val="92D050"/>
                </a:solidFill>
              </a:rPr>
              <a:t>OFDM and modulation</a:t>
            </a:r>
          </a:p>
        </p:txBody>
      </p:sp>
      <p:sp>
        <p:nvSpPr>
          <p:cNvPr id="8" name="Rounded Rectangle 7"/>
          <p:cNvSpPr/>
          <p:nvPr/>
        </p:nvSpPr>
        <p:spPr>
          <a:xfrm>
            <a:off x="6102925" y="4113638"/>
            <a:ext cx="2805545" cy="954751"/>
          </a:xfrm>
          <a:prstGeom prst="roundRect">
            <a:avLst/>
          </a:prstGeom>
          <a:noFill/>
          <a:ln>
            <a:solidFill>
              <a:schemeClr val="tx1"/>
            </a:solid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dirty="0">
                <a:solidFill>
                  <a:srgbClr val="0070C0"/>
                </a:solidFill>
              </a:rPr>
              <a:t>PHY-II:</a:t>
            </a:r>
          </a:p>
          <a:p>
            <a:pPr algn="ctr"/>
            <a:r>
              <a:rPr lang="en-US" dirty="0">
                <a:solidFill>
                  <a:srgbClr val="0070C0"/>
                </a:solidFill>
              </a:rPr>
              <a:t>MIMO and beamforming</a:t>
            </a:r>
          </a:p>
        </p:txBody>
      </p:sp>
      <p:sp>
        <p:nvSpPr>
          <p:cNvPr id="9" name="Right Bracket 8"/>
          <p:cNvSpPr/>
          <p:nvPr/>
        </p:nvSpPr>
        <p:spPr>
          <a:xfrm>
            <a:off x="5081154" y="2675084"/>
            <a:ext cx="114301" cy="324429"/>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p:cNvCxnSpPr>
            <a:stCxn id="9" idx="2"/>
          </p:cNvCxnSpPr>
          <p:nvPr/>
        </p:nvCxnSpPr>
        <p:spPr>
          <a:xfrm flipV="1">
            <a:off x="5195455" y="2130136"/>
            <a:ext cx="1153390" cy="7071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ket 15"/>
          <p:cNvSpPr/>
          <p:nvPr/>
        </p:nvSpPr>
        <p:spPr>
          <a:xfrm>
            <a:off x="5088081" y="3167209"/>
            <a:ext cx="114301" cy="360513"/>
          </a:xfrm>
          <a:prstGeom prst="rightBracket">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p:cNvCxnSpPr>
            <a:stCxn id="16" idx="2"/>
            <a:endCxn id="7" idx="1"/>
          </p:cNvCxnSpPr>
          <p:nvPr/>
        </p:nvCxnSpPr>
        <p:spPr>
          <a:xfrm flipV="1">
            <a:off x="5202382" y="3345292"/>
            <a:ext cx="904008" cy="2174"/>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Right Bracket 23"/>
          <p:cNvSpPr/>
          <p:nvPr/>
        </p:nvSpPr>
        <p:spPr>
          <a:xfrm>
            <a:off x="5091256" y="3764109"/>
            <a:ext cx="114301" cy="360513"/>
          </a:xfrm>
          <a:prstGeom prst="rightBracket">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p:cNvCxnSpPr>
            <a:stCxn id="24" idx="2"/>
          </p:cNvCxnSpPr>
          <p:nvPr/>
        </p:nvCxnSpPr>
        <p:spPr>
          <a:xfrm>
            <a:off x="5205557" y="3944366"/>
            <a:ext cx="897368" cy="59689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0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6"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MIMO and Capacity</a:t>
            </a:r>
          </a:p>
        </p:txBody>
      </p:sp>
      <p:sp>
        <p:nvSpPr>
          <p:cNvPr id="3" name="Content Placeholder 2"/>
          <p:cNvSpPr>
            <a:spLocks noGrp="1"/>
          </p:cNvSpPr>
          <p:nvPr>
            <p:ph idx="1"/>
          </p:nvPr>
        </p:nvSpPr>
        <p:spPr>
          <a:xfrm>
            <a:off x="155864" y="852055"/>
            <a:ext cx="8832272" cy="5860472"/>
          </a:xfrm>
        </p:spPr>
        <p:txBody>
          <a:bodyPr>
            <a:normAutofit/>
          </a:bodyPr>
          <a:lstStyle/>
          <a:p>
            <a:endParaRPr lang="en-US" sz="2000" dirty="0"/>
          </a:p>
          <a:p>
            <a:pPr marL="457200" lvl="1" indent="0">
              <a:buNone/>
            </a:pPr>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20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9836577"/>
              </p:ext>
            </p:extLst>
          </p:nvPr>
        </p:nvGraphicFramePr>
        <p:xfrm>
          <a:off x="853440" y="1397001"/>
          <a:ext cx="7471954" cy="4781874"/>
        </p:xfrm>
        <a:graphic>
          <a:graphicData uri="http://schemas.openxmlformats.org/drawingml/2006/table">
            <a:tbl>
              <a:tblPr firstRow="1" bandRow="1">
                <a:tableStyleId>{5C22544A-7EE6-4342-B048-85BDC9FD1C3A}</a:tableStyleId>
              </a:tblPr>
              <a:tblGrid>
                <a:gridCol w="3735977">
                  <a:extLst>
                    <a:ext uri="{9D8B030D-6E8A-4147-A177-3AD203B41FA5}">
                      <a16:colId xmlns:a16="http://schemas.microsoft.com/office/drawing/2014/main" val="1556295504"/>
                    </a:ext>
                  </a:extLst>
                </a:gridCol>
                <a:gridCol w="3735977">
                  <a:extLst>
                    <a:ext uri="{9D8B030D-6E8A-4147-A177-3AD203B41FA5}">
                      <a16:colId xmlns:a16="http://schemas.microsoft.com/office/drawing/2014/main" val="9269176"/>
                    </a:ext>
                  </a:extLst>
                </a:gridCol>
              </a:tblGrid>
              <a:tr h="796979">
                <a:tc>
                  <a:txBody>
                    <a:bodyPr/>
                    <a:lstStyle/>
                    <a:p>
                      <a:pPr algn="ctr"/>
                      <a:r>
                        <a:rPr lang="en-US" dirty="0"/>
                        <a:t>MIMO technique</a:t>
                      </a:r>
                    </a:p>
                  </a:txBody>
                  <a:tcPr/>
                </a:tc>
                <a:tc>
                  <a:txBody>
                    <a:bodyPr/>
                    <a:lstStyle/>
                    <a:p>
                      <a:pPr algn="ctr"/>
                      <a:r>
                        <a:rPr lang="en-US" dirty="0"/>
                        <a:t>Capacity</a:t>
                      </a:r>
                      <a:r>
                        <a:rPr lang="en-US" baseline="0" dirty="0"/>
                        <a:t> (bits/second)</a:t>
                      </a:r>
                      <a:endParaRPr lang="en-US" dirty="0"/>
                    </a:p>
                  </a:txBody>
                  <a:tcPr/>
                </a:tc>
                <a:extLst>
                  <a:ext uri="{0D108BD9-81ED-4DB2-BD59-A6C34878D82A}">
                    <a16:rowId xmlns:a16="http://schemas.microsoft.com/office/drawing/2014/main" val="565861735"/>
                  </a:ext>
                </a:extLst>
              </a:tr>
              <a:tr h="796979">
                <a:tc>
                  <a:txBody>
                    <a:bodyPr/>
                    <a:lstStyle/>
                    <a:p>
                      <a:pPr algn="ctr"/>
                      <a:r>
                        <a:rPr lang="en-US" dirty="0"/>
                        <a:t>SISO</a:t>
                      </a:r>
                    </a:p>
                  </a:txBody>
                  <a:tcPr/>
                </a:tc>
                <a:tc>
                  <a:txBody>
                    <a:bodyPr/>
                    <a:lstStyle/>
                    <a:p>
                      <a:pPr algn="ctr"/>
                      <a:endParaRPr lang="en-US" dirty="0"/>
                    </a:p>
                  </a:txBody>
                  <a:tcPr/>
                </a:tc>
                <a:extLst>
                  <a:ext uri="{0D108BD9-81ED-4DB2-BD59-A6C34878D82A}">
                    <a16:rowId xmlns:a16="http://schemas.microsoft.com/office/drawing/2014/main" val="654615379"/>
                  </a:ext>
                </a:extLst>
              </a:tr>
              <a:tr h="796979">
                <a:tc>
                  <a:txBody>
                    <a:bodyPr/>
                    <a:lstStyle/>
                    <a:p>
                      <a:pPr algn="ctr"/>
                      <a:r>
                        <a:rPr lang="en-US" dirty="0"/>
                        <a:t>SIMO (1</a:t>
                      </a:r>
                      <a:r>
                        <a:rPr lang="en-US" baseline="0" dirty="0"/>
                        <a:t> x N)</a:t>
                      </a:r>
                    </a:p>
                    <a:p>
                      <a:pPr algn="ctr"/>
                      <a:r>
                        <a:rPr lang="en-US" baseline="0" dirty="0"/>
                        <a:t>Receiver diversity</a:t>
                      </a:r>
                      <a:endParaRPr lang="en-US" dirty="0"/>
                    </a:p>
                  </a:txBody>
                  <a:tcPr/>
                </a:tc>
                <a:tc>
                  <a:txBody>
                    <a:bodyPr/>
                    <a:lstStyle/>
                    <a:p>
                      <a:pPr algn="ctr"/>
                      <a:endParaRPr lang="en-US" dirty="0"/>
                    </a:p>
                  </a:txBody>
                  <a:tcPr/>
                </a:tc>
                <a:extLst>
                  <a:ext uri="{0D108BD9-81ED-4DB2-BD59-A6C34878D82A}">
                    <a16:rowId xmlns:a16="http://schemas.microsoft.com/office/drawing/2014/main" val="813629548"/>
                  </a:ext>
                </a:extLst>
              </a:tr>
              <a:tr h="796979">
                <a:tc>
                  <a:txBody>
                    <a:bodyPr/>
                    <a:lstStyle/>
                    <a:p>
                      <a:pPr algn="ctr"/>
                      <a:r>
                        <a:rPr lang="en-US" dirty="0"/>
                        <a:t>MISO (M x 1)</a:t>
                      </a:r>
                    </a:p>
                    <a:p>
                      <a:pPr algn="ctr"/>
                      <a:r>
                        <a:rPr lang="en-US" dirty="0"/>
                        <a:t>Transmit diversity</a:t>
                      </a:r>
                    </a:p>
                  </a:txBody>
                  <a:tcPr/>
                </a:tc>
                <a:tc>
                  <a:txBody>
                    <a:bodyPr/>
                    <a:lstStyle/>
                    <a:p>
                      <a:pPr algn="ctr"/>
                      <a:endParaRPr lang="en-US" dirty="0"/>
                    </a:p>
                  </a:txBody>
                  <a:tcPr/>
                </a:tc>
                <a:extLst>
                  <a:ext uri="{0D108BD9-81ED-4DB2-BD59-A6C34878D82A}">
                    <a16:rowId xmlns:a16="http://schemas.microsoft.com/office/drawing/2014/main" val="1266968179"/>
                  </a:ext>
                </a:extLst>
              </a:tr>
              <a:tr h="79697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397953763"/>
                  </a:ext>
                </a:extLst>
              </a:tr>
              <a:tr h="79697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378562136"/>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4721731" y="2351902"/>
                <a:ext cx="24832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𝑆𝑁𝑅</m:t>
                              </m:r>
                            </m:e>
                          </m:d>
                        </m:e>
                      </m:func>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721731" y="2351902"/>
                <a:ext cx="2483244"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613524" y="3162135"/>
                <a:ext cx="28720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𝑆𝑁𝑅</m:t>
                              </m:r>
                            </m:e>
                          </m:d>
                        </m:e>
                      </m:func>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613524" y="3162135"/>
                <a:ext cx="2872005"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613524" y="3972368"/>
                <a:ext cx="29008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𝑆𝑁𝑅</m:t>
                              </m:r>
                            </m:e>
                          </m:d>
                        </m:e>
                      </m:func>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613524" y="3972368"/>
                <a:ext cx="2900859" cy="369332"/>
              </a:xfrm>
              <a:prstGeom prst="rect">
                <a:avLst/>
              </a:prstGeom>
              <a:blipFill>
                <a:blip r:embed="rId4"/>
                <a:stretch>
                  <a:fillRect b="-13333"/>
                </a:stretch>
              </a:blipFill>
            </p:spPr>
            <p:txBody>
              <a:bodyPr/>
              <a:lstStyle/>
              <a:p>
                <a:r>
                  <a:rPr lang="en-US">
                    <a:noFill/>
                  </a:rPr>
                  <a:t> </a:t>
                </a:r>
              </a:p>
            </p:txBody>
          </p:sp>
        </mc:Fallback>
      </mc:AlternateContent>
      <p:sp>
        <p:nvSpPr>
          <p:cNvPr id="10" name="Rectangle 9"/>
          <p:cNvSpPr/>
          <p:nvPr/>
        </p:nvSpPr>
        <p:spPr>
          <a:xfrm>
            <a:off x="7816961" y="833875"/>
            <a:ext cx="508433" cy="27906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Tree>
    <p:extLst>
      <p:ext uri="{BB962C8B-B14F-4D97-AF65-F5344CB8AC3E}">
        <p14:creationId xmlns:p14="http://schemas.microsoft.com/office/powerpoint/2010/main" val="19279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MIMO and Capacity</a:t>
            </a:r>
          </a:p>
        </p:txBody>
      </p:sp>
      <p:sp>
        <p:nvSpPr>
          <p:cNvPr id="3" name="Content Placeholder 2"/>
          <p:cNvSpPr>
            <a:spLocks noGrp="1"/>
          </p:cNvSpPr>
          <p:nvPr>
            <p:ph idx="1"/>
          </p:nvPr>
        </p:nvSpPr>
        <p:spPr>
          <a:xfrm>
            <a:off x="155864" y="852055"/>
            <a:ext cx="8832272" cy="5860472"/>
          </a:xfrm>
        </p:spPr>
        <p:txBody>
          <a:bodyPr>
            <a:normAutofit/>
          </a:bodyPr>
          <a:lstStyle/>
          <a:p>
            <a:endParaRPr lang="en-US" sz="2000" dirty="0"/>
          </a:p>
          <a:p>
            <a:pPr marL="457200" lvl="1" indent="0">
              <a:buNone/>
            </a:pPr>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21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55158291"/>
              </p:ext>
            </p:extLst>
          </p:nvPr>
        </p:nvGraphicFramePr>
        <p:xfrm>
          <a:off x="853440" y="1397001"/>
          <a:ext cx="7471954" cy="4781874"/>
        </p:xfrm>
        <a:graphic>
          <a:graphicData uri="http://schemas.openxmlformats.org/drawingml/2006/table">
            <a:tbl>
              <a:tblPr firstRow="1" bandRow="1">
                <a:tableStyleId>{5C22544A-7EE6-4342-B048-85BDC9FD1C3A}</a:tableStyleId>
              </a:tblPr>
              <a:tblGrid>
                <a:gridCol w="3735977">
                  <a:extLst>
                    <a:ext uri="{9D8B030D-6E8A-4147-A177-3AD203B41FA5}">
                      <a16:colId xmlns:a16="http://schemas.microsoft.com/office/drawing/2014/main" val="1556295504"/>
                    </a:ext>
                  </a:extLst>
                </a:gridCol>
                <a:gridCol w="3735977">
                  <a:extLst>
                    <a:ext uri="{9D8B030D-6E8A-4147-A177-3AD203B41FA5}">
                      <a16:colId xmlns:a16="http://schemas.microsoft.com/office/drawing/2014/main" val="9269176"/>
                    </a:ext>
                  </a:extLst>
                </a:gridCol>
              </a:tblGrid>
              <a:tr h="796979">
                <a:tc>
                  <a:txBody>
                    <a:bodyPr/>
                    <a:lstStyle/>
                    <a:p>
                      <a:pPr algn="ctr"/>
                      <a:r>
                        <a:rPr lang="en-US" dirty="0"/>
                        <a:t>MIMO technique</a:t>
                      </a:r>
                    </a:p>
                  </a:txBody>
                  <a:tcPr/>
                </a:tc>
                <a:tc>
                  <a:txBody>
                    <a:bodyPr/>
                    <a:lstStyle/>
                    <a:p>
                      <a:pPr algn="ctr"/>
                      <a:r>
                        <a:rPr lang="en-US" dirty="0"/>
                        <a:t>Capacity</a:t>
                      </a:r>
                      <a:r>
                        <a:rPr lang="en-US" baseline="0" dirty="0"/>
                        <a:t> (bits/second)</a:t>
                      </a:r>
                      <a:endParaRPr lang="en-US" dirty="0"/>
                    </a:p>
                  </a:txBody>
                  <a:tcPr/>
                </a:tc>
                <a:extLst>
                  <a:ext uri="{0D108BD9-81ED-4DB2-BD59-A6C34878D82A}">
                    <a16:rowId xmlns:a16="http://schemas.microsoft.com/office/drawing/2014/main" val="565861735"/>
                  </a:ext>
                </a:extLst>
              </a:tr>
              <a:tr h="796979">
                <a:tc>
                  <a:txBody>
                    <a:bodyPr/>
                    <a:lstStyle/>
                    <a:p>
                      <a:pPr algn="ctr"/>
                      <a:r>
                        <a:rPr lang="en-US" dirty="0"/>
                        <a:t>SISO</a:t>
                      </a:r>
                    </a:p>
                  </a:txBody>
                  <a:tcPr/>
                </a:tc>
                <a:tc>
                  <a:txBody>
                    <a:bodyPr/>
                    <a:lstStyle/>
                    <a:p>
                      <a:pPr algn="ctr"/>
                      <a:endParaRPr lang="en-US" dirty="0"/>
                    </a:p>
                  </a:txBody>
                  <a:tcPr/>
                </a:tc>
                <a:extLst>
                  <a:ext uri="{0D108BD9-81ED-4DB2-BD59-A6C34878D82A}">
                    <a16:rowId xmlns:a16="http://schemas.microsoft.com/office/drawing/2014/main" val="654615379"/>
                  </a:ext>
                </a:extLst>
              </a:tr>
              <a:tr h="796979">
                <a:tc>
                  <a:txBody>
                    <a:bodyPr/>
                    <a:lstStyle/>
                    <a:p>
                      <a:pPr algn="ctr"/>
                      <a:r>
                        <a:rPr lang="en-US" dirty="0"/>
                        <a:t>SIMO (1</a:t>
                      </a:r>
                      <a:r>
                        <a:rPr lang="en-US" baseline="0" dirty="0"/>
                        <a:t> x N)</a:t>
                      </a:r>
                    </a:p>
                    <a:p>
                      <a:pPr algn="ctr"/>
                      <a:r>
                        <a:rPr lang="en-US" baseline="0" dirty="0"/>
                        <a:t>Receiver diversity</a:t>
                      </a:r>
                      <a:endParaRPr lang="en-US" dirty="0"/>
                    </a:p>
                  </a:txBody>
                  <a:tcPr/>
                </a:tc>
                <a:tc>
                  <a:txBody>
                    <a:bodyPr/>
                    <a:lstStyle/>
                    <a:p>
                      <a:pPr algn="ctr"/>
                      <a:endParaRPr lang="en-US" dirty="0"/>
                    </a:p>
                  </a:txBody>
                  <a:tcPr/>
                </a:tc>
                <a:extLst>
                  <a:ext uri="{0D108BD9-81ED-4DB2-BD59-A6C34878D82A}">
                    <a16:rowId xmlns:a16="http://schemas.microsoft.com/office/drawing/2014/main" val="813629548"/>
                  </a:ext>
                </a:extLst>
              </a:tr>
              <a:tr h="796979">
                <a:tc>
                  <a:txBody>
                    <a:bodyPr/>
                    <a:lstStyle/>
                    <a:p>
                      <a:pPr algn="ctr"/>
                      <a:r>
                        <a:rPr lang="en-US" dirty="0"/>
                        <a:t>MISO (M x 1)</a:t>
                      </a:r>
                    </a:p>
                    <a:p>
                      <a:pPr algn="ctr"/>
                      <a:r>
                        <a:rPr lang="en-US" dirty="0"/>
                        <a:t>Transmit diversity</a:t>
                      </a:r>
                    </a:p>
                  </a:txBody>
                  <a:tcPr/>
                </a:tc>
                <a:tc>
                  <a:txBody>
                    <a:bodyPr/>
                    <a:lstStyle/>
                    <a:p>
                      <a:pPr algn="ctr"/>
                      <a:endParaRPr lang="en-US" dirty="0"/>
                    </a:p>
                  </a:txBody>
                  <a:tcPr/>
                </a:tc>
                <a:extLst>
                  <a:ext uri="{0D108BD9-81ED-4DB2-BD59-A6C34878D82A}">
                    <a16:rowId xmlns:a16="http://schemas.microsoft.com/office/drawing/2014/main" val="1266968179"/>
                  </a:ext>
                </a:extLst>
              </a:tr>
              <a:tr h="796979">
                <a:tc>
                  <a:txBody>
                    <a:bodyPr/>
                    <a:lstStyle/>
                    <a:p>
                      <a:pPr algn="ctr"/>
                      <a:r>
                        <a:rPr lang="en-US" dirty="0"/>
                        <a:t>MIMO (M x N)</a:t>
                      </a:r>
                    </a:p>
                    <a:p>
                      <a:pPr algn="ctr"/>
                      <a:r>
                        <a:rPr lang="en-US" dirty="0"/>
                        <a:t>Transmit and receiver diversity</a:t>
                      </a:r>
                    </a:p>
                  </a:txBody>
                  <a:tcPr/>
                </a:tc>
                <a:tc>
                  <a:txBody>
                    <a:bodyPr/>
                    <a:lstStyle/>
                    <a:p>
                      <a:pPr algn="ctr"/>
                      <a:endParaRPr lang="en-US" dirty="0"/>
                    </a:p>
                  </a:txBody>
                  <a:tcPr/>
                </a:tc>
                <a:extLst>
                  <a:ext uri="{0D108BD9-81ED-4DB2-BD59-A6C34878D82A}">
                    <a16:rowId xmlns:a16="http://schemas.microsoft.com/office/drawing/2014/main" val="1397953763"/>
                  </a:ext>
                </a:extLst>
              </a:tr>
              <a:tr h="796979">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3378562136"/>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4721731" y="2351902"/>
                <a:ext cx="24832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𝑆𝑁𝑅</m:t>
                              </m:r>
                            </m:e>
                          </m:d>
                        </m:e>
                      </m:func>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721731" y="2351902"/>
                <a:ext cx="2483244"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613524" y="3162135"/>
                <a:ext cx="28720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𝑆𝑁𝑅</m:t>
                              </m:r>
                            </m:e>
                          </m:d>
                        </m:e>
                      </m:func>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613524" y="3162135"/>
                <a:ext cx="2872005"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613524" y="3972368"/>
                <a:ext cx="29008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𝑆𝑁𝑅</m:t>
                              </m:r>
                            </m:e>
                          </m:d>
                        </m:e>
                      </m:func>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613524" y="3972368"/>
                <a:ext cx="2900859"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613523" y="4782601"/>
                <a:ext cx="32896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𝑆𝑁𝑅</m:t>
                              </m:r>
                            </m:e>
                          </m:d>
                        </m:e>
                      </m:func>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613523" y="4782601"/>
                <a:ext cx="3289618" cy="369332"/>
              </a:xfrm>
              <a:prstGeom prst="rect">
                <a:avLst/>
              </a:prstGeom>
              <a:blipFill>
                <a:blip r:embed="rId5"/>
                <a:stretch>
                  <a:fillRect b="-13333"/>
                </a:stretch>
              </a:blipFill>
            </p:spPr>
            <p:txBody>
              <a:bodyPr/>
              <a:lstStyle/>
              <a:p>
                <a:r>
                  <a:rPr lang="en-US">
                    <a:noFill/>
                  </a:rPr>
                  <a:t> </a:t>
                </a:r>
              </a:p>
            </p:txBody>
          </p:sp>
        </mc:Fallback>
      </mc:AlternateContent>
      <p:sp>
        <p:nvSpPr>
          <p:cNvPr id="11" name="Rectangle 10"/>
          <p:cNvSpPr/>
          <p:nvPr/>
        </p:nvSpPr>
        <p:spPr>
          <a:xfrm>
            <a:off x="7816961" y="833875"/>
            <a:ext cx="508433" cy="27906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Tree>
    <p:extLst>
      <p:ext uri="{BB962C8B-B14F-4D97-AF65-F5344CB8AC3E}">
        <p14:creationId xmlns:p14="http://schemas.microsoft.com/office/powerpoint/2010/main" val="96423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MIMO and Capacity</a:t>
            </a:r>
          </a:p>
        </p:txBody>
      </p:sp>
      <p:sp>
        <p:nvSpPr>
          <p:cNvPr id="3" name="Content Placeholder 2"/>
          <p:cNvSpPr>
            <a:spLocks noGrp="1"/>
          </p:cNvSpPr>
          <p:nvPr>
            <p:ph idx="1"/>
          </p:nvPr>
        </p:nvSpPr>
        <p:spPr>
          <a:xfrm>
            <a:off x="155864" y="852055"/>
            <a:ext cx="8832272" cy="5860472"/>
          </a:xfrm>
        </p:spPr>
        <p:txBody>
          <a:bodyPr>
            <a:normAutofit/>
          </a:bodyPr>
          <a:lstStyle/>
          <a:p>
            <a:endParaRPr lang="en-US" sz="2000" dirty="0"/>
          </a:p>
          <a:p>
            <a:pPr marL="457200" lvl="1" indent="0">
              <a:buNone/>
            </a:pPr>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22</a:t>
            </a:fld>
            <a:endParaRPr lang="en-US" dirty="0"/>
          </a:p>
        </p:txBody>
      </p:sp>
      <p:graphicFrame>
        <p:nvGraphicFramePr>
          <p:cNvPr id="4" name="Table 3"/>
          <p:cNvGraphicFramePr>
            <a:graphicFrameLocks noGrp="1"/>
          </p:cNvGraphicFramePr>
          <p:nvPr/>
        </p:nvGraphicFramePr>
        <p:xfrm>
          <a:off x="853440" y="1397001"/>
          <a:ext cx="7471954" cy="4781874"/>
        </p:xfrm>
        <a:graphic>
          <a:graphicData uri="http://schemas.openxmlformats.org/drawingml/2006/table">
            <a:tbl>
              <a:tblPr firstRow="1" bandRow="1">
                <a:tableStyleId>{5C22544A-7EE6-4342-B048-85BDC9FD1C3A}</a:tableStyleId>
              </a:tblPr>
              <a:tblGrid>
                <a:gridCol w="3735977">
                  <a:extLst>
                    <a:ext uri="{9D8B030D-6E8A-4147-A177-3AD203B41FA5}">
                      <a16:colId xmlns:a16="http://schemas.microsoft.com/office/drawing/2014/main" val="1556295504"/>
                    </a:ext>
                  </a:extLst>
                </a:gridCol>
                <a:gridCol w="3735977">
                  <a:extLst>
                    <a:ext uri="{9D8B030D-6E8A-4147-A177-3AD203B41FA5}">
                      <a16:colId xmlns:a16="http://schemas.microsoft.com/office/drawing/2014/main" val="9269176"/>
                    </a:ext>
                  </a:extLst>
                </a:gridCol>
              </a:tblGrid>
              <a:tr h="796979">
                <a:tc>
                  <a:txBody>
                    <a:bodyPr/>
                    <a:lstStyle/>
                    <a:p>
                      <a:pPr algn="ctr"/>
                      <a:r>
                        <a:rPr lang="en-US" dirty="0"/>
                        <a:t>MIMO technique</a:t>
                      </a:r>
                    </a:p>
                  </a:txBody>
                  <a:tcPr/>
                </a:tc>
                <a:tc>
                  <a:txBody>
                    <a:bodyPr/>
                    <a:lstStyle/>
                    <a:p>
                      <a:pPr algn="ctr"/>
                      <a:r>
                        <a:rPr lang="en-US" dirty="0"/>
                        <a:t>Capacity</a:t>
                      </a:r>
                      <a:r>
                        <a:rPr lang="en-US" baseline="0" dirty="0"/>
                        <a:t> (bits/second)</a:t>
                      </a:r>
                      <a:endParaRPr lang="en-US" dirty="0"/>
                    </a:p>
                  </a:txBody>
                  <a:tcPr/>
                </a:tc>
                <a:extLst>
                  <a:ext uri="{0D108BD9-81ED-4DB2-BD59-A6C34878D82A}">
                    <a16:rowId xmlns:a16="http://schemas.microsoft.com/office/drawing/2014/main" val="565861735"/>
                  </a:ext>
                </a:extLst>
              </a:tr>
              <a:tr h="796979">
                <a:tc>
                  <a:txBody>
                    <a:bodyPr/>
                    <a:lstStyle/>
                    <a:p>
                      <a:pPr algn="ctr"/>
                      <a:r>
                        <a:rPr lang="en-US" dirty="0"/>
                        <a:t>SISO</a:t>
                      </a:r>
                    </a:p>
                  </a:txBody>
                  <a:tcPr/>
                </a:tc>
                <a:tc>
                  <a:txBody>
                    <a:bodyPr/>
                    <a:lstStyle/>
                    <a:p>
                      <a:pPr algn="ctr"/>
                      <a:endParaRPr lang="en-US" dirty="0"/>
                    </a:p>
                  </a:txBody>
                  <a:tcPr/>
                </a:tc>
                <a:extLst>
                  <a:ext uri="{0D108BD9-81ED-4DB2-BD59-A6C34878D82A}">
                    <a16:rowId xmlns:a16="http://schemas.microsoft.com/office/drawing/2014/main" val="654615379"/>
                  </a:ext>
                </a:extLst>
              </a:tr>
              <a:tr h="796979">
                <a:tc>
                  <a:txBody>
                    <a:bodyPr/>
                    <a:lstStyle/>
                    <a:p>
                      <a:pPr algn="ctr"/>
                      <a:r>
                        <a:rPr lang="en-US" dirty="0"/>
                        <a:t>SIMO (1</a:t>
                      </a:r>
                      <a:r>
                        <a:rPr lang="en-US" baseline="0" dirty="0"/>
                        <a:t> x N)</a:t>
                      </a:r>
                    </a:p>
                    <a:p>
                      <a:pPr algn="ctr"/>
                      <a:r>
                        <a:rPr lang="en-US" baseline="0" dirty="0"/>
                        <a:t>Receiver diversity</a:t>
                      </a:r>
                      <a:endParaRPr lang="en-US" dirty="0"/>
                    </a:p>
                  </a:txBody>
                  <a:tcPr/>
                </a:tc>
                <a:tc>
                  <a:txBody>
                    <a:bodyPr/>
                    <a:lstStyle/>
                    <a:p>
                      <a:pPr algn="ctr"/>
                      <a:endParaRPr lang="en-US" dirty="0"/>
                    </a:p>
                  </a:txBody>
                  <a:tcPr/>
                </a:tc>
                <a:extLst>
                  <a:ext uri="{0D108BD9-81ED-4DB2-BD59-A6C34878D82A}">
                    <a16:rowId xmlns:a16="http://schemas.microsoft.com/office/drawing/2014/main" val="813629548"/>
                  </a:ext>
                </a:extLst>
              </a:tr>
              <a:tr h="796979">
                <a:tc>
                  <a:txBody>
                    <a:bodyPr/>
                    <a:lstStyle/>
                    <a:p>
                      <a:pPr algn="ctr"/>
                      <a:r>
                        <a:rPr lang="en-US" dirty="0"/>
                        <a:t>MISO (M x 1)</a:t>
                      </a:r>
                    </a:p>
                    <a:p>
                      <a:pPr algn="ctr"/>
                      <a:r>
                        <a:rPr lang="en-US" dirty="0"/>
                        <a:t>Transmit diversity</a:t>
                      </a:r>
                    </a:p>
                  </a:txBody>
                  <a:tcPr/>
                </a:tc>
                <a:tc>
                  <a:txBody>
                    <a:bodyPr/>
                    <a:lstStyle/>
                    <a:p>
                      <a:pPr algn="ctr"/>
                      <a:endParaRPr lang="en-US" dirty="0"/>
                    </a:p>
                  </a:txBody>
                  <a:tcPr/>
                </a:tc>
                <a:extLst>
                  <a:ext uri="{0D108BD9-81ED-4DB2-BD59-A6C34878D82A}">
                    <a16:rowId xmlns:a16="http://schemas.microsoft.com/office/drawing/2014/main" val="1266968179"/>
                  </a:ext>
                </a:extLst>
              </a:tr>
              <a:tr h="796979">
                <a:tc>
                  <a:txBody>
                    <a:bodyPr/>
                    <a:lstStyle/>
                    <a:p>
                      <a:pPr algn="ctr"/>
                      <a:r>
                        <a:rPr lang="en-US" dirty="0"/>
                        <a:t>MIMO (M x N)</a:t>
                      </a:r>
                    </a:p>
                    <a:p>
                      <a:pPr algn="ctr"/>
                      <a:r>
                        <a:rPr lang="en-US" dirty="0"/>
                        <a:t>Transmit and receiver diversity</a:t>
                      </a:r>
                    </a:p>
                  </a:txBody>
                  <a:tcPr/>
                </a:tc>
                <a:tc>
                  <a:txBody>
                    <a:bodyPr/>
                    <a:lstStyle/>
                    <a:p>
                      <a:pPr algn="ctr"/>
                      <a:endParaRPr lang="en-US" dirty="0"/>
                    </a:p>
                  </a:txBody>
                  <a:tcPr/>
                </a:tc>
                <a:extLst>
                  <a:ext uri="{0D108BD9-81ED-4DB2-BD59-A6C34878D82A}">
                    <a16:rowId xmlns:a16="http://schemas.microsoft.com/office/drawing/2014/main" val="1397953763"/>
                  </a:ext>
                </a:extLst>
              </a:tr>
              <a:tr h="796979">
                <a:tc>
                  <a:txBody>
                    <a:bodyPr/>
                    <a:lstStyle/>
                    <a:p>
                      <a:pPr algn="ctr"/>
                      <a:r>
                        <a:rPr lang="en-US" dirty="0"/>
                        <a:t>MIMO (M x N)</a:t>
                      </a:r>
                    </a:p>
                    <a:p>
                      <a:pPr algn="ctr"/>
                      <a:r>
                        <a:rPr lang="en-US" dirty="0"/>
                        <a:t>Spatial multiplexing</a:t>
                      </a:r>
                    </a:p>
                  </a:txBody>
                  <a:tcPr/>
                </a:tc>
                <a:tc>
                  <a:txBody>
                    <a:bodyPr/>
                    <a:lstStyle/>
                    <a:p>
                      <a:pPr algn="ctr"/>
                      <a:endParaRPr lang="en-US" dirty="0"/>
                    </a:p>
                  </a:txBody>
                  <a:tcPr/>
                </a:tc>
                <a:extLst>
                  <a:ext uri="{0D108BD9-81ED-4DB2-BD59-A6C34878D82A}">
                    <a16:rowId xmlns:a16="http://schemas.microsoft.com/office/drawing/2014/main" val="3378562136"/>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4721731" y="2351902"/>
                <a:ext cx="24832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𝑆𝑁𝑅</m:t>
                              </m:r>
                            </m:e>
                          </m:d>
                        </m:e>
                      </m:func>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721731" y="2351902"/>
                <a:ext cx="2483244" cy="369332"/>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613524" y="3162135"/>
                <a:ext cx="28720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𝑆𝑁𝑅</m:t>
                              </m:r>
                            </m:e>
                          </m:d>
                        </m:e>
                      </m:func>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613524" y="3162135"/>
                <a:ext cx="2872005" cy="369332"/>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613524" y="3972368"/>
                <a:ext cx="29008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𝑆𝑁𝑅</m:t>
                              </m:r>
                            </m:e>
                          </m:d>
                        </m:e>
                      </m:func>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613524" y="3972368"/>
                <a:ext cx="2900859"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613523" y="4782601"/>
                <a:ext cx="328961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𝑆𝑁𝑅</m:t>
                              </m:r>
                            </m:e>
                          </m:d>
                        </m:e>
                      </m:func>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4613523" y="4782601"/>
                <a:ext cx="3289618"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613523" y="5592834"/>
                <a:ext cx="37907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m:t>
                              </m:r>
                              <m:r>
                                <a:rPr lang="en-US" b="0" i="0" smtClean="0">
                                  <a:latin typeface="Cambria Math" panose="02040503050406030204" pitchFamily="18" charset="0"/>
                                </a:rPr>
                                <m:t>, </m:t>
                              </m:r>
                              <m:r>
                                <m:rPr>
                                  <m:sty m:val="p"/>
                                </m:rPr>
                                <a:rPr lang="en-US" b="0" i="0" smtClean="0">
                                  <a:latin typeface="Cambria Math" panose="02040503050406030204" pitchFamily="18" charset="0"/>
                                </a:rPr>
                                <m:t>N</m:t>
                              </m:r>
                            </m:e>
                          </m:d>
                          <m:r>
                            <a:rPr lang="en-US" b="0" i="0" smtClean="0">
                              <a:latin typeface="Cambria Math" panose="02040503050406030204" pitchFamily="18" charset="0"/>
                            </a:rPr>
                            <m:t> ∗</m:t>
                          </m:r>
                          <m:r>
                            <m:rPr>
                              <m:sty m:val="p"/>
                            </m:rPr>
                            <a:rPr lang="en-US" b="0" i="0" smtClean="0">
                              <a:latin typeface="Cambria Math" panose="02040503050406030204" pitchFamily="18" charset="0"/>
                            </a:rPr>
                            <m:t>B</m:t>
                          </m:r>
                          <m:r>
                            <a:rPr lang="en-US" b="0" i="0" smtClean="0">
                              <a:latin typeface="Cambria Math" panose="02040503050406030204" pitchFamily="18" charset="0"/>
                            </a:rPr>
                            <m:t> ∗</m:t>
                          </m:r>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𝑆𝑁𝑅</m:t>
                              </m:r>
                            </m:e>
                          </m:d>
                        </m:e>
                      </m:func>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613523" y="5592834"/>
                <a:ext cx="3790717" cy="369332"/>
              </a:xfrm>
              <a:prstGeom prst="rect">
                <a:avLst/>
              </a:prstGeom>
              <a:blipFill>
                <a:blip r:embed="rId6"/>
                <a:stretch>
                  <a:fillRect b="-13115"/>
                </a:stretch>
              </a:blipFill>
            </p:spPr>
            <p:txBody>
              <a:bodyPr/>
              <a:lstStyle/>
              <a:p>
                <a:r>
                  <a:rPr lang="en-US">
                    <a:noFill/>
                  </a:rPr>
                  <a:t> </a:t>
                </a:r>
              </a:p>
            </p:txBody>
          </p:sp>
        </mc:Fallback>
      </mc:AlternateContent>
      <p:sp>
        <p:nvSpPr>
          <p:cNvPr id="5" name="Right Arrow 4"/>
          <p:cNvSpPr/>
          <p:nvPr/>
        </p:nvSpPr>
        <p:spPr>
          <a:xfrm>
            <a:off x="226423" y="5579134"/>
            <a:ext cx="627017" cy="285452"/>
          </a:xfrm>
          <a:prstGeom prst="rightArrow">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16961" y="833875"/>
            <a:ext cx="508433" cy="27906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[1]</a:t>
            </a:r>
          </a:p>
        </p:txBody>
      </p:sp>
    </p:spTree>
    <p:extLst>
      <p:ext uri="{BB962C8B-B14F-4D97-AF65-F5344CB8AC3E}">
        <p14:creationId xmlns:p14="http://schemas.microsoft.com/office/powerpoint/2010/main" val="776119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MIMO</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M x N antenna systems</a:t>
            </a:r>
            <a:endParaRPr lang="en-US" sz="3200" dirty="0"/>
          </a:p>
          <a:p>
            <a:pPr lvl="1"/>
            <a:r>
              <a:rPr lang="en-US" sz="2000" dirty="0"/>
              <a:t>Diversity techniques simply increase SNR</a:t>
            </a:r>
          </a:p>
          <a:p>
            <a:pPr lvl="1"/>
            <a:endParaRPr lang="en-US" sz="2000" dirty="0"/>
          </a:p>
          <a:p>
            <a:pPr lvl="1"/>
            <a:endParaRPr lang="en-US" sz="2000" dirty="0"/>
          </a:p>
          <a:p>
            <a:pPr lvl="1"/>
            <a:endParaRPr lang="en-US" sz="2000" dirty="0"/>
          </a:p>
          <a:p>
            <a:pPr lvl="1"/>
            <a:endParaRPr lang="en-US" sz="2000" dirty="0"/>
          </a:p>
          <a:p>
            <a:r>
              <a:rPr lang="en-US" sz="2400" dirty="0"/>
              <a:t>Spatial multiplexing</a:t>
            </a:r>
          </a:p>
          <a:p>
            <a:pPr lvl="1"/>
            <a:r>
              <a:rPr lang="en-US" sz="2000" dirty="0"/>
              <a:t>Use the independent spatial paths enabled by M x N antennas to send parallel streams of data (referred as spatial streams)</a:t>
            </a:r>
          </a:p>
          <a:p>
            <a:pPr lvl="1"/>
            <a:r>
              <a:rPr lang="en-US" sz="2000" dirty="0"/>
              <a:t>Each spatial stream carries different data</a:t>
            </a:r>
          </a:p>
          <a:p>
            <a:pPr lvl="1"/>
            <a:r>
              <a:rPr lang="en-US" sz="2000" dirty="0"/>
              <a:t>All spatial streams occupy same frequency channel and time </a:t>
            </a:r>
          </a:p>
          <a:p>
            <a:pPr lvl="1"/>
            <a:r>
              <a:rPr lang="en-US" sz="2000" dirty="0"/>
              <a:t>Number of spatial streams can be min(M, N)</a:t>
            </a:r>
          </a:p>
          <a:p>
            <a:pPr lvl="1"/>
            <a:r>
              <a:rPr lang="en-US" sz="2000" dirty="0"/>
              <a:t>Parallel spatial paths over the same frequency channel</a:t>
            </a:r>
          </a:p>
          <a:p>
            <a:pPr lvl="1"/>
            <a:r>
              <a:rPr lang="en-US" sz="2000" dirty="0"/>
              <a:t>Min(M, N) fold increase in capacity</a:t>
            </a:r>
          </a:p>
          <a:p>
            <a:pPr lvl="1"/>
            <a:endParaRPr lang="en-US" sz="1600" dirty="0"/>
          </a:p>
        </p:txBody>
      </p:sp>
      <p:sp>
        <p:nvSpPr>
          <p:cNvPr id="7" name="Slide Number Placeholder 6"/>
          <p:cNvSpPr>
            <a:spLocks noGrp="1"/>
          </p:cNvSpPr>
          <p:nvPr>
            <p:ph type="sldNum" sz="quarter" idx="12"/>
          </p:nvPr>
        </p:nvSpPr>
        <p:spPr/>
        <p:txBody>
          <a:bodyPr/>
          <a:lstStyle/>
          <a:p>
            <a:fld id="{A75E27EB-3160-4CD9-8D87-5A6A393A4E22}" type="slidenum">
              <a:rPr lang="en-US" smtClean="0"/>
              <a:t>23</a:t>
            </a:fld>
            <a:endParaRPr lang="en-US" dirty="0"/>
          </a:p>
        </p:txBody>
      </p:sp>
      <p:grpSp>
        <p:nvGrpSpPr>
          <p:cNvPr id="4" name="Group 3"/>
          <p:cNvGrpSpPr/>
          <p:nvPr/>
        </p:nvGrpSpPr>
        <p:grpSpPr>
          <a:xfrm>
            <a:off x="5106514" y="1064760"/>
            <a:ext cx="3879224" cy="1873301"/>
            <a:chOff x="4841966" y="4556897"/>
            <a:chExt cx="3879224" cy="1873301"/>
          </a:xfrm>
        </p:grpSpPr>
        <p:sp>
          <p:nvSpPr>
            <p:cNvPr id="5" name="Rounded Rectangle 4"/>
            <p:cNvSpPr/>
            <p:nvPr/>
          </p:nvSpPr>
          <p:spPr>
            <a:xfrm>
              <a:off x="5316583" y="4591049"/>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6" name="Rounded Rectangle 5"/>
            <p:cNvSpPr/>
            <p:nvPr/>
          </p:nvSpPr>
          <p:spPr>
            <a:xfrm>
              <a:off x="7724503" y="4591048"/>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sp>
          <p:nvSpPr>
            <p:cNvPr id="8" name="L-Shape 7"/>
            <p:cNvSpPr/>
            <p:nvPr/>
          </p:nvSpPr>
          <p:spPr>
            <a:xfrm rot="16200000">
              <a:off x="5904534" y="4708493"/>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0800000">
              <a:off x="6018711" y="455913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900058" y="5030876"/>
              <a:ext cx="389262" cy="423558"/>
              <a:chOff x="1519646" y="1470313"/>
              <a:chExt cx="389262" cy="423558"/>
            </a:xfrm>
          </p:grpSpPr>
          <p:sp>
            <p:nvSpPr>
              <p:cNvPr id="11" name="L-Shape 10"/>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900058" y="5502617"/>
              <a:ext cx="389262" cy="423558"/>
              <a:chOff x="1519646" y="1470313"/>
              <a:chExt cx="389262" cy="423558"/>
            </a:xfrm>
          </p:grpSpPr>
          <p:sp>
            <p:nvSpPr>
              <p:cNvPr id="14" name="L-Shape 13"/>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339051" y="4556897"/>
              <a:ext cx="385452" cy="430270"/>
              <a:chOff x="2806239" y="1315675"/>
              <a:chExt cx="385452" cy="430270"/>
            </a:xfrm>
          </p:grpSpPr>
          <p:sp>
            <p:nvSpPr>
              <p:cNvPr id="17" name="Isosceles Triangle 16"/>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Shape 17"/>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335241" y="5030490"/>
              <a:ext cx="385452" cy="430270"/>
              <a:chOff x="2806239" y="1315675"/>
              <a:chExt cx="385452" cy="430270"/>
            </a:xfrm>
          </p:grpSpPr>
          <p:sp>
            <p:nvSpPr>
              <p:cNvPr id="20" name="Isosceles Triangle 19"/>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Shape 20"/>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337146" y="5497845"/>
              <a:ext cx="385452" cy="430270"/>
              <a:chOff x="2806239" y="1315675"/>
              <a:chExt cx="385452" cy="430270"/>
            </a:xfrm>
          </p:grpSpPr>
          <p:sp>
            <p:nvSpPr>
              <p:cNvPr id="23" name="Isosceles Triangle 22"/>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Shape 23"/>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Arrow Connector 24"/>
            <p:cNvCxnSpPr/>
            <p:nvPr/>
          </p:nvCxnSpPr>
          <p:spPr>
            <a:xfrm>
              <a:off x="6370321" y="4762586"/>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370321" y="5216238"/>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370321" y="5705168"/>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87242" y="4813946"/>
              <a:ext cx="831250" cy="835494"/>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05049" y="4820874"/>
              <a:ext cx="830365" cy="801205"/>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397765" y="4889239"/>
              <a:ext cx="887691" cy="23657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497829" y="4847155"/>
              <a:ext cx="678274" cy="297782"/>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6423914" y="5290409"/>
              <a:ext cx="818237" cy="32433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448458" y="5290408"/>
              <a:ext cx="801093" cy="347829"/>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841966" y="6191791"/>
              <a:ext cx="3879224" cy="2384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MIMO (Multiple Input Multiple Output)</a:t>
              </a:r>
            </a:p>
          </p:txBody>
        </p:sp>
      </p:grpSp>
      <mc:AlternateContent xmlns:mc="http://schemas.openxmlformats.org/markup-compatibility/2006" xmlns:a14="http://schemas.microsoft.com/office/drawing/2010/main">
        <mc:Choice Requires="a14">
          <p:sp>
            <p:nvSpPr>
              <p:cNvPr id="35" name="Rectangle 34"/>
              <p:cNvSpPr/>
              <p:nvPr/>
            </p:nvSpPr>
            <p:spPr>
              <a:xfrm>
                <a:off x="2676641" y="5749588"/>
                <a:ext cx="379071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min</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M</m:t>
                              </m:r>
                              <m:r>
                                <a:rPr lang="en-US" b="0" i="0" smtClean="0">
                                  <a:latin typeface="Cambria Math" panose="02040503050406030204" pitchFamily="18" charset="0"/>
                                </a:rPr>
                                <m:t>, </m:t>
                              </m:r>
                              <m:r>
                                <m:rPr>
                                  <m:sty m:val="p"/>
                                </m:rPr>
                                <a:rPr lang="en-US" b="0" i="0" smtClean="0">
                                  <a:latin typeface="Cambria Math" panose="02040503050406030204" pitchFamily="18" charset="0"/>
                                </a:rPr>
                                <m:t>N</m:t>
                              </m:r>
                            </m:e>
                          </m:d>
                          <m:r>
                            <a:rPr lang="en-US" b="0" i="0" smtClean="0">
                              <a:latin typeface="Cambria Math" panose="02040503050406030204" pitchFamily="18" charset="0"/>
                            </a:rPr>
                            <m:t> ∗</m:t>
                          </m:r>
                          <m:r>
                            <m:rPr>
                              <m:sty m:val="p"/>
                            </m:rPr>
                            <a:rPr lang="en-US" b="0" i="0" smtClean="0">
                              <a:latin typeface="Cambria Math" panose="02040503050406030204" pitchFamily="18" charset="0"/>
                            </a:rPr>
                            <m:t>B</m:t>
                          </m:r>
                          <m:r>
                            <a:rPr lang="en-US" b="0" i="0" smtClean="0">
                              <a:latin typeface="Cambria Math" panose="02040503050406030204" pitchFamily="18" charset="0"/>
                            </a:rPr>
                            <m:t> ∗</m:t>
                          </m:r>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𝑆𝑁𝑅</m:t>
                              </m:r>
                            </m:e>
                          </m:d>
                        </m:e>
                      </m:func>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2676641" y="5749588"/>
                <a:ext cx="3790717" cy="369332"/>
              </a:xfrm>
              <a:prstGeom prst="rect">
                <a:avLst/>
              </a:prstGeom>
              <a:blipFill>
                <a:blip r:embed="rId2"/>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33731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MIMO spatial multiplexing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Direct Mapped MIMO</a:t>
            </a:r>
            <a:endParaRPr lang="en-US" sz="1600" dirty="0"/>
          </a:p>
          <a:p>
            <a:pPr lvl="1"/>
            <a:r>
              <a:rPr lang="en-US" sz="2000" dirty="0"/>
              <a:t>Transmitter divides the transmit power equally among all spatial streams</a:t>
            </a:r>
          </a:p>
          <a:p>
            <a:pPr lvl="1"/>
            <a:r>
              <a:rPr lang="en-US" sz="2000" dirty="0"/>
              <a:t>Each spatial stream transmitted out of one transmit antenna</a:t>
            </a:r>
          </a:p>
          <a:p>
            <a:pPr lvl="1"/>
            <a:endParaRPr lang="en-US" sz="2000" dirty="0"/>
          </a:p>
          <a:p>
            <a:pPr lvl="1"/>
            <a:endParaRPr lang="en-US" sz="2000" dirty="0"/>
          </a:p>
          <a:p>
            <a:pPr lvl="1"/>
            <a:endParaRPr lang="en-US" sz="2000" dirty="0"/>
          </a:p>
          <a:p>
            <a:pPr lvl="1"/>
            <a:r>
              <a:rPr lang="en-US" sz="2000" dirty="0"/>
              <a:t>802.11n/ac devices use training fields at the start of the frame</a:t>
            </a:r>
          </a:p>
          <a:p>
            <a:pPr lvl="1"/>
            <a:r>
              <a:rPr lang="en-US" sz="2000" dirty="0"/>
              <a:t>Receiver uses the training fields to estimate H</a:t>
            </a:r>
          </a:p>
          <a:p>
            <a:pPr lvl="1"/>
            <a:endParaRPr lang="en-US" sz="2000" dirty="0"/>
          </a:p>
          <a:p>
            <a:pPr lvl="1"/>
            <a:r>
              <a:rPr lang="en-US" sz="2000" dirty="0"/>
              <a:t>Use H to decode the transmitted data over each stream</a:t>
            </a:r>
          </a:p>
          <a:p>
            <a:pPr lvl="1"/>
            <a:r>
              <a:rPr lang="en-US" sz="2000" dirty="0"/>
              <a:t>Two types of common receivers</a:t>
            </a:r>
          </a:p>
          <a:p>
            <a:pPr lvl="2"/>
            <a:r>
              <a:rPr lang="en-US" sz="1600" dirty="0"/>
              <a:t>Zero forcing (ZF) receivers</a:t>
            </a:r>
          </a:p>
          <a:p>
            <a:pPr lvl="2"/>
            <a:r>
              <a:rPr lang="en-US" sz="1600" dirty="0"/>
              <a:t>Minimum Mean Square Error (MMSE) receivers</a:t>
            </a:r>
          </a:p>
        </p:txBody>
      </p:sp>
      <p:sp>
        <p:nvSpPr>
          <p:cNvPr id="7" name="Slide Number Placeholder 6"/>
          <p:cNvSpPr>
            <a:spLocks noGrp="1"/>
          </p:cNvSpPr>
          <p:nvPr>
            <p:ph type="sldNum" sz="quarter" idx="12"/>
          </p:nvPr>
        </p:nvSpPr>
        <p:spPr/>
        <p:txBody>
          <a:bodyPr/>
          <a:lstStyle/>
          <a:p>
            <a:fld id="{A75E27EB-3160-4CD9-8D87-5A6A393A4E22}" type="slidenum">
              <a:rPr lang="en-US" smtClean="0"/>
              <a:t>24</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464586" y="2229352"/>
                <a:ext cx="159075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𝐻𝑥</m:t>
                      </m:r>
                      <m:r>
                        <a:rPr lang="en-US" sz="2400" b="0" i="1" smtClean="0">
                          <a:latin typeface="Cambria Math" panose="02040503050406030204" pitchFamily="18" charset="0"/>
                        </a:rPr>
                        <m:t>+</m:t>
                      </m:r>
                      <m:r>
                        <a:rPr lang="en-US" sz="2400" b="0" i="1" smtClean="0">
                          <a:latin typeface="Cambria Math" panose="02040503050406030204" pitchFamily="18" charset="0"/>
                        </a:rPr>
                        <m:t>𝑛</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464586" y="2229352"/>
                <a:ext cx="1590756" cy="369332"/>
              </a:xfrm>
              <a:prstGeom prst="rect">
                <a:avLst/>
              </a:prstGeom>
              <a:blipFill>
                <a:blip r:embed="rId2"/>
                <a:stretch>
                  <a:fillRect l="-4215" r="-2299" b="-26667"/>
                </a:stretch>
              </a:blipFill>
            </p:spPr>
            <p:txBody>
              <a:bodyPr/>
              <a:lstStyle/>
              <a:p>
                <a:r>
                  <a:rPr lang="en-US">
                    <a:noFill/>
                  </a:rPr>
                  <a:t> </a:t>
                </a:r>
              </a:p>
            </p:txBody>
          </p:sp>
        </mc:Fallback>
      </mc:AlternateContent>
    </p:spTree>
    <p:extLst>
      <p:ext uri="{BB962C8B-B14F-4D97-AF65-F5344CB8AC3E}">
        <p14:creationId xmlns:p14="http://schemas.microsoft.com/office/powerpoint/2010/main" val="1141634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MIMO spatial multiplexing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err="1"/>
              <a:t>Precoded</a:t>
            </a:r>
            <a:r>
              <a:rPr lang="en-US" sz="2400" dirty="0"/>
              <a:t> MIMO</a:t>
            </a:r>
            <a:endParaRPr lang="en-US" sz="1600" dirty="0"/>
          </a:p>
          <a:p>
            <a:pPr lvl="1"/>
            <a:r>
              <a:rPr lang="en-US" sz="2000" dirty="0"/>
              <a:t>Direct mapped MIMO makes decoding to be completely receiver’s responsibility</a:t>
            </a:r>
          </a:p>
          <a:p>
            <a:pPr lvl="1"/>
            <a:r>
              <a:rPr lang="en-US" sz="2000" dirty="0"/>
              <a:t>In </a:t>
            </a:r>
            <a:r>
              <a:rPr lang="en-US" sz="2000" dirty="0" err="1"/>
              <a:t>precoded</a:t>
            </a:r>
            <a:r>
              <a:rPr lang="en-US" sz="2000" dirty="0"/>
              <a:t> MIMO, transmitter can use the channel matrix to </a:t>
            </a:r>
            <a:r>
              <a:rPr lang="en-US" sz="2000" dirty="0" err="1"/>
              <a:t>precode</a:t>
            </a:r>
            <a:r>
              <a:rPr lang="en-US" sz="2000" dirty="0"/>
              <a:t> the data before transmitting over the antennas</a:t>
            </a:r>
          </a:p>
          <a:p>
            <a:pPr lvl="1"/>
            <a:r>
              <a:rPr lang="en-US" sz="2000" dirty="0"/>
              <a:t>Requires explicit channel feedback from the receiver</a:t>
            </a:r>
          </a:p>
          <a:p>
            <a:pPr lvl="1"/>
            <a:r>
              <a:rPr lang="en-US" sz="2000" dirty="0"/>
              <a:t>Improves receiver’s ability to untangle the spatial streams and decode data</a:t>
            </a:r>
          </a:p>
          <a:p>
            <a:pPr lvl="1"/>
            <a:endParaRPr lang="en-US" sz="2000" dirty="0"/>
          </a:p>
          <a:p>
            <a:r>
              <a:rPr lang="en-US" sz="2400" dirty="0" err="1"/>
              <a:t>Precoded</a:t>
            </a:r>
            <a:r>
              <a:rPr lang="en-US" sz="2400" dirty="0"/>
              <a:t> vs. direct mapped</a:t>
            </a:r>
          </a:p>
          <a:p>
            <a:pPr lvl="1"/>
            <a:r>
              <a:rPr lang="en-US" sz="2000" dirty="0" err="1"/>
              <a:t>Precoded</a:t>
            </a:r>
            <a:r>
              <a:rPr lang="en-US" sz="2000" dirty="0"/>
              <a:t> MIMO performs better (closer to maximum achievable capacity)</a:t>
            </a:r>
          </a:p>
          <a:p>
            <a:pPr lvl="1"/>
            <a:r>
              <a:rPr lang="en-US" sz="2000" dirty="0"/>
              <a:t>Direct mapped simpler to implement</a:t>
            </a:r>
          </a:p>
          <a:p>
            <a:pPr lvl="1"/>
            <a:r>
              <a:rPr lang="en-US" sz="2000" dirty="0"/>
              <a:t>802.11n/ac devices can use all variations of MIMO described here</a:t>
            </a:r>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25</a:t>
            </a:fld>
            <a:endParaRPr lang="en-US" dirty="0"/>
          </a:p>
        </p:txBody>
      </p:sp>
    </p:spTree>
    <p:extLst>
      <p:ext uri="{BB962C8B-B14F-4D97-AF65-F5344CB8AC3E}">
        <p14:creationId xmlns:p14="http://schemas.microsoft.com/office/powerpoint/2010/main" val="145135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MIMO in 802.11n</a:t>
            </a:r>
          </a:p>
        </p:txBody>
      </p:sp>
      <p:sp>
        <p:nvSpPr>
          <p:cNvPr id="3" name="Content Placeholder 2"/>
          <p:cNvSpPr>
            <a:spLocks noGrp="1"/>
          </p:cNvSpPr>
          <p:nvPr>
            <p:ph idx="1"/>
          </p:nvPr>
        </p:nvSpPr>
        <p:spPr>
          <a:xfrm>
            <a:off x="155864" y="852055"/>
            <a:ext cx="8832272" cy="5860472"/>
          </a:xfrm>
        </p:spPr>
        <p:txBody>
          <a:bodyPr>
            <a:normAutofit/>
          </a:bodyPr>
          <a:lstStyle/>
          <a:p>
            <a:pPr marL="0" indent="0">
              <a:buNone/>
            </a:pPr>
            <a:endParaRPr lang="en-US" sz="2000" dirty="0"/>
          </a:p>
          <a:p>
            <a:pPr marL="457200" lvl="1" indent="0">
              <a:buNone/>
            </a:pPr>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26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42046206"/>
              </p:ext>
            </p:extLst>
          </p:nvPr>
        </p:nvGraphicFramePr>
        <p:xfrm>
          <a:off x="61547" y="1601798"/>
          <a:ext cx="4524404" cy="3348008"/>
        </p:xfrm>
        <a:graphic>
          <a:graphicData uri="http://schemas.openxmlformats.org/drawingml/2006/table">
            <a:tbl>
              <a:tblPr firstRow="1" bandRow="1">
                <a:tableStyleId>{D7AC3CCA-C797-4891-BE02-D94E43425B78}</a:tableStyleId>
              </a:tblPr>
              <a:tblGrid>
                <a:gridCol w="656968">
                  <a:extLst>
                    <a:ext uri="{9D8B030D-6E8A-4147-A177-3AD203B41FA5}">
                      <a16:colId xmlns:a16="http://schemas.microsoft.com/office/drawing/2014/main" val="4201468297"/>
                    </a:ext>
                  </a:extLst>
                </a:gridCol>
                <a:gridCol w="716715">
                  <a:extLst>
                    <a:ext uri="{9D8B030D-6E8A-4147-A177-3AD203B41FA5}">
                      <a16:colId xmlns:a16="http://schemas.microsoft.com/office/drawing/2014/main" val="1201745405"/>
                    </a:ext>
                  </a:extLst>
                </a:gridCol>
                <a:gridCol w="678976">
                  <a:extLst>
                    <a:ext uri="{9D8B030D-6E8A-4147-A177-3AD203B41FA5}">
                      <a16:colId xmlns:a16="http://schemas.microsoft.com/office/drawing/2014/main" val="2529207593"/>
                    </a:ext>
                  </a:extLst>
                </a:gridCol>
                <a:gridCol w="678976">
                  <a:extLst>
                    <a:ext uri="{9D8B030D-6E8A-4147-A177-3AD203B41FA5}">
                      <a16:colId xmlns:a16="http://schemas.microsoft.com/office/drawing/2014/main" val="2286352473"/>
                    </a:ext>
                  </a:extLst>
                </a:gridCol>
                <a:gridCol w="854875">
                  <a:extLst>
                    <a:ext uri="{9D8B030D-6E8A-4147-A177-3AD203B41FA5}">
                      <a16:colId xmlns:a16="http://schemas.microsoft.com/office/drawing/2014/main" val="1311329380"/>
                    </a:ext>
                  </a:extLst>
                </a:gridCol>
                <a:gridCol w="937894">
                  <a:extLst>
                    <a:ext uri="{9D8B030D-6E8A-4147-A177-3AD203B41FA5}">
                      <a16:colId xmlns:a16="http://schemas.microsoft.com/office/drawing/2014/main" val="4083653008"/>
                    </a:ext>
                  </a:extLst>
                </a:gridCol>
              </a:tblGrid>
              <a:tr h="579120">
                <a:tc>
                  <a:txBody>
                    <a:bodyPr/>
                    <a:lstStyle/>
                    <a:p>
                      <a:pPr algn="ctr"/>
                      <a:r>
                        <a:rPr lang="en-US" sz="1100" dirty="0"/>
                        <a:t>MCS index</a:t>
                      </a:r>
                    </a:p>
                  </a:txBody>
                  <a:tcPr/>
                </a:tc>
                <a:tc>
                  <a:txBody>
                    <a:bodyPr/>
                    <a:lstStyle/>
                    <a:p>
                      <a:pPr algn="ctr"/>
                      <a:r>
                        <a:rPr lang="en-US" sz="1100" dirty="0"/>
                        <a:t>Modulation</a:t>
                      </a:r>
                    </a:p>
                  </a:txBody>
                  <a:tcPr/>
                </a:tc>
                <a:tc>
                  <a:txBody>
                    <a:bodyPr/>
                    <a:lstStyle/>
                    <a:p>
                      <a:pPr algn="ctr"/>
                      <a:r>
                        <a:rPr lang="en-US" sz="1100" dirty="0"/>
                        <a:t>Coding rate</a:t>
                      </a:r>
                    </a:p>
                  </a:txBody>
                  <a:tcPr/>
                </a:tc>
                <a:tc>
                  <a:txBody>
                    <a:bodyPr/>
                    <a:lstStyle/>
                    <a:p>
                      <a:pPr algn="ctr"/>
                      <a:r>
                        <a:rPr lang="en-US" sz="1100" dirty="0"/>
                        <a:t>Spatial</a:t>
                      </a:r>
                      <a:r>
                        <a:rPr lang="en-US" sz="1100" baseline="0" dirty="0"/>
                        <a:t> streams</a:t>
                      </a:r>
                      <a:endParaRPr lang="en-US" sz="1100" dirty="0"/>
                    </a:p>
                  </a:txBody>
                  <a:tcPr/>
                </a:tc>
                <a:tc>
                  <a:txBody>
                    <a:bodyPr/>
                    <a:lstStyle/>
                    <a:p>
                      <a:pPr algn="ctr"/>
                      <a:r>
                        <a:rPr lang="en-US" sz="1100" dirty="0"/>
                        <a:t>20 MHz </a:t>
                      </a:r>
                    </a:p>
                    <a:p>
                      <a:pPr algn="ctr"/>
                      <a:r>
                        <a:rPr lang="en-US" sz="1100" dirty="0"/>
                        <a:t>Mbps</a:t>
                      </a:r>
                    </a:p>
                  </a:txBody>
                  <a:tcPr/>
                </a:tc>
                <a:tc>
                  <a:txBody>
                    <a:bodyPr/>
                    <a:lstStyle/>
                    <a:p>
                      <a:pPr algn="ctr"/>
                      <a:r>
                        <a:rPr lang="en-US" sz="1100" dirty="0"/>
                        <a:t>40 MHz</a:t>
                      </a:r>
                    </a:p>
                    <a:p>
                      <a:pPr algn="ctr"/>
                      <a:r>
                        <a:rPr lang="en-US" sz="1100" dirty="0"/>
                        <a:t>Mbps</a:t>
                      </a:r>
                    </a:p>
                  </a:txBody>
                  <a:tcPr/>
                </a:tc>
                <a:extLst>
                  <a:ext uri="{0D108BD9-81ED-4DB2-BD59-A6C34878D82A}">
                    <a16:rowId xmlns:a16="http://schemas.microsoft.com/office/drawing/2014/main" val="1117300380"/>
                  </a:ext>
                </a:extLst>
              </a:tr>
              <a:tr h="346111">
                <a:tc>
                  <a:txBody>
                    <a:bodyPr/>
                    <a:lstStyle/>
                    <a:p>
                      <a:pPr algn="ctr"/>
                      <a:r>
                        <a:rPr lang="en-US" sz="1100" dirty="0"/>
                        <a:t>0</a:t>
                      </a:r>
                    </a:p>
                  </a:txBody>
                  <a:tcPr/>
                </a:tc>
                <a:tc>
                  <a:txBody>
                    <a:bodyPr/>
                    <a:lstStyle/>
                    <a:p>
                      <a:pPr algn="ctr"/>
                      <a:r>
                        <a:rPr lang="en-US" sz="1100" u="none" strike="noStrike" dirty="0">
                          <a:solidFill>
                            <a:schemeClr val="tx1"/>
                          </a:solidFill>
                          <a:effectLst/>
                        </a:rPr>
                        <a:t>BPSK</a:t>
                      </a:r>
                      <a:endParaRPr lang="en-US" sz="1100" u="none" dirty="0">
                        <a:solidFill>
                          <a:schemeClr val="tx1"/>
                        </a:solidFill>
                        <a:effectLst/>
                      </a:endParaRPr>
                    </a:p>
                  </a:txBody>
                  <a:tcPr marL="55080" marR="55080" marT="27540" marB="27540" anchor="ctr"/>
                </a:tc>
                <a:tc>
                  <a:txBody>
                    <a:bodyPr/>
                    <a:lstStyle/>
                    <a:p>
                      <a:pPr algn="ctr"/>
                      <a:r>
                        <a:rPr lang="en-US" sz="1100" dirty="0">
                          <a:effectLst/>
                        </a:rPr>
                        <a:t>1/2</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6.5</a:t>
                      </a:r>
                    </a:p>
                  </a:txBody>
                  <a:tcPr marL="55080" marR="55080" marT="27540" marB="27540" anchor="ctr"/>
                </a:tc>
                <a:tc>
                  <a:txBody>
                    <a:bodyPr/>
                    <a:lstStyle/>
                    <a:p>
                      <a:pPr algn="ctr"/>
                      <a:r>
                        <a:rPr lang="en-US" sz="1100" dirty="0">
                          <a:effectLst/>
                        </a:rPr>
                        <a:t>13.5</a:t>
                      </a:r>
                    </a:p>
                  </a:txBody>
                  <a:tcPr marL="55080" marR="55080" marT="27540" marB="27540" anchor="ctr"/>
                </a:tc>
                <a:extLst>
                  <a:ext uri="{0D108BD9-81ED-4DB2-BD59-A6C34878D82A}">
                    <a16:rowId xmlns:a16="http://schemas.microsoft.com/office/drawing/2014/main" val="1735133713"/>
                  </a:ext>
                </a:extLst>
              </a:tr>
              <a:tr h="346111">
                <a:tc>
                  <a:txBody>
                    <a:bodyPr/>
                    <a:lstStyle/>
                    <a:p>
                      <a:pPr algn="ctr"/>
                      <a:r>
                        <a:rPr lang="en-US" sz="1100" dirty="0"/>
                        <a:t>1</a:t>
                      </a:r>
                    </a:p>
                  </a:txBody>
                  <a:tcPr/>
                </a:tc>
                <a:tc>
                  <a:txBody>
                    <a:bodyPr/>
                    <a:lstStyle/>
                    <a:p>
                      <a:pPr algn="ctr"/>
                      <a:r>
                        <a:rPr lang="en-US" sz="1100" u="none" strike="noStrike" dirty="0">
                          <a:solidFill>
                            <a:schemeClr val="tx1"/>
                          </a:solidFill>
                          <a:effectLst/>
                        </a:rPr>
                        <a:t>QPSK</a:t>
                      </a:r>
                      <a:endParaRPr lang="en-US" sz="1100" dirty="0">
                        <a:solidFill>
                          <a:schemeClr val="tx1"/>
                        </a:solidFill>
                        <a:effectLst/>
                      </a:endParaRPr>
                    </a:p>
                  </a:txBody>
                  <a:tcPr marL="55080" marR="55080" marT="27540" marB="27540" anchor="ctr"/>
                </a:tc>
                <a:tc>
                  <a:txBody>
                    <a:bodyPr/>
                    <a:lstStyle/>
                    <a:p>
                      <a:pPr algn="ctr"/>
                      <a:r>
                        <a:rPr lang="en-US" sz="1100" dirty="0">
                          <a:effectLst/>
                        </a:rPr>
                        <a:t>1/2</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13</a:t>
                      </a:r>
                    </a:p>
                  </a:txBody>
                  <a:tcPr marL="55080" marR="55080" marT="27540" marB="27540" anchor="ctr"/>
                </a:tc>
                <a:tc>
                  <a:txBody>
                    <a:bodyPr/>
                    <a:lstStyle/>
                    <a:p>
                      <a:pPr algn="ctr"/>
                      <a:r>
                        <a:rPr lang="en-US" sz="1100" dirty="0">
                          <a:effectLst/>
                        </a:rPr>
                        <a:t>27</a:t>
                      </a:r>
                    </a:p>
                  </a:txBody>
                  <a:tcPr marL="55080" marR="55080" marT="27540" marB="27540" anchor="ctr"/>
                </a:tc>
                <a:extLst>
                  <a:ext uri="{0D108BD9-81ED-4DB2-BD59-A6C34878D82A}">
                    <a16:rowId xmlns:a16="http://schemas.microsoft.com/office/drawing/2014/main" val="150940291"/>
                  </a:ext>
                </a:extLst>
              </a:tr>
              <a:tr h="346111">
                <a:tc>
                  <a:txBody>
                    <a:bodyPr/>
                    <a:lstStyle/>
                    <a:p>
                      <a:pPr algn="ctr"/>
                      <a:r>
                        <a:rPr lang="en-US" sz="1100" dirty="0"/>
                        <a:t>2</a:t>
                      </a:r>
                    </a:p>
                  </a:txBody>
                  <a:tcPr/>
                </a:tc>
                <a:tc>
                  <a:txBody>
                    <a:bodyPr/>
                    <a:lstStyle/>
                    <a:p>
                      <a:pPr algn="ctr"/>
                      <a:r>
                        <a:rPr lang="en-US" sz="1100" dirty="0">
                          <a:effectLst/>
                        </a:rPr>
                        <a:t>QPSK</a:t>
                      </a:r>
                    </a:p>
                  </a:txBody>
                  <a:tcPr marL="55080" marR="55080" marT="27540" marB="27540" anchor="ctr"/>
                </a:tc>
                <a:tc>
                  <a:txBody>
                    <a:bodyPr/>
                    <a:lstStyle/>
                    <a:p>
                      <a:pPr algn="ctr"/>
                      <a:r>
                        <a:rPr lang="en-US" sz="1100" dirty="0">
                          <a:effectLst/>
                        </a:rPr>
                        <a:t>3/4</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19.5</a:t>
                      </a:r>
                    </a:p>
                  </a:txBody>
                  <a:tcPr marL="55080" marR="55080" marT="27540" marB="27540" anchor="ctr"/>
                </a:tc>
                <a:tc>
                  <a:txBody>
                    <a:bodyPr/>
                    <a:lstStyle/>
                    <a:p>
                      <a:pPr algn="ctr"/>
                      <a:r>
                        <a:rPr lang="en-US" sz="1100" dirty="0">
                          <a:effectLst/>
                        </a:rPr>
                        <a:t>40.5</a:t>
                      </a:r>
                    </a:p>
                  </a:txBody>
                  <a:tcPr marL="55080" marR="55080" marT="27540" marB="27540" anchor="ctr"/>
                </a:tc>
                <a:extLst>
                  <a:ext uri="{0D108BD9-81ED-4DB2-BD59-A6C34878D82A}">
                    <a16:rowId xmlns:a16="http://schemas.microsoft.com/office/drawing/2014/main" val="1680319119"/>
                  </a:ext>
                </a:extLst>
              </a:tr>
              <a:tr h="346111">
                <a:tc>
                  <a:txBody>
                    <a:bodyPr/>
                    <a:lstStyle/>
                    <a:p>
                      <a:pPr algn="ctr"/>
                      <a:r>
                        <a:rPr lang="en-US" sz="1100" dirty="0"/>
                        <a:t>3</a:t>
                      </a:r>
                    </a:p>
                  </a:txBody>
                  <a:tcPr/>
                </a:tc>
                <a:tc>
                  <a:txBody>
                    <a:bodyPr/>
                    <a:lstStyle/>
                    <a:p>
                      <a:pPr algn="ctr"/>
                      <a:r>
                        <a:rPr lang="en-US" sz="1100" dirty="0">
                          <a:solidFill>
                            <a:schemeClr val="tx1"/>
                          </a:solidFill>
                          <a:effectLst/>
                        </a:rPr>
                        <a:t>16-</a:t>
                      </a:r>
                      <a:r>
                        <a:rPr lang="en-US" sz="1100" u="none" strike="noStrike" dirty="0">
                          <a:solidFill>
                            <a:schemeClr val="tx1"/>
                          </a:solidFill>
                          <a:effectLst/>
                        </a:rPr>
                        <a:t>QAM</a:t>
                      </a:r>
                      <a:endParaRPr lang="en-US" sz="1100" dirty="0">
                        <a:solidFill>
                          <a:schemeClr val="tx1"/>
                        </a:solidFill>
                        <a:effectLst/>
                      </a:endParaRPr>
                    </a:p>
                  </a:txBody>
                  <a:tcPr marL="55080" marR="55080" marT="27540" marB="27540" anchor="ctr"/>
                </a:tc>
                <a:tc>
                  <a:txBody>
                    <a:bodyPr/>
                    <a:lstStyle/>
                    <a:p>
                      <a:pPr algn="ctr"/>
                      <a:r>
                        <a:rPr lang="en-US" sz="1100" dirty="0">
                          <a:effectLst/>
                        </a:rPr>
                        <a:t>1/2</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a:effectLst/>
                        </a:rPr>
                        <a:t>26</a:t>
                      </a:r>
                    </a:p>
                  </a:txBody>
                  <a:tcPr marL="55080" marR="55080" marT="27540" marB="27540" anchor="ctr"/>
                </a:tc>
                <a:tc>
                  <a:txBody>
                    <a:bodyPr/>
                    <a:lstStyle/>
                    <a:p>
                      <a:pPr algn="ctr"/>
                      <a:r>
                        <a:rPr lang="en-US" sz="1100">
                          <a:effectLst/>
                        </a:rPr>
                        <a:t>54</a:t>
                      </a:r>
                    </a:p>
                  </a:txBody>
                  <a:tcPr marL="55080" marR="55080" marT="27540" marB="27540" anchor="ctr"/>
                </a:tc>
                <a:extLst>
                  <a:ext uri="{0D108BD9-81ED-4DB2-BD59-A6C34878D82A}">
                    <a16:rowId xmlns:a16="http://schemas.microsoft.com/office/drawing/2014/main" val="511029591"/>
                  </a:ext>
                </a:extLst>
              </a:tr>
              <a:tr h="346111">
                <a:tc>
                  <a:txBody>
                    <a:bodyPr/>
                    <a:lstStyle/>
                    <a:p>
                      <a:pPr algn="ctr"/>
                      <a:r>
                        <a:rPr lang="en-US" sz="1100" dirty="0"/>
                        <a:t>4</a:t>
                      </a:r>
                    </a:p>
                  </a:txBody>
                  <a:tcPr/>
                </a:tc>
                <a:tc>
                  <a:txBody>
                    <a:bodyPr/>
                    <a:lstStyle/>
                    <a:p>
                      <a:pPr algn="ctr"/>
                      <a:r>
                        <a:rPr lang="en-US" sz="1100" dirty="0">
                          <a:effectLst/>
                        </a:rPr>
                        <a:t>16-QAM</a:t>
                      </a:r>
                    </a:p>
                  </a:txBody>
                  <a:tcPr marL="55080" marR="55080" marT="27540" marB="27540" anchor="ctr"/>
                </a:tc>
                <a:tc>
                  <a:txBody>
                    <a:bodyPr/>
                    <a:lstStyle/>
                    <a:p>
                      <a:pPr algn="ctr"/>
                      <a:r>
                        <a:rPr lang="en-US" sz="1100" dirty="0">
                          <a:effectLst/>
                        </a:rPr>
                        <a:t>3/4</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39</a:t>
                      </a:r>
                    </a:p>
                  </a:txBody>
                  <a:tcPr marL="55080" marR="55080" marT="27540" marB="27540" anchor="ctr"/>
                </a:tc>
                <a:tc>
                  <a:txBody>
                    <a:bodyPr/>
                    <a:lstStyle/>
                    <a:p>
                      <a:pPr algn="ctr"/>
                      <a:r>
                        <a:rPr lang="en-US" sz="1100" dirty="0">
                          <a:effectLst/>
                        </a:rPr>
                        <a:t>81</a:t>
                      </a:r>
                    </a:p>
                  </a:txBody>
                  <a:tcPr marL="55080" marR="55080" marT="27540" marB="27540" anchor="ctr"/>
                </a:tc>
                <a:extLst>
                  <a:ext uri="{0D108BD9-81ED-4DB2-BD59-A6C34878D82A}">
                    <a16:rowId xmlns:a16="http://schemas.microsoft.com/office/drawing/2014/main" val="1474515119"/>
                  </a:ext>
                </a:extLst>
              </a:tr>
              <a:tr h="346111">
                <a:tc>
                  <a:txBody>
                    <a:bodyPr/>
                    <a:lstStyle/>
                    <a:p>
                      <a:pPr algn="ctr"/>
                      <a:r>
                        <a:rPr lang="en-US" sz="1100" dirty="0"/>
                        <a:t>5</a:t>
                      </a:r>
                    </a:p>
                  </a:txBody>
                  <a:tcPr/>
                </a:tc>
                <a:tc>
                  <a:txBody>
                    <a:bodyPr/>
                    <a:lstStyle/>
                    <a:p>
                      <a:pPr algn="ctr"/>
                      <a:r>
                        <a:rPr lang="en-US" sz="1100" dirty="0">
                          <a:effectLst/>
                        </a:rPr>
                        <a:t>64-QAM</a:t>
                      </a:r>
                    </a:p>
                  </a:txBody>
                  <a:tcPr marL="55080" marR="55080" marT="27540" marB="27540" anchor="ctr"/>
                </a:tc>
                <a:tc>
                  <a:txBody>
                    <a:bodyPr/>
                    <a:lstStyle/>
                    <a:p>
                      <a:pPr algn="ctr"/>
                      <a:r>
                        <a:rPr lang="en-US" sz="1100" dirty="0">
                          <a:effectLst/>
                        </a:rPr>
                        <a:t>2/3</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52</a:t>
                      </a:r>
                    </a:p>
                  </a:txBody>
                  <a:tcPr marL="55080" marR="55080" marT="27540" marB="27540" anchor="ctr"/>
                </a:tc>
                <a:tc>
                  <a:txBody>
                    <a:bodyPr/>
                    <a:lstStyle/>
                    <a:p>
                      <a:pPr algn="ctr"/>
                      <a:r>
                        <a:rPr lang="en-US" sz="1100">
                          <a:effectLst/>
                        </a:rPr>
                        <a:t>108</a:t>
                      </a:r>
                    </a:p>
                  </a:txBody>
                  <a:tcPr marL="55080" marR="55080" marT="27540" marB="27540" anchor="ctr"/>
                </a:tc>
                <a:extLst>
                  <a:ext uri="{0D108BD9-81ED-4DB2-BD59-A6C34878D82A}">
                    <a16:rowId xmlns:a16="http://schemas.microsoft.com/office/drawing/2014/main" val="651637845"/>
                  </a:ext>
                </a:extLst>
              </a:tr>
              <a:tr h="346111">
                <a:tc>
                  <a:txBody>
                    <a:bodyPr/>
                    <a:lstStyle/>
                    <a:p>
                      <a:pPr algn="ctr"/>
                      <a:r>
                        <a:rPr lang="en-US" sz="1100" dirty="0"/>
                        <a:t>6</a:t>
                      </a:r>
                    </a:p>
                  </a:txBody>
                  <a:tcPr/>
                </a:tc>
                <a:tc>
                  <a:txBody>
                    <a:bodyPr/>
                    <a:lstStyle/>
                    <a:p>
                      <a:pPr algn="ctr"/>
                      <a:r>
                        <a:rPr lang="en-US" sz="1100" dirty="0">
                          <a:effectLst/>
                        </a:rPr>
                        <a:t>64-QAM</a:t>
                      </a:r>
                    </a:p>
                  </a:txBody>
                  <a:tcPr marL="55080" marR="55080" marT="27540" marB="27540" anchor="ctr"/>
                </a:tc>
                <a:tc>
                  <a:txBody>
                    <a:bodyPr/>
                    <a:lstStyle/>
                    <a:p>
                      <a:pPr algn="ctr"/>
                      <a:r>
                        <a:rPr lang="en-US" sz="1100" dirty="0">
                          <a:effectLst/>
                        </a:rPr>
                        <a:t>3/4</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58.5</a:t>
                      </a:r>
                    </a:p>
                  </a:txBody>
                  <a:tcPr marL="55080" marR="55080" marT="27540" marB="27540" anchor="ctr"/>
                </a:tc>
                <a:tc>
                  <a:txBody>
                    <a:bodyPr/>
                    <a:lstStyle/>
                    <a:p>
                      <a:pPr algn="ctr"/>
                      <a:r>
                        <a:rPr lang="en-US" sz="1100" dirty="0">
                          <a:effectLst/>
                        </a:rPr>
                        <a:t>121.5</a:t>
                      </a:r>
                    </a:p>
                  </a:txBody>
                  <a:tcPr marL="55080" marR="55080" marT="27540" marB="27540" anchor="ctr"/>
                </a:tc>
                <a:extLst>
                  <a:ext uri="{0D108BD9-81ED-4DB2-BD59-A6C34878D82A}">
                    <a16:rowId xmlns:a16="http://schemas.microsoft.com/office/drawing/2014/main" val="2701775894"/>
                  </a:ext>
                </a:extLst>
              </a:tr>
              <a:tr h="346111">
                <a:tc>
                  <a:txBody>
                    <a:bodyPr/>
                    <a:lstStyle/>
                    <a:p>
                      <a:pPr algn="ctr"/>
                      <a:r>
                        <a:rPr lang="en-US" sz="1100" dirty="0"/>
                        <a:t>7</a:t>
                      </a:r>
                    </a:p>
                  </a:txBody>
                  <a:tcPr/>
                </a:tc>
                <a:tc>
                  <a:txBody>
                    <a:bodyPr/>
                    <a:lstStyle/>
                    <a:p>
                      <a:pPr algn="ctr"/>
                      <a:r>
                        <a:rPr lang="en-US" sz="1100" dirty="0">
                          <a:effectLst/>
                        </a:rPr>
                        <a:t>64-QAM</a:t>
                      </a:r>
                    </a:p>
                  </a:txBody>
                  <a:tcPr marL="55080" marR="55080" marT="27540" marB="27540" anchor="ctr"/>
                </a:tc>
                <a:tc>
                  <a:txBody>
                    <a:bodyPr/>
                    <a:lstStyle/>
                    <a:p>
                      <a:pPr algn="ctr"/>
                      <a:r>
                        <a:rPr lang="en-US" sz="1100" dirty="0">
                          <a:effectLst/>
                        </a:rPr>
                        <a:t>5/6</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65</a:t>
                      </a:r>
                    </a:p>
                  </a:txBody>
                  <a:tcPr marL="55080" marR="55080" marT="27540" marB="27540" anchor="ctr"/>
                </a:tc>
                <a:tc>
                  <a:txBody>
                    <a:bodyPr/>
                    <a:lstStyle/>
                    <a:p>
                      <a:pPr algn="ctr"/>
                      <a:r>
                        <a:rPr lang="en-US" sz="1100" dirty="0">
                          <a:effectLst/>
                        </a:rPr>
                        <a:t>135</a:t>
                      </a:r>
                    </a:p>
                  </a:txBody>
                  <a:tcPr marL="55080" marR="55080" marT="27540" marB="27540" anchor="ctr"/>
                </a:tc>
                <a:extLst>
                  <a:ext uri="{0D108BD9-81ED-4DB2-BD59-A6C34878D82A}">
                    <a16:rowId xmlns:a16="http://schemas.microsoft.com/office/drawing/2014/main" val="361034212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19378940"/>
              </p:ext>
            </p:extLst>
          </p:nvPr>
        </p:nvGraphicFramePr>
        <p:xfrm>
          <a:off x="4680269" y="1601798"/>
          <a:ext cx="4402184" cy="3363408"/>
        </p:xfrm>
        <a:graphic>
          <a:graphicData uri="http://schemas.openxmlformats.org/drawingml/2006/table">
            <a:tbl>
              <a:tblPr firstRow="1" bandRow="1">
                <a:tableStyleId>{D7AC3CCA-C797-4891-BE02-D94E43425B78}</a:tableStyleId>
              </a:tblPr>
              <a:tblGrid>
                <a:gridCol w="639221">
                  <a:extLst>
                    <a:ext uri="{9D8B030D-6E8A-4147-A177-3AD203B41FA5}">
                      <a16:colId xmlns:a16="http://schemas.microsoft.com/office/drawing/2014/main" val="4201468297"/>
                    </a:ext>
                  </a:extLst>
                </a:gridCol>
                <a:gridCol w="697354">
                  <a:extLst>
                    <a:ext uri="{9D8B030D-6E8A-4147-A177-3AD203B41FA5}">
                      <a16:colId xmlns:a16="http://schemas.microsoft.com/office/drawing/2014/main" val="1201745405"/>
                    </a:ext>
                  </a:extLst>
                </a:gridCol>
                <a:gridCol w="660635">
                  <a:extLst>
                    <a:ext uri="{9D8B030D-6E8A-4147-A177-3AD203B41FA5}">
                      <a16:colId xmlns:a16="http://schemas.microsoft.com/office/drawing/2014/main" val="2529207593"/>
                    </a:ext>
                  </a:extLst>
                </a:gridCol>
                <a:gridCol w="660635">
                  <a:extLst>
                    <a:ext uri="{9D8B030D-6E8A-4147-A177-3AD203B41FA5}">
                      <a16:colId xmlns:a16="http://schemas.microsoft.com/office/drawing/2014/main" val="1941595214"/>
                    </a:ext>
                  </a:extLst>
                </a:gridCol>
                <a:gridCol w="831781">
                  <a:extLst>
                    <a:ext uri="{9D8B030D-6E8A-4147-A177-3AD203B41FA5}">
                      <a16:colId xmlns:a16="http://schemas.microsoft.com/office/drawing/2014/main" val="1311329380"/>
                    </a:ext>
                  </a:extLst>
                </a:gridCol>
                <a:gridCol w="912558">
                  <a:extLst>
                    <a:ext uri="{9D8B030D-6E8A-4147-A177-3AD203B41FA5}">
                      <a16:colId xmlns:a16="http://schemas.microsoft.com/office/drawing/2014/main" val="4083653008"/>
                    </a:ext>
                  </a:extLst>
                </a:gridCol>
              </a:tblGrid>
              <a:tr h="640240">
                <a:tc>
                  <a:txBody>
                    <a:bodyPr/>
                    <a:lstStyle/>
                    <a:p>
                      <a:pPr algn="ctr"/>
                      <a:r>
                        <a:rPr lang="en-US" sz="1100" dirty="0"/>
                        <a:t>MCS index</a:t>
                      </a:r>
                    </a:p>
                  </a:txBody>
                  <a:tcPr/>
                </a:tc>
                <a:tc>
                  <a:txBody>
                    <a:bodyPr/>
                    <a:lstStyle/>
                    <a:p>
                      <a:pPr algn="ctr"/>
                      <a:r>
                        <a:rPr lang="en-US" sz="1100" dirty="0"/>
                        <a:t>Modulation</a:t>
                      </a:r>
                    </a:p>
                  </a:txBody>
                  <a:tcPr/>
                </a:tc>
                <a:tc>
                  <a:txBody>
                    <a:bodyPr/>
                    <a:lstStyle/>
                    <a:p>
                      <a:pPr algn="ctr"/>
                      <a:r>
                        <a:rPr lang="en-US" sz="1100" dirty="0"/>
                        <a:t>Coding rate</a:t>
                      </a:r>
                    </a:p>
                  </a:txBody>
                  <a:tcPr/>
                </a:tc>
                <a:tc>
                  <a:txBody>
                    <a:bodyPr/>
                    <a:lstStyle/>
                    <a:p>
                      <a:pPr algn="ctr"/>
                      <a:r>
                        <a:rPr lang="en-US" sz="1100" dirty="0"/>
                        <a:t>Spatial streams</a:t>
                      </a:r>
                    </a:p>
                  </a:txBody>
                  <a:tcPr/>
                </a:tc>
                <a:tc>
                  <a:txBody>
                    <a:bodyPr/>
                    <a:lstStyle/>
                    <a:p>
                      <a:pPr algn="ctr"/>
                      <a:r>
                        <a:rPr lang="en-US" sz="1100" dirty="0"/>
                        <a:t>20 MHz </a:t>
                      </a:r>
                    </a:p>
                    <a:p>
                      <a:pPr algn="ctr"/>
                      <a:r>
                        <a:rPr lang="en-US" sz="1100" dirty="0"/>
                        <a:t>Mbps</a:t>
                      </a:r>
                    </a:p>
                  </a:txBody>
                  <a:tcPr/>
                </a:tc>
                <a:tc>
                  <a:txBody>
                    <a:bodyPr/>
                    <a:lstStyle/>
                    <a:p>
                      <a:pPr algn="ctr"/>
                      <a:r>
                        <a:rPr lang="en-US" sz="1100" dirty="0"/>
                        <a:t>40 MHz</a:t>
                      </a:r>
                    </a:p>
                    <a:p>
                      <a:pPr algn="ctr"/>
                      <a:r>
                        <a:rPr lang="en-US" sz="1100" dirty="0"/>
                        <a:t>Mbps</a:t>
                      </a:r>
                    </a:p>
                  </a:txBody>
                  <a:tcPr/>
                </a:tc>
                <a:extLst>
                  <a:ext uri="{0D108BD9-81ED-4DB2-BD59-A6C34878D82A}">
                    <a16:rowId xmlns:a16="http://schemas.microsoft.com/office/drawing/2014/main" val="1117300380"/>
                  </a:ext>
                </a:extLst>
              </a:tr>
              <a:tr h="340396">
                <a:tc>
                  <a:txBody>
                    <a:bodyPr/>
                    <a:lstStyle/>
                    <a:p>
                      <a:pPr algn="ctr"/>
                      <a:r>
                        <a:rPr lang="en-US" sz="1100" dirty="0">
                          <a:effectLst/>
                        </a:rPr>
                        <a:t>8</a:t>
                      </a:r>
                    </a:p>
                  </a:txBody>
                  <a:tcPr marL="55080" marR="55080" marT="27540" marB="27540" anchor="ctr"/>
                </a:tc>
                <a:tc>
                  <a:txBody>
                    <a:bodyPr/>
                    <a:lstStyle/>
                    <a:p>
                      <a:pPr algn="ctr"/>
                      <a:r>
                        <a:rPr lang="en-US" sz="1100" dirty="0">
                          <a:effectLst/>
                        </a:rPr>
                        <a:t>BPSK</a:t>
                      </a:r>
                    </a:p>
                  </a:txBody>
                  <a:tcPr marL="55080" marR="55080" marT="27540" marB="27540" anchor="ctr"/>
                </a:tc>
                <a:tc>
                  <a:txBody>
                    <a:bodyPr/>
                    <a:lstStyle/>
                    <a:p>
                      <a:pPr algn="ctr"/>
                      <a:r>
                        <a:rPr lang="en-US" sz="1100" dirty="0">
                          <a:effectLst/>
                        </a:rPr>
                        <a:t>1/2</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dirty="0">
                          <a:effectLst/>
                        </a:rPr>
                        <a:t>13</a:t>
                      </a:r>
                    </a:p>
                  </a:txBody>
                  <a:tcPr marL="55080" marR="55080" marT="27540" marB="27540" anchor="ctr"/>
                </a:tc>
                <a:tc>
                  <a:txBody>
                    <a:bodyPr/>
                    <a:lstStyle/>
                    <a:p>
                      <a:pPr algn="ctr"/>
                      <a:r>
                        <a:rPr lang="en-US" sz="1100" dirty="0">
                          <a:effectLst/>
                        </a:rPr>
                        <a:t>27</a:t>
                      </a:r>
                    </a:p>
                  </a:txBody>
                  <a:tcPr marL="55080" marR="55080" marT="27540" marB="27540" anchor="ctr"/>
                </a:tc>
                <a:extLst>
                  <a:ext uri="{0D108BD9-81ED-4DB2-BD59-A6C34878D82A}">
                    <a16:rowId xmlns:a16="http://schemas.microsoft.com/office/drawing/2014/main" val="1735133713"/>
                  </a:ext>
                </a:extLst>
              </a:tr>
              <a:tr h="340396">
                <a:tc>
                  <a:txBody>
                    <a:bodyPr/>
                    <a:lstStyle/>
                    <a:p>
                      <a:pPr algn="ctr"/>
                      <a:r>
                        <a:rPr lang="en-US" sz="1100" dirty="0">
                          <a:effectLst/>
                        </a:rPr>
                        <a:t>9</a:t>
                      </a:r>
                    </a:p>
                  </a:txBody>
                  <a:tcPr marL="55080" marR="55080" marT="27540" marB="27540" anchor="ctr"/>
                </a:tc>
                <a:tc>
                  <a:txBody>
                    <a:bodyPr/>
                    <a:lstStyle/>
                    <a:p>
                      <a:pPr algn="ctr"/>
                      <a:r>
                        <a:rPr lang="en-US" sz="1100" dirty="0">
                          <a:effectLst/>
                        </a:rPr>
                        <a:t>QPSK</a:t>
                      </a:r>
                    </a:p>
                  </a:txBody>
                  <a:tcPr marL="55080" marR="55080" marT="27540" marB="27540" anchor="ctr"/>
                </a:tc>
                <a:tc>
                  <a:txBody>
                    <a:bodyPr/>
                    <a:lstStyle/>
                    <a:p>
                      <a:pPr algn="ctr"/>
                      <a:r>
                        <a:rPr lang="en-US" sz="1100" dirty="0">
                          <a:effectLst/>
                        </a:rPr>
                        <a:t>1/2</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a:effectLst/>
                        </a:rPr>
                        <a:t>26</a:t>
                      </a:r>
                    </a:p>
                  </a:txBody>
                  <a:tcPr marL="55080" marR="55080" marT="27540" marB="27540" anchor="ctr"/>
                </a:tc>
                <a:tc>
                  <a:txBody>
                    <a:bodyPr/>
                    <a:lstStyle/>
                    <a:p>
                      <a:pPr algn="ctr"/>
                      <a:r>
                        <a:rPr lang="en-US" sz="1100" dirty="0">
                          <a:effectLst/>
                        </a:rPr>
                        <a:t>54</a:t>
                      </a:r>
                    </a:p>
                  </a:txBody>
                  <a:tcPr marL="55080" marR="55080" marT="27540" marB="27540" anchor="ctr"/>
                </a:tc>
                <a:extLst>
                  <a:ext uri="{0D108BD9-81ED-4DB2-BD59-A6C34878D82A}">
                    <a16:rowId xmlns:a16="http://schemas.microsoft.com/office/drawing/2014/main" val="150940291"/>
                  </a:ext>
                </a:extLst>
              </a:tr>
              <a:tr h="340396">
                <a:tc>
                  <a:txBody>
                    <a:bodyPr/>
                    <a:lstStyle/>
                    <a:p>
                      <a:pPr algn="ctr"/>
                      <a:r>
                        <a:rPr lang="en-US" sz="1100">
                          <a:effectLst/>
                        </a:rPr>
                        <a:t>10</a:t>
                      </a:r>
                    </a:p>
                  </a:txBody>
                  <a:tcPr marL="55080" marR="55080" marT="27540" marB="27540" anchor="ctr"/>
                </a:tc>
                <a:tc>
                  <a:txBody>
                    <a:bodyPr/>
                    <a:lstStyle/>
                    <a:p>
                      <a:pPr algn="ctr"/>
                      <a:r>
                        <a:rPr lang="en-US" sz="1100" dirty="0">
                          <a:effectLst/>
                        </a:rPr>
                        <a:t>QPSK</a:t>
                      </a:r>
                    </a:p>
                  </a:txBody>
                  <a:tcPr marL="55080" marR="55080" marT="27540" marB="27540" anchor="ctr"/>
                </a:tc>
                <a:tc>
                  <a:txBody>
                    <a:bodyPr/>
                    <a:lstStyle/>
                    <a:p>
                      <a:pPr algn="ctr"/>
                      <a:r>
                        <a:rPr lang="en-US" sz="1100" dirty="0">
                          <a:effectLst/>
                        </a:rPr>
                        <a:t>3/4</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a:effectLst/>
                        </a:rPr>
                        <a:t>39</a:t>
                      </a:r>
                    </a:p>
                  </a:txBody>
                  <a:tcPr marL="55080" marR="55080" marT="27540" marB="27540" anchor="ctr"/>
                </a:tc>
                <a:tc>
                  <a:txBody>
                    <a:bodyPr/>
                    <a:lstStyle/>
                    <a:p>
                      <a:pPr algn="ctr"/>
                      <a:r>
                        <a:rPr lang="en-US" sz="1100">
                          <a:effectLst/>
                        </a:rPr>
                        <a:t>81</a:t>
                      </a:r>
                    </a:p>
                  </a:txBody>
                  <a:tcPr marL="55080" marR="55080" marT="27540" marB="27540" anchor="ctr"/>
                </a:tc>
                <a:extLst>
                  <a:ext uri="{0D108BD9-81ED-4DB2-BD59-A6C34878D82A}">
                    <a16:rowId xmlns:a16="http://schemas.microsoft.com/office/drawing/2014/main" val="1680319119"/>
                  </a:ext>
                </a:extLst>
              </a:tr>
              <a:tr h="340396">
                <a:tc>
                  <a:txBody>
                    <a:bodyPr/>
                    <a:lstStyle/>
                    <a:p>
                      <a:pPr algn="ctr"/>
                      <a:r>
                        <a:rPr lang="en-US" sz="1100" dirty="0">
                          <a:effectLst/>
                        </a:rPr>
                        <a:t>11</a:t>
                      </a:r>
                    </a:p>
                  </a:txBody>
                  <a:tcPr marL="55080" marR="55080" marT="27540" marB="27540" anchor="ctr"/>
                </a:tc>
                <a:tc>
                  <a:txBody>
                    <a:bodyPr/>
                    <a:lstStyle/>
                    <a:p>
                      <a:pPr algn="ctr"/>
                      <a:r>
                        <a:rPr lang="en-US" sz="1100" dirty="0">
                          <a:effectLst/>
                        </a:rPr>
                        <a:t>16-QAM</a:t>
                      </a:r>
                    </a:p>
                  </a:txBody>
                  <a:tcPr marL="55080" marR="55080" marT="27540" marB="27540" anchor="ctr"/>
                </a:tc>
                <a:tc>
                  <a:txBody>
                    <a:bodyPr/>
                    <a:lstStyle/>
                    <a:p>
                      <a:pPr algn="ctr"/>
                      <a:r>
                        <a:rPr lang="en-US" sz="1100" dirty="0">
                          <a:effectLst/>
                        </a:rPr>
                        <a:t>1/2</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dirty="0">
                          <a:effectLst/>
                        </a:rPr>
                        <a:t>52</a:t>
                      </a:r>
                    </a:p>
                  </a:txBody>
                  <a:tcPr marL="55080" marR="55080" marT="27540" marB="27540" anchor="ctr"/>
                </a:tc>
                <a:tc>
                  <a:txBody>
                    <a:bodyPr/>
                    <a:lstStyle/>
                    <a:p>
                      <a:pPr algn="ctr"/>
                      <a:r>
                        <a:rPr lang="en-US" sz="1100" dirty="0">
                          <a:effectLst/>
                        </a:rPr>
                        <a:t>108</a:t>
                      </a:r>
                    </a:p>
                  </a:txBody>
                  <a:tcPr marL="55080" marR="55080" marT="27540" marB="27540" anchor="ctr"/>
                </a:tc>
                <a:extLst>
                  <a:ext uri="{0D108BD9-81ED-4DB2-BD59-A6C34878D82A}">
                    <a16:rowId xmlns:a16="http://schemas.microsoft.com/office/drawing/2014/main" val="511029591"/>
                  </a:ext>
                </a:extLst>
              </a:tr>
              <a:tr h="340396">
                <a:tc>
                  <a:txBody>
                    <a:bodyPr/>
                    <a:lstStyle/>
                    <a:p>
                      <a:pPr algn="ctr"/>
                      <a:r>
                        <a:rPr lang="en-US" sz="1100">
                          <a:effectLst/>
                        </a:rPr>
                        <a:t>12</a:t>
                      </a:r>
                    </a:p>
                  </a:txBody>
                  <a:tcPr marL="55080" marR="55080" marT="27540" marB="27540" anchor="ctr"/>
                </a:tc>
                <a:tc>
                  <a:txBody>
                    <a:bodyPr/>
                    <a:lstStyle/>
                    <a:p>
                      <a:pPr algn="ctr"/>
                      <a:r>
                        <a:rPr lang="en-US" sz="1100" dirty="0">
                          <a:effectLst/>
                        </a:rPr>
                        <a:t>16-QAM</a:t>
                      </a:r>
                    </a:p>
                  </a:txBody>
                  <a:tcPr marL="55080" marR="55080" marT="27540" marB="27540" anchor="ctr"/>
                </a:tc>
                <a:tc>
                  <a:txBody>
                    <a:bodyPr/>
                    <a:lstStyle/>
                    <a:p>
                      <a:pPr algn="ctr"/>
                      <a:r>
                        <a:rPr lang="en-US" sz="1100" dirty="0">
                          <a:effectLst/>
                        </a:rPr>
                        <a:t>3/4</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dirty="0">
                          <a:effectLst/>
                        </a:rPr>
                        <a:t>78</a:t>
                      </a:r>
                    </a:p>
                  </a:txBody>
                  <a:tcPr marL="55080" marR="55080" marT="27540" marB="27540" anchor="ctr"/>
                </a:tc>
                <a:tc>
                  <a:txBody>
                    <a:bodyPr/>
                    <a:lstStyle/>
                    <a:p>
                      <a:pPr algn="ctr"/>
                      <a:r>
                        <a:rPr lang="en-US" sz="1100" dirty="0">
                          <a:effectLst/>
                        </a:rPr>
                        <a:t>162</a:t>
                      </a:r>
                    </a:p>
                  </a:txBody>
                  <a:tcPr marL="55080" marR="55080" marT="27540" marB="27540" anchor="ctr"/>
                </a:tc>
                <a:extLst>
                  <a:ext uri="{0D108BD9-81ED-4DB2-BD59-A6C34878D82A}">
                    <a16:rowId xmlns:a16="http://schemas.microsoft.com/office/drawing/2014/main" val="1474515119"/>
                  </a:ext>
                </a:extLst>
              </a:tr>
              <a:tr h="340396">
                <a:tc>
                  <a:txBody>
                    <a:bodyPr/>
                    <a:lstStyle/>
                    <a:p>
                      <a:pPr algn="ctr"/>
                      <a:r>
                        <a:rPr lang="en-US" sz="1100" dirty="0">
                          <a:effectLst/>
                        </a:rPr>
                        <a:t>13</a:t>
                      </a:r>
                    </a:p>
                  </a:txBody>
                  <a:tcPr marL="55080" marR="55080" marT="27540" marB="27540" anchor="ctr"/>
                </a:tc>
                <a:tc>
                  <a:txBody>
                    <a:bodyPr/>
                    <a:lstStyle/>
                    <a:p>
                      <a:pPr algn="ctr"/>
                      <a:r>
                        <a:rPr lang="en-US" sz="1100" dirty="0">
                          <a:effectLst/>
                        </a:rPr>
                        <a:t>64-QAM</a:t>
                      </a:r>
                    </a:p>
                  </a:txBody>
                  <a:tcPr marL="55080" marR="55080" marT="27540" marB="27540" anchor="ctr"/>
                </a:tc>
                <a:tc>
                  <a:txBody>
                    <a:bodyPr/>
                    <a:lstStyle/>
                    <a:p>
                      <a:pPr algn="ctr"/>
                      <a:r>
                        <a:rPr lang="en-US" sz="1100" dirty="0">
                          <a:effectLst/>
                        </a:rPr>
                        <a:t>2/3</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dirty="0">
                          <a:effectLst/>
                        </a:rPr>
                        <a:t>104</a:t>
                      </a:r>
                    </a:p>
                  </a:txBody>
                  <a:tcPr marL="55080" marR="55080" marT="27540" marB="27540" anchor="ctr"/>
                </a:tc>
                <a:tc>
                  <a:txBody>
                    <a:bodyPr/>
                    <a:lstStyle/>
                    <a:p>
                      <a:pPr algn="ctr"/>
                      <a:r>
                        <a:rPr lang="en-US" sz="1100">
                          <a:effectLst/>
                        </a:rPr>
                        <a:t>216</a:t>
                      </a:r>
                    </a:p>
                  </a:txBody>
                  <a:tcPr marL="55080" marR="55080" marT="27540" marB="27540" anchor="ctr"/>
                </a:tc>
                <a:extLst>
                  <a:ext uri="{0D108BD9-81ED-4DB2-BD59-A6C34878D82A}">
                    <a16:rowId xmlns:a16="http://schemas.microsoft.com/office/drawing/2014/main" val="651637845"/>
                  </a:ext>
                </a:extLst>
              </a:tr>
              <a:tr h="340396">
                <a:tc>
                  <a:txBody>
                    <a:bodyPr/>
                    <a:lstStyle/>
                    <a:p>
                      <a:pPr algn="ctr"/>
                      <a:r>
                        <a:rPr lang="en-US" sz="1100" dirty="0">
                          <a:effectLst/>
                        </a:rPr>
                        <a:t>14</a:t>
                      </a:r>
                    </a:p>
                  </a:txBody>
                  <a:tcPr marL="55080" marR="55080" marT="27540" marB="27540" anchor="ctr"/>
                </a:tc>
                <a:tc>
                  <a:txBody>
                    <a:bodyPr/>
                    <a:lstStyle/>
                    <a:p>
                      <a:pPr algn="ctr"/>
                      <a:r>
                        <a:rPr lang="en-US" sz="1100" dirty="0">
                          <a:effectLst/>
                        </a:rPr>
                        <a:t>64-QAM</a:t>
                      </a:r>
                    </a:p>
                  </a:txBody>
                  <a:tcPr marL="55080" marR="55080" marT="27540" marB="27540" anchor="ctr"/>
                </a:tc>
                <a:tc>
                  <a:txBody>
                    <a:bodyPr/>
                    <a:lstStyle/>
                    <a:p>
                      <a:pPr algn="ctr"/>
                      <a:r>
                        <a:rPr lang="en-US" sz="1100" dirty="0">
                          <a:effectLst/>
                        </a:rPr>
                        <a:t>3/4</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dirty="0">
                          <a:effectLst/>
                        </a:rPr>
                        <a:t>117</a:t>
                      </a:r>
                    </a:p>
                  </a:txBody>
                  <a:tcPr marL="55080" marR="55080" marT="27540" marB="27540" anchor="ctr"/>
                </a:tc>
                <a:tc>
                  <a:txBody>
                    <a:bodyPr/>
                    <a:lstStyle/>
                    <a:p>
                      <a:pPr algn="ctr"/>
                      <a:r>
                        <a:rPr lang="en-US" sz="1100" dirty="0">
                          <a:effectLst/>
                        </a:rPr>
                        <a:t>243</a:t>
                      </a:r>
                    </a:p>
                  </a:txBody>
                  <a:tcPr marL="55080" marR="55080" marT="27540" marB="27540" anchor="ctr"/>
                </a:tc>
                <a:extLst>
                  <a:ext uri="{0D108BD9-81ED-4DB2-BD59-A6C34878D82A}">
                    <a16:rowId xmlns:a16="http://schemas.microsoft.com/office/drawing/2014/main" val="2701775894"/>
                  </a:ext>
                </a:extLst>
              </a:tr>
              <a:tr h="340396">
                <a:tc>
                  <a:txBody>
                    <a:bodyPr/>
                    <a:lstStyle/>
                    <a:p>
                      <a:pPr algn="ctr"/>
                      <a:r>
                        <a:rPr lang="en-US" sz="1100" dirty="0">
                          <a:effectLst/>
                        </a:rPr>
                        <a:t>15</a:t>
                      </a:r>
                    </a:p>
                  </a:txBody>
                  <a:tcPr marL="55080" marR="55080" marT="27540" marB="27540" anchor="ctr"/>
                </a:tc>
                <a:tc>
                  <a:txBody>
                    <a:bodyPr/>
                    <a:lstStyle/>
                    <a:p>
                      <a:pPr algn="ctr"/>
                      <a:r>
                        <a:rPr lang="en-US" sz="1100" dirty="0">
                          <a:effectLst/>
                        </a:rPr>
                        <a:t>64-QAM</a:t>
                      </a:r>
                    </a:p>
                  </a:txBody>
                  <a:tcPr marL="55080" marR="55080" marT="27540" marB="27540" anchor="ctr"/>
                </a:tc>
                <a:tc>
                  <a:txBody>
                    <a:bodyPr/>
                    <a:lstStyle/>
                    <a:p>
                      <a:pPr algn="ctr"/>
                      <a:r>
                        <a:rPr lang="en-US" sz="1100" dirty="0">
                          <a:effectLst/>
                        </a:rPr>
                        <a:t>5/6</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dirty="0">
                          <a:effectLst/>
                        </a:rPr>
                        <a:t>130</a:t>
                      </a:r>
                    </a:p>
                  </a:txBody>
                  <a:tcPr marL="55080" marR="55080" marT="27540" marB="27540" anchor="ctr"/>
                </a:tc>
                <a:tc>
                  <a:txBody>
                    <a:bodyPr/>
                    <a:lstStyle/>
                    <a:p>
                      <a:pPr algn="ctr"/>
                      <a:r>
                        <a:rPr lang="en-US" sz="1100" dirty="0">
                          <a:effectLst/>
                        </a:rPr>
                        <a:t>270</a:t>
                      </a:r>
                    </a:p>
                  </a:txBody>
                  <a:tcPr marL="55080" marR="55080" marT="27540" marB="27540" anchor="ctr"/>
                </a:tc>
                <a:extLst>
                  <a:ext uri="{0D108BD9-81ED-4DB2-BD59-A6C34878D82A}">
                    <a16:rowId xmlns:a16="http://schemas.microsoft.com/office/drawing/2014/main" val="3610342120"/>
                  </a:ext>
                </a:extLst>
              </a:tr>
            </a:tbl>
          </a:graphicData>
        </a:graphic>
      </p:graphicFrame>
      <p:sp>
        <p:nvSpPr>
          <p:cNvPr id="4" name="TextBox 3"/>
          <p:cNvSpPr txBox="1"/>
          <p:nvPr/>
        </p:nvSpPr>
        <p:spPr>
          <a:xfrm>
            <a:off x="903791" y="5602106"/>
            <a:ext cx="2839916" cy="1200329"/>
          </a:xfrm>
          <a:prstGeom prst="rect">
            <a:avLst/>
          </a:prstGeom>
          <a:noFill/>
        </p:spPr>
        <p:txBody>
          <a:bodyPr wrap="square" rtlCol="0">
            <a:spAutoFit/>
          </a:bodyPr>
          <a:lstStyle/>
          <a:p>
            <a:pPr algn="ctr"/>
            <a:r>
              <a:rPr lang="en-US" dirty="0"/>
              <a:t>Single Stream (SS) mode - uses transmit and/or receiver diversity techniques </a:t>
            </a:r>
          </a:p>
        </p:txBody>
      </p:sp>
      <p:cxnSp>
        <p:nvCxnSpPr>
          <p:cNvPr id="10" name="Straight Arrow Connector 9"/>
          <p:cNvCxnSpPr/>
          <p:nvPr/>
        </p:nvCxnSpPr>
        <p:spPr>
          <a:xfrm flipV="1">
            <a:off x="2323749" y="4965206"/>
            <a:ext cx="146889" cy="66187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64797" y="5530283"/>
            <a:ext cx="2839916" cy="646331"/>
          </a:xfrm>
          <a:prstGeom prst="rect">
            <a:avLst/>
          </a:prstGeom>
          <a:noFill/>
        </p:spPr>
        <p:txBody>
          <a:bodyPr wrap="square" rtlCol="0">
            <a:spAutoFit/>
          </a:bodyPr>
          <a:lstStyle/>
          <a:p>
            <a:pPr algn="ctr"/>
            <a:r>
              <a:rPr lang="en-US" dirty="0"/>
              <a:t>Double Stream (DS) mode – uses spatial multiplexing</a:t>
            </a:r>
          </a:p>
        </p:txBody>
      </p:sp>
      <p:cxnSp>
        <p:nvCxnSpPr>
          <p:cNvPr id="14" name="Straight Arrow Connector 13"/>
          <p:cNvCxnSpPr>
            <a:endCxn id="9" idx="2"/>
          </p:cNvCxnSpPr>
          <p:nvPr/>
        </p:nvCxnSpPr>
        <p:spPr>
          <a:xfrm flipH="1" flipV="1">
            <a:off x="6881361" y="4965206"/>
            <a:ext cx="117316" cy="5650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938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MIMO in 802.11ac</a:t>
            </a:r>
          </a:p>
        </p:txBody>
      </p:sp>
      <p:sp>
        <p:nvSpPr>
          <p:cNvPr id="3" name="Content Placeholder 2"/>
          <p:cNvSpPr>
            <a:spLocks noGrp="1"/>
          </p:cNvSpPr>
          <p:nvPr>
            <p:ph idx="1"/>
          </p:nvPr>
        </p:nvSpPr>
        <p:spPr>
          <a:xfrm>
            <a:off x="155864" y="852055"/>
            <a:ext cx="8832272" cy="5860472"/>
          </a:xfrm>
        </p:spPr>
        <p:txBody>
          <a:bodyPr>
            <a:normAutofit/>
          </a:bodyPr>
          <a:lstStyle/>
          <a:p>
            <a:pPr marL="0" indent="0">
              <a:buNone/>
            </a:pPr>
            <a:endParaRPr lang="en-US" sz="2000" dirty="0"/>
          </a:p>
          <a:p>
            <a:pPr marL="457200" lvl="1" indent="0">
              <a:buNone/>
            </a:pPr>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27</a:t>
            </a:fld>
            <a:endParaRPr lang="en-US" dirty="0"/>
          </a:p>
        </p:txBody>
      </p:sp>
      <p:graphicFrame>
        <p:nvGraphicFramePr>
          <p:cNvPr id="5" name="Table 4"/>
          <p:cNvGraphicFramePr>
            <a:graphicFrameLocks noGrp="1"/>
          </p:cNvGraphicFramePr>
          <p:nvPr/>
        </p:nvGraphicFramePr>
        <p:xfrm>
          <a:off x="1127110" y="1496291"/>
          <a:ext cx="7041531" cy="4572000"/>
        </p:xfrm>
        <a:graphic>
          <a:graphicData uri="http://schemas.openxmlformats.org/drawingml/2006/table">
            <a:tbl>
              <a:tblPr firstRow="1" bandRow="1">
                <a:tableStyleId>{D7AC3CCA-C797-4891-BE02-D94E43425B78}</a:tableStyleId>
              </a:tblPr>
              <a:tblGrid>
                <a:gridCol w="1005933">
                  <a:extLst>
                    <a:ext uri="{9D8B030D-6E8A-4147-A177-3AD203B41FA5}">
                      <a16:colId xmlns:a16="http://schemas.microsoft.com/office/drawing/2014/main" val="4201468297"/>
                    </a:ext>
                  </a:extLst>
                </a:gridCol>
                <a:gridCol w="1005933">
                  <a:extLst>
                    <a:ext uri="{9D8B030D-6E8A-4147-A177-3AD203B41FA5}">
                      <a16:colId xmlns:a16="http://schemas.microsoft.com/office/drawing/2014/main" val="1201745405"/>
                    </a:ext>
                  </a:extLst>
                </a:gridCol>
                <a:gridCol w="1005933">
                  <a:extLst>
                    <a:ext uri="{9D8B030D-6E8A-4147-A177-3AD203B41FA5}">
                      <a16:colId xmlns:a16="http://schemas.microsoft.com/office/drawing/2014/main" val="2529207593"/>
                    </a:ext>
                  </a:extLst>
                </a:gridCol>
                <a:gridCol w="1005933">
                  <a:extLst>
                    <a:ext uri="{9D8B030D-6E8A-4147-A177-3AD203B41FA5}">
                      <a16:colId xmlns:a16="http://schemas.microsoft.com/office/drawing/2014/main" val="1401791588"/>
                    </a:ext>
                  </a:extLst>
                </a:gridCol>
                <a:gridCol w="1005933">
                  <a:extLst>
                    <a:ext uri="{9D8B030D-6E8A-4147-A177-3AD203B41FA5}">
                      <a16:colId xmlns:a16="http://schemas.microsoft.com/office/drawing/2014/main" val="1075274311"/>
                    </a:ext>
                  </a:extLst>
                </a:gridCol>
                <a:gridCol w="1005933">
                  <a:extLst>
                    <a:ext uri="{9D8B030D-6E8A-4147-A177-3AD203B41FA5}">
                      <a16:colId xmlns:a16="http://schemas.microsoft.com/office/drawing/2014/main" val="2135929800"/>
                    </a:ext>
                  </a:extLst>
                </a:gridCol>
                <a:gridCol w="1005933">
                  <a:extLst>
                    <a:ext uri="{9D8B030D-6E8A-4147-A177-3AD203B41FA5}">
                      <a16:colId xmlns:a16="http://schemas.microsoft.com/office/drawing/2014/main" val="3552980216"/>
                    </a:ext>
                  </a:extLst>
                </a:gridCol>
              </a:tblGrid>
              <a:tr h="289560">
                <a:tc rowSpan="2">
                  <a:txBody>
                    <a:bodyPr/>
                    <a:lstStyle/>
                    <a:p>
                      <a:pPr algn="ctr"/>
                      <a:r>
                        <a:rPr lang="en-US" sz="1600" dirty="0"/>
                        <a:t>MCS index</a:t>
                      </a:r>
                    </a:p>
                  </a:txBody>
                  <a:tcPr/>
                </a:tc>
                <a:tc rowSpan="2">
                  <a:txBody>
                    <a:bodyPr/>
                    <a:lstStyle/>
                    <a:p>
                      <a:pPr algn="ctr"/>
                      <a:r>
                        <a:rPr lang="en-US" sz="1600" dirty="0"/>
                        <a:t>Modulation</a:t>
                      </a:r>
                    </a:p>
                  </a:txBody>
                  <a:tcPr/>
                </a:tc>
                <a:tc rowSpan="2">
                  <a:txBody>
                    <a:bodyPr/>
                    <a:lstStyle/>
                    <a:p>
                      <a:pPr algn="ctr"/>
                      <a:r>
                        <a:rPr lang="en-US" sz="1600" dirty="0"/>
                        <a:t>Coding rate</a:t>
                      </a:r>
                    </a:p>
                  </a:txBody>
                  <a:tcPr/>
                </a:tc>
                <a:tc gridSpan="4">
                  <a:txBody>
                    <a:bodyPr/>
                    <a:lstStyle/>
                    <a:p>
                      <a:pPr algn="ctr"/>
                      <a:r>
                        <a:rPr lang="en-US" sz="1600" baseline="0" dirty="0"/>
                        <a:t>160 MHz</a:t>
                      </a:r>
                    </a:p>
                    <a:p>
                      <a:pPr algn="ctr"/>
                      <a:r>
                        <a:rPr lang="en-US" sz="1600" baseline="0" dirty="0"/>
                        <a:t>Data rate (Mbps)</a:t>
                      </a:r>
                    </a:p>
                  </a:txBody>
                  <a:tcPr/>
                </a:tc>
                <a:tc hMerge="1">
                  <a:txBody>
                    <a:bodyPr/>
                    <a:lstStyle/>
                    <a:p>
                      <a:pPr algn="ctr"/>
                      <a:endParaRPr lang="en-US" sz="1600" baseline="0" dirty="0"/>
                    </a:p>
                  </a:txBody>
                  <a:tcPr/>
                </a:tc>
                <a:tc hMerge="1">
                  <a:txBody>
                    <a:bodyPr/>
                    <a:lstStyle/>
                    <a:p>
                      <a:pPr algn="ctr"/>
                      <a:endParaRPr lang="en-US" sz="1600" baseline="0" dirty="0"/>
                    </a:p>
                  </a:txBody>
                  <a:tcPr/>
                </a:tc>
                <a:tc hMerge="1">
                  <a:txBody>
                    <a:bodyPr/>
                    <a:lstStyle/>
                    <a:p>
                      <a:pPr algn="ctr"/>
                      <a:endParaRPr lang="en-US" sz="1600" baseline="0" dirty="0"/>
                    </a:p>
                  </a:txBody>
                  <a:tcPr/>
                </a:tc>
                <a:extLst>
                  <a:ext uri="{0D108BD9-81ED-4DB2-BD59-A6C34878D82A}">
                    <a16:rowId xmlns:a16="http://schemas.microsoft.com/office/drawing/2014/main" val="1117300380"/>
                  </a:ext>
                </a:extLst>
              </a:tr>
              <a:tr h="28956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600" b="1" baseline="0" dirty="0"/>
                        <a:t>1x1</a:t>
                      </a:r>
                    </a:p>
                  </a:txBody>
                  <a:tcPr/>
                </a:tc>
                <a:tc>
                  <a:txBody>
                    <a:bodyPr/>
                    <a:lstStyle/>
                    <a:p>
                      <a:pPr algn="ctr"/>
                      <a:r>
                        <a:rPr lang="en-US" sz="1600" b="1" baseline="0" dirty="0"/>
                        <a:t>2x2</a:t>
                      </a:r>
                    </a:p>
                  </a:txBody>
                  <a:tcPr/>
                </a:tc>
                <a:tc>
                  <a:txBody>
                    <a:bodyPr/>
                    <a:lstStyle/>
                    <a:p>
                      <a:pPr algn="ctr"/>
                      <a:r>
                        <a:rPr lang="en-US" sz="1600" b="1" baseline="0" dirty="0"/>
                        <a:t>4x4</a:t>
                      </a:r>
                    </a:p>
                  </a:txBody>
                  <a:tcPr/>
                </a:tc>
                <a:tc>
                  <a:txBody>
                    <a:bodyPr/>
                    <a:lstStyle/>
                    <a:p>
                      <a:pPr algn="ctr"/>
                      <a:r>
                        <a:rPr lang="en-US" sz="1600" b="1" baseline="0" dirty="0"/>
                        <a:t>8x8</a:t>
                      </a:r>
                    </a:p>
                  </a:txBody>
                  <a:tcPr/>
                </a:tc>
                <a:extLst>
                  <a:ext uri="{0D108BD9-81ED-4DB2-BD59-A6C34878D82A}">
                    <a16:rowId xmlns:a16="http://schemas.microsoft.com/office/drawing/2014/main" val="2784578442"/>
                  </a:ext>
                </a:extLst>
              </a:tr>
              <a:tr h="346111">
                <a:tc>
                  <a:txBody>
                    <a:bodyPr/>
                    <a:lstStyle/>
                    <a:p>
                      <a:pPr algn="ctr"/>
                      <a:r>
                        <a:rPr lang="en-US" sz="1600" dirty="0"/>
                        <a:t>0</a:t>
                      </a:r>
                    </a:p>
                  </a:txBody>
                  <a:tcPr/>
                </a:tc>
                <a:tc>
                  <a:txBody>
                    <a:bodyPr/>
                    <a:lstStyle/>
                    <a:p>
                      <a:pPr algn="ctr"/>
                      <a:r>
                        <a:rPr lang="en-US" sz="1600" dirty="0"/>
                        <a:t>BPSK</a:t>
                      </a:r>
                    </a:p>
                  </a:txBody>
                  <a:tcPr/>
                </a:tc>
                <a:tc>
                  <a:txBody>
                    <a:bodyPr/>
                    <a:lstStyle/>
                    <a:p>
                      <a:pPr algn="ctr"/>
                      <a:r>
                        <a:rPr lang="en-US" sz="1600" dirty="0"/>
                        <a:t>1/2</a:t>
                      </a:r>
                    </a:p>
                  </a:txBody>
                  <a:tcPr/>
                </a:tc>
                <a:tc>
                  <a:txBody>
                    <a:bodyPr/>
                    <a:lstStyle/>
                    <a:p>
                      <a:pPr algn="ctr"/>
                      <a:r>
                        <a:rPr lang="en-US" dirty="0"/>
                        <a:t>65</a:t>
                      </a:r>
                    </a:p>
                  </a:txBody>
                  <a:tcPr/>
                </a:tc>
                <a:tc>
                  <a:txBody>
                    <a:bodyPr/>
                    <a:lstStyle/>
                    <a:p>
                      <a:pPr algn="ctr"/>
                      <a:r>
                        <a:rPr lang="en-US" dirty="0"/>
                        <a:t>130</a:t>
                      </a:r>
                    </a:p>
                  </a:txBody>
                  <a:tcPr/>
                </a:tc>
                <a:tc>
                  <a:txBody>
                    <a:bodyPr/>
                    <a:lstStyle/>
                    <a:p>
                      <a:pPr algn="ctr"/>
                      <a:r>
                        <a:rPr lang="en-US" dirty="0"/>
                        <a:t>260</a:t>
                      </a:r>
                    </a:p>
                  </a:txBody>
                  <a:tcPr/>
                </a:tc>
                <a:tc>
                  <a:txBody>
                    <a:bodyPr/>
                    <a:lstStyle/>
                    <a:p>
                      <a:pPr algn="ctr"/>
                      <a:r>
                        <a:rPr lang="en-US" dirty="0"/>
                        <a:t>520</a:t>
                      </a:r>
                    </a:p>
                  </a:txBody>
                  <a:tcPr/>
                </a:tc>
                <a:extLst>
                  <a:ext uri="{0D108BD9-81ED-4DB2-BD59-A6C34878D82A}">
                    <a16:rowId xmlns:a16="http://schemas.microsoft.com/office/drawing/2014/main" val="1735133713"/>
                  </a:ext>
                </a:extLst>
              </a:tr>
              <a:tr h="346111">
                <a:tc>
                  <a:txBody>
                    <a:bodyPr/>
                    <a:lstStyle/>
                    <a:p>
                      <a:pPr algn="ctr"/>
                      <a:r>
                        <a:rPr lang="en-US" sz="1600" dirty="0"/>
                        <a:t>1</a:t>
                      </a:r>
                    </a:p>
                  </a:txBody>
                  <a:tcPr/>
                </a:tc>
                <a:tc>
                  <a:txBody>
                    <a:bodyPr/>
                    <a:lstStyle/>
                    <a:p>
                      <a:pPr algn="ctr"/>
                      <a:r>
                        <a:rPr lang="en-US" sz="1600" dirty="0"/>
                        <a:t>QPSK</a:t>
                      </a:r>
                    </a:p>
                  </a:txBody>
                  <a:tcPr/>
                </a:tc>
                <a:tc>
                  <a:txBody>
                    <a:bodyPr/>
                    <a:lstStyle/>
                    <a:p>
                      <a:pPr algn="ctr"/>
                      <a:r>
                        <a:rPr lang="en-US" sz="1600" dirty="0"/>
                        <a:t>1/2</a:t>
                      </a:r>
                    </a:p>
                  </a:txBody>
                  <a:tcPr/>
                </a:tc>
                <a:tc>
                  <a:txBody>
                    <a:bodyPr/>
                    <a:lstStyle/>
                    <a:p>
                      <a:pPr algn="ctr"/>
                      <a:r>
                        <a:rPr lang="en-US" dirty="0"/>
                        <a:t>130</a:t>
                      </a:r>
                    </a:p>
                  </a:txBody>
                  <a:tcPr/>
                </a:tc>
                <a:tc>
                  <a:txBody>
                    <a:bodyPr/>
                    <a:lstStyle/>
                    <a:p>
                      <a:pPr algn="ctr"/>
                      <a:r>
                        <a:rPr lang="en-US" dirty="0"/>
                        <a:t>260</a:t>
                      </a:r>
                    </a:p>
                  </a:txBody>
                  <a:tcPr/>
                </a:tc>
                <a:tc>
                  <a:txBody>
                    <a:bodyPr/>
                    <a:lstStyle/>
                    <a:p>
                      <a:pPr algn="ctr"/>
                      <a:r>
                        <a:rPr lang="en-US" dirty="0"/>
                        <a:t>520</a:t>
                      </a:r>
                    </a:p>
                  </a:txBody>
                  <a:tcPr/>
                </a:tc>
                <a:tc>
                  <a:txBody>
                    <a:bodyPr/>
                    <a:lstStyle/>
                    <a:p>
                      <a:pPr algn="ctr"/>
                      <a:r>
                        <a:rPr lang="en-US" dirty="0"/>
                        <a:t>1040</a:t>
                      </a:r>
                    </a:p>
                  </a:txBody>
                  <a:tcPr/>
                </a:tc>
                <a:extLst>
                  <a:ext uri="{0D108BD9-81ED-4DB2-BD59-A6C34878D82A}">
                    <a16:rowId xmlns:a16="http://schemas.microsoft.com/office/drawing/2014/main" val="150940291"/>
                  </a:ext>
                </a:extLst>
              </a:tr>
              <a:tr h="346111">
                <a:tc>
                  <a:txBody>
                    <a:bodyPr/>
                    <a:lstStyle/>
                    <a:p>
                      <a:pPr algn="ctr"/>
                      <a:r>
                        <a:rPr lang="en-US" sz="1600" dirty="0"/>
                        <a:t>2</a:t>
                      </a:r>
                    </a:p>
                  </a:txBody>
                  <a:tcPr/>
                </a:tc>
                <a:tc>
                  <a:txBody>
                    <a:bodyPr/>
                    <a:lstStyle/>
                    <a:p>
                      <a:pPr algn="ctr"/>
                      <a:r>
                        <a:rPr lang="en-US" sz="1600" dirty="0"/>
                        <a:t>QPSK</a:t>
                      </a:r>
                    </a:p>
                  </a:txBody>
                  <a:tcPr/>
                </a:tc>
                <a:tc>
                  <a:txBody>
                    <a:bodyPr/>
                    <a:lstStyle/>
                    <a:p>
                      <a:pPr algn="ctr"/>
                      <a:r>
                        <a:rPr lang="en-US" sz="1600" dirty="0"/>
                        <a:t>3/4</a:t>
                      </a:r>
                    </a:p>
                  </a:txBody>
                  <a:tcPr/>
                </a:tc>
                <a:tc>
                  <a:txBody>
                    <a:bodyPr/>
                    <a:lstStyle/>
                    <a:p>
                      <a:pPr algn="ctr"/>
                      <a:r>
                        <a:rPr lang="en-US" dirty="0"/>
                        <a:t>195</a:t>
                      </a:r>
                    </a:p>
                  </a:txBody>
                  <a:tcPr/>
                </a:tc>
                <a:tc>
                  <a:txBody>
                    <a:bodyPr/>
                    <a:lstStyle/>
                    <a:p>
                      <a:pPr algn="ctr"/>
                      <a:r>
                        <a:rPr lang="en-US" dirty="0"/>
                        <a:t>390</a:t>
                      </a:r>
                    </a:p>
                  </a:txBody>
                  <a:tcPr/>
                </a:tc>
                <a:tc>
                  <a:txBody>
                    <a:bodyPr/>
                    <a:lstStyle/>
                    <a:p>
                      <a:pPr algn="ctr"/>
                      <a:r>
                        <a:rPr lang="en-US" dirty="0"/>
                        <a:t>780</a:t>
                      </a:r>
                    </a:p>
                  </a:txBody>
                  <a:tcPr/>
                </a:tc>
                <a:tc>
                  <a:txBody>
                    <a:bodyPr/>
                    <a:lstStyle/>
                    <a:p>
                      <a:pPr algn="ctr"/>
                      <a:r>
                        <a:rPr lang="en-US" dirty="0"/>
                        <a:t>1560</a:t>
                      </a:r>
                    </a:p>
                  </a:txBody>
                  <a:tcPr/>
                </a:tc>
                <a:extLst>
                  <a:ext uri="{0D108BD9-81ED-4DB2-BD59-A6C34878D82A}">
                    <a16:rowId xmlns:a16="http://schemas.microsoft.com/office/drawing/2014/main" val="1680319119"/>
                  </a:ext>
                </a:extLst>
              </a:tr>
              <a:tr h="346111">
                <a:tc>
                  <a:txBody>
                    <a:bodyPr/>
                    <a:lstStyle/>
                    <a:p>
                      <a:pPr algn="ctr"/>
                      <a:r>
                        <a:rPr lang="en-US" sz="1600" dirty="0"/>
                        <a:t>3</a:t>
                      </a:r>
                    </a:p>
                  </a:txBody>
                  <a:tcPr/>
                </a:tc>
                <a:tc>
                  <a:txBody>
                    <a:bodyPr/>
                    <a:lstStyle/>
                    <a:p>
                      <a:pPr algn="ctr"/>
                      <a:r>
                        <a:rPr lang="en-US" sz="1600" dirty="0"/>
                        <a:t>16-QAM</a:t>
                      </a:r>
                    </a:p>
                  </a:txBody>
                  <a:tcPr/>
                </a:tc>
                <a:tc>
                  <a:txBody>
                    <a:bodyPr/>
                    <a:lstStyle/>
                    <a:p>
                      <a:pPr algn="ctr"/>
                      <a:r>
                        <a:rPr lang="en-US" sz="1600" dirty="0"/>
                        <a:t>1/2</a:t>
                      </a:r>
                    </a:p>
                  </a:txBody>
                  <a:tcPr/>
                </a:tc>
                <a:tc>
                  <a:txBody>
                    <a:bodyPr/>
                    <a:lstStyle/>
                    <a:p>
                      <a:pPr algn="ctr"/>
                      <a:r>
                        <a:rPr lang="en-US" dirty="0"/>
                        <a:t>260</a:t>
                      </a:r>
                    </a:p>
                  </a:txBody>
                  <a:tcPr/>
                </a:tc>
                <a:tc>
                  <a:txBody>
                    <a:bodyPr/>
                    <a:lstStyle/>
                    <a:p>
                      <a:pPr algn="ctr"/>
                      <a:r>
                        <a:rPr lang="en-US" dirty="0"/>
                        <a:t>520</a:t>
                      </a:r>
                    </a:p>
                  </a:txBody>
                  <a:tcPr/>
                </a:tc>
                <a:tc>
                  <a:txBody>
                    <a:bodyPr/>
                    <a:lstStyle/>
                    <a:p>
                      <a:pPr algn="ctr"/>
                      <a:r>
                        <a:rPr lang="en-US" dirty="0"/>
                        <a:t>1040</a:t>
                      </a:r>
                    </a:p>
                  </a:txBody>
                  <a:tcPr/>
                </a:tc>
                <a:tc>
                  <a:txBody>
                    <a:bodyPr/>
                    <a:lstStyle/>
                    <a:p>
                      <a:pPr algn="ctr"/>
                      <a:r>
                        <a:rPr lang="en-US" dirty="0"/>
                        <a:t>2080</a:t>
                      </a:r>
                    </a:p>
                  </a:txBody>
                  <a:tcPr/>
                </a:tc>
                <a:extLst>
                  <a:ext uri="{0D108BD9-81ED-4DB2-BD59-A6C34878D82A}">
                    <a16:rowId xmlns:a16="http://schemas.microsoft.com/office/drawing/2014/main" val="511029591"/>
                  </a:ext>
                </a:extLst>
              </a:tr>
              <a:tr h="346111">
                <a:tc>
                  <a:txBody>
                    <a:bodyPr/>
                    <a:lstStyle/>
                    <a:p>
                      <a:pPr algn="ctr"/>
                      <a:r>
                        <a:rPr lang="en-US" sz="1600" dirty="0"/>
                        <a:t>4</a:t>
                      </a:r>
                    </a:p>
                  </a:txBody>
                  <a:tcPr/>
                </a:tc>
                <a:tc>
                  <a:txBody>
                    <a:bodyPr/>
                    <a:lstStyle/>
                    <a:p>
                      <a:pPr algn="ctr"/>
                      <a:r>
                        <a:rPr lang="en-US" sz="1600" dirty="0"/>
                        <a:t>16-QAM</a:t>
                      </a:r>
                    </a:p>
                  </a:txBody>
                  <a:tcPr/>
                </a:tc>
                <a:tc>
                  <a:txBody>
                    <a:bodyPr/>
                    <a:lstStyle/>
                    <a:p>
                      <a:pPr algn="ctr"/>
                      <a:r>
                        <a:rPr lang="en-US" sz="1600" dirty="0"/>
                        <a:t>3/4</a:t>
                      </a:r>
                    </a:p>
                  </a:txBody>
                  <a:tcPr/>
                </a:tc>
                <a:tc>
                  <a:txBody>
                    <a:bodyPr/>
                    <a:lstStyle/>
                    <a:p>
                      <a:pPr algn="ctr"/>
                      <a:r>
                        <a:rPr lang="en-US" dirty="0"/>
                        <a:t>390</a:t>
                      </a:r>
                    </a:p>
                  </a:txBody>
                  <a:tcPr/>
                </a:tc>
                <a:tc>
                  <a:txBody>
                    <a:bodyPr/>
                    <a:lstStyle/>
                    <a:p>
                      <a:pPr algn="ctr"/>
                      <a:r>
                        <a:rPr lang="en-US" dirty="0"/>
                        <a:t>780</a:t>
                      </a:r>
                    </a:p>
                  </a:txBody>
                  <a:tcPr/>
                </a:tc>
                <a:tc>
                  <a:txBody>
                    <a:bodyPr/>
                    <a:lstStyle/>
                    <a:p>
                      <a:pPr algn="ctr"/>
                      <a:r>
                        <a:rPr lang="en-US" dirty="0"/>
                        <a:t>1560</a:t>
                      </a:r>
                    </a:p>
                  </a:txBody>
                  <a:tcPr/>
                </a:tc>
                <a:tc>
                  <a:txBody>
                    <a:bodyPr/>
                    <a:lstStyle/>
                    <a:p>
                      <a:pPr algn="ctr"/>
                      <a:r>
                        <a:rPr lang="en-US" dirty="0"/>
                        <a:t>3120</a:t>
                      </a:r>
                    </a:p>
                  </a:txBody>
                  <a:tcPr/>
                </a:tc>
                <a:extLst>
                  <a:ext uri="{0D108BD9-81ED-4DB2-BD59-A6C34878D82A}">
                    <a16:rowId xmlns:a16="http://schemas.microsoft.com/office/drawing/2014/main" val="1474515119"/>
                  </a:ext>
                </a:extLst>
              </a:tr>
              <a:tr h="346111">
                <a:tc>
                  <a:txBody>
                    <a:bodyPr/>
                    <a:lstStyle/>
                    <a:p>
                      <a:pPr algn="ctr"/>
                      <a:r>
                        <a:rPr lang="en-US" sz="1600" dirty="0"/>
                        <a:t>5</a:t>
                      </a:r>
                    </a:p>
                  </a:txBody>
                  <a:tcPr/>
                </a:tc>
                <a:tc>
                  <a:txBody>
                    <a:bodyPr/>
                    <a:lstStyle/>
                    <a:p>
                      <a:pPr algn="ctr"/>
                      <a:r>
                        <a:rPr lang="en-US" sz="1600" dirty="0"/>
                        <a:t>64-QAM</a:t>
                      </a:r>
                    </a:p>
                  </a:txBody>
                  <a:tcPr/>
                </a:tc>
                <a:tc>
                  <a:txBody>
                    <a:bodyPr/>
                    <a:lstStyle/>
                    <a:p>
                      <a:pPr algn="ctr"/>
                      <a:r>
                        <a:rPr lang="en-US" sz="1600" dirty="0"/>
                        <a:t>2/3</a:t>
                      </a:r>
                    </a:p>
                  </a:txBody>
                  <a:tcPr/>
                </a:tc>
                <a:tc>
                  <a:txBody>
                    <a:bodyPr/>
                    <a:lstStyle/>
                    <a:p>
                      <a:pPr algn="ctr"/>
                      <a:r>
                        <a:rPr lang="en-US" dirty="0"/>
                        <a:t>520</a:t>
                      </a:r>
                    </a:p>
                  </a:txBody>
                  <a:tcPr/>
                </a:tc>
                <a:tc>
                  <a:txBody>
                    <a:bodyPr/>
                    <a:lstStyle/>
                    <a:p>
                      <a:pPr algn="ctr"/>
                      <a:r>
                        <a:rPr lang="en-US" dirty="0"/>
                        <a:t>1040</a:t>
                      </a:r>
                    </a:p>
                  </a:txBody>
                  <a:tcPr/>
                </a:tc>
                <a:tc>
                  <a:txBody>
                    <a:bodyPr/>
                    <a:lstStyle/>
                    <a:p>
                      <a:pPr algn="ctr"/>
                      <a:r>
                        <a:rPr lang="en-US" dirty="0"/>
                        <a:t>2080</a:t>
                      </a:r>
                    </a:p>
                  </a:txBody>
                  <a:tcPr/>
                </a:tc>
                <a:tc>
                  <a:txBody>
                    <a:bodyPr/>
                    <a:lstStyle/>
                    <a:p>
                      <a:pPr algn="ctr"/>
                      <a:r>
                        <a:rPr lang="en-US" dirty="0"/>
                        <a:t>4160</a:t>
                      </a:r>
                    </a:p>
                  </a:txBody>
                  <a:tcPr/>
                </a:tc>
                <a:extLst>
                  <a:ext uri="{0D108BD9-81ED-4DB2-BD59-A6C34878D82A}">
                    <a16:rowId xmlns:a16="http://schemas.microsoft.com/office/drawing/2014/main" val="651637845"/>
                  </a:ext>
                </a:extLst>
              </a:tr>
              <a:tr h="346111">
                <a:tc>
                  <a:txBody>
                    <a:bodyPr/>
                    <a:lstStyle/>
                    <a:p>
                      <a:pPr algn="ctr"/>
                      <a:r>
                        <a:rPr lang="en-US" sz="1600" dirty="0"/>
                        <a:t>6</a:t>
                      </a:r>
                    </a:p>
                  </a:txBody>
                  <a:tcPr/>
                </a:tc>
                <a:tc>
                  <a:txBody>
                    <a:bodyPr/>
                    <a:lstStyle/>
                    <a:p>
                      <a:pPr algn="ctr"/>
                      <a:r>
                        <a:rPr lang="en-US" sz="1600" dirty="0"/>
                        <a:t>64-QAM</a:t>
                      </a:r>
                    </a:p>
                  </a:txBody>
                  <a:tcPr/>
                </a:tc>
                <a:tc>
                  <a:txBody>
                    <a:bodyPr/>
                    <a:lstStyle/>
                    <a:p>
                      <a:pPr algn="ctr"/>
                      <a:r>
                        <a:rPr lang="en-US" sz="1600" dirty="0"/>
                        <a:t>3/4</a:t>
                      </a:r>
                    </a:p>
                  </a:txBody>
                  <a:tcPr/>
                </a:tc>
                <a:tc>
                  <a:txBody>
                    <a:bodyPr/>
                    <a:lstStyle/>
                    <a:p>
                      <a:pPr algn="ctr"/>
                      <a:r>
                        <a:rPr lang="en-US" dirty="0"/>
                        <a:t>585</a:t>
                      </a:r>
                    </a:p>
                  </a:txBody>
                  <a:tcPr/>
                </a:tc>
                <a:tc>
                  <a:txBody>
                    <a:bodyPr/>
                    <a:lstStyle/>
                    <a:p>
                      <a:pPr algn="ctr"/>
                      <a:r>
                        <a:rPr lang="en-US" dirty="0"/>
                        <a:t>1170</a:t>
                      </a:r>
                    </a:p>
                  </a:txBody>
                  <a:tcPr/>
                </a:tc>
                <a:tc>
                  <a:txBody>
                    <a:bodyPr/>
                    <a:lstStyle/>
                    <a:p>
                      <a:pPr algn="ctr"/>
                      <a:r>
                        <a:rPr lang="en-US" dirty="0"/>
                        <a:t>2340</a:t>
                      </a:r>
                    </a:p>
                  </a:txBody>
                  <a:tcPr/>
                </a:tc>
                <a:tc>
                  <a:txBody>
                    <a:bodyPr/>
                    <a:lstStyle/>
                    <a:p>
                      <a:pPr algn="ctr"/>
                      <a:r>
                        <a:rPr lang="en-US" dirty="0"/>
                        <a:t>4680</a:t>
                      </a:r>
                    </a:p>
                  </a:txBody>
                  <a:tcPr/>
                </a:tc>
                <a:extLst>
                  <a:ext uri="{0D108BD9-81ED-4DB2-BD59-A6C34878D82A}">
                    <a16:rowId xmlns:a16="http://schemas.microsoft.com/office/drawing/2014/main" val="2701775894"/>
                  </a:ext>
                </a:extLst>
              </a:tr>
              <a:tr h="346111">
                <a:tc>
                  <a:txBody>
                    <a:bodyPr/>
                    <a:lstStyle/>
                    <a:p>
                      <a:pPr algn="ctr"/>
                      <a:r>
                        <a:rPr lang="en-US" sz="1600" dirty="0"/>
                        <a:t>7</a:t>
                      </a:r>
                    </a:p>
                  </a:txBody>
                  <a:tcPr/>
                </a:tc>
                <a:tc>
                  <a:txBody>
                    <a:bodyPr/>
                    <a:lstStyle/>
                    <a:p>
                      <a:pPr algn="ctr"/>
                      <a:r>
                        <a:rPr lang="en-US" sz="1600" dirty="0"/>
                        <a:t>64-QAM</a:t>
                      </a:r>
                    </a:p>
                  </a:txBody>
                  <a:tcPr/>
                </a:tc>
                <a:tc>
                  <a:txBody>
                    <a:bodyPr/>
                    <a:lstStyle/>
                    <a:p>
                      <a:pPr algn="ctr"/>
                      <a:r>
                        <a:rPr lang="en-US" sz="1600" dirty="0"/>
                        <a:t>5/6</a:t>
                      </a:r>
                    </a:p>
                  </a:txBody>
                  <a:tcPr/>
                </a:tc>
                <a:tc>
                  <a:txBody>
                    <a:bodyPr/>
                    <a:lstStyle/>
                    <a:p>
                      <a:pPr algn="ctr"/>
                      <a:r>
                        <a:rPr lang="en-US" dirty="0"/>
                        <a:t>650</a:t>
                      </a:r>
                    </a:p>
                  </a:txBody>
                  <a:tcPr/>
                </a:tc>
                <a:tc>
                  <a:txBody>
                    <a:bodyPr/>
                    <a:lstStyle/>
                    <a:p>
                      <a:pPr algn="ctr"/>
                      <a:r>
                        <a:rPr lang="en-US" dirty="0"/>
                        <a:t>1300</a:t>
                      </a:r>
                    </a:p>
                  </a:txBody>
                  <a:tcPr/>
                </a:tc>
                <a:tc>
                  <a:txBody>
                    <a:bodyPr/>
                    <a:lstStyle/>
                    <a:p>
                      <a:pPr algn="ctr"/>
                      <a:r>
                        <a:rPr lang="en-US" dirty="0"/>
                        <a:t>2600</a:t>
                      </a:r>
                    </a:p>
                  </a:txBody>
                  <a:tcPr/>
                </a:tc>
                <a:tc>
                  <a:txBody>
                    <a:bodyPr/>
                    <a:lstStyle/>
                    <a:p>
                      <a:pPr algn="ctr"/>
                      <a:r>
                        <a:rPr lang="en-US" dirty="0"/>
                        <a:t>5200</a:t>
                      </a:r>
                    </a:p>
                  </a:txBody>
                  <a:tcPr/>
                </a:tc>
                <a:extLst>
                  <a:ext uri="{0D108BD9-81ED-4DB2-BD59-A6C34878D82A}">
                    <a16:rowId xmlns:a16="http://schemas.microsoft.com/office/drawing/2014/main" val="3610342120"/>
                  </a:ext>
                </a:extLst>
              </a:tr>
              <a:tr h="346111">
                <a:tc>
                  <a:txBody>
                    <a:bodyPr/>
                    <a:lstStyle/>
                    <a:p>
                      <a:pPr algn="ctr"/>
                      <a:r>
                        <a:rPr lang="en-US" sz="1600" dirty="0"/>
                        <a:t>8</a:t>
                      </a:r>
                    </a:p>
                  </a:txBody>
                  <a:tcPr/>
                </a:tc>
                <a:tc>
                  <a:txBody>
                    <a:bodyPr/>
                    <a:lstStyle/>
                    <a:p>
                      <a:pPr algn="ctr"/>
                      <a:r>
                        <a:rPr lang="en-US" sz="1600" dirty="0"/>
                        <a:t>256-QAM</a:t>
                      </a:r>
                    </a:p>
                  </a:txBody>
                  <a:tcPr/>
                </a:tc>
                <a:tc>
                  <a:txBody>
                    <a:bodyPr/>
                    <a:lstStyle/>
                    <a:p>
                      <a:pPr algn="ctr"/>
                      <a:r>
                        <a:rPr lang="en-US" sz="1600" dirty="0"/>
                        <a:t>3/4</a:t>
                      </a:r>
                    </a:p>
                  </a:txBody>
                  <a:tcPr/>
                </a:tc>
                <a:tc>
                  <a:txBody>
                    <a:bodyPr/>
                    <a:lstStyle/>
                    <a:p>
                      <a:pPr algn="ctr"/>
                      <a:r>
                        <a:rPr lang="en-US" dirty="0"/>
                        <a:t>780</a:t>
                      </a:r>
                    </a:p>
                  </a:txBody>
                  <a:tcPr/>
                </a:tc>
                <a:tc>
                  <a:txBody>
                    <a:bodyPr/>
                    <a:lstStyle/>
                    <a:p>
                      <a:pPr algn="ctr"/>
                      <a:r>
                        <a:rPr lang="en-US" dirty="0"/>
                        <a:t>1566</a:t>
                      </a:r>
                    </a:p>
                  </a:txBody>
                  <a:tcPr/>
                </a:tc>
                <a:tc>
                  <a:txBody>
                    <a:bodyPr/>
                    <a:lstStyle/>
                    <a:p>
                      <a:pPr algn="ctr"/>
                      <a:r>
                        <a:rPr lang="en-US" dirty="0"/>
                        <a:t>3120</a:t>
                      </a:r>
                    </a:p>
                  </a:txBody>
                  <a:tcPr/>
                </a:tc>
                <a:tc>
                  <a:txBody>
                    <a:bodyPr/>
                    <a:lstStyle/>
                    <a:p>
                      <a:pPr algn="ctr"/>
                      <a:r>
                        <a:rPr lang="en-US" dirty="0"/>
                        <a:t>6240</a:t>
                      </a:r>
                    </a:p>
                  </a:txBody>
                  <a:tcPr/>
                </a:tc>
                <a:extLst>
                  <a:ext uri="{0D108BD9-81ED-4DB2-BD59-A6C34878D82A}">
                    <a16:rowId xmlns:a16="http://schemas.microsoft.com/office/drawing/2014/main" val="3362355106"/>
                  </a:ext>
                </a:extLst>
              </a:tr>
              <a:tr h="346111">
                <a:tc>
                  <a:txBody>
                    <a:bodyPr/>
                    <a:lstStyle/>
                    <a:p>
                      <a:pPr algn="ctr"/>
                      <a:r>
                        <a:rPr lang="en-US" sz="1600" dirty="0"/>
                        <a:t>9</a:t>
                      </a:r>
                    </a:p>
                  </a:txBody>
                  <a:tcPr/>
                </a:tc>
                <a:tc>
                  <a:txBody>
                    <a:bodyPr/>
                    <a:lstStyle/>
                    <a:p>
                      <a:pPr algn="ctr"/>
                      <a:r>
                        <a:rPr lang="en-US" sz="1600" dirty="0"/>
                        <a:t>256-QAM</a:t>
                      </a:r>
                    </a:p>
                  </a:txBody>
                  <a:tcPr/>
                </a:tc>
                <a:tc>
                  <a:txBody>
                    <a:bodyPr/>
                    <a:lstStyle/>
                    <a:p>
                      <a:pPr algn="ctr"/>
                      <a:r>
                        <a:rPr lang="en-US" sz="1600" dirty="0"/>
                        <a:t>5/6</a:t>
                      </a:r>
                    </a:p>
                  </a:txBody>
                  <a:tcPr/>
                </a:tc>
                <a:tc>
                  <a:txBody>
                    <a:bodyPr/>
                    <a:lstStyle/>
                    <a:p>
                      <a:pPr algn="ctr"/>
                      <a:r>
                        <a:rPr lang="en-US" dirty="0"/>
                        <a:t>866.7</a:t>
                      </a:r>
                    </a:p>
                  </a:txBody>
                  <a:tcPr/>
                </a:tc>
                <a:tc>
                  <a:txBody>
                    <a:bodyPr/>
                    <a:lstStyle/>
                    <a:p>
                      <a:pPr algn="ctr"/>
                      <a:r>
                        <a:rPr lang="en-US" dirty="0"/>
                        <a:t>1733.3</a:t>
                      </a:r>
                    </a:p>
                  </a:txBody>
                  <a:tcPr/>
                </a:tc>
                <a:tc>
                  <a:txBody>
                    <a:bodyPr/>
                    <a:lstStyle/>
                    <a:p>
                      <a:pPr algn="ctr"/>
                      <a:r>
                        <a:rPr lang="en-US" dirty="0"/>
                        <a:t>3466.7</a:t>
                      </a:r>
                    </a:p>
                  </a:txBody>
                  <a:tcPr/>
                </a:tc>
                <a:tc>
                  <a:txBody>
                    <a:bodyPr/>
                    <a:lstStyle/>
                    <a:p>
                      <a:pPr algn="ctr"/>
                      <a:r>
                        <a:rPr lang="en-US" dirty="0">
                          <a:solidFill>
                            <a:srgbClr val="FF0000"/>
                          </a:solidFill>
                        </a:rPr>
                        <a:t>6933.3</a:t>
                      </a:r>
                    </a:p>
                  </a:txBody>
                  <a:tcPr/>
                </a:tc>
                <a:extLst>
                  <a:ext uri="{0D108BD9-81ED-4DB2-BD59-A6C34878D82A}">
                    <a16:rowId xmlns:a16="http://schemas.microsoft.com/office/drawing/2014/main" val="3211485330"/>
                  </a:ext>
                </a:extLst>
              </a:tr>
            </a:tbl>
          </a:graphicData>
        </a:graphic>
      </p:graphicFrame>
    </p:spTree>
    <p:extLst>
      <p:ext uri="{BB962C8B-B14F-4D97-AF65-F5344CB8AC3E}">
        <p14:creationId xmlns:p14="http://schemas.microsoft.com/office/powerpoint/2010/main" val="3140524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802.11 PHY and MAC</a:t>
            </a:r>
          </a:p>
        </p:txBody>
      </p:sp>
      <p:sp>
        <p:nvSpPr>
          <p:cNvPr id="3" name="Slide Number Placeholder 2"/>
          <p:cNvSpPr>
            <a:spLocks noGrp="1"/>
          </p:cNvSpPr>
          <p:nvPr>
            <p:ph type="sldNum" sz="quarter" idx="12"/>
          </p:nvPr>
        </p:nvSpPr>
        <p:spPr/>
        <p:txBody>
          <a:bodyPr/>
          <a:lstStyle/>
          <a:p>
            <a:fld id="{A75E27EB-3160-4CD9-8D87-5A6A393A4E22}" type="slidenum">
              <a:rPr lang="en-US" smtClean="0"/>
              <a:t>28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69556032"/>
              </p:ext>
            </p:extLst>
          </p:nvPr>
        </p:nvGraphicFramePr>
        <p:xfrm>
          <a:off x="124691" y="1616362"/>
          <a:ext cx="4956463" cy="3128960"/>
        </p:xfrm>
        <a:graphic>
          <a:graphicData uri="http://schemas.openxmlformats.org/drawingml/2006/table">
            <a:tbl>
              <a:tblPr firstRow="1" bandRow="1">
                <a:tableStyleId>{74C1A8A3-306A-4EB7-A6B1-4F7E0EB9C5D6}</a:tableStyleId>
              </a:tblPr>
              <a:tblGrid>
                <a:gridCol w="862445">
                  <a:extLst>
                    <a:ext uri="{9D8B030D-6E8A-4147-A177-3AD203B41FA5}">
                      <a16:colId xmlns:a16="http://schemas.microsoft.com/office/drawing/2014/main" val="2167536500"/>
                    </a:ext>
                  </a:extLst>
                </a:gridCol>
                <a:gridCol w="789710">
                  <a:extLst>
                    <a:ext uri="{9D8B030D-6E8A-4147-A177-3AD203B41FA5}">
                      <a16:colId xmlns:a16="http://schemas.microsoft.com/office/drawing/2014/main" val="1848378860"/>
                    </a:ext>
                  </a:extLst>
                </a:gridCol>
                <a:gridCol w="826077">
                  <a:extLst>
                    <a:ext uri="{9D8B030D-6E8A-4147-A177-3AD203B41FA5}">
                      <a16:colId xmlns:a16="http://schemas.microsoft.com/office/drawing/2014/main" val="542428705"/>
                    </a:ext>
                  </a:extLst>
                </a:gridCol>
                <a:gridCol w="826077">
                  <a:extLst>
                    <a:ext uri="{9D8B030D-6E8A-4147-A177-3AD203B41FA5}">
                      <a16:colId xmlns:a16="http://schemas.microsoft.com/office/drawing/2014/main" val="3620540729"/>
                    </a:ext>
                  </a:extLst>
                </a:gridCol>
                <a:gridCol w="826077">
                  <a:extLst>
                    <a:ext uri="{9D8B030D-6E8A-4147-A177-3AD203B41FA5}">
                      <a16:colId xmlns:a16="http://schemas.microsoft.com/office/drawing/2014/main" val="2457046996"/>
                    </a:ext>
                  </a:extLst>
                </a:gridCol>
                <a:gridCol w="826077">
                  <a:extLst>
                    <a:ext uri="{9D8B030D-6E8A-4147-A177-3AD203B41FA5}">
                      <a16:colId xmlns:a16="http://schemas.microsoft.com/office/drawing/2014/main" val="3941263019"/>
                    </a:ext>
                  </a:extLst>
                </a:gridCol>
              </a:tblGrid>
              <a:tr h="497776">
                <a:tc>
                  <a:txBody>
                    <a:bodyPr/>
                    <a:lstStyle/>
                    <a:p>
                      <a:endParaRPr lang="en-US" sz="1200" dirty="0"/>
                    </a:p>
                  </a:txBody>
                  <a:tcPr anchor="ctr"/>
                </a:tc>
                <a:tc>
                  <a:txBody>
                    <a:bodyPr/>
                    <a:lstStyle/>
                    <a:p>
                      <a:r>
                        <a:rPr lang="en-US" sz="1200" dirty="0"/>
                        <a:t>802.11b</a:t>
                      </a:r>
                    </a:p>
                  </a:txBody>
                  <a:tcPr anchor="ctr"/>
                </a:tc>
                <a:tc>
                  <a:txBody>
                    <a:bodyPr/>
                    <a:lstStyle/>
                    <a:p>
                      <a:r>
                        <a:rPr lang="en-US" sz="1200" dirty="0"/>
                        <a:t>802.11a</a:t>
                      </a:r>
                    </a:p>
                  </a:txBody>
                  <a:tcPr anchor="ctr"/>
                </a:tc>
                <a:tc>
                  <a:txBody>
                    <a:bodyPr/>
                    <a:lstStyle/>
                    <a:p>
                      <a:r>
                        <a:rPr lang="en-US" sz="1200" dirty="0"/>
                        <a:t>802.11g</a:t>
                      </a:r>
                    </a:p>
                  </a:txBody>
                  <a:tcPr anchor="ctr"/>
                </a:tc>
                <a:tc>
                  <a:txBody>
                    <a:bodyPr/>
                    <a:lstStyle/>
                    <a:p>
                      <a:r>
                        <a:rPr lang="en-US" sz="1200" dirty="0"/>
                        <a:t>802.11n</a:t>
                      </a:r>
                    </a:p>
                  </a:txBody>
                  <a:tcPr anchor="ctr"/>
                </a:tc>
                <a:tc>
                  <a:txBody>
                    <a:bodyPr/>
                    <a:lstStyle/>
                    <a:p>
                      <a:r>
                        <a:rPr lang="en-US" sz="1200" dirty="0"/>
                        <a:t>802.11ac</a:t>
                      </a:r>
                    </a:p>
                  </a:txBody>
                  <a:tcPr anchor="ctr"/>
                </a:tc>
                <a:extLst>
                  <a:ext uri="{0D108BD9-81ED-4DB2-BD59-A6C34878D82A}">
                    <a16:rowId xmlns:a16="http://schemas.microsoft.com/office/drawing/2014/main" val="1580979097"/>
                  </a:ext>
                </a:extLst>
              </a:tr>
              <a:tr h="497776">
                <a:tc>
                  <a:txBody>
                    <a:bodyPr/>
                    <a:lstStyle/>
                    <a:p>
                      <a:r>
                        <a:rPr lang="en-US" sz="1200" dirty="0"/>
                        <a:t>Frequency</a:t>
                      </a:r>
                    </a:p>
                  </a:txBody>
                  <a:tcPr anchor="ctr"/>
                </a:tc>
                <a:tc>
                  <a:txBody>
                    <a:bodyPr/>
                    <a:lstStyle/>
                    <a:p>
                      <a:r>
                        <a:rPr lang="en-US" sz="1200" dirty="0"/>
                        <a:t>2.4 GHz</a:t>
                      </a:r>
                    </a:p>
                  </a:txBody>
                  <a:tcPr anchor="ctr"/>
                </a:tc>
                <a:tc>
                  <a:txBody>
                    <a:bodyPr/>
                    <a:lstStyle/>
                    <a:p>
                      <a:r>
                        <a:rPr lang="en-US" sz="1200" dirty="0"/>
                        <a:t>5</a:t>
                      </a:r>
                      <a:r>
                        <a:rPr lang="en-US" sz="1200" baseline="0" dirty="0"/>
                        <a:t> GHz</a:t>
                      </a:r>
                      <a:endParaRPr lang="en-US" sz="1200" dirty="0"/>
                    </a:p>
                  </a:txBody>
                  <a:tcPr anchor="ctr"/>
                </a:tc>
                <a:tc>
                  <a:txBody>
                    <a:bodyPr/>
                    <a:lstStyle/>
                    <a:p>
                      <a:r>
                        <a:rPr lang="en-US" sz="1200" dirty="0"/>
                        <a:t>2.4 GHz</a:t>
                      </a:r>
                    </a:p>
                  </a:txBody>
                  <a:tcPr anchor="ctr"/>
                </a:tc>
                <a:tc>
                  <a:txBody>
                    <a:bodyPr/>
                    <a:lstStyle/>
                    <a:p>
                      <a:r>
                        <a:rPr lang="en-US" sz="1200" dirty="0"/>
                        <a:t>2.4/5 GHz</a:t>
                      </a:r>
                    </a:p>
                  </a:txBody>
                  <a:tcPr anchor="ctr"/>
                </a:tc>
                <a:tc>
                  <a:txBody>
                    <a:bodyPr/>
                    <a:lstStyle/>
                    <a:p>
                      <a:r>
                        <a:rPr lang="en-US" sz="1200" dirty="0"/>
                        <a:t>5 GHz</a:t>
                      </a:r>
                    </a:p>
                  </a:txBody>
                  <a:tcPr anchor="ctr"/>
                </a:tc>
                <a:extLst>
                  <a:ext uri="{0D108BD9-81ED-4DB2-BD59-A6C34878D82A}">
                    <a16:rowId xmlns:a16="http://schemas.microsoft.com/office/drawing/2014/main" val="1430705536"/>
                  </a:ext>
                </a:extLst>
              </a:tr>
              <a:tr h="497776">
                <a:tc>
                  <a:txBody>
                    <a:bodyPr/>
                    <a:lstStyle/>
                    <a:p>
                      <a:r>
                        <a:rPr lang="en-US" sz="1200" dirty="0"/>
                        <a:t>Channel</a:t>
                      </a:r>
                      <a:r>
                        <a:rPr lang="en-US" sz="1200" baseline="0" dirty="0"/>
                        <a:t> width</a:t>
                      </a:r>
                      <a:endParaRPr lang="en-US" sz="1200" dirty="0"/>
                    </a:p>
                  </a:txBody>
                  <a:tcPr anchor="ctr"/>
                </a:tc>
                <a:tc>
                  <a:txBody>
                    <a:bodyPr/>
                    <a:lstStyle/>
                    <a:p>
                      <a:r>
                        <a:rPr lang="en-US" sz="1200" dirty="0"/>
                        <a:t>20 MHz</a:t>
                      </a:r>
                    </a:p>
                  </a:txBody>
                  <a:tcPr anchor="ctr"/>
                </a:tc>
                <a:tc>
                  <a:txBody>
                    <a:bodyPr/>
                    <a:lstStyle/>
                    <a:p>
                      <a:r>
                        <a:rPr lang="en-US" sz="1200" dirty="0"/>
                        <a:t>20 MHz</a:t>
                      </a:r>
                    </a:p>
                  </a:txBody>
                  <a:tcPr anchor="ctr"/>
                </a:tc>
                <a:tc>
                  <a:txBody>
                    <a:bodyPr/>
                    <a:lstStyle/>
                    <a:p>
                      <a:r>
                        <a:rPr lang="en-US" sz="1200" dirty="0"/>
                        <a:t>20 MHz</a:t>
                      </a:r>
                    </a:p>
                  </a:txBody>
                  <a:tcPr anchor="ctr"/>
                </a:tc>
                <a:tc>
                  <a:txBody>
                    <a:bodyPr/>
                    <a:lstStyle/>
                    <a:p>
                      <a:r>
                        <a:rPr lang="en-US" sz="1200" dirty="0"/>
                        <a:t>20/40 MHz</a:t>
                      </a:r>
                    </a:p>
                  </a:txBody>
                  <a:tcPr anchor="ctr"/>
                </a:tc>
                <a:tc>
                  <a:txBody>
                    <a:bodyPr/>
                    <a:lstStyle/>
                    <a:p>
                      <a:r>
                        <a:rPr lang="en-US" sz="1200" dirty="0"/>
                        <a:t>20/40/80/160 MHz</a:t>
                      </a:r>
                    </a:p>
                  </a:txBody>
                  <a:tcPr anchor="ctr"/>
                </a:tc>
                <a:extLst>
                  <a:ext uri="{0D108BD9-81ED-4DB2-BD59-A6C34878D82A}">
                    <a16:rowId xmlns:a16="http://schemas.microsoft.com/office/drawing/2014/main" val="409114091"/>
                  </a:ext>
                </a:extLst>
              </a:tr>
              <a:tr h="497776">
                <a:tc>
                  <a:txBody>
                    <a:bodyPr/>
                    <a:lstStyle/>
                    <a:p>
                      <a:r>
                        <a:rPr lang="en-US" sz="1200" dirty="0"/>
                        <a:t>PHY</a:t>
                      </a:r>
                    </a:p>
                  </a:txBody>
                  <a:tcPr anchor="ctr"/>
                </a:tc>
                <a:tc>
                  <a:txBody>
                    <a:bodyPr/>
                    <a:lstStyle/>
                    <a:p>
                      <a:r>
                        <a:rPr lang="en-US" sz="1200" dirty="0"/>
                        <a:t>DSSS/CCK</a:t>
                      </a:r>
                    </a:p>
                  </a:txBody>
                  <a:tcPr anchor="ctr"/>
                </a:tc>
                <a:tc>
                  <a:txBody>
                    <a:bodyPr/>
                    <a:lstStyle/>
                    <a:p>
                      <a:r>
                        <a:rPr lang="en-US" sz="1200" dirty="0"/>
                        <a:t>OFDM</a:t>
                      </a:r>
                    </a:p>
                  </a:txBody>
                  <a:tcPr anchor="ctr"/>
                </a:tc>
                <a:tc>
                  <a:txBody>
                    <a:bodyPr/>
                    <a:lstStyle/>
                    <a:p>
                      <a:r>
                        <a:rPr lang="en-US" sz="1200" dirty="0"/>
                        <a:t>OFDM</a:t>
                      </a:r>
                      <a:r>
                        <a:rPr lang="en-US" sz="1200" baseline="0" dirty="0"/>
                        <a:t>, DSSS/CCK</a:t>
                      </a:r>
                      <a:endParaRPr lang="en-US" sz="1200" dirty="0"/>
                    </a:p>
                  </a:txBody>
                  <a:tcPr anchor="ctr"/>
                </a:tc>
                <a:tc>
                  <a:txBody>
                    <a:bodyPr/>
                    <a:lstStyle/>
                    <a:p>
                      <a:r>
                        <a:rPr lang="en-US" sz="1200" dirty="0"/>
                        <a:t>OFDM</a:t>
                      </a:r>
                    </a:p>
                  </a:txBody>
                  <a:tcPr anchor="ctr"/>
                </a:tc>
                <a:tc>
                  <a:txBody>
                    <a:bodyPr/>
                    <a:lstStyle/>
                    <a:p>
                      <a:r>
                        <a:rPr lang="en-US" sz="1200" dirty="0"/>
                        <a:t>OFDM</a:t>
                      </a:r>
                    </a:p>
                  </a:txBody>
                  <a:tcPr anchor="ctr"/>
                </a:tc>
                <a:extLst>
                  <a:ext uri="{0D108BD9-81ED-4DB2-BD59-A6C34878D82A}">
                    <a16:rowId xmlns:a16="http://schemas.microsoft.com/office/drawing/2014/main" val="3513676204"/>
                  </a:ext>
                </a:extLst>
              </a:tr>
              <a:tr h="570670">
                <a:tc>
                  <a:txBody>
                    <a:bodyPr/>
                    <a:lstStyle/>
                    <a:p>
                      <a:r>
                        <a:rPr lang="en-US" sz="1200" dirty="0"/>
                        <a:t>MIMO &amp;</a:t>
                      </a:r>
                      <a:r>
                        <a:rPr lang="en-US" sz="1200" baseline="0" dirty="0"/>
                        <a:t> beamforming</a:t>
                      </a:r>
                      <a:endParaRPr lang="en-US" sz="1200" dirty="0"/>
                    </a:p>
                  </a:txBody>
                  <a:tcPr anchor="ctr"/>
                </a:tc>
                <a:tc>
                  <a:txBody>
                    <a:bodyPr/>
                    <a:lstStyle/>
                    <a:p>
                      <a:r>
                        <a:rPr lang="en-US" sz="1200" dirty="0"/>
                        <a:t>No</a:t>
                      </a:r>
                    </a:p>
                  </a:txBody>
                  <a:tcPr anchor="ctr"/>
                </a:tc>
                <a:tc>
                  <a:txBody>
                    <a:bodyPr/>
                    <a:lstStyle/>
                    <a:p>
                      <a:r>
                        <a:rPr lang="en-US" sz="1200" dirty="0"/>
                        <a:t>No</a:t>
                      </a:r>
                    </a:p>
                  </a:txBody>
                  <a:tcPr anchor="ctr"/>
                </a:tc>
                <a:tc>
                  <a:txBody>
                    <a:bodyPr/>
                    <a:lstStyle/>
                    <a:p>
                      <a:r>
                        <a:rPr lang="en-US" sz="1200" dirty="0"/>
                        <a:t>No</a:t>
                      </a:r>
                    </a:p>
                  </a:txBody>
                  <a:tcPr anchor="ctr"/>
                </a:tc>
                <a:tc>
                  <a:txBody>
                    <a:bodyPr/>
                    <a:lstStyle/>
                    <a:p>
                      <a:r>
                        <a:rPr lang="en-US" sz="1200" dirty="0"/>
                        <a:t>Yes</a:t>
                      </a:r>
                    </a:p>
                  </a:txBody>
                  <a:tcPr anchor="ctr"/>
                </a:tc>
                <a:tc>
                  <a:txBody>
                    <a:bodyPr/>
                    <a:lstStyle/>
                    <a:p>
                      <a:r>
                        <a:rPr lang="en-US" sz="1200" dirty="0"/>
                        <a:t>Yes</a:t>
                      </a:r>
                    </a:p>
                  </a:txBody>
                  <a:tcPr anchor="ctr"/>
                </a:tc>
                <a:extLst>
                  <a:ext uri="{0D108BD9-81ED-4DB2-BD59-A6C34878D82A}">
                    <a16:rowId xmlns:a16="http://schemas.microsoft.com/office/drawing/2014/main" val="2880300903"/>
                  </a:ext>
                </a:extLst>
              </a:tr>
              <a:tr h="497776">
                <a:tc>
                  <a:txBody>
                    <a:bodyPr/>
                    <a:lstStyle/>
                    <a:p>
                      <a:r>
                        <a:rPr lang="en-US" sz="1200" b="1" dirty="0"/>
                        <a:t>Max.</a:t>
                      </a:r>
                      <a:r>
                        <a:rPr lang="en-US" sz="1200" b="1" baseline="0" dirty="0"/>
                        <a:t> data rate</a:t>
                      </a:r>
                      <a:endParaRPr lang="en-US" sz="1200" b="1" dirty="0">
                        <a:solidFill>
                          <a:srgbClr val="0070C0"/>
                        </a:solidFill>
                      </a:endParaRPr>
                    </a:p>
                  </a:txBody>
                  <a:tcPr anchor="ctr"/>
                </a:tc>
                <a:tc>
                  <a:txBody>
                    <a:bodyPr/>
                    <a:lstStyle/>
                    <a:p>
                      <a:r>
                        <a:rPr lang="en-US" sz="1200" b="1" dirty="0"/>
                        <a:t>11 Mbps</a:t>
                      </a:r>
                      <a:endParaRPr lang="en-US" sz="1200" b="1" dirty="0">
                        <a:solidFill>
                          <a:srgbClr val="0070C0"/>
                        </a:solidFill>
                      </a:endParaRPr>
                    </a:p>
                  </a:txBody>
                  <a:tcPr anchor="ctr"/>
                </a:tc>
                <a:tc>
                  <a:txBody>
                    <a:bodyPr/>
                    <a:lstStyle/>
                    <a:p>
                      <a:r>
                        <a:rPr lang="en-US" sz="1200" b="1" dirty="0"/>
                        <a:t>54 Mbps</a:t>
                      </a:r>
                      <a:endParaRPr lang="en-US" sz="1200" b="1" dirty="0">
                        <a:solidFill>
                          <a:srgbClr val="0070C0"/>
                        </a:solidFill>
                      </a:endParaRPr>
                    </a:p>
                  </a:txBody>
                  <a:tcPr anchor="ctr"/>
                </a:tc>
                <a:tc>
                  <a:txBody>
                    <a:bodyPr/>
                    <a:lstStyle/>
                    <a:p>
                      <a:r>
                        <a:rPr lang="en-US" sz="1200" b="1" dirty="0"/>
                        <a:t>54 Mbps</a:t>
                      </a:r>
                      <a:endParaRPr lang="en-US" sz="1200" b="1" dirty="0">
                        <a:solidFill>
                          <a:srgbClr val="0070C0"/>
                        </a:solidFill>
                      </a:endParaRPr>
                    </a:p>
                  </a:txBody>
                  <a:tcPr anchor="ctr"/>
                </a:tc>
                <a:tc>
                  <a:txBody>
                    <a:bodyPr/>
                    <a:lstStyle/>
                    <a:p>
                      <a:r>
                        <a:rPr lang="en-US" sz="1200" b="1" dirty="0"/>
                        <a:t>600 Mbps</a:t>
                      </a:r>
                      <a:endParaRPr lang="en-US" sz="1200" b="1" dirty="0">
                        <a:solidFill>
                          <a:srgbClr val="0070C0"/>
                        </a:solidFill>
                      </a:endParaRPr>
                    </a:p>
                  </a:txBody>
                  <a:tcPr anchor="ctr"/>
                </a:tc>
                <a:tc>
                  <a:txBody>
                    <a:bodyPr/>
                    <a:lstStyle/>
                    <a:p>
                      <a:r>
                        <a:rPr lang="en-US" sz="1200" b="1" dirty="0">
                          <a:solidFill>
                            <a:srgbClr val="FF0000"/>
                          </a:solidFill>
                        </a:rPr>
                        <a:t>~6933 Mbps</a:t>
                      </a:r>
                    </a:p>
                  </a:txBody>
                  <a:tcPr anchor="ctr"/>
                </a:tc>
                <a:extLst>
                  <a:ext uri="{0D108BD9-81ED-4DB2-BD59-A6C34878D82A}">
                    <a16:rowId xmlns:a16="http://schemas.microsoft.com/office/drawing/2014/main" val="2096845634"/>
                  </a:ext>
                </a:extLst>
              </a:tr>
            </a:tbl>
          </a:graphicData>
        </a:graphic>
      </p:graphicFrame>
      <p:sp>
        <p:nvSpPr>
          <p:cNvPr id="6" name="Rounded Rectangle 5"/>
          <p:cNvSpPr/>
          <p:nvPr/>
        </p:nvSpPr>
        <p:spPr>
          <a:xfrm>
            <a:off x="6109855" y="1346196"/>
            <a:ext cx="2805545" cy="1158013"/>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dirty="0">
                <a:solidFill>
                  <a:srgbClr val="FF0000"/>
                </a:solidFill>
              </a:rPr>
              <a:t>MAC:</a:t>
            </a:r>
            <a:r>
              <a:rPr lang="en-US" dirty="0">
                <a:solidFill>
                  <a:srgbClr val="FF0000"/>
                </a:solidFill>
              </a:rPr>
              <a:t> </a:t>
            </a:r>
          </a:p>
          <a:p>
            <a:pPr algn="ctr"/>
            <a:r>
              <a:rPr lang="en-US" dirty="0">
                <a:solidFill>
                  <a:srgbClr val="FF0000"/>
                </a:solidFill>
              </a:rPr>
              <a:t>CSMA/CA and wideband medium access</a:t>
            </a:r>
          </a:p>
        </p:txBody>
      </p:sp>
      <p:sp>
        <p:nvSpPr>
          <p:cNvPr id="7" name="Rounded Rectangle 6"/>
          <p:cNvSpPr/>
          <p:nvPr/>
        </p:nvSpPr>
        <p:spPr>
          <a:xfrm>
            <a:off x="6106390" y="2766285"/>
            <a:ext cx="2805545" cy="1158013"/>
          </a:xfrm>
          <a:prstGeom prst="roundRect">
            <a:avLst>
              <a:gd name="adj" fmla="val 7784"/>
            </a:avLst>
          </a:prstGeom>
          <a:noFill/>
          <a:ln w="19050">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dirty="0">
                <a:solidFill>
                  <a:srgbClr val="92D050"/>
                </a:solidFill>
              </a:rPr>
              <a:t>PHY-I:</a:t>
            </a:r>
          </a:p>
          <a:p>
            <a:pPr algn="ctr"/>
            <a:r>
              <a:rPr lang="en-US" dirty="0">
                <a:solidFill>
                  <a:srgbClr val="92D050"/>
                </a:solidFill>
              </a:rPr>
              <a:t>OFDM and modulation</a:t>
            </a:r>
          </a:p>
        </p:txBody>
      </p:sp>
      <p:sp>
        <p:nvSpPr>
          <p:cNvPr id="8" name="Rounded Rectangle 7"/>
          <p:cNvSpPr/>
          <p:nvPr/>
        </p:nvSpPr>
        <p:spPr>
          <a:xfrm>
            <a:off x="6102925" y="4113638"/>
            <a:ext cx="2805545" cy="954751"/>
          </a:xfrm>
          <a:prstGeom prst="round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b="1" dirty="0">
                <a:solidFill>
                  <a:srgbClr val="0070C0"/>
                </a:solidFill>
              </a:rPr>
              <a:t>PHY-II:</a:t>
            </a:r>
          </a:p>
          <a:p>
            <a:pPr algn="ctr"/>
            <a:r>
              <a:rPr lang="en-US" dirty="0">
                <a:solidFill>
                  <a:srgbClr val="0070C0"/>
                </a:solidFill>
              </a:rPr>
              <a:t>MIMO and beamforming</a:t>
            </a:r>
          </a:p>
        </p:txBody>
      </p:sp>
      <p:sp>
        <p:nvSpPr>
          <p:cNvPr id="9" name="Right Bracket 8"/>
          <p:cNvSpPr/>
          <p:nvPr/>
        </p:nvSpPr>
        <p:spPr>
          <a:xfrm>
            <a:off x="5081154" y="2675084"/>
            <a:ext cx="114301" cy="324429"/>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p:cNvCxnSpPr>
            <a:stCxn id="9" idx="2"/>
          </p:cNvCxnSpPr>
          <p:nvPr/>
        </p:nvCxnSpPr>
        <p:spPr>
          <a:xfrm flipV="1">
            <a:off x="5195455" y="2130136"/>
            <a:ext cx="1153390" cy="7071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ight Bracket 15"/>
          <p:cNvSpPr/>
          <p:nvPr/>
        </p:nvSpPr>
        <p:spPr>
          <a:xfrm>
            <a:off x="5088081" y="3167209"/>
            <a:ext cx="114301" cy="360513"/>
          </a:xfrm>
          <a:prstGeom prst="rightBracket">
            <a:avLst/>
          </a:prstGeom>
          <a:ln w="1905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p:cNvCxnSpPr>
            <a:stCxn id="16" idx="2"/>
            <a:endCxn id="7" idx="1"/>
          </p:cNvCxnSpPr>
          <p:nvPr/>
        </p:nvCxnSpPr>
        <p:spPr>
          <a:xfrm flipV="1">
            <a:off x="5202382" y="3345292"/>
            <a:ext cx="904008" cy="2174"/>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4" name="Right Bracket 23"/>
          <p:cNvSpPr/>
          <p:nvPr/>
        </p:nvSpPr>
        <p:spPr>
          <a:xfrm>
            <a:off x="5091256" y="3764109"/>
            <a:ext cx="114301" cy="360513"/>
          </a:xfrm>
          <a:prstGeom prst="rightBracket">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p:cNvCxnSpPr>
            <a:stCxn id="24" idx="2"/>
          </p:cNvCxnSpPr>
          <p:nvPr/>
        </p:nvCxnSpPr>
        <p:spPr>
          <a:xfrm>
            <a:off x="5205557" y="3944366"/>
            <a:ext cx="897368" cy="596899"/>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657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Wireless networking - I</a:t>
            </a:r>
          </a:p>
        </p:txBody>
      </p:sp>
      <p:sp>
        <p:nvSpPr>
          <p:cNvPr id="3" name="Content Placeholder 2"/>
          <p:cNvSpPr>
            <a:spLocks noGrp="1"/>
          </p:cNvSpPr>
          <p:nvPr>
            <p:ph idx="1"/>
          </p:nvPr>
        </p:nvSpPr>
        <p:spPr>
          <a:xfrm>
            <a:off x="155864" y="852055"/>
            <a:ext cx="8549597" cy="4961723"/>
          </a:xfrm>
        </p:spPr>
        <p:txBody>
          <a:bodyPr anchor="ctr" anchorCtr="1">
            <a:normAutofit/>
          </a:bodyPr>
          <a:lstStyle/>
          <a:p>
            <a:pPr>
              <a:lnSpc>
                <a:spcPct val="200000"/>
              </a:lnSpc>
            </a:pPr>
            <a:r>
              <a:rPr lang="en-US" sz="2400" dirty="0"/>
              <a:t>Today’s agenda</a:t>
            </a:r>
          </a:p>
          <a:p>
            <a:pPr lvl="1">
              <a:lnSpc>
                <a:spcPct val="200000"/>
              </a:lnSpc>
            </a:pPr>
            <a:r>
              <a:rPr lang="en-US" sz="2000" dirty="0"/>
              <a:t>MIMO overview</a:t>
            </a:r>
          </a:p>
          <a:p>
            <a:pPr lvl="1">
              <a:lnSpc>
                <a:spcPct val="200000"/>
              </a:lnSpc>
            </a:pPr>
            <a:r>
              <a:rPr lang="en-US" sz="2000" dirty="0"/>
              <a:t>MIMO rate adaptation</a:t>
            </a:r>
          </a:p>
          <a:p>
            <a:pPr lvl="1">
              <a:lnSpc>
                <a:spcPct val="200000"/>
              </a:lnSpc>
            </a:pPr>
            <a:r>
              <a:rPr lang="en-US" sz="2000" dirty="0"/>
              <a:t>MIMO energy consumption</a:t>
            </a:r>
          </a:p>
          <a:p>
            <a:pPr lvl="1">
              <a:lnSpc>
                <a:spcPct val="200000"/>
              </a:lnSpc>
            </a:pPr>
            <a:r>
              <a:rPr lang="en-US" sz="2000" dirty="0"/>
              <a:t>Beamforming</a:t>
            </a:r>
          </a:p>
          <a:p>
            <a:pPr lvl="1">
              <a:lnSpc>
                <a:spcPct val="200000"/>
              </a:lnSpc>
            </a:pPr>
            <a:r>
              <a:rPr lang="en-US" sz="2000" dirty="0"/>
              <a:t>MU-MIMO and user selection</a:t>
            </a:r>
            <a:endParaRPr lang="en-US" sz="1600" dirty="0"/>
          </a:p>
        </p:txBody>
      </p:sp>
      <p:sp>
        <p:nvSpPr>
          <p:cNvPr id="4" name="Slide Number Placeholder 3"/>
          <p:cNvSpPr>
            <a:spLocks noGrp="1"/>
          </p:cNvSpPr>
          <p:nvPr>
            <p:ph type="sldNum" sz="quarter" idx="12"/>
          </p:nvPr>
        </p:nvSpPr>
        <p:spPr/>
        <p:txBody>
          <a:bodyPr/>
          <a:lstStyle/>
          <a:p>
            <a:fld id="{A75E27EB-3160-4CD9-8D87-5A6A393A4E22}" type="slidenum">
              <a:rPr lang="en-US" smtClean="0"/>
              <a:t>29</a:t>
            </a:fld>
            <a:endParaRPr lang="en-US" dirty="0"/>
          </a:p>
        </p:txBody>
      </p:sp>
      <p:sp>
        <p:nvSpPr>
          <p:cNvPr id="5" name="Right Arrow 4"/>
          <p:cNvSpPr/>
          <p:nvPr/>
        </p:nvSpPr>
        <p:spPr>
          <a:xfrm>
            <a:off x="2382715" y="2971800"/>
            <a:ext cx="492370" cy="272562"/>
          </a:xfrm>
          <a:prstGeom prst="rightArrow">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60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Wireless networking - I</a:t>
            </a:r>
          </a:p>
        </p:txBody>
      </p:sp>
      <p:sp>
        <p:nvSpPr>
          <p:cNvPr id="3" name="Content Placeholder 2"/>
          <p:cNvSpPr>
            <a:spLocks noGrp="1"/>
          </p:cNvSpPr>
          <p:nvPr>
            <p:ph idx="1"/>
          </p:nvPr>
        </p:nvSpPr>
        <p:spPr>
          <a:xfrm>
            <a:off x="155864" y="852055"/>
            <a:ext cx="8549597" cy="4961723"/>
          </a:xfrm>
        </p:spPr>
        <p:txBody>
          <a:bodyPr anchor="ctr" anchorCtr="1">
            <a:normAutofit/>
          </a:bodyPr>
          <a:lstStyle/>
          <a:p>
            <a:pPr>
              <a:lnSpc>
                <a:spcPct val="200000"/>
              </a:lnSpc>
            </a:pPr>
            <a:r>
              <a:rPr lang="en-US" sz="2400" dirty="0"/>
              <a:t>Today’s agenda</a:t>
            </a:r>
          </a:p>
          <a:p>
            <a:pPr lvl="1">
              <a:lnSpc>
                <a:spcPct val="200000"/>
              </a:lnSpc>
            </a:pPr>
            <a:r>
              <a:rPr lang="en-US" sz="2000" dirty="0"/>
              <a:t>MIMO overview</a:t>
            </a:r>
          </a:p>
          <a:p>
            <a:pPr lvl="1">
              <a:lnSpc>
                <a:spcPct val="200000"/>
              </a:lnSpc>
            </a:pPr>
            <a:r>
              <a:rPr lang="en-US" sz="2000" dirty="0"/>
              <a:t>MIMO rate adaptation</a:t>
            </a:r>
          </a:p>
          <a:p>
            <a:pPr lvl="1">
              <a:lnSpc>
                <a:spcPct val="200000"/>
              </a:lnSpc>
            </a:pPr>
            <a:r>
              <a:rPr lang="en-US" sz="2000" dirty="0"/>
              <a:t>MIMO energy consumption</a:t>
            </a:r>
          </a:p>
          <a:p>
            <a:pPr lvl="1">
              <a:lnSpc>
                <a:spcPct val="200000"/>
              </a:lnSpc>
            </a:pPr>
            <a:r>
              <a:rPr lang="en-US" sz="2000" dirty="0"/>
              <a:t>Beamforming</a:t>
            </a:r>
          </a:p>
          <a:p>
            <a:pPr lvl="1">
              <a:lnSpc>
                <a:spcPct val="200000"/>
              </a:lnSpc>
            </a:pPr>
            <a:r>
              <a:rPr lang="en-US" sz="2000" dirty="0"/>
              <a:t>MU-MIMO and user selection</a:t>
            </a:r>
            <a:endParaRPr lang="en-US" sz="1600" dirty="0"/>
          </a:p>
        </p:txBody>
      </p:sp>
      <p:sp>
        <p:nvSpPr>
          <p:cNvPr id="4" name="Slide Number Placeholder 3"/>
          <p:cNvSpPr>
            <a:spLocks noGrp="1"/>
          </p:cNvSpPr>
          <p:nvPr>
            <p:ph type="sldNum" sz="quarter" idx="12"/>
          </p:nvPr>
        </p:nvSpPr>
        <p:spPr/>
        <p:txBody>
          <a:bodyPr/>
          <a:lstStyle/>
          <a:p>
            <a:fld id="{A75E27EB-3160-4CD9-8D87-5A6A393A4E22}" type="slidenum">
              <a:rPr lang="en-US" smtClean="0"/>
              <a:t>3</a:t>
            </a:fld>
            <a:endParaRPr lang="en-US" dirty="0"/>
          </a:p>
        </p:txBody>
      </p:sp>
    </p:spTree>
    <p:extLst>
      <p:ext uri="{BB962C8B-B14F-4D97-AF65-F5344CB8AC3E}">
        <p14:creationId xmlns:p14="http://schemas.microsoft.com/office/powerpoint/2010/main" val="1650154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Rate adaptation with MIMO</a:t>
            </a:r>
          </a:p>
        </p:txBody>
      </p:sp>
      <p:sp>
        <p:nvSpPr>
          <p:cNvPr id="3" name="Content Placeholder 2"/>
          <p:cNvSpPr>
            <a:spLocks noGrp="1"/>
          </p:cNvSpPr>
          <p:nvPr>
            <p:ph idx="1"/>
          </p:nvPr>
        </p:nvSpPr>
        <p:spPr>
          <a:xfrm>
            <a:off x="155864" y="852055"/>
            <a:ext cx="8832272" cy="5860472"/>
          </a:xfrm>
        </p:spPr>
        <p:txBody>
          <a:bodyPr>
            <a:normAutofit lnSpcReduction="10000"/>
          </a:bodyPr>
          <a:lstStyle/>
          <a:p>
            <a:r>
              <a:rPr lang="en-US" sz="2400" dirty="0"/>
              <a:t>MIMO and rate adaptation</a:t>
            </a:r>
          </a:p>
          <a:p>
            <a:pPr lvl="1"/>
            <a:r>
              <a:rPr lang="en-US" sz="2000" dirty="0"/>
              <a:t>Use of spatial streams further complicates rate adaptation</a:t>
            </a:r>
          </a:p>
          <a:p>
            <a:pPr lvl="1"/>
            <a:endParaRPr lang="en-US" sz="2000" dirty="0"/>
          </a:p>
          <a:p>
            <a:r>
              <a:rPr lang="en-US" sz="2400" dirty="0"/>
              <a:t>How to design an ideal rate adaptation scheme?</a:t>
            </a:r>
          </a:p>
          <a:p>
            <a:endParaRPr lang="en-US" sz="2400" dirty="0"/>
          </a:p>
          <a:p>
            <a:r>
              <a:rPr lang="en-US" sz="2400" dirty="0"/>
              <a:t>Dynamically choose rate based on many factors</a:t>
            </a:r>
          </a:p>
          <a:p>
            <a:pPr lvl="1"/>
            <a:r>
              <a:rPr lang="en-US" sz="2000" dirty="0"/>
              <a:t>Before MIMO</a:t>
            </a:r>
          </a:p>
          <a:p>
            <a:pPr lvl="2"/>
            <a:r>
              <a:rPr lang="en-US" sz="1600" dirty="0"/>
              <a:t>RSS, SNR</a:t>
            </a:r>
          </a:p>
          <a:p>
            <a:pPr lvl="2"/>
            <a:r>
              <a:rPr lang="en-US" sz="1600" dirty="0"/>
              <a:t>Channel quality</a:t>
            </a:r>
          </a:p>
          <a:p>
            <a:pPr lvl="2"/>
            <a:r>
              <a:rPr lang="en-US" sz="1600" dirty="0"/>
              <a:t>Frame loss (not collisions)</a:t>
            </a:r>
          </a:p>
          <a:p>
            <a:pPr lvl="2"/>
            <a:r>
              <a:rPr lang="en-US" sz="1600" dirty="0"/>
              <a:t>PHY indicators – BER</a:t>
            </a:r>
          </a:p>
          <a:p>
            <a:pPr lvl="1"/>
            <a:r>
              <a:rPr lang="en-US" sz="2000" dirty="0"/>
              <a:t>With MIMO</a:t>
            </a:r>
          </a:p>
          <a:p>
            <a:pPr lvl="2"/>
            <a:r>
              <a:rPr lang="en-US" sz="1600" dirty="0"/>
              <a:t>Number of spatial streams</a:t>
            </a:r>
          </a:p>
          <a:p>
            <a:pPr lvl="2"/>
            <a:r>
              <a:rPr lang="en-US" sz="1600" dirty="0"/>
              <a:t>Diversity techniques or spatial multiplexing</a:t>
            </a:r>
          </a:p>
          <a:p>
            <a:pPr lvl="2"/>
            <a:endParaRPr lang="en-US" sz="1600" dirty="0"/>
          </a:p>
          <a:p>
            <a:r>
              <a:rPr lang="en-US" sz="2400" dirty="0"/>
              <a:t>Have to address questions like</a:t>
            </a:r>
          </a:p>
          <a:p>
            <a:pPr lvl="1"/>
            <a:r>
              <a:rPr lang="en-US" sz="2000" dirty="0"/>
              <a:t>Choose a higher modulation order (e.g. 64QAM) with 1 spatial stream or lower modulation order (16QAM) with 2 spatial streams?</a:t>
            </a:r>
            <a:endParaRPr lang="en-US" sz="2800" dirty="0"/>
          </a:p>
        </p:txBody>
      </p:sp>
      <p:sp>
        <p:nvSpPr>
          <p:cNvPr id="7" name="Slide Number Placeholder 6"/>
          <p:cNvSpPr>
            <a:spLocks noGrp="1"/>
          </p:cNvSpPr>
          <p:nvPr>
            <p:ph type="sldNum" sz="quarter" idx="12"/>
          </p:nvPr>
        </p:nvSpPr>
        <p:spPr/>
        <p:txBody>
          <a:bodyPr/>
          <a:lstStyle/>
          <a:p>
            <a:fld id="{A75E27EB-3160-4CD9-8D87-5A6A393A4E22}" type="slidenum">
              <a:rPr lang="en-US" smtClean="0"/>
              <a:t>30</a:t>
            </a:fld>
            <a:endParaRPr lang="en-US" dirty="0"/>
          </a:p>
        </p:txBody>
      </p:sp>
    </p:spTree>
    <p:extLst>
      <p:ext uri="{BB962C8B-B14F-4D97-AF65-F5344CB8AC3E}">
        <p14:creationId xmlns:p14="http://schemas.microsoft.com/office/powerpoint/2010/main" val="24863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Rate Adaptation with MIMO</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MIMO Rate Adaptation (</a:t>
            </a:r>
            <a:r>
              <a:rPr lang="en-US" sz="2400" dirty="0" err="1"/>
              <a:t>MiRA</a:t>
            </a:r>
            <a:r>
              <a:rPr lang="en-US" sz="2400" dirty="0"/>
              <a:t>) [2] </a:t>
            </a:r>
          </a:p>
          <a:p>
            <a:pPr lvl="1"/>
            <a:r>
              <a:rPr lang="en-US" sz="2000" dirty="0"/>
              <a:t>802.11n specific </a:t>
            </a:r>
          </a:p>
          <a:p>
            <a:pPr lvl="1"/>
            <a:endParaRPr lang="en-US" sz="2000" dirty="0"/>
          </a:p>
          <a:p>
            <a:r>
              <a:rPr lang="en-US" sz="2400" dirty="0" err="1"/>
              <a:t>MiRA</a:t>
            </a:r>
            <a:endParaRPr lang="en-US" sz="2400" dirty="0"/>
          </a:p>
          <a:p>
            <a:pPr lvl="1"/>
            <a:r>
              <a:rPr lang="en-US" sz="2000" dirty="0"/>
              <a:t>Identifies that pre-MIMO rate adaptation algorithms are not suitable for MIMO</a:t>
            </a:r>
          </a:p>
          <a:p>
            <a:pPr lvl="1"/>
            <a:r>
              <a:rPr lang="en-US" sz="2000" dirty="0"/>
              <a:t>Shows that rate increase/decrease can be non-monotonic, requires switching back and forth between number of spatial streams</a:t>
            </a:r>
          </a:p>
        </p:txBody>
      </p:sp>
      <p:sp>
        <p:nvSpPr>
          <p:cNvPr id="7" name="Slide Number Placeholder 6"/>
          <p:cNvSpPr>
            <a:spLocks noGrp="1"/>
          </p:cNvSpPr>
          <p:nvPr>
            <p:ph type="sldNum" sz="quarter" idx="12"/>
          </p:nvPr>
        </p:nvSpPr>
        <p:spPr/>
        <p:txBody>
          <a:bodyPr/>
          <a:lstStyle/>
          <a:p>
            <a:fld id="{A75E27EB-3160-4CD9-8D87-5A6A393A4E22}" type="slidenum">
              <a:rPr lang="en-US" smtClean="0"/>
              <a:t>31</a:t>
            </a:fld>
            <a:endParaRPr lang="en-US" dirty="0"/>
          </a:p>
        </p:txBody>
      </p:sp>
    </p:spTree>
    <p:extLst>
      <p:ext uri="{BB962C8B-B14F-4D97-AF65-F5344CB8AC3E}">
        <p14:creationId xmlns:p14="http://schemas.microsoft.com/office/powerpoint/2010/main" val="3285896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err="1">
                <a:solidFill>
                  <a:schemeClr val="bg1"/>
                </a:solidFill>
              </a:rPr>
              <a:t>MiRA</a:t>
            </a:r>
            <a:r>
              <a:rPr lang="en-US" sz="3200" b="1" dirty="0">
                <a:solidFill>
                  <a:schemeClr val="bg1"/>
                </a:solidFill>
              </a:rPr>
              <a:t> Rate Space</a:t>
            </a:r>
          </a:p>
        </p:txBody>
      </p:sp>
      <p:sp>
        <p:nvSpPr>
          <p:cNvPr id="3" name="Content Placeholder 2"/>
          <p:cNvSpPr>
            <a:spLocks noGrp="1"/>
          </p:cNvSpPr>
          <p:nvPr>
            <p:ph idx="1"/>
          </p:nvPr>
        </p:nvSpPr>
        <p:spPr>
          <a:xfrm>
            <a:off x="155864" y="852055"/>
            <a:ext cx="8832272" cy="5860472"/>
          </a:xfrm>
        </p:spPr>
        <p:txBody>
          <a:bodyPr>
            <a:normAutofit/>
          </a:bodyPr>
          <a:lstStyle/>
          <a:p>
            <a:pPr marL="0" indent="0">
              <a:buNone/>
            </a:pPr>
            <a:endParaRPr lang="en-US" sz="2000" dirty="0"/>
          </a:p>
          <a:p>
            <a:pPr marL="457200" lvl="1" indent="0">
              <a:buNone/>
            </a:pPr>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32</a:t>
            </a:fld>
            <a:endParaRPr lang="en-US" dirty="0"/>
          </a:p>
        </p:txBody>
      </p:sp>
      <p:graphicFrame>
        <p:nvGraphicFramePr>
          <p:cNvPr id="8" name="Table 7"/>
          <p:cNvGraphicFramePr>
            <a:graphicFrameLocks noGrp="1"/>
          </p:cNvGraphicFramePr>
          <p:nvPr/>
        </p:nvGraphicFramePr>
        <p:xfrm>
          <a:off x="61547" y="1601798"/>
          <a:ext cx="4524404" cy="3348008"/>
        </p:xfrm>
        <a:graphic>
          <a:graphicData uri="http://schemas.openxmlformats.org/drawingml/2006/table">
            <a:tbl>
              <a:tblPr firstRow="1" bandRow="1">
                <a:tableStyleId>{D7AC3CCA-C797-4891-BE02-D94E43425B78}</a:tableStyleId>
              </a:tblPr>
              <a:tblGrid>
                <a:gridCol w="656968">
                  <a:extLst>
                    <a:ext uri="{9D8B030D-6E8A-4147-A177-3AD203B41FA5}">
                      <a16:colId xmlns:a16="http://schemas.microsoft.com/office/drawing/2014/main" val="4201468297"/>
                    </a:ext>
                  </a:extLst>
                </a:gridCol>
                <a:gridCol w="716715">
                  <a:extLst>
                    <a:ext uri="{9D8B030D-6E8A-4147-A177-3AD203B41FA5}">
                      <a16:colId xmlns:a16="http://schemas.microsoft.com/office/drawing/2014/main" val="1201745405"/>
                    </a:ext>
                  </a:extLst>
                </a:gridCol>
                <a:gridCol w="678976">
                  <a:extLst>
                    <a:ext uri="{9D8B030D-6E8A-4147-A177-3AD203B41FA5}">
                      <a16:colId xmlns:a16="http://schemas.microsoft.com/office/drawing/2014/main" val="2529207593"/>
                    </a:ext>
                  </a:extLst>
                </a:gridCol>
                <a:gridCol w="678976">
                  <a:extLst>
                    <a:ext uri="{9D8B030D-6E8A-4147-A177-3AD203B41FA5}">
                      <a16:colId xmlns:a16="http://schemas.microsoft.com/office/drawing/2014/main" val="2286352473"/>
                    </a:ext>
                  </a:extLst>
                </a:gridCol>
                <a:gridCol w="854875">
                  <a:extLst>
                    <a:ext uri="{9D8B030D-6E8A-4147-A177-3AD203B41FA5}">
                      <a16:colId xmlns:a16="http://schemas.microsoft.com/office/drawing/2014/main" val="1311329380"/>
                    </a:ext>
                  </a:extLst>
                </a:gridCol>
                <a:gridCol w="937894">
                  <a:extLst>
                    <a:ext uri="{9D8B030D-6E8A-4147-A177-3AD203B41FA5}">
                      <a16:colId xmlns:a16="http://schemas.microsoft.com/office/drawing/2014/main" val="4083653008"/>
                    </a:ext>
                  </a:extLst>
                </a:gridCol>
              </a:tblGrid>
              <a:tr h="579120">
                <a:tc>
                  <a:txBody>
                    <a:bodyPr/>
                    <a:lstStyle/>
                    <a:p>
                      <a:pPr algn="ctr"/>
                      <a:r>
                        <a:rPr lang="en-US" sz="1100" dirty="0"/>
                        <a:t>MCS index</a:t>
                      </a:r>
                    </a:p>
                  </a:txBody>
                  <a:tcPr/>
                </a:tc>
                <a:tc>
                  <a:txBody>
                    <a:bodyPr/>
                    <a:lstStyle/>
                    <a:p>
                      <a:pPr algn="ctr"/>
                      <a:r>
                        <a:rPr lang="en-US" sz="1100" dirty="0"/>
                        <a:t>Modulation</a:t>
                      </a:r>
                    </a:p>
                  </a:txBody>
                  <a:tcPr/>
                </a:tc>
                <a:tc>
                  <a:txBody>
                    <a:bodyPr/>
                    <a:lstStyle/>
                    <a:p>
                      <a:pPr algn="ctr"/>
                      <a:r>
                        <a:rPr lang="en-US" sz="1100" dirty="0"/>
                        <a:t>Coding rate</a:t>
                      </a:r>
                    </a:p>
                  </a:txBody>
                  <a:tcPr/>
                </a:tc>
                <a:tc>
                  <a:txBody>
                    <a:bodyPr/>
                    <a:lstStyle/>
                    <a:p>
                      <a:pPr algn="ctr"/>
                      <a:r>
                        <a:rPr lang="en-US" sz="1100" dirty="0"/>
                        <a:t>Spatial</a:t>
                      </a:r>
                      <a:r>
                        <a:rPr lang="en-US" sz="1100" baseline="0" dirty="0"/>
                        <a:t> streams</a:t>
                      </a:r>
                      <a:endParaRPr lang="en-US" sz="1100" dirty="0"/>
                    </a:p>
                  </a:txBody>
                  <a:tcPr/>
                </a:tc>
                <a:tc>
                  <a:txBody>
                    <a:bodyPr/>
                    <a:lstStyle/>
                    <a:p>
                      <a:pPr algn="ctr"/>
                      <a:r>
                        <a:rPr lang="en-US" sz="1100" dirty="0"/>
                        <a:t>20 MHz </a:t>
                      </a:r>
                    </a:p>
                    <a:p>
                      <a:pPr algn="ctr"/>
                      <a:r>
                        <a:rPr lang="en-US" sz="1100" dirty="0"/>
                        <a:t>Mbps</a:t>
                      </a:r>
                    </a:p>
                  </a:txBody>
                  <a:tcPr/>
                </a:tc>
                <a:tc>
                  <a:txBody>
                    <a:bodyPr/>
                    <a:lstStyle/>
                    <a:p>
                      <a:pPr algn="ctr"/>
                      <a:r>
                        <a:rPr lang="en-US" sz="1100" dirty="0"/>
                        <a:t>40 MHz</a:t>
                      </a:r>
                    </a:p>
                    <a:p>
                      <a:pPr algn="ctr"/>
                      <a:r>
                        <a:rPr lang="en-US" sz="1100" dirty="0"/>
                        <a:t>Mbps</a:t>
                      </a:r>
                    </a:p>
                  </a:txBody>
                  <a:tcPr/>
                </a:tc>
                <a:extLst>
                  <a:ext uri="{0D108BD9-81ED-4DB2-BD59-A6C34878D82A}">
                    <a16:rowId xmlns:a16="http://schemas.microsoft.com/office/drawing/2014/main" val="1117300380"/>
                  </a:ext>
                </a:extLst>
              </a:tr>
              <a:tr h="346111">
                <a:tc>
                  <a:txBody>
                    <a:bodyPr/>
                    <a:lstStyle/>
                    <a:p>
                      <a:pPr algn="ctr"/>
                      <a:r>
                        <a:rPr lang="en-US" sz="1100" dirty="0"/>
                        <a:t>0</a:t>
                      </a:r>
                    </a:p>
                  </a:txBody>
                  <a:tcPr/>
                </a:tc>
                <a:tc>
                  <a:txBody>
                    <a:bodyPr/>
                    <a:lstStyle/>
                    <a:p>
                      <a:pPr algn="ctr"/>
                      <a:r>
                        <a:rPr lang="en-US" sz="1100" u="none" strike="noStrike" dirty="0">
                          <a:solidFill>
                            <a:schemeClr val="tx1"/>
                          </a:solidFill>
                          <a:effectLst/>
                        </a:rPr>
                        <a:t>BPSK</a:t>
                      </a:r>
                      <a:endParaRPr lang="en-US" sz="1100" u="none" dirty="0">
                        <a:solidFill>
                          <a:schemeClr val="tx1"/>
                        </a:solidFill>
                        <a:effectLst/>
                      </a:endParaRPr>
                    </a:p>
                  </a:txBody>
                  <a:tcPr marL="55080" marR="55080" marT="27540" marB="27540" anchor="ctr"/>
                </a:tc>
                <a:tc>
                  <a:txBody>
                    <a:bodyPr/>
                    <a:lstStyle/>
                    <a:p>
                      <a:pPr algn="ctr"/>
                      <a:r>
                        <a:rPr lang="en-US" sz="1100" dirty="0">
                          <a:effectLst/>
                        </a:rPr>
                        <a:t>1/2</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6.5</a:t>
                      </a:r>
                    </a:p>
                  </a:txBody>
                  <a:tcPr marL="55080" marR="55080" marT="27540" marB="27540" anchor="ctr"/>
                </a:tc>
                <a:tc>
                  <a:txBody>
                    <a:bodyPr/>
                    <a:lstStyle/>
                    <a:p>
                      <a:pPr algn="ctr"/>
                      <a:r>
                        <a:rPr lang="en-US" sz="1100" dirty="0">
                          <a:effectLst/>
                        </a:rPr>
                        <a:t>13.5</a:t>
                      </a:r>
                    </a:p>
                  </a:txBody>
                  <a:tcPr marL="55080" marR="55080" marT="27540" marB="27540" anchor="ctr"/>
                </a:tc>
                <a:extLst>
                  <a:ext uri="{0D108BD9-81ED-4DB2-BD59-A6C34878D82A}">
                    <a16:rowId xmlns:a16="http://schemas.microsoft.com/office/drawing/2014/main" val="1735133713"/>
                  </a:ext>
                </a:extLst>
              </a:tr>
              <a:tr h="346111">
                <a:tc>
                  <a:txBody>
                    <a:bodyPr/>
                    <a:lstStyle/>
                    <a:p>
                      <a:pPr algn="ctr"/>
                      <a:r>
                        <a:rPr lang="en-US" sz="1100" dirty="0"/>
                        <a:t>1</a:t>
                      </a:r>
                    </a:p>
                  </a:txBody>
                  <a:tcPr/>
                </a:tc>
                <a:tc>
                  <a:txBody>
                    <a:bodyPr/>
                    <a:lstStyle/>
                    <a:p>
                      <a:pPr algn="ctr"/>
                      <a:r>
                        <a:rPr lang="en-US" sz="1100" u="none" strike="noStrike" dirty="0">
                          <a:solidFill>
                            <a:schemeClr val="tx1"/>
                          </a:solidFill>
                          <a:effectLst/>
                        </a:rPr>
                        <a:t>QPSK</a:t>
                      </a:r>
                      <a:endParaRPr lang="en-US" sz="1100" dirty="0">
                        <a:solidFill>
                          <a:schemeClr val="tx1"/>
                        </a:solidFill>
                        <a:effectLst/>
                      </a:endParaRPr>
                    </a:p>
                  </a:txBody>
                  <a:tcPr marL="55080" marR="55080" marT="27540" marB="27540" anchor="ctr"/>
                </a:tc>
                <a:tc>
                  <a:txBody>
                    <a:bodyPr/>
                    <a:lstStyle/>
                    <a:p>
                      <a:pPr algn="ctr"/>
                      <a:r>
                        <a:rPr lang="en-US" sz="1100" dirty="0">
                          <a:effectLst/>
                        </a:rPr>
                        <a:t>1/2</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13</a:t>
                      </a:r>
                    </a:p>
                  </a:txBody>
                  <a:tcPr marL="55080" marR="55080" marT="27540" marB="27540" anchor="ctr"/>
                </a:tc>
                <a:tc>
                  <a:txBody>
                    <a:bodyPr/>
                    <a:lstStyle/>
                    <a:p>
                      <a:pPr algn="ctr"/>
                      <a:r>
                        <a:rPr lang="en-US" sz="1100" dirty="0">
                          <a:effectLst/>
                        </a:rPr>
                        <a:t>27</a:t>
                      </a:r>
                    </a:p>
                  </a:txBody>
                  <a:tcPr marL="55080" marR="55080" marT="27540" marB="27540" anchor="ctr"/>
                </a:tc>
                <a:extLst>
                  <a:ext uri="{0D108BD9-81ED-4DB2-BD59-A6C34878D82A}">
                    <a16:rowId xmlns:a16="http://schemas.microsoft.com/office/drawing/2014/main" val="150940291"/>
                  </a:ext>
                </a:extLst>
              </a:tr>
              <a:tr h="346111">
                <a:tc>
                  <a:txBody>
                    <a:bodyPr/>
                    <a:lstStyle/>
                    <a:p>
                      <a:pPr algn="ctr"/>
                      <a:r>
                        <a:rPr lang="en-US" sz="1100" dirty="0"/>
                        <a:t>2</a:t>
                      </a:r>
                    </a:p>
                  </a:txBody>
                  <a:tcPr/>
                </a:tc>
                <a:tc>
                  <a:txBody>
                    <a:bodyPr/>
                    <a:lstStyle/>
                    <a:p>
                      <a:pPr algn="ctr"/>
                      <a:r>
                        <a:rPr lang="en-US" sz="1100" dirty="0">
                          <a:effectLst/>
                        </a:rPr>
                        <a:t>QPSK</a:t>
                      </a:r>
                    </a:p>
                  </a:txBody>
                  <a:tcPr marL="55080" marR="55080" marT="27540" marB="27540" anchor="ctr"/>
                </a:tc>
                <a:tc>
                  <a:txBody>
                    <a:bodyPr/>
                    <a:lstStyle/>
                    <a:p>
                      <a:pPr algn="ctr"/>
                      <a:r>
                        <a:rPr lang="en-US" sz="1100" dirty="0">
                          <a:effectLst/>
                        </a:rPr>
                        <a:t>3/4</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19.5</a:t>
                      </a:r>
                    </a:p>
                  </a:txBody>
                  <a:tcPr marL="55080" marR="55080" marT="27540" marB="27540" anchor="ctr"/>
                </a:tc>
                <a:tc>
                  <a:txBody>
                    <a:bodyPr/>
                    <a:lstStyle/>
                    <a:p>
                      <a:pPr algn="ctr"/>
                      <a:r>
                        <a:rPr lang="en-US" sz="1100" dirty="0">
                          <a:effectLst/>
                        </a:rPr>
                        <a:t>40.5</a:t>
                      </a:r>
                    </a:p>
                  </a:txBody>
                  <a:tcPr marL="55080" marR="55080" marT="27540" marB="27540" anchor="ctr"/>
                </a:tc>
                <a:extLst>
                  <a:ext uri="{0D108BD9-81ED-4DB2-BD59-A6C34878D82A}">
                    <a16:rowId xmlns:a16="http://schemas.microsoft.com/office/drawing/2014/main" val="1680319119"/>
                  </a:ext>
                </a:extLst>
              </a:tr>
              <a:tr h="346111">
                <a:tc>
                  <a:txBody>
                    <a:bodyPr/>
                    <a:lstStyle/>
                    <a:p>
                      <a:pPr algn="ctr"/>
                      <a:r>
                        <a:rPr lang="en-US" sz="1100" dirty="0"/>
                        <a:t>3</a:t>
                      </a:r>
                    </a:p>
                  </a:txBody>
                  <a:tcPr/>
                </a:tc>
                <a:tc>
                  <a:txBody>
                    <a:bodyPr/>
                    <a:lstStyle/>
                    <a:p>
                      <a:pPr algn="ctr"/>
                      <a:r>
                        <a:rPr lang="en-US" sz="1100" dirty="0">
                          <a:solidFill>
                            <a:schemeClr val="tx1"/>
                          </a:solidFill>
                          <a:effectLst/>
                        </a:rPr>
                        <a:t>16-</a:t>
                      </a:r>
                      <a:r>
                        <a:rPr lang="en-US" sz="1100" u="none" strike="noStrike" dirty="0">
                          <a:solidFill>
                            <a:schemeClr val="tx1"/>
                          </a:solidFill>
                          <a:effectLst/>
                        </a:rPr>
                        <a:t>QAM</a:t>
                      </a:r>
                      <a:endParaRPr lang="en-US" sz="1100" dirty="0">
                        <a:solidFill>
                          <a:schemeClr val="tx1"/>
                        </a:solidFill>
                        <a:effectLst/>
                      </a:endParaRPr>
                    </a:p>
                  </a:txBody>
                  <a:tcPr marL="55080" marR="55080" marT="27540" marB="27540" anchor="ctr"/>
                </a:tc>
                <a:tc>
                  <a:txBody>
                    <a:bodyPr/>
                    <a:lstStyle/>
                    <a:p>
                      <a:pPr algn="ctr"/>
                      <a:r>
                        <a:rPr lang="en-US" sz="1100" dirty="0">
                          <a:effectLst/>
                        </a:rPr>
                        <a:t>1/2</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a:effectLst/>
                        </a:rPr>
                        <a:t>26</a:t>
                      </a:r>
                    </a:p>
                  </a:txBody>
                  <a:tcPr marL="55080" marR="55080" marT="27540" marB="27540" anchor="ctr"/>
                </a:tc>
                <a:tc>
                  <a:txBody>
                    <a:bodyPr/>
                    <a:lstStyle/>
                    <a:p>
                      <a:pPr algn="ctr"/>
                      <a:r>
                        <a:rPr lang="en-US" sz="1100">
                          <a:effectLst/>
                        </a:rPr>
                        <a:t>54</a:t>
                      </a:r>
                    </a:p>
                  </a:txBody>
                  <a:tcPr marL="55080" marR="55080" marT="27540" marB="27540" anchor="ctr"/>
                </a:tc>
                <a:extLst>
                  <a:ext uri="{0D108BD9-81ED-4DB2-BD59-A6C34878D82A}">
                    <a16:rowId xmlns:a16="http://schemas.microsoft.com/office/drawing/2014/main" val="511029591"/>
                  </a:ext>
                </a:extLst>
              </a:tr>
              <a:tr h="346111">
                <a:tc>
                  <a:txBody>
                    <a:bodyPr/>
                    <a:lstStyle/>
                    <a:p>
                      <a:pPr algn="ctr"/>
                      <a:r>
                        <a:rPr lang="en-US" sz="1100" dirty="0"/>
                        <a:t>4</a:t>
                      </a:r>
                    </a:p>
                  </a:txBody>
                  <a:tcPr/>
                </a:tc>
                <a:tc>
                  <a:txBody>
                    <a:bodyPr/>
                    <a:lstStyle/>
                    <a:p>
                      <a:pPr algn="ctr"/>
                      <a:r>
                        <a:rPr lang="en-US" sz="1100" dirty="0">
                          <a:effectLst/>
                        </a:rPr>
                        <a:t>16-QAM</a:t>
                      </a:r>
                    </a:p>
                  </a:txBody>
                  <a:tcPr marL="55080" marR="55080" marT="27540" marB="27540" anchor="ctr"/>
                </a:tc>
                <a:tc>
                  <a:txBody>
                    <a:bodyPr/>
                    <a:lstStyle/>
                    <a:p>
                      <a:pPr algn="ctr"/>
                      <a:r>
                        <a:rPr lang="en-US" sz="1100" dirty="0">
                          <a:effectLst/>
                        </a:rPr>
                        <a:t>3/4</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39</a:t>
                      </a:r>
                    </a:p>
                  </a:txBody>
                  <a:tcPr marL="55080" marR="55080" marT="27540" marB="27540" anchor="ctr"/>
                </a:tc>
                <a:tc>
                  <a:txBody>
                    <a:bodyPr/>
                    <a:lstStyle/>
                    <a:p>
                      <a:pPr algn="ctr"/>
                      <a:r>
                        <a:rPr lang="en-US" sz="1100" dirty="0">
                          <a:effectLst/>
                        </a:rPr>
                        <a:t>81</a:t>
                      </a:r>
                    </a:p>
                  </a:txBody>
                  <a:tcPr marL="55080" marR="55080" marT="27540" marB="27540" anchor="ctr"/>
                </a:tc>
                <a:extLst>
                  <a:ext uri="{0D108BD9-81ED-4DB2-BD59-A6C34878D82A}">
                    <a16:rowId xmlns:a16="http://schemas.microsoft.com/office/drawing/2014/main" val="1474515119"/>
                  </a:ext>
                </a:extLst>
              </a:tr>
              <a:tr h="346111">
                <a:tc>
                  <a:txBody>
                    <a:bodyPr/>
                    <a:lstStyle/>
                    <a:p>
                      <a:pPr algn="ctr"/>
                      <a:r>
                        <a:rPr lang="en-US" sz="1100" dirty="0"/>
                        <a:t>5</a:t>
                      </a:r>
                    </a:p>
                  </a:txBody>
                  <a:tcPr/>
                </a:tc>
                <a:tc>
                  <a:txBody>
                    <a:bodyPr/>
                    <a:lstStyle/>
                    <a:p>
                      <a:pPr algn="ctr"/>
                      <a:r>
                        <a:rPr lang="en-US" sz="1100" dirty="0">
                          <a:effectLst/>
                        </a:rPr>
                        <a:t>64-QAM</a:t>
                      </a:r>
                    </a:p>
                  </a:txBody>
                  <a:tcPr marL="55080" marR="55080" marT="27540" marB="27540" anchor="ctr"/>
                </a:tc>
                <a:tc>
                  <a:txBody>
                    <a:bodyPr/>
                    <a:lstStyle/>
                    <a:p>
                      <a:pPr algn="ctr"/>
                      <a:r>
                        <a:rPr lang="en-US" sz="1100" dirty="0">
                          <a:effectLst/>
                        </a:rPr>
                        <a:t>2/3</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52</a:t>
                      </a:r>
                    </a:p>
                  </a:txBody>
                  <a:tcPr marL="55080" marR="55080" marT="27540" marB="27540" anchor="ctr"/>
                </a:tc>
                <a:tc>
                  <a:txBody>
                    <a:bodyPr/>
                    <a:lstStyle/>
                    <a:p>
                      <a:pPr algn="ctr"/>
                      <a:r>
                        <a:rPr lang="en-US" sz="1100">
                          <a:effectLst/>
                        </a:rPr>
                        <a:t>108</a:t>
                      </a:r>
                    </a:p>
                  </a:txBody>
                  <a:tcPr marL="55080" marR="55080" marT="27540" marB="27540" anchor="ctr"/>
                </a:tc>
                <a:extLst>
                  <a:ext uri="{0D108BD9-81ED-4DB2-BD59-A6C34878D82A}">
                    <a16:rowId xmlns:a16="http://schemas.microsoft.com/office/drawing/2014/main" val="651637845"/>
                  </a:ext>
                </a:extLst>
              </a:tr>
              <a:tr h="346111">
                <a:tc>
                  <a:txBody>
                    <a:bodyPr/>
                    <a:lstStyle/>
                    <a:p>
                      <a:pPr algn="ctr"/>
                      <a:r>
                        <a:rPr lang="en-US" sz="1100" dirty="0"/>
                        <a:t>6</a:t>
                      </a:r>
                    </a:p>
                  </a:txBody>
                  <a:tcPr/>
                </a:tc>
                <a:tc>
                  <a:txBody>
                    <a:bodyPr/>
                    <a:lstStyle/>
                    <a:p>
                      <a:pPr algn="ctr"/>
                      <a:r>
                        <a:rPr lang="en-US" sz="1100" dirty="0">
                          <a:effectLst/>
                        </a:rPr>
                        <a:t>64-QAM</a:t>
                      </a:r>
                    </a:p>
                  </a:txBody>
                  <a:tcPr marL="55080" marR="55080" marT="27540" marB="27540" anchor="ctr"/>
                </a:tc>
                <a:tc>
                  <a:txBody>
                    <a:bodyPr/>
                    <a:lstStyle/>
                    <a:p>
                      <a:pPr algn="ctr"/>
                      <a:r>
                        <a:rPr lang="en-US" sz="1100" dirty="0">
                          <a:effectLst/>
                        </a:rPr>
                        <a:t>3/4</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58.5</a:t>
                      </a:r>
                    </a:p>
                  </a:txBody>
                  <a:tcPr marL="55080" marR="55080" marT="27540" marB="27540" anchor="ctr"/>
                </a:tc>
                <a:tc>
                  <a:txBody>
                    <a:bodyPr/>
                    <a:lstStyle/>
                    <a:p>
                      <a:pPr algn="ctr"/>
                      <a:r>
                        <a:rPr lang="en-US" sz="1100" dirty="0">
                          <a:effectLst/>
                        </a:rPr>
                        <a:t>121.5</a:t>
                      </a:r>
                    </a:p>
                  </a:txBody>
                  <a:tcPr marL="55080" marR="55080" marT="27540" marB="27540" anchor="ctr"/>
                </a:tc>
                <a:extLst>
                  <a:ext uri="{0D108BD9-81ED-4DB2-BD59-A6C34878D82A}">
                    <a16:rowId xmlns:a16="http://schemas.microsoft.com/office/drawing/2014/main" val="2701775894"/>
                  </a:ext>
                </a:extLst>
              </a:tr>
              <a:tr h="346111">
                <a:tc>
                  <a:txBody>
                    <a:bodyPr/>
                    <a:lstStyle/>
                    <a:p>
                      <a:pPr algn="ctr"/>
                      <a:r>
                        <a:rPr lang="en-US" sz="1100" dirty="0"/>
                        <a:t>7</a:t>
                      </a:r>
                    </a:p>
                  </a:txBody>
                  <a:tcPr/>
                </a:tc>
                <a:tc>
                  <a:txBody>
                    <a:bodyPr/>
                    <a:lstStyle/>
                    <a:p>
                      <a:pPr algn="ctr"/>
                      <a:r>
                        <a:rPr lang="en-US" sz="1100" dirty="0">
                          <a:effectLst/>
                        </a:rPr>
                        <a:t>64-QAM</a:t>
                      </a:r>
                    </a:p>
                  </a:txBody>
                  <a:tcPr marL="55080" marR="55080" marT="27540" marB="27540" anchor="ctr"/>
                </a:tc>
                <a:tc>
                  <a:txBody>
                    <a:bodyPr/>
                    <a:lstStyle/>
                    <a:p>
                      <a:pPr algn="ctr"/>
                      <a:r>
                        <a:rPr lang="en-US" sz="1100" dirty="0">
                          <a:effectLst/>
                        </a:rPr>
                        <a:t>5/6</a:t>
                      </a:r>
                    </a:p>
                  </a:txBody>
                  <a:tcPr marL="55080" marR="55080" marT="27540" marB="27540" anchor="ctr"/>
                </a:tc>
                <a:tc>
                  <a:txBody>
                    <a:bodyPr/>
                    <a:lstStyle/>
                    <a:p>
                      <a:pPr algn="ctr"/>
                      <a:r>
                        <a:rPr lang="en-US" sz="1100" dirty="0">
                          <a:effectLst/>
                        </a:rPr>
                        <a:t>1</a:t>
                      </a:r>
                    </a:p>
                  </a:txBody>
                  <a:tcPr marL="55080" marR="55080" marT="27540" marB="27540" anchor="ctr"/>
                </a:tc>
                <a:tc>
                  <a:txBody>
                    <a:bodyPr/>
                    <a:lstStyle/>
                    <a:p>
                      <a:pPr algn="ctr"/>
                      <a:r>
                        <a:rPr lang="en-US" sz="1100" dirty="0">
                          <a:effectLst/>
                        </a:rPr>
                        <a:t>65</a:t>
                      </a:r>
                    </a:p>
                  </a:txBody>
                  <a:tcPr marL="55080" marR="55080" marT="27540" marB="27540" anchor="ctr"/>
                </a:tc>
                <a:tc>
                  <a:txBody>
                    <a:bodyPr/>
                    <a:lstStyle/>
                    <a:p>
                      <a:pPr algn="ctr"/>
                      <a:r>
                        <a:rPr lang="en-US" sz="1100" dirty="0">
                          <a:effectLst/>
                        </a:rPr>
                        <a:t>135</a:t>
                      </a:r>
                    </a:p>
                  </a:txBody>
                  <a:tcPr marL="55080" marR="55080" marT="27540" marB="27540" anchor="ctr"/>
                </a:tc>
                <a:extLst>
                  <a:ext uri="{0D108BD9-81ED-4DB2-BD59-A6C34878D82A}">
                    <a16:rowId xmlns:a16="http://schemas.microsoft.com/office/drawing/2014/main" val="3610342120"/>
                  </a:ext>
                </a:extLst>
              </a:tr>
            </a:tbl>
          </a:graphicData>
        </a:graphic>
      </p:graphicFrame>
      <p:graphicFrame>
        <p:nvGraphicFramePr>
          <p:cNvPr id="9" name="Table 8"/>
          <p:cNvGraphicFramePr>
            <a:graphicFrameLocks noGrp="1"/>
          </p:cNvGraphicFramePr>
          <p:nvPr/>
        </p:nvGraphicFramePr>
        <p:xfrm>
          <a:off x="4680269" y="1601798"/>
          <a:ext cx="4402184" cy="3363408"/>
        </p:xfrm>
        <a:graphic>
          <a:graphicData uri="http://schemas.openxmlformats.org/drawingml/2006/table">
            <a:tbl>
              <a:tblPr firstRow="1" bandRow="1">
                <a:tableStyleId>{D7AC3CCA-C797-4891-BE02-D94E43425B78}</a:tableStyleId>
              </a:tblPr>
              <a:tblGrid>
                <a:gridCol w="639221">
                  <a:extLst>
                    <a:ext uri="{9D8B030D-6E8A-4147-A177-3AD203B41FA5}">
                      <a16:colId xmlns:a16="http://schemas.microsoft.com/office/drawing/2014/main" val="4201468297"/>
                    </a:ext>
                  </a:extLst>
                </a:gridCol>
                <a:gridCol w="697354">
                  <a:extLst>
                    <a:ext uri="{9D8B030D-6E8A-4147-A177-3AD203B41FA5}">
                      <a16:colId xmlns:a16="http://schemas.microsoft.com/office/drawing/2014/main" val="1201745405"/>
                    </a:ext>
                  </a:extLst>
                </a:gridCol>
                <a:gridCol w="660635">
                  <a:extLst>
                    <a:ext uri="{9D8B030D-6E8A-4147-A177-3AD203B41FA5}">
                      <a16:colId xmlns:a16="http://schemas.microsoft.com/office/drawing/2014/main" val="2529207593"/>
                    </a:ext>
                  </a:extLst>
                </a:gridCol>
                <a:gridCol w="660635">
                  <a:extLst>
                    <a:ext uri="{9D8B030D-6E8A-4147-A177-3AD203B41FA5}">
                      <a16:colId xmlns:a16="http://schemas.microsoft.com/office/drawing/2014/main" val="1941595214"/>
                    </a:ext>
                  </a:extLst>
                </a:gridCol>
                <a:gridCol w="831781">
                  <a:extLst>
                    <a:ext uri="{9D8B030D-6E8A-4147-A177-3AD203B41FA5}">
                      <a16:colId xmlns:a16="http://schemas.microsoft.com/office/drawing/2014/main" val="1311329380"/>
                    </a:ext>
                  </a:extLst>
                </a:gridCol>
                <a:gridCol w="912558">
                  <a:extLst>
                    <a:ext uri="{9D8B030D-6E8A-4147-A177-3AD203B41FA5}">
                      <a16:colId xmlns:a16="http://schemas.microsoft.com/office/drawing/2014/main" val="4083653008"/>
                    </a:ext>
                  </a:extLst>
                </a:gridCol>
              </a:tblGrid>
              <a:tr h="640240">
                <a:tc>
                  <a:txBody>
                    <a:bodyPr/>
                    <a:lstStyle/>
                    <a:p>
                      <a:pPr algn="ctr"/>
                      <a:r>
                        <a:rPr lang="en-US" sz="1100" dirty="0"/>
                        <a:t>MCS index</a:t>
                      </a:r>
                    </a:p>
                  </a:txBody>
                  <a:tcPr/>
                </a:tc>
                <a:tc>
                  <a:txBody>
                    <a:bodyPr/>
                    <a:lstStyle/>
                    <a:p>
                      <a:pPr algn="ctr"/>
                      <a:r>
                        <a:rPr lang="en-US" sz="1100" dirty="0"/>
                        <a:t>Modulation</a:t>
                      </a:r>
                    </a:p>
                  </a:txBody>
                  <a:tcPr/>
                </a:tc>
                <a:tc>
                  <a:txBody>
                    <a:bodyPr/>
                    <a:lstStyle/>
                    <a:p>
                      <a:pPr algn="ctr"/>
                      <a:r>
                        <a:rPr lang="en-US" sz="1100" dirty="0"/>
                        <a:t>Coding rate</a:t>
                      </a:r>
                    </a:p>
                  </a:txBody>
                  <a:tcPr/>
                </a:tc>
                <a:tc>
                  <a:txBody>
                    <a:bodyPr/>
                    <a:lstStyle/>
                    <a:p>
                      <a:pPr algn="ctr"/>
                      <a:r>
                        <a:rPr lang="en-US" sz="1100" dirty="0"/>
                        <a:t>Spatial streams</a:t>
                      </a:r>
                    </a:p>
                  </a:txBody>
                  <a:tcPr/>
                </a:tc>
                <a:tc>
                  <a:txBody>
                    <a:bodyPr/>
                    <a:lstStyle/>
                    <a:p>
                      <a:pPr algn="ctr"/>
                      <a:r>
                        <a:rPr lang="en-US" sz="1100" dirty="0"/>
                        <a:t>20 MHz </a:t>
                      </a:r>
                    </a:p>
                    <a:p>
                      <a:pPr algn="ctr"/>
                      <a:r>
                        <a:rPr lang="en-US" sz="1100" dirty="0"/>
                        <a:t>Mbps</a:t>
                      </a:r>
                    </a:p>
                  </a:txBody>
                  <a:tcPr/>
                </a:tc>
                <a:tc>
                  <a:txBody>
                    <a:bodyPr/>
                    <a:lstStyle/>
                    <a:p>
                      <a:pPr algn="ctr"/>
                      <a:r>
                        <a:rPr lang="en-US" sz="1100" dirty="0"/>
                        <a:t>40 MHz</a:t>
                      </a:r>
                    </a:p>
                    <a:p>
                      <a:pPr algn="ctr"/>
                      <a:r>
                        <a:rPr lang="en-US" sz="1100" dirty="0"/>
                        <a:t>Mbps</a:t>
                      </a:r>
                    </a:p>
                  </a:txBody>
                  <a:tcPr/>
                </a:tc>
                <a:extLst>
                  <a:ext uri="{0D108BD9-81ED-4DB2-BD59-A6C34878D82A}">
                    <a16:rowId xmlns:a16="http://schemas.microsoft.com/office/drawing/2014/main" val="1117300380"/>
                  </a:ext>
                </a:extLst>
              </a:tr>
              <a:tr h="340396">
                <a:tc>
                  <a:txBody>
                    <a:bodyPr/>
                    <a:lstStyle/>
                    <a:p>
                      <a:pPr algn="ctr"/>
                      <a:r>
                        <a:rPr lang="en-US" sz="1100" dirty="0">
                          <a:effectLst/>
                        </a:rPr>
                        <a:t>8</a:t>
                      </a:r>
                    </a:p>
                  </a:txBody>
                  <a:tcPr marL="55080" marR="55080" marT="27540" marB="27540" anchor="ctr"/>
                </a:tc>
                <a:tc>
                  <a:txBody>
                    <a:bodyPr/>
                    <a:lstStyle/>
                    <a:p>
                      <a:pPr algn="ctr"/>
                      <a:r>
                        <a:rPr lang="en-US" sz="1100" dirty="0">
                          <a:effectLst/>
                        </a:rPr>
                        <a:t>BPSK</a:t>
                      </a:r>
                    </a:p>
                  </a:txBody>
                  <a:tcPr marL="55080" marR="55080" marT="27540" marB="27540" anchor="ctr"/>
                </a:tc>
                <a:tc>
                  <a:txBody>
                    <a:bodyPr/>
                    <a:lstStyle/>
                    <a:p>
                      <a:pPr algn="ctr"/>
                      <a:r>
                        <a:rPr lang="en-US" sz="1100" dirty="0">
                          <a:effectLst/>
                        </a:rPr>
                        <a:t>1/2</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dirty="0">
                          <a:effectLst/>
                        </a:rPr>
                        <a:t>13</a:t>
                      </a:r>
                    </a:p>
                  </a:txBody>
                  <a:tcPr marL="55080" marR="55080" marT="27540" marB="27540" anchor="ctr"/>
                </a:tc>
                <a:tc>
                  <a:txBody>
                    <a:bodyPr/>
                    <a:lstStyle/>
                    <a:p>
                      <a:pPr algn="ctr"/>
                      <a:r>
                        <a:rPr lang="en-US" sz="1100" dirty="0">
                          <a:effectLst/>
                        </a:rPr>
                        <a:t>27</a:t>
                      </a:r>
                    </a:p>
                  </a:txBody>
                  <a:tcPr marL="55080" marR="55080" marT="27540" marB="27540" anchor="ctr"/>
                </a:tc>
                <a:extLst>
                  <a:ext uri="{0D108BD9-81ED-4DB2-BD59-A6C34878D82A}">
                    <a16:rowId xmlns:a16="http://schemas.microsoft.com/office/drawing/2014/main" val="1735133713"/>
                  </a:ext>
                </a:extLst>
              </a:tr>
              <a:tr h="340396">
                <a:tc>
                  <a:txBody>
                    <a:bodyPr/>
                    <a:lstStyle/>
                    <a:p>
                      <a:pPr algn="ctr"/>
                      <a:r>
                        <a:rPr lang="en-US" sz="1100" dirty="0">
                          <a:effectLst/>
                        </a:rPr>
                        <a:t>9</a:t>
                      </a:r>
                    </a:p>
                  </a:txBody>
                  <a:tcPr marL="55080" marR="55080" marT="27540" marB="27540" anchor="ctr"/>
                </a:tc>
                <a:tc>
                  <a:txBody>
                    <a:bodyPr/>
                    <a:lstStyle/>
                    <a:p>
                      <a:pPr algn="ctr"/>
                      <a:r>
                        <a:rPr lang="en-US" sz="1100" dirty="0">
                          <a:effectLst/>
                        </a:rPr>
                        <a:t>QPSK</a:t>
                      </a:r>
                    </a:p>
                  </a:txBody>
                  <a:tcPr marL="55080" marR="55080" marT="27540" marB="27540" anchor="ctr"/>
                </a:tc>
                <a:tc>
                  <a:txBody>
                    <a:bodyPr/>
                    <a:lstStyle/>
                    <a:p>
                      <a:pPr algn="ctr"/>
                      <a:r>
                        <a:rPr lang="en-US" sz="1100" dirty="0">
                          <a:effectLst/>
                        </a:rPr>
                        <a:t>1/2</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a:effectLst/>
                        </a:rPr>
                        <a:t>26</a:t>
                      </a:r>
                    </a:p>
                  </a:txBody>
                  <a:tcPr marL="55080" marR="55080" marT="27540" marB="27540" anchor="ctr"/>
                </a:tc>
                <a:tc>
                  <a:txBody>
                    <a:bodyPr/>
                    <a:lstStyle/>
                    <a:p>
                      <a:pPr algn="ctr"/>
                      <a:r>
                        <a:rPr lang="en-US" sz="1100" dirty="0">
                          <a:effectLst/>
                        </a:rPr>
                        <a:t>54</a:t>
                      </a:r>
                    </a:p>
                  </a:txBody>
                  <a:tcPr marL="55080" marR="55080" marT="27540" marB="27540" anchor="ctr"/>
                </a:tc>
                <a:extLst>
                  <a:ext uri="{0D108BD9-81ED-4DB2-BD59-A6C34878D82A}">
                    <a16:rowId xmlns:a16="http://schemas.microsoft.com/office/drawing/2014/main" val="150940291"/>
                  </a:ext>
                </a:extLst>
              </a:tr>
              <a:tr h="340396">
                <a:tc>
                  <a:txBody>
                    <a:bodyPr/>
                    <a:lstStyle/>
                    <a:p>
                      <a:pPr algn="ctr"/>
                      <a:r>
                        <a:rPr lang="en-US" sz="1100">
                          <a:effectLst/>
                        </a:rPr>
                        <a:t>10</a:t>
                      </a:r>
                    </a:p>
                  </a:txBody>
                  <a:tcPr marL="55080" marR="55080" marT="27540" marB="27540" anchor="ctr"/>
                </a:tc>
                <a:tc>
                  <a:txBody>
                    <a:bodyPr/>
                    <a:lstStyle/>
                    <a:p>
                      <a:pPr algn="ctr"/>
                      <a:r>
                        <a:rPr lang="en-US" sz="1100" dirty="0">
                          <a:effectLst/>
                        </a:rPr>
                        <a:t>QPSK</a:t>
                      </a:r>
                    </a:p>
                  </a:txBody>
                  <a:tcPr marL="55080" marR="55080" marT="27540" marB="27540" anchor="ctr"/>
                </a:tc>
                <a:tc>
                  <a:txBody>
                    <a:bodyPr/>
                    <a:lstStyle/>
                    <a:p>
                      <a:pPr algn="ctr"/>
                      <a:r>
                        <a:rPr lang="en-US" sz="1100" dirty="0">
                          <a:effectLst/>
                        </a:rPr>
                        <a:t>3/4</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a:effectLst/>
                        </a:rPr>
                        <a:t>39</a:t>
                      </a:r>
                    </a:p>
                  </a:txBody>
                  <a:tcPr marL="55080" marR="55080" marT="27540" marB="27540" anchor="ctr"/>
                </a:tc>
                <a:tc>
                  <a:txBody>
                    <a:bodyPr/>
                    <a:lstStyle/>
                    <a:p>
                      <a:pPr algn="ctr"/>
                      <a:r>
                        <a:rPr lang="en-US" sz="1100">
                          <a:effectLst/>
                        </a:rPr>
                        <a:t>81</a:t>
                      </a:r>
                    </a:p>
                  </a:txBody>
                  <a:tcPr marL="55080" marR="55080" marT="27540" marB="27540" anchor="ctr"/>
                </a:tc>
                <a:extLst>
                  <a:ext uri="{0D108BD9-81ED-4DB2-BD59-A6C34878D82A}">
                    <a16:rowId xmlns:a16="http://schemas.microsoft.com/office/drawing/2014/main" val="1680319119"/>
                  </a:ext>
                </a:extLst>
              </a:tr>
              <a:tr h="340396">
                <a:tc>
                  <a:txBody>
                    <a:bodyPr/>
                    <a:lstStyle/>
                    <a:p>
                      <a:pPr algn="ctr"/>
                      <a:r>
                        <a:rPr lang="en-US" sz="1100" dirty="0">
                          <a:effectLst/>
                        </a:rPr>
                        <a:t>11</a:t>
                      </a:r>
                    </a:p>
                  </a:txBody>
                  <a:tcPr marL="55080" marR="55080" marT="27540" marB="27540" anchor="ctr"/>
                </a:tc>
                <a:tc>
                  <a:txBody>
                    <a:bodyPr/>
                    <a:lstStyle/>
                    <a:p>
                      <a:pPr algn="ctr"/>
                      <a:r>
                        <a:rPr lang="en-US" sz="1100" dirty="0">
                          <a:effectLst/>
                        </a:rPr>
                        <a:t>16-QAM</a:t>
                      </a:r>
                    </a:p>
                  </a:txBody>
                  <a:tcPr marL="55080" marR="55080" marT="27540" marB="27540" anchor="ctr"/>
                </a:tc>
                <a:tc>
                  <a:txBody>
                    <a:bodyPr/>
                    <a:lstStyle/>
                    <a:p>
                      <a:pPr algn="ctr"/>
                      <a:r>
                        <a:rPr lang="en-US" sz="1100" dirty="0">
                          <a:effectLst/>
                        </a:rPr>
                        <a:t>1/2</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dirty="0">
                          <a:effectLst/>
                        </a:rPr>
                        <a:t>52</a:t>
                      </a:r>
                    </a:p>
                  </a:txBody>
                  <a:tcPr marL="55080" marR="55080" marT="27540" marB="27540" anchor="ctr"/>
                </a:tc>
                <a:tc>
                  <a:txBody>
                    <a:bodyPr/>
                    <a:lstStyle/>
                    <a:p>
                      <a:pPr algn="ctr"/>
                      <a:r>
                        <a:rPr lang="en-US" sz="1100" dirty="0">
                          <a:effectLst/>
                        </a:rPr>
                        <a:t>108</a:t>
                      </a:r>
                    </a:p>
                  </a:txBody>
                  <a:tcPr marL="55080" marR="55080" marT="27540" marB="27540" anchor="ctr"/>
                </a:tc>
                <a:extLst>
                  <a:ext uri="{0D108BD9-81ED-4DB2-BD59-A6C34878D82A}">
                    <a16:rowId xmlns:a16="http://schemas.microsoft.com/office/drawing/2014/main" val="511029591"/>
                  </a:ext>
                </a:extLst>
              </a:tr>
              <a:tr h="340396">
                <a:tc>
                  <a:txBody>
                    <a:bodyPr/>
                    <a:lstStyle/>
                    <a:p>
                      <a:pPr algn="ctr"/>
                      <a:r>
                        <a:rPr lang="en-US" sz="1100">
                          <a:effectLst/>
                        </a:rPr>
                        <a:t>12</a:t>
                      </a:r>
                    </a:p>
                  </a:txBody>
                  <a:tcPr marL="55080" marR="55080" marT="27540" marB="27540" anchor="ctr"/>
                </a:tc>
                <a:tc>
                  <a:txBody>
                    <a:bodyPr/>
                    <a:lstStyle/>
                    <a:p>
                      <a:pPr algn="ctr"/>
                      <a:r>
                        <a:rPr lang="en-US" sz="1100" dirty="0">
                          <a:effectLst/>
                        </a:rPr>
                        <a:t>16-QAM</a:t>
                      </a:r>
                    </a:p>
                  </a:txBody>
                  <a:tcPr marL="55080" marR="55080" marT="27540" marB="27540" anchor="ctr"/>
                </a:tc>
                <a:tc>
                  <a:txBody>
                    <a:bodyPr/>
                    <a:lstStyle/>
                    <a:p>
                      <a:pPr algn="ctr"/>
                      <a:r>
                        <a:rPr lang="en-US" sz="1100" dirty="0">
                          <a:effectLst/>
                        </a:rPr>
                        <a:t>3/4</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dirty="0">
                          <a:effectLst/>
                        </a:rPr>
                        <a:t>78</a:t>
                      </a:r>
                    </a:p>
                  </a:txBody>
                  <a:tcPr marL="55080" marR="55080" marT="27540" marB="27540" anchor="ctr"/>
                </a:tc>
                <a:tc>
                  <a:txBody>
                    <a:bodyPr/>
                    <a:lstStyle/>
                    <a:p>
                      <a:pPr algn="ctr"/>
                      <a:r>
                        <a:rPr lang="en-US" sz="1100" dirty="0">
                          <a:effectLst/>
                        </a:rPr>
                        <a:t>162</a:t>
                      </a:r>
                    </a:p>
                  </a:txBody>
                  <a:tcPr marL="55080" marR="55080" marT="27540" marB="27540" anchor="ctr"/>
                </a:tc>
                <a:extLst>
                  <a:ext uri="{0D108BD9-81ED-4DB2-BD59-A6C34878D82A}">
                    <a16:rowId xmlns:a16="http://schemas.microsoft.com/office/drawing/2014/main" val="1474515119"/>
                  </a:ext>
                </a:extLst>
              </a:tr>
              <a:tr h="340396">
                <a:tc>
                  <a:txBody>
                    <a:bodyPr/>
                    <a:lstStyle/>
                    <a:p>
                      <a:pPr algn="ctr"/>
                      <a:r>
                        <a:rPr lang="en-US" sz="1100" dirty="0">
                          <a:effectLst/>
                        </a:rPr>
                        <a:t>13</a:t>
                      </a:r>
                    </a:p>
                  </a:txBody>
                  <a:tcPr marL="55080" marR="55080" marT="27540" marB="27540" anchor="ctr"/>
                </a:tc>
                <a:tc>
                  <a:txBody>
                    <a:bodyPr/>
                    <a:lstStyle/>
                    <a:p>
                      <a:pPr algn="ctr"/>
                      <a:r>
                        <a:rPr lang="en-US" sz="1100" dirty="0">
                          <a:effectLst/>
                        </a:rPr>
                        <a:t>64-QAM</a:t>
                      </a:r>
                    </a:p>
                  </a:txBody>
                  <a:tcPr marL="55080" marR="55080" marT="27540" marB="27540" anchor="ctr"/>
                </a:tc>
                <a:tc>
                  <a:txBody>
                    <a:bodyPr/>
                    <a:lstStyle/>
                    <a:p>
                      <a:pPr algn="ctr"/>
                      <a:r>
                        <a:rPr lang="en-US" sz="1100" dirty="0">
                          <a:effectLst/>
                        </a:rPr>
                        <a:t>2/3</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dirty="0">
                          <a:effectLst/>
                        </a:rPr>
                        <a:t>104</a:t>
                      </a:r>
                    </a:p>
                  </a:txBody>
                  <a:tcPr marL="55080" marR="55080" marT="27540" marB="27540" anchor="ctr"/>
                </a:tc>
                <a:tc>
                  <a:txBody>
                    <a:bodyPr/>
                    <a:lstStyle/>
                    <a:p>
                      <a:pPr algn="ctr"/>
                      <a:r>
                        <a:rPr lang="en-US" sz="1100">
                          <a:effectLst/>
                        </a:rPr>
                        <a:t>216</a:t>
                      </a:r>
                    </a:p>
                  </a:txBody>
                  <a:tcPr marL="55080" marR="55080" marT="27540" marB="27540" anchor="ctr"/>
                </a:tc>
                <a:extLst>
                  <a:ext uri="{0D108BD9-81ED-4DB2-BD59-A6C34878D82A}">
                    <a16:rowId xmlns:a16="http://schemas.microsoft.com/office/drawing/2014/main" val="651637845"/>
                  </a:ext>
                </a:extLst>
              </a:tr>
              <a:tr h="340396">
                <a:tc>
                  <a:txBody>
                    <a:bodyPr/>
                    <a:lstStyle/>
                    <a:p>
                      <a:pPr algn="ctr"/>
                      <a:r>
                        <a:rPr lang="en-US" sz="1100" dirty="0">
                          <a:effectLst/>
                        </a:rPr>
                        <a:t>14</a:t>
                      </a:r>
                    </a:p>
                  </a:txBody>
                  <a:tcPr marL="55080" marR="55080" marT="27540" marB="27540" anchor="ctr"/>
                </a:tc>
                <a:tc>
                  <a:txBody>
                    <a:bodyPr/>
                    <a:lstStyle/>
                    <a:p>
                      <a:pPr algn="ctr"/>
                      <a:r>
                        <a:rPr lang="en-US" sz="1100" dirty="0">
                          <a:effectLst/>
                        </a:rPr>
                        <a:t>64-QAM</a:t>
                      </a:r>
                    </a:p>
                  </a:txBody>
                  <a:tcPr marL="55080" marR="55080" marT="27540" marB="27540" anchor="ctr"/>
                </a:tc>
                <a:tc>
                  <a:txBody>
                    <a:bodyPr/>
                    <a:lstStyle/>
                    <a:p>
                      <a:pPr algn="ctr"/>
                      <a:r>
                        <a:rPr lang="en-US" sz="1100" dirty="0">
                          <a:effectLst/>
                        </a:rPr>
                        <a:t>3/4</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dirty="0">
                          <a:effectLst/>
                        </a:rPr>
                        <a:t>117</a:t>
                      </a:r>
                    </a:p>
                  </a:txBody>
                  <a:tcPr marL="55080" marR="55080" marT="27540" marB="27540" anchor="ctr"/>
                </a:tc>
                <a:tc>
                  <a:txBody>
                    <a:bodyPr/>
                    <a:lstStyle/>
                    <a:p>
                      <a:pPr algn="ctr"/>
                      <a:r>
                        <a:rPr lang="en-US" sz="1100" dirty="0">
                          <a:effectLst/>
                        </a:rPr>
                        <a:t>243</a:t>
                      </a:r>
                    </a:p>
                  </a:txBody>
                  <a:tcPr marL="55080" marR="55080" marT="27540" marB="27540" anchor="ctr"/>
                </a:tc>
                <a:extLst>
                  <a:ext uri="{0D108BD9-81ED-4DB2-BD59-A6C34878D82A}">
                    <a16:rowId xmlns:a16="http://schemas.microsoft.com/office/drawing/2014/main" val="2701775894"/>
                  </a:ext>
                </a:extLst>
              </a:tr>
              <a:tr h="340396">
                <a:tc>
                  <a:txBody>
                    <a:bodyPr/>
                    <a:lstStyle/>
                    <a:p>
                      <a:pPr algn="ctr"/>
                      <a:r>
                        <a:rPr lang="en-US" sz="1100" dirty="0">
                          <a:effectLst/>
                        </a:rPr>
                        <a:t>15</a:t>
                      </a:r>
                    </a:p>
                  </a:txBody>
                  <a:tcPr marL="55080" marR="55080" marT="27540" marB="27540" anchor="ctr"/>
                </a:tc>
                <a:tc>
                  <a:txBody>
                    <a:bodyPr/>
                    <a:lstStyle/>
                    <a:p>
                      <a:pPr algn="ctr"/>
                      <a:r>
                        <a:rPr lang="en-US" sz="1100" dirty="0">
                          <a:effectLst/>
                        </a:rPr>
                        <a:t>64-QAM</a:t>
                      </a:r>
                    </a:p>
                  </a:txBody>
                  <a:tcPr marL="55080" marR="55080" marT="27540" marB="27540" anchor="ctr"/>
                </a:tc>
                <a:tc>
                  <a:txBody>
                    <a:bodyPr/>
                    <a:lstStyle/>
                    <a:p>
                      <a:pPr algn="ctr"/>
                      <a:r>
                        <a:rPr lang="en-US" sz="1100" dirty="0">
                          <a:effectLst/>
                        </a:rPr>
                        <a:t>5/6</a:t>
                      </a:r>
                    </a:p>
                  </a:txBody>
                  <a:tcPr marL="55080" marR="55080" marT="27540" marB="27540" anchor="ctr"/>
                </a:tc>
                <a:tc>
                  <a:txBody>
                    <a:bodyPr/>
                    <a:lstStyle/>
                    <a:p>
                      <a:pPr algn="ctr"/>
                      <a:r>
                        <a:rPr lang="en-US" sz="1100" dirty="0">
                          <a:effectLst/>
                        </a:rPr>
                        <a:t>2</a:t>
                      </a:r>
                    </a:p>
                  </a:txBody>
                  <a:tcPr marL="55080" marR="55080" marT="27540" marB="27540" anchor="ctr"/>
                </a:tc>
                <a:tc>
                  <a:txBody>
                    <a:bodyPr/>
                    <a:lstStyle/>
                    <a:p>
                      <a:pPr algn="ctr"/>
                      <a:r>
                        <a:rPr lang="en-US" sz="1100" dirty="0">
                          <a:effectLst/>
                        </a:rPr>
                        <a:t>130</a:t>
                      </a:r>
                    </a:p>
                  </a:txBody>
                  <a:tcPr marL="55080" marR="55080" marT="27540" marB="27540" anchor="ctr"/>
                </a:tc>
                <a:tc>
                  <a:txBody>
                    <a:bodyPr/>
                    <a:lstStyle/>
                    <a:p>
                      <a:pPr algn="ctr"/>
                      <a:r>
                        <a:rPr lang="en-US" sz="1100" dirty="0">
                          <a:effectLst/>
                        </a:rPr>
                        <a:t>270</a:t>
                      </a:r>
                    </a:p>
                  </a:txBody>
                  <a:tcPr marL="55080" marR="55080" marT="27540" marB="27540" anchor="ctr"/>
                </a:tc>
                <a:extLst>
                  <a:ext uri="{0D108BD9-81ED-4DB2-BD59-A6C34878D82A}">
                    <a16:rowId xmlns:a16="http://schemas.microsoft.com/office/drawing/2014/main" val="3610342120"/>
                  </a:ext>
                </a:extLst>
              </a:tr>
            </a:tbl>
          </a:graphicData>
        </a:graphic>
      </p:graphicFrame>
      <p:sp>
        <p:nvSpPr>
          <p:cNvPr id="4" name="TextBox 3"/>
          <p:cNvSpPr txBox="1"/>
          <p:nvPr/>
        </p:nvSpPr>
        <p:spPr>
          <a:xfrm>
            <a:off x="903791" y="5602106"/>
            <a:ext cx="2839916" cy="1200329"/>
          </a:xfrm>
          <a:prstGeom prst="rect">
            <a:avLst/>
          </a:prstGeom>
          <a:noFill/>
        </p:spPr>
        <p:txBody>
          <a:bodyPr wrap="square" rtlCol="0">
            <a:spAutoFit/>
          </a:bodyPr>
          <a:lstStyle/>
          <a:p>
            <a:pPr algn="ctr"/>
            <a:r>
              <a:rPr lang="en-US" dirty="0"/>
              <a:t>Single Stream (SS) mode - uses transmit and/or receiver diversity techniques </a:t>
            </a:r>
          </a:p>
        </p:txBody>
      </p:sp>
      <p:cxnSp>
        <p:nvCxnSpPr>
          <p:cNvPr id="10" name="Straight Arrow Connector 9"/>
          <p:cNvCxnSpPr/>
          <p:nvPr/>
        </p:nvCxnSpPr>
        <p:spPr>
          <a:xfrm flipV="1">
            <a:off x="2323749" y="4965206"/>
            <a:ext cx="146889" cy="66187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364797" y="5530283"/>
            <a:ext cx="2839916" cy="646331"/>
          </a:xfrm>
          <a:prstGeom prst="rect">
            <a:avLst/>
          </a:prstGeom>
          <a:noFill/>
        </p:spPr>
        <p:txBody>
          <a:bodyPr wrap="square" rtlCol="0">
            <a:spAutoFit/>
          </a:bodyPr>
          <a:lstStyle/>
          <a:p>
            <a:pPr algn="ctr"/>
            <a:r>
              <a:rPr lang="en-US" dirty="0"/>
              <a:t>Double Stream (DS) mode – uses spatial multiplexing</a:t>
            </a:r>
          </a:p>
        </p:txBody>
      </p:sp>
      <p:cxnSp>
        <p:nvCxnSpPr>
          <p:cNvPr id="14" name="Straight Arrow Connector 13"/>
          <p:cNvCxnSpPr>
            <a:endCxn id="9" idx="2"/>
          </p:cNvCxnSpPr>
          <p:nvPr/>
        </p:nvCxnSpPr>
        <p:spPr>
          <a:xfrm flipH="1" flipV="1">
            <a:off x="6881361" y="4965206"/>
            <a:ext cx="117316" cy="5650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77664" y="1134594"/>
            <a:ext cx="6188671" cy="369332"/>
          </a:xfrm>
          <a:prstGeom prst="rect">
            <a:avLst/>
          </a:prstGeom>
          <a:noFill/>
        </p:spPr>
        <p:txBody>
          <a:bodyPr wrap="square" rtlCol="0">
            <a:spAutoFit/>
          </a:bodyPr>
          <a:lstStyle/>
          <a:p>
            <a:pPr algn="ctr"/>
            <a:r>
              <a:rPr lang="en-US" dirty="0"/>
              <a:t>802.11n rates with 1 or 2 spatial streams</a:t>
            </a:r>
          </a:p>
        </p:txBody>
      </p:sp>
    </p:spTree>
    <p:extLst>
      <p:ext uri="{BB962C8B-B14F-4D97-AF65-F5344CB8AC3E}">
        <p14:creationId xmlns:p14="http://schemas.microsoft.com/office/powerpoint/2010/main" val="2002382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802.11n Frame Error Rate</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err="1"/>
              <a:t>MiRA</a:t>
            </a:r>
            <a:r>
              <a:rPr lang="en-US" sz="2400" dirty="0"/>
              <a:t> utilizes frame loss as a channel quality indicator</a:t>
            </a:r>
            <a:endParaRPr lang="en-US" sz="1600" dirty="0"/>
          </a:p>
          <a:p>
            <a:pPr lvl="1"/>
            <a:r>
              <a:rPr lang="en-US" sz="2000" dirty="0"/>
              <a:t>Compares data rate and </a:t>
            </a:r>
            <a:r>
              <a:rPr lang="en-US" sz="2000" dirty="0" err="1"/>
              <a:t>goodput</a:t>
            </a:r>
            <a:endParaRPr lang="en-US" sz="2000" dirty="0"/>
          </a:p>
          <a:p>
            <a:pPr lvl="1"/>
            <a:endParaRPr lang="en-US" sz="2000" dirty="0"/>
          </a:p>
          <a:p>
            <a:r>
              <a:rPr lang="en-US" sz="2400" dirty="0"/>
              <a:t>802.11n frame aggregation</a:t>
            </a:r>
          </a:p>
          <a:p>
            <a:pPr lvl="1"/>
            <a:r>
              <a:rPr lang="en-US" sz="2000" dirty="0"/>
              <a:t>11n/ac utilizes large MAC frames (A-MPDU) where each frame contains multiple MAC frames (MPDU)</a:t>
            </a:r>
          </a:p>
          <a:p>
            <a:pPr lvl="1"/>
            <a:r>
              <a:rPr lang="en-US" sz="2000" dirty="0"/>
              <a:t>A-MPDU – Aggregate MAC Protocol Data Unit</a:t>
            </a:r>
          </a:p>
          <a:p>
            <a:pPr lvl="1"/>
            <a:endParaRPr lang="en-US" sz="2000" dirty="0"/>
          </a:p>
          <a:p>
            <a:r>
              <a:rPr lang="en-US" sz="2400" dirty="0" err="1"/>
              <a:t>MiRA</a:t>
            </a:r>
            <a:r>
              <a:rPr lang="en-US" sz="2400" dirty="0"/>
              <a:t> uses SFER to measure frame loss in presence of aggregation</a:t>
            </a:r>
          </a:p>
          <a:p>
            <a:pPr lvl="1"/>
            <a:r>
              <a:rPr lang="en-US" sz="2000" dirty="0"/>
              <a:t>SFER – Sub-Frame Error Rate </a:t>
            </a:r>
          </a:p>
          <a:p>
            <a:pPr lvl="1"/>
            <a:r>
              <a:rPr lang="en-US" sz="2000" dirty="0"/>
              <a:t>Percentage of sub-frames lost</a:t>
            </a:r>
          </a:p>
          <a:p>
            <a:pPr lvl="1"/>
            <a:r>
              <a:rPr lang="en-US" sz="2000" dirty="0"/>
              <a:t>Also accounts for loss of A-MPDU</a:t>
            </a:r>
          </a:p>
          <a:p>
            <a:endParaRPr lang="en-US" sz="2400" dirty="0"/>
          </a:p>
          <a:p>
            <a:endParaRPr lang="en-US" sz="24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33</a:t>
            </a:fld>
            <a:endParaRPr lang="en-US" dirty="0"/>
          </a:p>
        </p:txBody>
      </p:sp>
      <p:sp>
        <p:nvSpPr>
          <p:cNvPr id="5" name="TextBox 4"/>
          <p:cNvSpPr txBox="1"/>
          <p:nvPr/>
        </p:nvSpPr>
        <p:spPr>
          <a:xfrm>
            <a:off x="6418385" y="1292469"/>
            <a:ext cx="209257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What is the advantage of frame aggregation? </a:t>
            </a:r>
          </a:p>
        </p:txBody>
      </p:sp>
      <p:cxnSp>
        <p:nvCxnSpPr>
          <p:cNvPr id="8" name="Straight Arrow Connector 7"/>
          <p:cNvCxnSpPr/>
          <p:nvPr/>
        </p:nvCxnSpPr>
        <p:spPr>
          <a:xfrm flipH="1">
            <a:off x="4633546" y="1696915"/>
            <a:ext cx="1644162" cy="63304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52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err="1">
                <a:solidFill>
                  <a:schemeClr val="bg1"/>
                </a:solidFill>
              </a:rPr>
              <a:t>MiRA</a:t>
            </a:r>
            <a:r>
              <a:rPr lang="en-US" sz="3200" b="1" dirty="0">
                <a:solidFill>
                  <a:schemeClr val="bg1"/>
                </a:solidFill>
              </a:rPr>
              <a:t> Case Study</a:t>
            </a:r>
          </a:p>
        </p:txBody>
      </p:sp>
      <p:sp>
        <p:nvSpPr>
          <p:cNvPr id="3" name="Content Placeholder 2"/>
          <p:cNvSpPr>
            <a:spLocks noGrp="1"/>
          </p:cNvSpPr>
          <p:nvPr>
            <p:ph idx="1"/>
          </p:nvPr>
        </p:nvSpPr>
        <p:spPr>
          <a:xfrm>
            <a:off x="155864" y="852055"/>
            <a:ext cx="8832272" cy="5860472"/>
          </a:xfrm>
        </p:spPr>
        <p:txBody>
          <a:bodyPr>
            <a:normAutofit/>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34</a:t>
            </a:fld>
            <a:endParaRPr lang="en-US" dirty="0"/>
          </a:p>
        </p:txBody>
      </p:sp>
      <p:pic>
        <p:nvPicPr>
          <p:cNvPr id="4" name="Picture 3"/>
          <p:cNvPicPr>
            <a:picLocks noChangeAspect="1"/>
          </p:cNvPicPr>
          <p:nvPr/>
        </p:nvPicPr>
        <p:blipFill>
          <a:blip r:embed="rId2"/>
          <a:stretch>
            <a:fillRect/>
          </a:stretch>
        </p:blipFill>
        <p:spPr>
          <a:xfrm>
            <a:off x="155864" y="1035030"/>
            <a:ext cx="9043738" cy="3660063"/>
          </a:xfrm>
          <a:prstGeom prst="rect">
            <a:avLst/>
          </a:prstGeom>
        </p:spPr>
      </p:pic>
      <p:sp>
        <p:nvSpPr>
          <p:cNvPr id="6" name="Oval 5"/>
          <p:cNvSpPr/>
          <p:nvPr/>
        </p:nvSpPr>
        <p:spPr>
          <a:xfrm>
            <a:off x="6084277" y="3376246"/>
            <a:ext cx="844061" cy="325316"/>
          </a:xfrm>
          <a:prstGeom prst="ellips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84737" y="5242145"/>
            <a:ext cx="7148148"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Current rate adaptation algorithms not sufficient for 802.11n MIMO links</a:t>
            </a:r>
          </a:p>
        </p:txBody>
      </p:sp>
      <p:sp>
        <p:nvSpPr>
          <p:cNvPr id="10" name="Oval 9"/>
          <p:cNvSpPr/>
          <p:nvPr/>
        </p:nvSpPr>
        <p:spPr>
          <a:xfrm>
            <a:off x="4194158" y="3808667"/>
            <a:ext cx="844061" cy="325316"/>
          </a:xfrm>
          <a:prstGeom prst="ellips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825488" y="3802808"/>
            <a:ext cx="844061" cy="325316"/>
          </a:xfrm>
          <a:prstGeom prst="ellips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720592" y="3814532"/>
            <a:ext cx="844061" cy="325316"/>
          </a:xfrm>
          <a:prstGeom prst="ellips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542988" y="758877"/>
            <a:ext cx="442750" cy="369332"/>
          </a:xfrm>
          <a:prstGeom prst="rect">
            <a:avLst/>
          </a:prstGeom>
        </p:spPr>
        <p:txBody>
          <a:bodyPr wrap="none">
            <a:spAutoFit/>
          </a:bodyPr>
          <a:lstStyle/>
          <a:p>
            <a:r>
              <a:rPr lang="en-US" dirty="0"/>
              <a:t>[2]</a:t>
            </a:r>
          </a:p>
        </p:txBody>
      </p:sp>
    </p:spTree>
    <p:extLst>
      <p:ext uri="{BB962C8B-B14F-4D97-AF65-F5344CB8AC3E}">
        <p14:creationId xmlns:p14="http://schemas.microsoft.com/office/powerpoint/2010/main" val="348676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err="1"/>
              <a:t>MiRA</a:t>
            </a:r>
            <a:r>
              <a:rPr lang="en-US" sz="3200" dirty="0"/>
              <a:t> Case Study</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Why RRAA, </a:t>
            </a:r>
            <a:r>
              <a:rPr lang="en-US" sz="2400" dirty="0" err="1"/>
              <a:t>SampleRate</a:t>
            </a:r>
            <a:r>
              <a:rPr lang="en-US" sz="2400" dirty="0"/>
              <a:t> and other algorithms perform worse?</a:t>
            </a:r>
          </a:p>
          <a:p>
            <a:pPr lvl="1"/>
            <a:r>
              <a:rPr lang="en-US" sz="2000" dirty="0"/>
              <a:t>They assume monotonic relationship between rate and SFER</a:t>
            </a:r>
          </a:p>
          <a:p>
            <a:pPr lvl="1"/>
            <a:r>
              <a:rPr lang="en-US" sz="2000" dirty="0"/>
              <a:t>Increase/decrease the rate by probing the higher/lower rate</a:t>
            </a:r>
          </a:p>
          <a:p>
            <a:pPr lvl="1"/>
            <a:endParaRPr lang="en-US" sz="2000" dirty="0"/>
          </a:p>
          <a:p>
            <a:r>
              <a:rPr lang="en-US" sz="2400" dirty="0"/>
              <a:t>But with MIMO</a:t>
            </a:r>
          </a:p>
          <a:p>
            <a:pPr lvl="1"/>
            <a:r>
              <a:rPr lang="en-US" sz="2000" dirty="0"/>
              <a:t>Rates and SFER are non-monotonic </a:t>
            </a:r>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35</a:t>
            </a:fld>
            <a:endParaRPr lang="en-US" dirty="0"/>
          </a:p>
        </p:txBody>
      </p:sp>
      <p:pic>
        <p:nvPicPr>
          <p:cNvPr id="4" name="Picture 3"/>
          <p:cNvPicPr>
            <a:picLocks noChangeAspect="1"/>
          </p:cNvPicPr>
          <p:nvPr/>
        </p:nvPicPr>
        <p:blipFill>
          <a:blip r:embed="rId2"/>
          <a:stretch>
            <a:fillRect/>
          </a:stretch>
        </p:blipFill>
        <p:spPr>
          <a:xfrm>
            <a:off x="817684" y="3409144"/>
            <a:ext cx="7864959" cy="2579797"/>
          </a:xfrm>
          <a:prstGeom prst="rect">
            <a:avLst/>
          </a:prstGeom>
        </p:spPr>
      </p:pic>
      <p:sp>
        <p:nvSpPr>
          <p:cNvPr id="5" name="Rectangle 4"/>
          <p:cNvSpPr/>
          <p:nvPr/>
        </p:nvSpPr>
        <p:spPr>
          <a:xfrm>
            <a:off x="7234502" y="3030863"/>
            <a:ext cx="442750" cy="369332"/>
          </a:xfrm>
          <a:prstGeom prst="rect">
            <a:avLst/>
          </a:prstGeom>
        </p:spPr>
        <p:txBody>
          <a:bodyPr wrap="none">
            <a:spAutoFit/>
          </a:bodyPr>
          <a:lstStyle/>
          <a:p>
            <a:r>
              <a:rPr lang="en-US" dirty="0"/>
              <a:t>[2]</a:t>
            </a:r>
          </a:p>
        </p:txBody>
      </p:sp>
    </p:spTree>
    <p:extLst>
      <p:ext uri="{BB962C8B-B14F-4D97-AF65-F5344CB8AC3E}">
        <p14:creationId xmlns:p14="http://schemas.microsoft.com/office/powerpoint/2010/main" val="214040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a:t>Rate and Frame Loss Rate</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How to adapt rate if frame loss not monotonous with data rate?</a:t>
            </a:r>
          </a:p>
          <a:p>
            <a:pPr lvl="1"/>
            <a:r>
              <a:rPr lang="en-US" sz="2000" dirty="0"/>
              <a:t>Basis of most conventional algorithms</a:t>
            </a:r>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r>
              <a:rPr lang="en-US" sz="2000" dirty="0"/>
              <a:t>Monotonicity still holds within one (SS) or two (DS) spatial stream mode</a:t>
            </a:r>
          </a:p>
          <a:p>
            <a:pPr lvl="1"/>
            <a:r>
              <a:rPr lang="en-US" sz="2000" dirty="0"/>
              <a:t>Challenge – how and when to switch between SS and DS rates?</a:t>
            </a:r>
          </a:p>
          <a:p>
            <a:pPr lvl="1"/>
            <a:endParaRPr lang="en-US" sz="2000" dirty="0"/>
          </a:p>
          <a:p>
            <a:pPr lvl="1"/>
            <a:endParaRPr lang="en-US" sz="2000" dirty="0"/>
          </a:p>
          <a:p>
            <a:pPr lvl="1"/>
            <a:endParaRPr lang="en-US" sz="2000" dirty="0"/>
          </a:p>
          <a:p>
            <a:endParaRPr lang="en-US" sz="2400" dirty="0"/>
          </a:p>
        </p:txBody>
      </p:sp>
      <p:sp>
        <p:nvSpPr>
          <p:cNvPr id="7" name="Slide Number Placeholder 6"/>
          <p:cNvSpPr>
            <a:spLocks noGrp="1"/>
          </p:cNvSpPr>
          <p:nvPr>
            <p:ph type="sldNum" sz="quarter" idx="12"/>
          </p:nvPr>
        </p:nvSpPr>
        <p:spPr/>
        <p:txBody>
          <a:bodyPr/>
          <a:lstStyle/>
          <a:p>
            <a:fld id="{A75E27EB-3160-4CD9-8D87-5A6A393A4E22}" type="slidenum">
              <a:rPr lang="en-US" smtClean="0"/>
              <a:t>36</a:t>
            </a:fld>
            <a:endParaRPr lang="en-US" dirty="0"/>
          </a:p>
        </p:txBody>
      </p:sp>
      <p:pic>
        <p:nvPicPr>
          <p:cNvPr id="5" name="Picture 4"/>
          <p:cNvPicPr>
            <a:picLocks noChangeAspect="1"/>
          </p:cNvPicPr>
          <p:nvPr/>
        </p:nvPicPr>
        <p:blipFill>
          <a:blip r:embed="rId2"/>
          <a:stretch>
            <a:fillRect/>
          </a:stretch>
        </p:blipFill>
        <p:spPr>
          <a:xfrm>
            <a:off x="307892" y="2116062"/>
            <a:ext cx="8528215" cy="3502840"/>
          </a:xfrm>
          <a:prstGeom prst="rect">
            <a:avLst/>
          </a:prstGeom>
        </p:spPr>
      </p:pic>
      <p:sp>
        <p:nvSpPr>
          <p:cNvPr id="9" name="Rectangle 8"/>
          <p:cNvSpPr/>
          <p:nvPr/>
        </p:nvSpPr>
        <p:spPr>
          <a:xfrm>
            <a:off x="7735663" y="1858660"/>
            <a:ext cx="442750" cy="369332"/>
          </a:xfrm>
          <a:prstGeom prst="rect">
            <a:avLst/>
          </a:prstGeom>
        </p:spPr>
        <p:txBody>
          <a:bodyPr wrap="none">
            <a:spAutoFit/>
          </a:bodyPr>
          <a:lstStyle/>
          <a:p>
            <a:r>
              <a:rPr lang="en-US" dirty="0"/>
              <a:t>[2]</a:t>
            </a:r>
          </a:p>
        </p:txBody>
      </p:sp>
    </p:spTree>
    <p:extLst>
      <p:ext uri="{BB962C8B-B14F-4D97-AF65-F5344CB8AC3E}">
        <p14:creationId xmlns:p14="http://schemas.microsoft.com/office/powerpoint/2010/main" val="21228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5" end="1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6" end="1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err="1">
                <a:solidFill>
                  <a:schemeClr val="bg1"/>
                </a:solidFill>
              </a:rPr>
              <a:t>MiRA</a:t>
            </a:r>
            <a:r>
              <a:rPr lang="en-US" sz="3200" b="1" dirty="0">
                <a:solidFill>
                  <a:schemeClr val="bg1"/>
                </a:solidFill>
              </a:rPr>
              <a:t> algorithm</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err="1"/>
              <a:t>MiRA</a:t>
            </a:r>
            <a:r>
              <a:rPr lang="en-US" sz="2400" dirty="0"/>
              <a:t> relies on </a:t>
            </a:r>
            <a:r>
              <a:rPr lang="en-US" sz="2400" dirty="0" err="1"/>
              <a:t>goodput</a:t>
            </a:r>
            <a:r>
              <a:rPr lang="en-US" sz="2400" dirty="0"/>
              <a:t> estimate</a:t>
            </a:r>
          </a:p>
          <a:p>
            <a:pPr lvl="1"/>
            <a:r>
              <a:rPr lang="en-US" sz="2000" dirty="0"/>
              <a:t>Expected </a:t>
            </a:r>
            <a:r>
              <a:rPr lang="en-US" sz="2000" dirty="0" err="1"/>
              <a:t>goodput</a:t>
            </a:r>
            <a:r>
              <a:rPr lang="en-US" sz="2000" dirty="0"/>
              <a:t> = frame loss rate x data rate</a:t>
            </a:r>
          </a:p>
          <a:p>
            <a:pPr lvl="1"/>
            <a:endParaRPr lang="en-US" sz="2400" dirty="0"/>
          </a:p>
          <a:p>
            <a:r>
              <a:rPr lang="en-US" sz="2400" dirty="0"/>
              <a:t>For the current rate r</a:t>
            </a:r>
          </a:p>
          <a:p>
            <a:pPr lvl="1"/>
            <a:r>
              <a:rPr lang="en-US" sz="2000" dirty="0"/>
              <a:t>Observe the </a:t>
            </a:r>
            <a:r>
              <a:rPr lang="en-US" sz="2000" dirty="0" err="1"/>
              <a:t>goodput</a:t>
            </a:r>
            <a:r>
              <a:rPr lang="en-US" sz="2000" dirty="0"/>
              <a:t> </a:t>
            </a:r>
            <a:r>
              <a:rPr lang="en-US" sz="2000" i="1" dirty="0"/>
              <a:t>G(r)</a:t>
            </a:r>
          </a:p>
          <a:p>
            <a:pPr lvl="1"/>
            <a:r>
              <a:rPr lang="en-US" sz="2000" dirty="0"/>
              <a:t>If measured </a:t>
            </a:r>
            <a:r>
              <a:rPr lang="en-US" sz="2000" dirty="0" err="1"/>
              <a:t>goodput</a:t>
            </a:r>
            <a:r>
              <a:rPr lang="en-US" sz="2000" dirty="0"/>
              <a:t> </a:t>
            </a:r>
            <a:r>
              <a:rPr lang="en-US" sz="2000" i="1" dirty="0"/>
              <a:t>G(r) &lt;= G(r)</a:t>
            </a:r>
            <a:r>
              <a:rPr lang="en-US" sz="2000" i="1" baseline="-25000" dirty="0"/>
              <a:t>avg</a:t>
            </a:r>
            <a:r>
              <a:rPr lang="en-US" sz="2000" i="1" dirty="0"/>
              <a:t> – 2 G(r)</a:t>
            </a:r>
            <a:r>
              <a:rPr lang="en-US" sz="2000" i="1" baseline="-25000" dirty="0"/>
              <a:t>std</a:t>
            </a:r>
            <a:r>
              <a:rPr lang="en-US" sz="2000" i="1" dirty="0"/>
              <a:t> ,</a:t>
            </a:r>
          </a:p>
          <a:p>
            <a:pPr lvl="2"/>
            <a:r>
              <a:rPr lang="en-US" sz="1600" dirty="0"/>
              <a:t>Start probing downward to a lower rate</a:t>
            </a:r>
          </a:p>
          <a:p>
            <a:pPr lvl="1"/>
            <a:r>
              <a:rPr lang="en-US" sz="2000" dirty="0"/>
              <a:t>Else</a:t>
            </a:r>
          </a:p>
          <a:p>
            <a:pPr lvl="2"/>
            <a:r>
              <a:rPr lang="en-US" sz="1600" dirty="0"/>
              <a:t>Start probing upward to a higher rate</a:t>
            </a:r>
          </a:p>
          <a:p>
            <a:pPr lvl="2"/>
            <a:endParaRPr lang="en-US" sz="1600" dirty="0"/>
          </a:p>
          <a:p>
            <a:r>
              <a:rPr lang="en-US" sz="2400" dirty="0"/>
              <a:t>Sequence of rates to probe</a:t>
            </a:r>
          </a:p>
          <a:p>
            <a:pPr lvl="1"/>
            <a:r>
              <a:rPr lang="en-US" sz="2000" dirty="0"/>
              <a:t>Probe the intra-mode rates first </a:t>
            </a:r>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37</a:t>
            </a:fld>
            <a:endParaRPr lang="en-US" dirty="0"/>
          </a:p>
        </p:txBody>
      </p:sp>
      <p:sp>
        <p:nvSpPr>
          <p:cNvPr id="5" name="TextBox 4"/>
          <p:cNvSpPr txBox="1"/>
          <p:nvPr/>
        </p:nvSpPr>
        <p:spPr>
          <a:xfrm>
            <a:off x="4712678" y="1749669"/>
            <a:ext cx="209257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Moving average</a:t>
            </a:r>
          </a:p>
        </p:txBody>
      </p:sp>
      <p:cxnSp>
        <p:nvCxnSpPr>
          <p:cNvPr id="6" name="Straight Arrow Connector 5"/>
          <p:cNvCxnSpPr/>
          <p:nvPr/>
        </p:nvCxnSpPr>
        <p:spPr>
          <a:xfrm flipH="1">
            <a:off x="4457700" y="2119001"/>
            <a:ext cx="747346" cy="76487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530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err="1">
                <a:solidFill>
                  <a:schemeClr val="bg1"/>
                </a:solidFill>
              </a:rPr>
              <a:t>MiRA</a:t>
            </a:r>
            <a:r>
              <a:rPr lang="en-US" sz="3200" b="1" dirty="0">
                <a:solidFill>
                  <a:schemeClr val="bg1"/>
                </a:solidFill>
              </a:rPr>
              <a:t> algorithm</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Candidate rates for probing</a:t>
            </a:r>
          </a:p>
          <a:p>
            <a:endParaRPr lang="en-US" sz="2400" dirty="0"/>
          </a:p>
          <a:p>
            <a:pPr lvl="1"/>
            <a:r>
              <a:rPr lang="en-US" sz="2000" dirty="0"/>
              <a:t>When probing upward,</a:t>
            </a:r>
          </a:p>
          <a:p>
            <a:pPr lvl="2"/>
            <a:r>
              <a:rPr lang="en-US" sz="1600" dirty="0"/>
              <a:t>Start by probing the immediate higher rate in the same mode</a:t>
            </a:r>
          </a:p>
          <a:p>
            <a:pPr lvl="2"/>
            <a:endParaRPr lang="en-US" sz="1600" dirty="0"/>
          </a:p>
          <a:p>
            <a:pPr lvl="2"/>
            <a:r>
              <a:rPr lang="en-US" sz="1600" dirty="0"/>
              <a:t>Probing within the same mode stops</a:t>
            </a:r>
          </a:p>
          <a:p>
            <a:pPr lvl="3"/>
            <a:r>
              <a:rPr lang="en-US" sz="1600" dirty="0"/>
              <a:t>When the next higher rate gives a goodput estimate smaller than the highest goodput estimate obtained so far</a:t>
            </a:r>
          </a:p>
          <a:p>
            <a:pPr lvl="3"/>
            <a:r>
              <a:rPr lang="en-US" sz="1600" dirty="0"/>
              <a:t>If so, start inter-mode probing</a:t>
            </a:r>
          </a:p>
          <a:p>
            <a:pPr lvl="3"/>
            <a:r>
              <a:rPr lang="en-US" sz="1600" dirty="0"/>
              <a:t>Start by probing the lowest rate for which loss-free </a:t>
            </a:r>
            <a:r>
              <a:rPr lang="en-US" sz="1600" dirty="0" err="1"/>
              <a:t>goodput</a:t>
            </a:r>
            <a:r>
              <a:rPr lang="en-US" sz="1600" dirty="0"/>
              <a:t> estimate is higher than the current </a:t>
            </a:r>
            <a:r>
              <a:rPr lang="en-US" sz="1600" dirty="0" err="1"/>
              <a:t>goodput</a:t>
            </a:r>
            <a:endParaRPr lang="en-US" sz="1600" dirty="0"/>
          </a:p>
          <a:p>
            <a:pPr lvl="3"/>
            <a:endParaRPr lang="en-US" sz="1600" dirty="0"/>
          </a:p>
          <a:p>
            <a:pPr lvl="1"/>
            <a:r>
              <a:rPr lang="en-US" sz="2200" dirty="0"/>
              <a:t>Similar procedure followed while probing downward</a:t>
            </a:r>
          </a:p>
          <a:p>
            <a:pPr lvl="2"/>
            <a:r>
              <a:rPr lang="en-US" sz="1800" dirty="0"/>
              <a:t>Start by probing immediate lower rate within the same mode until the highest </a:t>
            </a:r>
            <a:r>
              <a:rPr lang="en-US" sz="1800" dirty="0" err="1"/>
              <a:t>goodput</a:t>
            </a:r>
            <a:r>
              <a:rPr lang="en-US" sz="1800" dirty="0"/>
              <a:t> estimate so far is larger than the next lower rate</a:t>
            </a:r>
          </a:p>
          <a:p>
            <a:pPr lvl="2"/>
            <a:endParaRPr lang="en-US" sz="1800" dirty="0"/>
          </a:p>
          <a:p>
            <a:pPr lvl="3"/>
            <a:endParaRPr lang="en-US" sz="1600" dirty="0"/>
          </a:p>
          <a:p>
            <a:pPr marL="1371600" lvl="3" indent="0">
              <a:buNone/>
            </a:pPr>
            <a:endParaRPr lang="en-US" sz="1400" dirty="0"/>
          </a:p>
          <a:p>
            <a:pPr lvl="2"/>
            <a:endParaRPr lang="en-US" sz="1600" dirty="0"/>
          </a:p>
        </p:txBody>
      </p:sp>
      <p:sp>
        <p:nvSpPr>
          <p:cNvPr id="7" name="Slide Number Placeholder 6"/>
          <p:cNvSpPr>
            <a:spLocks noGrp="1"/>
          </p:cNvSpPr>
          <p:nvPr>
            <p:ph type="sldNum" sz="quarter" idx="12"/>
          </p:nvPr>
        </p:nvSpPr>
        <p:spPr/>
        <p:txBody>
          <a:bodyPr/>
          <a:lstStyle/>
          <a:p>
            <a:fld id="{A75E27EB-3160-4CD9-8D87-5A6A393A4E22}" type="slidenum">
              <a:rPr lang="en-US" smtClean="0"/>
              <a:t>38</a:t>
            </a:fld>
            <a:endParaRPr lang="en-US" dirty="0"/>
          </a:p>
        </p:txBody>
      </p:sp>
    </p:spTree>
    <p:extLst>
      <p:ext uri="{BB962C8B-B14F-4D97-AF65-F5344CB8AC3E}">
        <p14:creationId xmlns:p14="http://schemas.microsoft.com/office/powerpoint/2010/main" val="3497851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err="1"/>
              <a:t>MiRA</a:t>
            </a:r>
            <a:r>
              <a:rPr lang="en-US" sz="3200" dirty="0"/>
              <a:t> example</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err="1"/>
              <a:t>MiRA</a:t>
            </a:r>
            <a:r>
              <a:rPr lang="en-US" sz="2400" dirty="0"/>
              <a:t> strategy</a:t>
            </a:r>
            <a:endParaRPr lang="en-US" sz="1600" dirty="0"/>
          </a:p>
          <a:p>
            <a:pPr lvl="1"/>
            <a:r>
              <a:rPr lang="en-US" sz="2000" dirty="0"/>
              <a:t>Favor intra-mode increase/decrease over inter-mode</a:t>
            </a:r>
          </a:p>
          <a:p>
            <a:pPr lvl="1"/>
            <a:r>
              <a:rPr lang="en-US" sz="2000" dirty="0"/>
              <a:t>Probe upward/downward within the same mode (SS or DS) until no better rate can be found before changing mode</a:t>
            </a:r>
          </a:p>
        </p:txBody>
      </p:sp>
      <p:sp>
        <p:nvSpPr>
          <p:cNvPr id="7" name="Slide Number Placeholder 6"/>
          <p:cNvSpPr>
            <a:spLocks noGrp="1"/>
          </p:cNvSpPr>
          <p:nvPr>
            <p:ph type="sldNum" sz="quarter" idx="12"/>
          </p:nvPr>
        </p:nvSpPr>
        <p:spPr/>
        <p:txBody>
          <a:bodyPr/>
          <a:lstStyle/>
          <a:p>
            <a:fld id="{A75E27EB-3160-4CD9-8D87-5A6A393A4E22}" type="slidenum">
              <a:rPr lang="en-US" smtClean="0"/>
              <a:t>39</a:t>
            </a:fld>
            <a:endParaRPr lang="en-US" dirty="0"/>
          </a:p>
        </p:txBody>
      </p:sp>
      <p:pic>
        <p:nvPicPr>
          <p:cNvPr id="4" name="Picture 3"/>
          <p:cNvPicPr>
            <a:picLocks noChangeAspect="1"/>
          </p:cNvPicPr>
          <p:nvPr/>
        </p:nvPicPr>
        <p:blipFill>
          <a:blip r:embed="rId2"/>
          <a:stretch>
            <a:fillRect/>
          </a:stretch>
        </p:blipFill>
        <p:spPr>
          <a:xfrm>
            <a:off x="1147521" y="2334851"/>
            <a:ext cx="6848958" cy="4204062"/>
          </a:xfrm>
          <a:prstGeom prst="rect">
            <a:avLst/>
          </a:prstGeom>
        </p:spPr>
      </p:pic>
      <p:sp>
        <p:nvSpPr>
          <p:cNvPr id="5" name="Rectangle 4"/>
          <p:cNvSpPr/>
          <p:nvPr/>
        </p:nvSpPr>
        <p:spPr>
          <a:xfrm>
            <a:off x="7041071" y="3050205"/>
            <a:ext cx="442750" cy="369332"/>
          </a:xfrm>
          <a:prstGeom prst="rect">
            <a:avLst/>
          </a:prstGeom>
        </p:spPr>
        <p:txBody>
          <a:bodyPr wrap="none">
            <a:spAutoFit/>
          </a:bodyPr>
          <a:lstStyle/>
          <a:p>
            <a:r>
              <a:rPr lang="en-US" dirty="0"/>
              <a:t>[2]</a:t>
            </a:r>
          </a:p>
        </p:txBody>
      </p:sp>
    </p:spTree>
    <p:extLst>
      <p:ext uri="{BB962C8B-B14F-4D97-AF65-F5344CB8AC3E}">
        <p14:creationId xmlns:p14="http://schemas.microsoft.com/office/powerpoint/2010/main" val="332451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Wireless Capacity</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Wireless channel capacity – Shannon’s theorem</a:t>
            </a:r>
          </a:p>
          <a:p>
            <a:endParaRPr lang="en-US" sz="2400" dirty="0"/>
          </a:p>
          <a:p>
            <a:endParaRPr lang="en-US" sz="2000" dirty="0"/>
          </a:p>
          <a:p>
            <a:pPr marL="457200" lvl="1" indent="0">
              <a:buNone/>
            </a:pPr>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4</a:t>
            </a:fld>
            <a:endParaRPr lang="en-US" dirty="0"/>
          </a:p>
        </p:txBody>
      </p:sp>
      <mc:AlternateContent xmlns:mc="http://schemas.openxmlformats.org/markup-compatibility/2006" xmlns:a14="http://schemas.microsoft.com/office/drawing/2010/main">
        <mc:Choice Requires="a14">
          <p:sp>
            <p:nvSpPr>
              <p:cNvPr id="8" name="Rectangle 7"/>
              <p:cNvSpPr/>
              <p:nvPr/>
            </p:nvSpPr>
            <p:spPr>
              <a:xfrm>
                <a:off x="1456017" y="2552361"/>
                <a:ext cx="232454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𝑁</m:t>
                                  </m:r>
                                </m:den>
                              </m:f>
                            </m:e>
                          </m:d>
                        </m:e>
                      </m:func>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456017" y="2552361"/>
                <a:ext cx="2324546" cy="714683"/>
              </a:xfrm>
              <a:prstGeom prst="rect">
                <a:avLst/>
              </a:prstGeom>
              <a:blipFill>
                <a:blip r:embed="rId2"/>
                <a:stretch>
                  <a:fillRect/>
                </a:stretch>
              </a:blipFill>
            </p:spPr>
            <p:txBody>
              <a:bodyPr/>
              <a:lstStyle/>
              <a:p>
                <a:r>
                  <a:rPr lang="en-US">
                    <a:noFill/>
                  </a:rPr>
                  <a:t> </a:t>
                </a:r>
              </a:p>
            </p:txBody>
          </p:sp>
        </mc:Fallback>
      </mc:AlternateContent>
      <p:sp>
        <p:nvSpPr>
          <p:cNvPr id="9" name="Rectangle 8"/>
          <p:cNvSpPr/>
          <p:nvPr/>
        </p:nvSpPr>
        <p:spPr>
          <a:xfrm>
            <a:off x="4572000" y="2483275"/>
            <a:ext cx="3281928" cy="85285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B = bandwidth (Hz)</a:t>
            </a:r>
          </a:p>
          <a:p>
            <a:r>
              <a:rPr lang="en-US" dirty="0"/>
              <a:t>S/N = Signal to noise ratio (SNR)</a:t>
            </a:r>
          </a:p>
        </p:txBody>
      </p:sp>
      <p:sp>
        <p:nvSpPr>
          <p:cNvPr id="10" name="Rectangle 9"/>
          <p:cNvSpPr/>
          <p:nvPr/>
        </p:nvSpPr>
        <p:spPr>
          <a:xfrm>
            <a:off x="981891" y="1484949"/>
            <a:ext cx="7180217" cy="85285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How can we increase the capacity (achievable data rate/speed) of a wireless link/channel?</a:t>
            </a:r>
          </a:p>
        </p:txBody>
      </p:sp>
      <p:sp>
        <p:nvSpPr>
          <p:cNvPr id="11" name="Rectangle 10"/>
          <p:cNvSpPr/>
          <p:nvPr/>
        </p:nvSpPr>
        <p:spPr>
          <a:xfrm>
            <a:off x="1249680" y="4098738"/>
            <a:ext cx="6187440" cy="3870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How about we simply increase channel bandwidth (B)?</a:t>
            </a:r>
          </a:p>
        </p:txBody>
      </p:sp>
      <p:cxnSp>
        <p:nvCxnSpPr>
          <p:cNvPr id="13" name="Straight Arrow Connector 12"/>
          <p:cNvCxnSpPr/>
          <p:nvPr/>
        </p:nvCxnSpPr>
        <p:spPr>
          <a:xfrm flipH="1" flipV="1">
            <a:off x="2124891" y="3105040"/>
            <a:ext cx="261258" cy="99369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7497" y="5123400"/>
            <a:ext cx="8055429" cy="3870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Problem: spectrum scarcity – Nearly impossible to find usable bandwidth, frequency</a:t>
            </a:r>
          </a:p>
        </p:txBody>
      </p:sp>
    </p:spTree>
    <p:extLst>
      <p:ext uri="{BB962C8B-B14F-4D97-AF65-F5344CB8AC3E}">
        <p14:creationId xmlns:p14="http://schemas.microsoft.com/office/powerpoint/2010/main" val="380942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a:t>Channel quality vs. collisions</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MIMO also changes how collisions can be detected</a:t>
            </a:r>
          </a:p>
          <a:p>
            <a:endParaRPr lang="en-US" sz="2400" dirty="0"/>
          </a:p>
          <a:p>
            <a:r>
              <a:rPr lang="en-US" sz="2400" dirty="0"/>
              <a:t>Frame aggregation in 802.11n</a:t>
            </a:r>
          </a:p>
          <a:p>
            <a:pPr lvl="1"/>
            <a:r>
              <a:rPr lang="en-US" sz="2000" dirty="0"/>
              <a:t>Difference in entire frame lost or some sub-frames lost</a:t>
            </a:r>
          </a:p>
          <a:p>
            <a:endParaRPr lang="en-US" sz="2000" dirty="0"/>
          </a:p>
          <a:p>
            <a:r>
              <a:rPr lang="en-US" sz="2400" dirty="0"/>
              <a:t>RTS/CTS </a:t>
            </a:r>
            <a:endParaRPr lang="en-US" sz="1600" dirty="0"/>
          </a:p>
          <a:p>
            <a:pPr lvl="1"/>
            <a:r>
              <a:rPr lang="en-US" sz="2000" dirty="0"/>
              <a:t>Relying on RTS to detect collision requires using RTC/CTS</a:t>
            </a:r>
          </a:p>
          <a:p>
            <a:pPr lvl="1"/>
            <a:r>
              <a:rPr lang="en-US" sz="2000" dirty="0"/>
              <a:t>With higher data rates of 802.11n, RTS/CTS is significant overhead</a:t>
            </a:r>
          </a:p>
          <a:p>
            <a:pPr lvl="1"/>
            <a:endParaRPr lang="en-US" sz="2000" dirty="0"/>
          </a:p>
          <a:p>
            <a:pPr lvl="1"/>
            <a:r>
              <a:rPr lang="en-US" sz="2000" dirty="0" err="1"/>
              <a:t>MiRA</a:t>
            </a:r>
            <a:r>
              <a:rPr lang="en-US" sz="2000" dirty="0"/>
              <a:t> uses adaptive RTS/CTS</a:t>
            </a:r>
          </a:p>
          <a:p>
            <a:pPr lvl="1"/>
            <a:r>
              <a:rPr lang="en-US" sz="2000" dirty="0"/>
              <a:t>Send RTS before the frame if the transmission time of the frame (size/rate) is higher than (k x time for RTS)</a:t>
            </a:r>
          </a:p>
          <a:p>
            <a:pPr lvl="1"/>
            <a:r>
              <a:rPr lang="en-US" sz="2000" dirty="0"/>
              <a:t>k = 1.5 is the cost/benefit ratio – avoid cases when retransmission at a high data rate consumes lesser time than sending RTS</a:t>
            </a:r>
          </a:p>
        </p:txBody>
      </p:sp>
      <p:sp>
        <p:nvSpPr>
          <p:cNvPr id="7" name="Slide Number Placeholder 6"/>
          <p:cNvSpPr>
            <a:spLocks noGrp="1"/>
          </p:cNvSpPr>
          <p:nvPr>
            <p:ph type="sldNum" sz="quarter" idx="12"/>
          </p:nvPr>
        </p:nvSpPr>
        <p:spPr/>
        <p:txBody>
          <a:bodyPr/>
          <a:lstStyle/>
          <a:p>
            <a:fld id="{A75E27EB-3160-4CD9-8D87-5A6A393A4E22}" type="slidenum">
              <a:rPr lang="en-US" smtClean="0"/>
              <a:t>40</a:t>
            </a:fld>
            <a:endParaRPr lang="en-US" dirty="0"/>
          </a:p>
        </p:txBody>
      </p:sp>
    </p:spTree>
    <p:extLst>
      <p:ext uri="{BB962C8B-B14F-4D97-AF65-F5344CB8AC3E}">
        <p14:creationId xmlns:p14="http://schemas.microsoft.com/office/powerpoint/2010/main" val="4130226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err="1"/>
              <a:t>MiRA</a:t>
            </a:r>
            <a:r>
              <a:rPr lang="en-US" sz="3200" dirty="0"/>
              <a:t> Performance</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pPr marL="0"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41</a:t>
            </a:fld>
            <a:endParaRPr lang="en-US" dirty="0"/>
          </a:p>
        </p:txBody>
      </p:sp>
      <p:pic>
        <p:nvPicPr>
          <p:cNvPr id="6" name="Picture 5"/>
          <p:cNvPicPr>
            <a:picLocks noChangeAspect="1"/>
          </p:cNvPicPr>
          <p:nvPr/>
        </p:nvPicPr>
        <p:blipFill>
          <a:blip r:embed="rId2"/>
          <a:stretch>
            <a:fillRect/>
          </a:stretch>
        </p:blipFill>
        <p:spPr>
          <a:xfrm>
            <a:off x="1114197" y="1292469"/>
            <a:ext cx="6552453" cy="5131459"/>
          </a:xfrm>
          <a:prstGeom prst="rect">
            <a:avLst/>
          </a:prstGeom>
        </p:spPr>
      </p:pic>
    </p:spTree>
    <p:extLst>
      <p:ext uri="{BB962C8B-B14F-4D97-AF65-F5344CB8AC3E}">
        <p14:creationId xmlns:p14="http://schemas.microsoft.com/office/powerpoint/2010/main" val="2558450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Wireless networking - I</a:t>
            </a:r>
          </a:p>
        </p:txBody>
      </p:sp>
      <p:sp>
        <p:nvSpPr>
          <p:cNvPr id="3" name="Content Placeholder 2"/>
          <p:cNvSpPr>
            <a:spLocks noGrp="1"/>
          </p:cNvSpPr>
          <p:nvPr>
            <p:ph idx="1"/>
          </p:nvPr>
        </p:nvSpPr>
        <p:spPr>
          <a:xfrm>
            <a:off x="155864" y="852055"/>
            <a:ext cx="8549597" cy="4961723"/>
          </a:xfrm>
        </p:spPr>
        <p:txBody>
          <a:bodyPr anchor="ctr" anchorCtr="1">
            <a:normAutofit/>
          </a:bodyPr>
          <a:lstStyle/>
          <a:p>
            <a:pPr>
              <a:lnSpc>
                <a:spcPct val="200000"/>
              </a:lnSpc>
            </a:pPr>
            <a:r>
              <a:rPr lang="en-US" sz="2400" dirty="0"/>
              <a:t>Today’s agenda</a:t>
            </a:r>
          </a:p>
          <a:p>
            <a:pPr lvl="1">
              <a:lnSpc>
                <a:spcPct val="200000"/>
              </a:lnSpc>
            </a:pPr>
            <a:r>
              <a:rPr lang="en-US" sz="2000" dirty="0"/>
              <a:t>MIMO overview</a:t>
            </a:r>
          </a:p>
          <a:p>
            <a:pPr lvl="1">
              <a:lnSpc>
                <a:spcPct val="200000"/>
              </a:lnSpc>
            </a:pPr>
            <a:r>
              <a:rPr lang="en-US" sz="2000" dirty="0"/>
              <a:t>MIMO rate adaptation</a:t>
            </a:r>
          </a:p>
          <a:p>
            <a:pPr lvl="1">
              <a:lnSpc>
                <a:spcPct val="200000"/>
              </a:lnSpc>
            </a:pPr>
            <a:r>
              <a:rPr lang="en-US" sz="2000" dirty="0"/>
              <a:t>MIMO energy consumption</a:t>
            </a:r>
          </a:p>
          <a:p>
            <a:pPr lvl="1">
              <a:lnSpc>
                <a:spcPct val="200000"/>
              </a:lnSpc>
            </a:pPr>
            <a:r>
              <a:rPr lang="en-US" sz="2000" dirty="0"/>
              <a:t>Beamforming</a:t>
            </a:r>
          </a:p>
          <a:p>
            <a:pPr lvl="1">
              <a:lnSpc>
                <a:spcPct val="200000"/>
              </a:lnSpc>
            </a:pPr>
            <a:r>
              <a:rPr lang="en-US" sz="2000" dirty="0"/>
              <a:t>MU-MIMO and user selection</a:t>
            </a:r>
            <a:endParaRPr lang="en-US" sz="1600" dirty="0"/>
          </a:p>
        </p:txBody>
      </p:sp>
      <p:sp>
        <p:nvSpPr>
          <p:cNvPr id="4" name="Slide Number Placeholder 3"/>
          <p:cNvSpPr>
            <a:spLocks noGrp="1"/>
          </p:cNvSpPr>
          <p:nvPr>
            <p:ph type="sldNum" sz="quarter" idx="12"/>
          </p:nvPr>
        </p:nvSpPr>
        <p:spPr/>
        <p:txBody>
          <a:bodyPr/>
          <a:lstStyle/>
          <a:p>
            <a:fld id="{A75E27EB-3160-4CD9-8D87-5A6A393A4E22}" type="slidenum">
              <a:rPr lang="en-US" smtClean="0"/>
              <a:t>42</a:t>
            </a:fld>
            <a:endParaRPr lang="en-US" dirty="0"/>
          </a:p>
        </p:txBody>
      </p:sp>
      <p:sp>
        <p:nvSpPr>
          <p:cNvPr id="5" name="Right Arrow 4"/>
          <p:cNvSpPr/>
          <p:nvPr/>
        </p:nvSpPr>
        <p:spPr>
          <a:xfrm>
            <a:off x="2391507" y="3648807"/>
            <a:ext cx="492370" cy="272562"/>
          </a:xfrm>
          <a:prstGeom prst="rightArrow">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46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a:t>MIMO Power Consumption</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More antennas require more radio chains for signal processing</a:t>
            </a:r>
            <a:endParaRPr lang="en-US" sz="1200" dirty="0"/>
          </a:p>
          <a:p>
            <a:pPr lvl="1"/>
            <a:r>
              <a:rPr lang="en-US" sz="2000" dirty="0"/>
              <a:t>Increases the power consumption on devices</a:t>
            </a:r>
          </a:p>
          <a:p>
            <a:pPr lvl="1"/>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43</a:t>
            </a:fld>
            <a:endParaRPr lang="en-US" dirty="0"/>
          </a:p>
        </p:txBody>
      </p:sp>
      <p:pic>
        <p:nvPicPr>
          <p:cNvPr id="4" name="Picture 3"/>
          <p:cNvPicPr>
            <a:picLocks noChangeAspect="1"/>
          </p:cNvPicPr>
          <p:nvPr/>
        </p:nvPicPr>
        <p:blipFill>
          <a:blip r:embed="rId2"/>
          <a:stretch>
            <a:fillRect/>
          </a:stretch>
        </p:blipFill>
        <p:spPr>
          <a:xfrm>
            <a:off x="1652954" y="2020686"/>
            <a:ext cx="5958595" cy="3667450"/>
          </a:xfrm>
          <a:prstGeom prst="rect">
            <a:avLst/>
          </a:prstGeom>
        </p:spPr>
      </p:pic>
      <p:sp>
        <p:nvSpPr>
          <p:cNvPr id="5" name="Rectangle 4"/>
          <p:cNvSpPr/>
          <p:nvPr/>
        </p:nvSpPr>
        <p:spPr>
          <a:xfrm>
            <a:off x="7360968" y="1763284"/>
            <a:ext cx="501162" cy="369332"/>
          </a:xfrm>
          <a:prstGeom prst="rect">
            <a:avLst/>
          </a:prstGeom>
        </p:spPr>
        <p:txBody>
          <a:bodyPr wrap="square">
            <a:spAutoFit/>
          </a:bodyPr>
          <a:lstStyle/>
          <a:p>
            <a:r>
              <a:rPr lang="en-US" dirty="0">
                <a:solidFill>
                  <a:srgbClr val="222222"/>
                </a:solidFill>
                <a:latin typeface="Arial" panose="020B0604020202020204" pitchFamily="34" charset="0"/>
              </a:rPr>
              <a:t>[3]</a:t>
            </a:r>
            <a:endParaRPr lang="en-US" dirty="0"/>
          </a:p>
        </p:txBody>
      </p:sp>
    </p:spTree>
    <p:extLst>
      <p:ext uri="{BB962C8B-B14F-4D97-AF65-F5344CB8AC3E}">
        <p14:creationId xmlns:p14="http://schemas.microsoft.com/office/powerpoint/2010/main" val="1783617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a:t>MIMO Energy Consumption</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Calculated for Intel 802.11n chipset</a:t>
            </a:r>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44</a:t>
            </a:fld>
            <a:endParaRPr lang="en-US" dirty="0"/>
          </a:p>
        </p:txBody>
      </p:sp>
      <p:pic>
        <p:nvPicPr>
          <p:cNvPr id="5" name="Picture 4"/>
          <p:cNvPicPr>
            <a:picLocks noChangeAspect="1"/>
          </p:cNvPicPr>
          <p:nvPr/>
        </p:nvPicPr>
        <p:blipFill>
          <a:blip r:embed="rId2"/>
          <a:stretch>
            <a:fillRect/>
          </a:stretch>
        </p:blipFill>
        <p:spPr>
          <a:xfrm>
            <a:off x="487275" y="2024435"/>
            <a:ext cx="4084725" cy="3336667"/>
          </a:xfrm>
          <a:prstGeom prst="rect">
            <a:avLst/>
          </a:prstGeom>
        </p:spPr>
      </p:pic>
      <p:pic>
        <p:nvPicPr>
          <p:cNvPr id="6" name="Picture 5"/>
          <p:cNvPicPr>
            <a:picLocks noChangeAspect="1"/>
          </p:cNvPicPr>
          <p:nvPr/>
        </p:nvPicPr>
        <p:blipFill>
          <a:blip r:embed="rId3"/>
          <a:stretch>
            <a:fillRect/>
          </a:stretch>
        </p:blipFill>
        <p:spPr>
          <a:xfrm>
            <a:off x="4648054" y="2138550"/>
            <a:ext cx="4264027" cy="3222552"/>
          </a:xfrm>
          <a:prstGeom prst="rect">
            <a:avLst/>
          </a:prstGeom>
        </p:spPr>
      </p:pic>
      <p:sp>
        <p:nvSpPr>
          <p:cNvPr id="8" name="Rectangle 7"/>
          <p:cNvSpPr/>
          <p:nvPr/>
        </p:nvSpPr>
        <p:spPr>
          <a:xfrm>
            <a:off x="7360968" y="1763284"/>
            <a:ext cx="501162" cy="369332"/>
          </a:xfrm>
          <a:prstGeom prst="rect">
            <a:avLst/>
          </a:prstGeom>
        </p:spPr>
        <p:txBody>
          <a:bodyPr wrap="square">
            <a:spAutoFit/>
          </a:bodyPr>
          <a:lstStyle/>
          <a:p>
            <a:r>
              <a:rPr lang="en-US" dirty="0">
                <a:solidFill>
                  <a:srgbClr val="222222"/>
                </a:solidFill>
                <a:latin typeface="Arial" panose="020B0604020202020204" pitchFamily="34" charset="0"/>
              </a:rPr>
              <a:t>[4]</a:t>
            </a:r>
            <a:endParaRPr lang="en-US" dirty="0"/>
          </a:p>
        </p:txBody>
      </p:sp>
    </p:spTree>
    <p:extLst>
      <p:ext uri="{BB962C8B-B14F-4D97-AF65-F5344CB8AC3E}">
        <p14:creationId xmlns:p14="http://schemas.microsoft.com/office/powerpoint/2010/main" val="2667263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a:t>MIMO vs. Channel width</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MIMO</a:t>
            </a:r>
          </a:p>
          <a:p>
            <a:pPr lvl="1"/>
            <a:r>
              <a:rPr lang="en-US" sz="2000" dirty="0"/>
              <a:t>Increasing number of spatial streams by k gives k-fold increase in data rate</a:t>
            </a:r>
          </a:p>
          <a:p>
            <a:pPr lvl="1"/>
            <a:endParaRPr lang="en-US" sz="2000" dirty="0"/>
          </a:p>
          <a:p>
            <a:r>
              <a:rPr lang="en-US" sz="2400" dirty="0"/>
              <a:t>Channel width</a:t>
            </a:r>
          </a:p>
          <a:p>
            <a:pPr lvl="1"/>
            <a:r>
              <a:rPr lang="en-US" sz="2000" dirty="0"/>
              <a:t>Doubling the channel width doubles the data rate</a:t>
            </a:r>
          </a:p>
          <a:p>
            <a:pPr lvl="1"/>
            <a:endParaRPr lang="en-US" sz="2000" dirty="0"/>
          </a:p>
          <a:p>
            <a:pPr marL="457200" lvl="1" indent="0">
              <a:buNone/>
            </a:pPr>
            <a:r>
              <a:rPr lang="en-US" sz="2000" dirty="0"/>
              <a:t>	Which technique is better in terms of energy consumption?</a:t>
            </a:r>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45</a:t>
            </a:fld>
            <a:endParaRPr lang="en-US" dirty="0"/>
          </a:p>
        </p:txBody>
      </p:sp>
    </p:spTree>
    <p:extLst>
      <p:ext uri="{BB962C8B-B14F-4D97-AF65-F5344CB8AC3E}">
        <p14:creationId xmlns:p14="http://schemas.microsoft.com/office/powerpoint/2010/main" val="3819501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dirty="0"/>
              <a:t>MIMO vs. Channel width</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lvl="1"/>
            <a:endParaRPr lang="en-US" sz="2000" dirty="0"/>
          </a:p>
          <a:p>
            <a:pPr marL="0" indent="0" algn="ctr">
              <a:buNone/>
            </a:pPr>
            <a:r>
              <a:rPr lang="en-US" sz="2000" dirty="0"/>
              <a:t>Increasing SS is a more energy-efficient alternative compared with doubling the channel width for achieving the same percentage increase in throughput</a:t>
            </a:r>
            <a:endParaRPr lang="en-US" sz="5400" dirty="0"/>
          </a:p>
        </p:txBody>
      </p:sp>
      <p:sp>
        <p:nvSpPr>
          <p:cNvPr id="7" name="Slide Number Placeholder 6"/>
          <p:cNvSpPr>
            <a:spLocks noGrp="1"/>
          </p:cNvSpPr>
          <p:nvPr>
            <p:ph type="sldNum" sz="quarter" idx="12"/>
          </p:nvPr>
        </p:nvSpPr>
        <p:spPr/>
        <p:txBody>
          <a:bodyPr/>
          <a:lstStyle/>
          <a:p>
            <a:fld id="{A75E27EB-3160-4CD9-8D87-5A6A393A4E22}" type="slidenum">
              <a:rPr lang="en-US" smtClean="0"/>
              <a:t>46</a:t>
            </a:fld>
            <a:endParaRPr lang="en-US" dirty="0"/>
          </a:p>
        </p:txBody>
      </p:sp>
      <p:pic>
        <p:nvPicPr>
          <p:cNvPr id="4" name="Picture 3"/>
          <p:cNvPicPr>
            <a:picLocks noChangeAspect="1"/>
          </p:cNvPicPr>
          <p:nvPr/>
        </p:nvPicPr>
        <p:blipFill>
          <a:blip r:embed="rId2"/>
          <a:stretch>
            <a:fillRect/>
          </a:stretch>
        </p:blipFill>
        <p:spPr>
          <a:xfrm>
            <a:off x="1754444" y="1160583"/>
            <a:ext cx="5335072" cy="3832959"/>
          </a:xfrm>
          <a:prstGeom prst="rect">
            <a:avLst/>
          </a:prstGeom>
        </p:spPr>
      </p:pic>
      <p:sp>
        <p:nvSpPr>
          <p:cNvPr id="5" name="TextBox 4"/>
          <p:cNvSpPr txBox="1"/>
          <p:nvPr/>
        </p:nvSpPr>
        <p:spPr>
          <a:xfrm>
            <a:off x="7957038" y="4369722"/>
            <a:ext cx="738553" cy="369332"/>
          </a:xfrm>
          <a:prstGeom prst="rect">
            <a:avLst/>
          </a:prstGeom>
          <a:noFill/>
        </p:spPr>
        <p:txBody>
          <a:bodyPr wrap="square" rtlCol="0">
            <a:spAutoFit/>
          </a:bodyPr>
          <a:lstStyle/>
          <a:p>
            <a:r>
              <a:rPr lang="en-US" dirty="0"/>
              <a:t>Why?</a:t>
            </a:r>
          </a:p>
        </p:txBody>
      </p:sp>
      <p:cxnSp>
        <p:nvCxnSpPr>
          <p:cNvPr id="8" name="Straight Arrow Connector 7"/>
          <p:cNvCxnSpPr/>
          <p:nvPr/>
        </p:nvCxnSpPr>
        <p:spPr>
          <a:xfrm flipH="1">
            <a:off x="7089516" y="4739054"/>
            <a:ext cx="867522" cy="4835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360968" y="1763284"/>
            <a:ext cx="501162" cy="369332"/>
          </a:xfrm>
          <a:prstGeom prst="rect">
            <a:avLst/>
          </a:prstGeom>
        </p:spPr>
        <p:txBody>
          <a:bodyPr wrap="square">
            <a:spAutoFit/>
          </a:bodyPr>
          <a:lstStyle/>
          <a:p>
            <a:r>
              <a:rPr lang="en-US" dirty="0">
                <a:solidFill>
                  <a:srgbClr val="222222"/>
                </a:solidFill>
                <a:latin typeface="Arial" panose="020B0604020202020204" pitchFamily="34" charset="0"/>
              </a:rPr>
              <a:t>[5]</a:t>
            </a:r>
            <a:endParaRPr lang="en-US" dirty="0"/>
          </a:p>
        </p:txBody>
      </p:sp>
    </p:spTree>
    <p:extLst>
      <p:ext uri="{BB962C8B-B14F-4D97-AF65-F5344CB8AC3E}">
        <p14:creationId xmlns:p14="http://schemas.microsoft.com/office/powerpoint/2010/main" val="1977648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Wireless networking - I</a:t>
            </a:r>
          </a:p>
        </p:txBody>
      </p:sp>
      <p:sp>
        <p:nvSpPr>
          <p:cNvPr id="3" name="Content Placeholder 2"/>
          <p:cNvSpPr>
            <a:spLocks noGrp="1"/>
          </p:cNvSpPr>
          <p:nvPr>
            <p:ph idx="1"/>
          </p:nvPr>
        </p:nvSpPr>
        <p:spPr>
          <a:xfrm>
            <a:off x="155864" y="852055"/>
            <a:ext cx="8549597" cy="4961723"/>
          </a:xfrm>
        </p:spPr>
        <p:txBody>
          <a:bodyPr anchor="ctr" anchorCtr="1">
            <a:normAutofit/>
          </a:bodyPr>
          <a:lstStyle/>
          <a:p>
            <a:pPr>
              <a:lnSpc>
                <a:spcPct val="200000"/>
              </a:lnSpc>
            </a:pPr>
            <a:r>
              <a:rPr lang="en-US" sz="2400" dirty="0"/>
              <a:t>Today’s agenda</a:t>
            </a:r>
          </a:p>
          <a:p>
            <a:pPr lvl="1">
              <a:lnSpc>
                <a:spcPct val="200000"/>
              </a:lnSpc>
            </a:pPr>
            <a:r>
              <a:rPr lang="en-US" sz="2000" dirty="0"/>
              <a:t>MIMO overview</a:t>
            </a:r>
          </a:p>
          <a:p>
            <a:pPr lvl="1">
              <a:lnSpc>
                <a:spcPct val="200000"/>
              </a:lnSpc>
            </a:pPr>
            <a:r>
              <a:rPr lang="en-US" sz="2000" dirty="0"/>
              <a:t>MIMO rate adaptation</a:t>
            </a:r>
          </a:p>
          <a:p>
            <a:pPr lvl="1">
              <a:lnSpc>
                <a:spcPct val="200000"/>
              </a:lnSpc>
            </a:pPr>
            <a:r>
              <a:rPr lang="en-US" sz="2000" dirty="0"/>
              <a:t>MIMO energy consumption</a:t>
            </a:r>
          </a:p>
          <a:p>
            <a:pPr lvl="1">
              <a:lnSpc>
                <a:spcPct val="200000"/>
              </a:lnSpc>
            </a:pPr>
            <a:r>
              <a:rPr lang="en-US" sz="2000" dirty="0"/>
              <a:t>Beamforming</a:t>
            </a:r>
          </a:p>
          <a:p>
            <a:pPr lvl="1">
              <a:lnSpc>
                <a:spcPct val="200000"/>
              </a:lnSpc>
            </a:pPr>
            <a:r>
              <a:rPr lang="en-US" sz="2000" dirty="0"/>
              <a:t>MU-MIMO and user selection</a:t>
            </a:r>
            <a:endParaRPr lang="en-US" sz="1600" dirty="0"/>
          </a:p>
        </p:txBody>
      </p:sp>
      <p:sp>
        <p:nvSpPr>
          <p:cNvPr id="4" name="Slide Number Placeholder 3"/>
          <p:cNvSpPr>
            <a:spLocks noGrp="1"/>
          </p:cNvSpPr>
          <p:nvPr>
            <p:ph type="sldNum" sz="quarter" idx="12"/>
          </p:nvPr>
        </p:nvSpPr>
        <p:spPr/>
        <p:txBody>
          <a:bodyPr/>
          <a:lstStyle/>
          <a:p>
            <a:fld id="{A75E27EB-3160-4CD9-8D87-5A6A393A4E22}" type="slidenum">
              <a:rPr lang="en-US" smtClean="0"/>
              <a:t>47</a:t>
            </a:fld>
            <a:endParaRPr lang="en-US" dirty="0"/>
          </a:p>
        </p:txBody>
      </p:sp>
      <p:sp>
        <p:nvSpPr>
          <p:cNvPr id="5" name="Right Arrow 4"/>
          <p:cNvSpPr/>
          <p:nvPr/>
        </p:nvSpPr>
        <p:spPr>
          <a:xfrm>
            <a:off x="2382715" y="4325815"/>
            <a:ext cx="492370" cy="272562"/>
          </a:xfrm>
          <a:prstGeom prst="rightArrow">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2890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Omni-directional antenna</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Omni directional antenna</a:t>
            </a:r>
            <a:endParaRPr lang="en-US" sz="1600" dirty="0"/>
          </a:p>
          <a:p>
            <a:pPr lvl="1"/>
            <a:r>
              <a:rPr lang="en-US" sz="2000" dirty="0"/>
              <a:t>Commonly used in 802.11 </a:t>
            </a:r>
            <a:r>
              <a:rPr lang="en-US" sz="2000" dirty="0" err="1"/>
              <a:t>WiFi</a:t>
            </a:r>
            <a:r>
              <a:rPr lang="en-US" sz="2000" dirty="0"/>
              <a:t> networks</a:t>
            </a:r>
          </a:p>
          <a:p>
            <a:pPr lvl="1"/>
            <a:endParaRPr lang="en-US" sz="2000" dirty="0"/>
          </a:p>
          <a:p>
            <a:r>
              <a:rPr lang="en-US" sz="2400" dirty="0"/>
              <a:t>Advantages </a:t>
            </a:r>
          </a:p>
          <a:p>
            <a:pPr lvl="1"/>
            <a:r>
              <a:rPr lang="en-US" sz="2000" dirty="0"/>
              <a:t>Coverage in all directions</a:t>
            </a:r>
          </a:p>
          <a:p>
            <a:pPr lvl="1"/>
            <a:r>
              <a:rPr lang="en-US" sz="2000" dirty="0"/>
              <a:t>Simpler hardware design</a:t>
            </a:r>
          </a:p>
          <a:p>
            <a:endParaRPr lang="en-US" sz="2400" dirty="0"/>
          </a:p>
          <a:p>
            <a:r>
              <a:rPr lang="en-US" sz="2400" dirty="0"/>
              <a:t>Disadvantages</a:t>
            </a:r>
          </a:p>
          <a:p>
            <a:pPr lvl="1"/>
            <a:r>
              <a:rPr lang="en-US" sz="2000" dirty="0"/>
              <a:t>A large amount of radiated power is wasted</a:t>
            </a:r>
          </a:p>
          <a:p>
            <a:pPr lvl="1"/>
            <a:endParaRPr lang="en-US" sz="2000" dirty="0"/>
          </a:p>
          <a:p>
            <a:pPr lvl="1"/>
            <a:endParaRPr lang="en-US" sz="2000" dirty="0"/>
          </a:p>
          <a:p>
            <a:pPr lvl="1"/>
            <a:r>
              <a:rPr lang="en-US" sz="2000" dirty="0"/>
              <a:t>Can we concentrate the radiated transmission energy towards the intended receivers?</a:t>
            </a:r>
          </a:p>
          <a:p>
            <a:pPr lvl="2"/>
            <a:r>
              <a:rPr lang="en-US" sz="1600" dirty="0"/>
              <a:t>Can increase SNR for intended receivers</a:t>
            </a:r>
          </a:p>
          <a:p>
            <a:pPr lvl="2"/>
            <a:r>
              <a:rPr lang="en-US" sz="1600" dirty="0"/>
              <a:t>Reduce interference to other devices</a:t>
            </a:r>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48</a:t>
            </a:fld>
            <a:endParaRPr lang="en-US" dirty="0"/>
          </a:p>
        </p:txBody>
      </p:sp>
      <p:grpSp>
        <p:nvGrpSpPr>
          <p:cNvPr id="5" name="Group 4"/>
          <p:cNvGrpSpPr/>
          <p:nvPr/>
        </p:nvGrpSpPr>
        <p:grpSpPr>
          <a:xfrm>
            <a:off x="5674397" y="1762452"/>
            <a:ext cx="3152718" cy="3135940"/>
            <a:chOff x="5375459" y="997521"/>
            <a:chExt cx="3152718" cy="3135940"/>
          </a:xfrm>
        </p:grpSpPr>
        <p:sp>
          <p:nvSpPr>
            <p:cNvPr id="6" name="Oval 5"/>
            <p:cNvSpPr/>
            <p:nvPr/>
          </p:nvSpPr>
          <p:spPr>
            <a:xfrm>
              <a:off x="5375459" y="997521"/>
              <a:ext cx="3152718" cy="3135940"/>
            </a:xfrm>
            <a:prstGeom prst="ellipse">
              <a:avLst/>
            </a:prstGeom>
            <a:gradFill flip="none" rotWithShape="1">
              <a:gsLst>
                <a:gs pos="0">
                  <a:schemeClr val="accent2">
                    <a:lumMod val="75000"/>
                  </a:schemeClr>
                </a:gs>
                <a:gs pos="74000">
                  <a:srgbClr val="FF0000">
                    <a:lumMod val="0"/>
                    <a:lumOff val="100000"/>
                  </a:srgbClr>
                </a:gs>
              </a:gsLst>
              <a:path path="circle">
                <a:fillToRect l="50000" t="50000" r="50000" b="50000"/>
              </a:path>
              <a:tileRect/>
            </a:gra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699113" y="2099565"/>
              <a:ext cx="649846" cy="701351"/>
            </a:xfrm>
            <a:prstGeom prst="rect">
              <a:avLst/>
            </a:prstGeom>
            <a:noFill/>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3817" y="2099565"/>
              <a:ext cx="426938" cy="60415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0567" y="1314334"/>
              <a:ext cx="426938" cy="60415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083" y="3343646"/>
              <a:ext cx="426938" cy="604157"/>
            </a:xfrm>
            <a:prstGeom prst="rect">
              <a:avLst/>
            </a:prstGeom>
          </p:spPr>
        </p:pic>
        <p:sp>
          <p:nvSpPr>
            <p:cNvPr id="12" name="TextBox 11"/>
            <p:cNvSpPr txBox="1"/>
            <p:nvPr/>
          </p:nvSpPr>
          <p:spPr>
            <a:xfrm>
              <a:off x="6863767" y="1101012"/>
              <a:ext cx="232124" cy="369332"/>
            </a:xfrm>
            <a:prstGeom prst="rect">
              <a:avLst/>
            </a:prstGeom>
            <a:noFill/>
          </p:spPr>
          <p:txBody>
            <a:bodyPr wrap="square" rtlCol="0">
              <a:spAutoFit/>
            </a:bodyPr>
            <a:lstStyle/>
            <a:p>
              <a:r>
                <a:rPr lang="en-US" dirty="0"/>
                <a:t>A</a:t>
              </a:r>
            </a:p>
          </p:txBody>
        </p:sp>
        <p:sp>
          <p:nvSpPr>
            <p:cNvPr id="13" name="TextBox 12"/>
            <p:cNvSpPr txBox="1"/>
            <p:nvPr/>
          </p:nvSpPr>
          <p:spPr>
            <a:xfrm>
              <a:off x="7883908" y="3455438"/>
              <a:ext cx="232124" cy="369332"/>
            </a:xfrm>
            <a:prstGeom prst="rect">
              <a:avLst/>
            </a:prstGeom>
            <a:noFill/>
          </p:spPr>
          <p:txBody>
            <a:bodyPr wrap="square" rtlCol="0">
              <a:spAutoFit/>
            </a:bodyPr>
            <a:lstStyle/>
            <a:p>
              <a:r>
                <a:rPr lang="en-US" dirty="0"/>
                <a:t>B</a:t>
              </a:r>
            </a:p>
          </p:txBody>
        </p:sp>
        <p:sp>
          <p:nvSpPr>
            <p:cNvPr id="14" name="TextBox 13"/>
            <p:cNvSpPr txBox="1"/>
            <p:nvPr/>
          </p:nvSpPr>
          <p:spPr>
            <a:xfrm>
              <a:off x="5653896" y="2223793"/>
              <a:ext cx="232124" cy="369332"/>
            </a:xfrm>
            <a:prstGeom prst="rect">
              <a:avLst/>
            </a:prstGeom>
            <a:noFill/>
          </p:spPr>
          <p:txBody>
            <a:bodyPr wrap="square" rtlCol="0">
              <a:spAutoFit/>
            </a:bodyPr>
            <a:lstStyle/>
            <a:p>
              <a:r>
                <a:rPr lang="en-US" dirty="0"/>
                <a:t>C</a:t>
              </a:r>
            </a:p>
          </p:txBody>
        </p:sp>
      </p:grpSp>
      <p:sp>
        <p:nvSpPr>
          <p:cNvPr id="4" name="Teardrop 3"/>
          <p:cNvSpPr/>
          <p:nvPr/>
        </p:nvSpPr>
        <p:spPr>
          <a:xfrm rot="3571182">
            <a:off x="5783074" y="2584945"/>
            <a:ext cx="1043417" cy="1182501"/>
          </a:xfrm>
          <a:prstGeom prst="teardrop">
            <a:avLst>
              <a:gd name="adj" fmla="val 96623"/>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p:nvSpPr>
        <p:spPr>
          <a:xfrm rot="8476794">
            <a:off x="6788901" y="1573292"/>
            <a:ext cx="1124942" cy="1182501"/>
          </a:xfrm>
          <a:prstGeom prst="teardrop">
            <a:avLst>
              <a:gd name="adj" fmla="val 90978"/>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ardrop 15"/>
          <p:cNvSpPr/>
          <p:nvPr/>
        </p:nvSpPr>
        <p:spPr>
          <a:xfrm rot="16753572">
            <a:off x="7404235" y="3703222"/>
            <a:ext cx="1196525" cy="1182501"/>
          </a:xfrm>
          <a:prstGeom prst="teardrop">
            <a:avLst>
              <a:gd name="adj" fmla="val 96623"/>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30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strike="sngStrike" dirty="0">
                <a:solidFill>
                  <a:schemeClr val="bg1"/>
                </a:solidFill>
              </a:rPr>
              <a:t>Omni-</a:t>
            </a:r>
            <a:r>
              <a:rPr lang="en-US" sz="3200" b="1" dirty="0">
                <a:solidFill>
                  <a:schemeClr val="bg1"/>
                </a:solidFill>
              </a:rPr>
              <a:t>directional antenna</a:t>
            </a:r>
          </a:p>
        </p:txBody>
      </p:sp>
      <p:sp>
        <p:nvSpPr>
          <p:cNvPr id="3" name="Content Placeholder 2"/>
          <p:cNvSpPr>
            <a:spLocks noGrp="1"/>
          </p:cNvSpPr>
          <p:nvPr>
            <p:ph idx="1"/>
          </p:nvPr>
        </p:nvSpPr>
        <p:spPr>
          <a:xfrm>
            <a:off x="155864" y="852055"/>
            <a:ext cx="5354913" cy="5860472"/>
          </a:xfrm>
        </p:spPr>
        <p:txBody>
          <a:bodyPr>
            <a:normAutofit/>
          </a:bodyPr>
          <a:lstStyle/>
          <a:p>
            <a:r>
              <a:rPr lang="en-US" sz="2400" dirty="0"/>
              <a:t>Directional antenna</a:t>
            </a:r>
            <a:endParaRPr lang="en-US" sz="1600" dirty="0"/>
          </a:p>
          <a:p>
            <a:pPr lvl="1"/>
            <a:r>
              <a:rPr lang="en-US" sz="2000" dirty="0"/>
              <a:t>Widely used in special purpose applications</a:t>
            </a:r>
          </a:p>
          <a:p>
            <a:pPr lvl="1"/>
            <a:endParaRPr lang="en-US" sz="2000" dirty="0"/>
          </a:p>
          <a:p>
            <a:r>
              <a:rPr lang="en-US" sz="2400" dirty="0"/>
              <a:t>Advantages </a:t>
            </a:r>
          </a:p>
          <a:p>
            <a:pPr lvl="1"/>
            <a:r>
              <a:rPr lang="en-US" sz="2000" dirty="0"/>
              <a:t>Higher signal strength in desired direction</a:t>
            </a:r>
          </a:p>
          <a:p>
            <a:pPr lvl="1"/>
            <a:r>
              <a:rPr lang="en-US" sz="2000" dirty="0"/>
              <a:t>Reduced interference to other devices</a:t>
            </a:r>
          </a:p>
          <a:p>
            <a:endParaRPr lang="en-US" sz="2400" dirty="0"/>
          </a:p>
          <a:p>
            <a:r>
              <a:rPr lang="en-US" sz="2400" dirty="0"/>
              <a:t>Disadvantages</a:t>
            </a:r>
          </a:p>
          <a:p>
            <a:pPr lvl="1"/>
            <a:r>
              <a:rPr lang="en-US" sz="2000" dirty="0"/>
              <a:t>Coverage restricted to some direction</a:t>
            </a:r>
          </a:p>
          <a:p>
            <a:pPr lvl="1"/>
            <a:r>
              <a:rPr lang="en-US" sz="2000" dirty="0"/>
              <a:t>Costly - multiple antennas needed for </a:t>
            </a:r>
            <a:r>
              <a:rPr lang="en-US" sz="2000" dirty="0" err="1"/>
              <a:t>omni</a:t>
            </a:r>
            <a:r>
              <a:rPr lang="en-US" sz="2000" dirty="0"/>
              <a:t> coverage, capacity (similar to sectors used in cellular network base stations)</a:t>
            </a:r>
          </a:p>
          <a:p>
            <a:pPr lvl="1"/>
            <a:endParaRPr lang="en-US" sz="2000" dirty="0"/>
          </a:p>
          <a:p>
            <a:pPr lvl="1"/>
            <a:endParaRPr lang="en-US" sz="2000" dirty="0"/>
          </a:p>
          <a:p>
            <a:pPr lvl="1"/>
            <a:r>
              <a:rPr lang="en-US" sz="2000" dirty="0"/>
              <a:t>Solution </a:t>
            </a:r>
            <a:r>
              <a:rPr lang="en-US" sz="2000"/>
              <a:t>– electronic </a:t>
            </a:r>
            <a:r>
              <a:rPr lang="en-US" sz="2000" dirty="0"/>
              <a:t>beamforming</a:t>
            </a:r>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49</a:t>
            </a:fld>
            <a:endParaRPr lang="en-US" dirty="0"/>
          </a:p>
        </p:txBody>
      </p:sp>
      <p:grpSp>
        <p:nvGrpSpPr>
          <p:cNvPr id="32" name="Group 31"/>
          <p:cNvGrpSpPr/>
          <p:nvPr/>
        </p:nvGrpSpPr>
        <p:grpSpPr>
          <a:xfrm>
            <a:off x="5920582" y="935975"/>
            <a:ext cx="2827765" cy="2730417"/>
            <a:chOff x="5735943" y="1041483"/>
            <a:chExt cx="3152718" cy="3135940"/>
          </a:xfrm>
        </p:grpSpPr>
        <p:grpSp>
          <p:nvGrpSpPr>
            <p:cNvPr id="31" name="Group 30"/>
            <p:cNvGrpSpPr/>
            <p:nvPr/>
          </p:nvGrpSpPr>
          <p:grpSpPr>
            <a:xfrm>
              <a:off x="5735943" y="1041483"/>
              <a:ext cx="3152718" cy="3135940"/>
              <a:chOff x="5735943" y="1041483"/>
              <a:chExt cx="3152718" cy="3135940"/>
            </a:xfrm>
          </p:grpSpPr>
          <p:sp>
            <p:nvSpPr>
              <p:cNvPr id="18" name="Oval 17"/>
              <p:cNvSpPr/>
              <p:nvPr/>
            </p:nvSpPr>
            <p:spPr>
              <a:xfrm>
                <a:off x="5735943" y="1041483"/>
                <a:ext cx="3152718" cy="3135940"/>
              </a:xfrm>
              <a:prstGeom prst="ellipse">
                <a:avLst/>
              </a:prstGeom>
              <a:gradFill flip="none" rotWithShape="1">
                <a:gsLst>
                  <a:gs pos="0">
                    <a:schemeClr val="accent2">
                      <a:lumMod val="75000"/>
                    </a:schemeClr>
                  </a:gs>
                  <a:gs pos="74000">
                    <a:srgbClr val="FF0000">
                      <a:lumMod val="0"/>
                      <a:lumOff val="100000"/>
                    </a:srgbClr>
                  </a:gs>
                </a:gsLst>
                <a:path path="circle">
                  <a:fillToRect l="50000" t="50000" r="50000" b="50000"/>
                </a:path>
                <a:tileRect/>
              </a:gra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t="45387"/>
              <a:stretch/>
            </p:blipFill>
            <p:spPr>
              <a:xfrm flipH="1">
                <a:off x="7059597" y="2459322"/>
                <a:ext cx="649846" cy="383032"/>
              </a:xfrm>
              <a:prstGeom prst="rect">
                <a:avLst/>
              </a:prstGeom>
              <a:noFill/>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4301" y="2143527"/>
                <a:ext cx="426938" cy="604157"/>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051" y="1358296"/>
                <a:ext cx="426938" cy="604157"/>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1567" y="3387608"/>
                <a:ext cx="426938" cy="604157"/>
              </a:xfrm>
              <a:prstGeom prst="rect">
                <a:avLst/>
              </a:prstGeom>
            </p:spPr>
          </p:pic>
          <p:sp>
            <p:nvSpPr>
              <p:cNvPr id="23" name="TextBox 22"/>
              <p:cNvSpPr txBox="1"/>
              <p:nvPr/>
            </p:nvSpPr>
            <p:spPr>
              <a:xfrm>
                <a:off x="7224251" y="1144974"/>
                <a:ext cx="232124" cy="369332"/>
              </a:xfrm>
              <a:prstGeom prst="rect">
                <a:avLst/>
              </a:prstGeom>
              <a:noFill/>
            </p:spPr>
            <p:txBody>
              <a:bodyPr wrap="square" rtlCol="0">
                <a:spAutoFit/>
              </a:bodyPr>
              <a:lstStyle/>
              <a:p>
                <a:r>
                  <a:rPr lang="en-US" dirty="0"/>
                  <a:t>A</a:t>
                </a:r>
              </a:p>
            </p:txBody>
          </p:sp>
          <p:sp>
            <p:nvSpPr>
              <p:cNvPr id="24" name="TextBox 23"/>
              <p:cNvSpPr txBox="1"/>
              <p:nvPr/>
            </p:nvSpPr>
            <p:spPr>
              <a:xfrm>
                <a:off x="8244392" y="3499400"/>
                <a:ext cx="232124" cy="369332"/>
              </a:xfrm>
              <a:prstGeom prst="rect">
                <a:avLst/>
              </a:prstGeom>
              <a:noFill/>
            </p:spPr>
            <p:txBody>
              <a:bodyPr wrap="square" rtlCol="0">
                <a:spAutoFit/>
              </a:bodyPr>
              <a:lstStyle/>
              <a:p>
                <a:r>
                  <a:rPr lang="en-US" dirty="0"/>
                  <a:t>B</a:t>
                </a:r>
              </a:p>
            </p:txBody>
          </p:sp>
          <p:sp>
            <p:nvSpPr>
              <p:cNvPr id="25" name="TextBox 24"/>
              <p:cNvSpPr txBox="1"/>
              <p:nvPr/>
            </p:nvSpPr>
            <p:spPr>
              <a:xfrm>
                <a:off x="6014380" y="2267755"/>
                <a:ext cx="232124" cy="369332"/>
              </a:xfrm>
              <a:prstGeom prst="rect">
                <a:avLst/>
              </a:prstGeom>
              <a:noFill/>
            </p:spPr>
            <p:txBody>
              <a:bodyPr wrap="square" rtlCol="0">
                <a:spAutoFit/>
              </a:bodyPr>
              <a:lstStyle/>
              <a:p>
                <a:r>
                  <a:rPr lang="en-US" dirty="0"/>
                  <a:t>C</a:t>
                </a:r>
              </a:p>
            </p:txBody>
          </p:sp>
        </p:grpSp>
        <p:sp>
          <p:nvSpPr>
            <p:cNvPr id="26" name="Teardrop 25"/>
            <p:cNvSpPr/>
            <p:nvPr/>
          </p:nvSpPr>
          <p:spPr>
            <a:xfrm rot="3571182">
              <a:off x="5844620" y="1863976"/>
              <a:ext cx="1043417" cy="1182501"/>
            </a:xfrm>
            <a:prstGeom prst="teardrop">
              <a:avLst>
                <a:gd name="adj" fmla="val 96623"/>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rot="6050365">
              <a:off x="6849448" y="2323167"/>
              <a:ext cx="295913" cy="527538"/>
            </a:xfrm>
            <a:prstGeom prst="triangl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1816" y="3942236"/>
            <a:ext cx="2343744" cy="2343744"/>
          </a:xfrm>
          <a:prstGeom prst="rect">
            <a:avLst/>
          </a:prstGeom>
        </p:spPr>
      </p:pic>
      <p:sp>
        <p:nvSpPr>
          <p:cNvPr id="34" name="TextBox 33"/>
          <p:cNvSpPr txBox="1"/>
          <p:nvPr/>
        </p:nvSpPr>
        <p:spPr>
          <a:xfrm>
            <a:off x="6170320" y="6285980"/>
            <a:ext cx="2565474" cy="507831"/>
          </a:xfrm>
          <a:prstGeom prst="rect">
            <a:avLst/>
          </a:prstGeom>
          <a:noFill/>
        </p:spPr>
        <p:txBody>
          <a:bodyPr wrap="square" rtlCol="0">
            <a:spAutoFit/>
          </a:bodyPr>
          <a:lstStyle/>
          <a:p>
            <a:r>
              <a:rPr lang="nb-NO" sz="900" dirty="0"/>
              <a:t>Av Dori - Image taken by Dori, Offentlig eiendom, https://commons.wikimedia.org/w/index.php?curid=100638</a:t>
            </a:r>
            <a:endParaRPr lang="en-US" sz="900" dirty="0"/>
          </a:p>
        </p:txBody>
      </p:sp>
    </p:spTree>
    <p:extLst>
      <p:ext uri="{BB962C8B-B14F-4D97-AF65-F5344CB8AC3E}">
        <p14:creationId xmlns:p14="http://schemas.microsoft.com/office/powerpoint/2010/main" val="214175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Wireless Capacity</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Wireless channel capacity – Shannon’s theorem</a:t>
            </a:r>
          </a:p>
          <a:p>
            <a:endParaRPr lang="en-US" sz="2400" dirty="0"/>
          </a:p>
          <a:p>
            <a:endParaRPr lang="en-US" sz="2000" dirty="0"/>
          </a:p>
          <a:p>
            <a:pPr marL="457200" lvl="1" indent="0">
              <a:buNone/>
            </a:pPr>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5</a:t>
            </a:fld>
            <a:endParaRPr lang="en-US" dirty="0"/>
          </a:p>
        </p:txBody>
      </p:sp>
      <mc:AlternateContent xmlns:mc="http://schemas.openxmlformats.org/markup-compatibility/2006" xmlns:a14="http://schemas.microsoft.com/office/drawing/2010/main">
        <mc:Choice Requires="a14">
          <p:sp>
            <p:nvSpPr>
              <p:cNvPr id="8" name="Rectangle 7"/>
              <p:cNvSpPr/>
              <p:nvPr/>
            </p:nvSpPr>
            <p:spPr>
              <a:xfrm>
                <a:off x="1464725" y="2134189"/>
                <a:ext cx="2324546"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r>
                            <a:rPr lang="en-US" b="0" i="0" baseline="-25000" smtClean="0">
                              <a:latin typeface="Cambria Math" panose="02040503050406030204" pitchFamily="18" charset="0"/>
                            </a:rPr>
                            <m:t>2</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𝑁</m:t>
                                  </m:r>
                                </m:den>
                              </m:f>
                            </m:e>
                          </m:d>
                        </m:e>
                      </m:func>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464725" y="2134189"/>
                <a:ext cx="2324546" cy="714683"/>
              </a:xfrm>
              <a:prstGeom prst="rect">
                <a:avLst/>
              </a:prstGeom>
              <a:blipFill>
                <a:blip r:embed="rId2"/>
                <a:stretch>
                  <a:fillRect/>
                </a:stretch>
              </a:blipFill>
            </p:spPr>
            <p:txBody>
              <a:bodyPr/>
              <a:lstStyle/>
              <a:p>
                <a:r>
                  <a:rPr lang="en-US">
                    <a:noFill/>
                  </a:rPr>
                  <a:t> </a:t>
                </a:r>
              </a:p>
            </p:txBody>
          </p:sp>
        </mc:Fallback>
      </mc:AlternateContent>
      <p:sp>
        <p:nvSpPr>
          <p:cNvPr id="9" name="Rectangle 8"/>
          <p:cNvSpPr/>
          <p:nvPr/>
        </p:nvSpPr>
        <p:spPr>
          <a:xfrm>
            <a:off x="4571999" y="2079249"/>
            <a:ext cx="3281928" cy="85285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B = bandwidth (Hz)</a:t>
            </a:r>
          </a:p>
          <a:p>
            <a:r>
              <a:rPr lang="en-US" dirty="0"/>
              <a:t>S/N = Signal to noise ratio (SNR)</a:t>
            </a:r>
          </a:p>
        </p:txBody>
      </p:sp>
      <p:sp>
        <p:nvSpPr>
          <p:cNvPr id="10" name="Rectangle 9"/>
          <p:cNvSpPr/>
          <p:nvPr/>
        </p:nvSpPr>
        <p:spPr>
          <a:xfrm>
            <a:off x="981891" y="1484949"/>
            <a:ext cx="7180217" cy="448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How can we increase the capacity (achievable data rate/speed) of a wireless link/channel?</a:t>
            </a:r>
          </a:p>
        </p:txBody>
      </p:sp>
      <p:sp>
        <p:nvSpPr>
          <p:cNvPr id="11" name="Rectangle 10"/>
          <p:cNvSpPr/>
          <p:nvPr/>
        </p:nvSpPr>
        <p:spPr>
          <a:xfrm>
            <a:off x="1164771" y="3206202"/>
            <a:ext cx="6997337" cy="3870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How about increasing SNR? Increase the signal power to increase S?</a:t>
            </a:r>
          </a:p>
        </p:txBody>
      </p:sp>
      <p:cxnSp>
        <p:nvCxnSpPr>
          <p:cNvPr id="13" name="Straight Arrow Connector 12"/>
          <p:cNvCxnSpPr/>
          <p:nvPr/>
        </p:nvCxnSpPr>
        <p:spPr>
          <a:xfrm flipH="1" flipV="1">
            <a:off x="3437790" y="2819602"/>
            <a:ext cx="3" cy="37738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312229" y="4302034"/>
            <a:ext cx="3287484" cy="19088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Problem: increasing transmission power will also increase your interference to other links</a:t>
            </a:r>
          </a:p>
          <a:p>
            <a:endParaRPr lang="en-US" dirty="0"/>
          </a:p>
          <a:p>
            <a:r>
              <a:rPr lang="en-US" dirty="0"/>
              <a:t>More channel sharing, more collisions, lower speeds</a:t>
            </a:r>
          </a:p>
        </p:txBody>
      </p:sp>
      <p:graphicFrame>
        <p:nvGraphicFramePr>
          <p:cNvPr id="6" name="Table 5"/>
          <p:cNvGraphicFramePr>
            <a:graphicFrameLocks noGrp="1"/>
          </p:cNvGraphicFramePr>
          <p:nvPr>
            <p:extLst>
              <p:ext uri="{D42A27DB-BD31-4B8C-83A1-F6EECF244321}">
                <p14:modId xmlns:p14="http://schemas.microsoft.com/office/powerpoint/2010/main" val="1606433009"/>
              </p:ext>
            </p:extLst>
          </p:nvPr>
        </p:nvGraphicFramePr>
        <p:xfrm>
          <a:off x="1164771" y="3950557"/>
          <a:ext cx="3344090" cy="2438400"/>
        </p:xfrm>
        <a:graphic>
          <a:graphicData uri="http://schemas.openxmlformats.org/drawingml/2006/table">
            <a:tbl>
              <a:tblPr firstRow="1" bandRow="1">
                <a:tableStyleId>{5C22544A-7EE6-4342-B048-85BDC9FD1C3A}</a:tableStyleId>
              </a:tblPr>
              <a:tblGrid>
                <a:gridCol w="1672045">
                  <a:extLst>
                    <a:ext uri="{9D8B030D-6E8A-4147-A177-3AD203B41FA5}">
                      <a16:colId xmlns:a16="http://schemas.microsoft.com/office/drawing/2014/main" val="1753888090"/>
                    </a:ext>
                  </a:extLst>
                </a:gridCol>
                <a:gridCol w="1672045">
                  <a:extLst>
                    <a:ext uri="{9D8B030D-6E8A-4147-A177-3AD203B41FA5}">
                      <a16:colId xmlns:a16="http://schemas.microsoft.com/office/drawing/2014/main" val="3338042124"/>
                    </a:ext>
                  </a:extLst>
                </a:gridCol>
              </a:tblGrid>
              <a:tr h="237330">
                <a:tc>
                  <a:txBody>
                    <a:bodyPr/>
                    <a:lstStyle/>
                    <a:p>
                      <a:pPr algn="ctr"/>
                      <a:r>
                        <a:rPr lang="en-US" sz="1400" dirty="0"/>
                        <a:t>SNR (dB)</a:t>
                      </a:r>
                    </a:p>
                  </a:txBody>
                  <a:tcPr/>
                </a:tc>
                <a:tc>
                  <a:txBody>
                    <a:bodyPr/>
                    <a:lstStyle/>
                    <a:p>
                      <a:pPr algn="ctr"/>
                      <a:r>
                        <a:rPr lang="en-US" sz="1400" dirty="0"/>
                        <a:t>C/B</a:t>
                      </a:r>
                      <a:r>
                        <a:rPr lang="en-US" sz="1400" baseline="0" dirty="0"/>
                        <a:t> (bits/sec./Hz)</a:t>
                      </a:r>
                      <a:endParaRPr lang="en-US" sz="1400" dirty="0"/>
                    </a:p>
                  </a:txBody>
                  <a:tcPr/>
                </a:tc>
                <a:extLst>
                  <a:ext uri="{0D108BD9-81ED-4DB2-BD59-A6C34878D82A}">
                    <a16:rowId xmlns:a16="http://schemas.microsoft.com/office/drawing/2014/main" val="1185847267"/>
                  </a:ext>
                </a:extLst>
              </a:tr>
              <a:tr h="237330">
                <a:tc>
                  <a:txBody>
                    <a:bodyPr/>
                    <a:lstStyle/>
                    <a:p>
                      <a:pPr algn="ctr"/>
                      <a:r>
                        <a:rPr lang="en-US" sz="1400" dirty="0"/>
                        <a:t>0</a:t>
                      </a:r>
                    </a:p>
                  </a:txBody>
                  <a:tcPr/>
                </a:tc>
                <a:tc>
                  <a:txBody>
                    <a:bodyPr/>
                    <a:lstStyle/>
                    <a:p>
                      <a:pPr algn="ctr"/>
                      <a:r>
                        <a:rPr lang="en-US" sz="1400" dirty="0"/>
                        <a:t>1</a:t>
                      </a:r>
                    </a:p>
                  </a:txBody>
                  <a:tcPr/>
                </a:tc>
                <a:extLst>
                  <a:ext uri="{0D108BD9-81ED-4DB2-BD59-A6C34878D82A}">
                    <a16:rowId xmlns:a16="http://schemas.microsoft.com/office/drawing/2014/main" val="2151378267"/>
                  </a:ext>
                </a:extLst>
              </a:tr>
              <a:tr h="237330">
                <a:tc>
                  <a:txBody>
                    <a:bodyPr/>
                    <a:lstStyle/>
                    <a:p>
                      <a:pPr algn="ctr"/>
                      <a:r>
                        <a:rPr lang="en-US" sz="1400" dirty="0"/>
                        <a:t>5</a:t>
                      </a:r>
                    </a:p>
                  </a:txBody>
                  <a:tcPr/>
                </a:tc>
                <a:tc>
                  <a:txBody>
                    <a:bodyPr/>
                    <a:lstStyle/>
                    <a:p>
                      <a:pPr algn="ctr"/>
                      <a:r>
                        <a:rPr lang="en-US" sz="1400" dirty="0"/>
                        <a:t>2.19</a:t>
                      </a:r>
                    </a:p>
                  </a:txBody>
                  <a:tcPr/>
                </a:tc>
                <a:extLst>
                  <a:ext uri="{0D108BD9-81ED-4DB2-BD59-A6C34878D82A}">
                    <a16:rowId xmlns:a16="http://schemas.microsoft.com/office/drawing/2014/main" val="1907900128"/>
                  </a:ext>
                </a:extLst>
              </a:tr>
              <a:tr h="237330">
                <a:tc>
                  <a:txBody>
                    <a:bodyPr/>
                    <a:lstStyle/>
                    <a:p>
                      <a:pPr algn="ctr"/>
                      <a:r>
                        <a:rPr lang="en-US" sz="1400" dirty="0"/>
                        <a:t>10</a:t>
                      </a:r>
                    </a:p>
                  </a:txBody>
                  <a:tcPr/>
                </a:tc>
                <a:tc>
                  <a:txBody>
                    <a:bodyPr/>
                    <a:lstStyle/>
                    <a:p>
                      <a:pPr algn="ctr"/>
                      <a:r>
                        <a:rPr lang="en-US" sz="1400" dirty="0"/>
                        <a:t>3.46</a:t>
                      </a:r>
                    </a:p>
                  </a:txBody>
                  <a:tcPr/>
                </a:tc>
                <a:extLst>
                  <a:ext uri="{0D108BD9-81ED-4DB2-BD59-A6C34878D82A}">
                    <a16:rowId xmlns:a16="http://schemas.microsoft.com/office/drawing/2014/main" val="4144795593"/>
                  </a:ext>
                </a:extLst>
              </a:tr>
              <a:tr h="237330">
                <a:tc>
                  <a:txBody>
                    <a:bodyPr/>
                    <a:lstStyle/>
                    <a:p>
                      <a:pPr algn="ctr"/>
                      <a:r>
                        <a:rPr lang="en-US" sz="1400" dirty="0"/>
                        <a:t>15</a:t>
                      </a:r>
                    </a:p>
                  </a:txBody>
                  <a:tcPr/>
                </a:tc>
                <a:tc>
                  <a:txBody>
                    <a:bodyPr/>
                    <a:lstStyle/>
                    <a:p>
                      <a:pPr algn="ctr"/>
                      <a:r>
                        <a:rPr lang="en-US" sz="1400" dirty="0"/>
                        <a:t>5.03</a:t>
                      </a:r>
                    </a:p>
                  </a:txBody>
                  <a:tcPr/>
                </a:tc>
                <a:extLst>
                  <a:ext uri="{0D108BD9-81ED-4DB2-BD59-A6C34878D82A}">
                    <a16:rowId xmlns:a16="http://schemas.microsoft.com/office/drawing/2014/main" val="2145731447"/>
                  </a:ext>
                </a:extLst>
              </a:tr>
              <a:tr h="237330">
                <a:tc>
                  <a:txBody>
                    <a:bodyPr/>
                    <a:lstStyle/>
                    <a:p>
                      <a:pPr algn="ctr"/>
                      <a:r>
                        <a:rPr lang="en-US" sz="1400" dirty="0"/>
                        <a:t>20</a:t>
                      </a:r>
                    </a:p>
                  </a:txBody>
                  <a:tcPr/>
                </a:tc>
                <a:tc>
                  <a:txBody>
                    <a:bodyPr/>
                    <a:lstStyle/>
                    <a:p>
                      <a:pPr algn="ctr"/>
                      <a:r>
                        <a:rPr lang="en-US" sz="1400" dirty="0"/>
                        <a:t>6.66</a:t>
                      </a:r>
                    </a:p>
                  </a:txBody>
                  <a:tcPr/>
                </a:tc>
                <a:extLst>
                  <a:ext uri="{0D108BD9-81ED-4DB2-BD59-A6C34878D82A}">
                    <a16:rowId xmlns:a16="http://schemas.microsoft.com/office/drawing/2014/main" val="3719165422"/>
                  </a:ext>
                </a:extLst>
              </a:tr>
              <a:tr h="237330">
                <a:tc>
                  <a:txBody>
                    <a:bodyPr/>
                    <a:lstStyle/>
                    <a:p>
                      <a:pPr algn="ctr"/>
                      <a:r>
                        <a:rPr lang="en-US" sz="1400" dirty="0"/>
                        <a:t>25</a:t>
                      </a:r>
                    </a:p>
                  </a:txBody>
                  <a:tcPr/>
                </a:tc>
                <a:tc>
                  <a:txBody>
                    <a:bodyPr/>
                    <a:lstStyle/>
                    <a:p>
                      <a:pPr algn="ctr"/>
                      <a:r>
                        <a:rPr lang="en-US" sz="1400" dirty="0"/>
                        <a:t>8.31</a:t>
                      </a:r>
                    </a:p>
                  </a:txBody>
                  <a:tcPr/>
                </a:tc>
                <a:extLst>
                  <a:ext uri="{0D108BD9-81ED-4DB2-BD59-A6C34878D82A}">
                    <a16:rowId xmlns:a16="http://schemas.microsoft.com/office/drawing/2014/main" val="3436726118"/>
                  </a:ext>
                </a:extLst>
              </a:tr>
              <a:tr h="237330">
                <a:tc>
                  <a:txBody>
                    <a:bodyPr/>
                    <a:lstStyle/>
                    <a:p>
                      <a:pPr algn="ctr"/>
                      <a:r>
                        <a:rPr lang="en-US" sz="1400" dirty="0"/>
                        <a:t>30</a:t>
                      </a:r>
                    </a:p>
                  </a:txBody>
                  <a:tcPr/>
                </a:tc>
                <a:tc>
                  <a:txBody>
                    <a:bodyPr/>
                    <a:lstStyle/>
                    <a:p>
                      <a:pPr algn="ctr"/>
                      <a:r>
                        <a:rPr lang="en-US" sz="1400" dirty="0"/>
                        <a:t>9.97</a:t>
                      </a:r>
                    </a:p>
                  </a:txBody>
                  <a:tcPr/>
                </a:tc>
                <a:extLst>
                  <a:ext uri="{0D108BD9-81ED-4DB2-BD59-A6C34878D82A}">
                    <a16:rowId xmlns:a16="http://schemas.microsoft.com/office/drawing/2014/main" val="3691250447"/>
                  </a:ext>
                </a:extLst>
              </a:tr>
            </a:tbl>
          </a:graphicData>
        </a:graphic>
      </p:graphicFrame>
      <p:sp>
        <p:nvSpPr>
          <p:cNvPr id="17" name="Rectangle 16"/>
          <p:cNvSpPr/>
          <p:nvPr/>
        </p:nvSpPr>
        <p:spPr>
          <a:xfrm>
            <a:off x="849084" y="2783746"/>
            <a:ext cx="7628709" cy="3737952"/>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b="1" dirty="0">
                <a:solidFill>
                  <a:srgbClr val="FF0000"/>
                </a:solidFill>
              </a:rPr>
              <a:t>The quest for more wireless channel capacity – </a:t>
            </a:r>
          </a:p>
          <a:p>
            <a:pPr algn="ctr"/>
            <a:r>
              <a:rPr lang="en-US" b="1" dirty="0">
                <a:solidFill>
                  <a:srgbClr val="FF0000"/>
                </a:solidFill>
              </a:rPr>
              <a:t>by far the most important research problem</a:t>
            </a:r>
          </a:p>
          <a:p>
            <a:pPr algn="ctr"/>
            <a:endParaRPr lang="en-US" b="1" dirty="0">
              <a:solidFill>
                <a:srgbClr val="FF0000"/>
              </a:solidFill>
            </a:endParaRPr>
          </a:p>
          <a:p>
            <a:pPr algn="ctr"/>
            <a:r>
              <a:rPr lang="en-US" b="1" dirty="0">
                <a:solidFill>
                  <a:srgbClr val="FF0000"/>
                </a:solidFill>
              </a:rPr>
              <a:t>Increase spectral efficiency -&gt; bits/sec/Hz</a:t>
            </a:r>
          </a:p>
        </p:txBody>
      </p:sp>
    </p:spTree>
    <p:extLst>
      <p:ext uri="{BB962C8B-B14F-4D97-AF65-F5344CB8AC3E}">
        <p14:creationId xmlns:p14="http://schemas.microsoft.com/office/powerpoint/2010/main" val="189239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Beamforming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Beamforming</a:t>
            </a:r>
            <a:endParaRPr lang="en-US" sz="1600" dirty="0"/>
          </a:p>
          <a:p>
            <a:pPr lvl="1"/>
            <a:r>
              <a:rPr lang="en-US" sz="2000" dirty="0"/>
              <a:t>Use </a:t>
            </a:r>
            <a:r>
              <a:rPr lang="en-US" sz="2000" dirty="0" err="1"/>
              <a:t>omni</a:t>
            </a:r>
            <a:r>
              <a:rPr lang="en-US" sz="2000" dirty="0"/>
              <a:t>-directional antennas to focus signal in specific direction</a:t>
            </a:r>
          </a:p>
          <a:p>
            <a:pPr lvl="1"/>
            <a:r>
              <a:rPr lang="en-US" sz="2000" dirty="0"/>
              <a:t>Exploit multiple antennas used for MIMO</a:t>
            </a:r>
          </a:p>
          <a:p>
            <a:pPr lvl="1"/>
            <a:endParaRPr lang="en-US" sz="2000" dirty="0"/>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50</a:t>
            </a:fld>
            <a:endParaRPr lang="en-US" dirty="0"/>
          </a:p>
        </p:txBody>
      </p:sp>
      <p:grpSp>
        <p:nvGrpSpPr>
          <p:cNvPr id="18" name="Group 17"/>
          <p:cNvGrpSpPr/>
          <p:nvPr/>
        </p:nvGrpSpPr>
        <p:grpSpPr>
          <a:xfrm>
            <a:off x="2755351" y="2843906"/>
            <a:ext cx="3152718" cy="3135940"/>
            <a:chOff x="5375459" y="997521"/>
            <a:chExt cx="3152718" cy="3135940"/>
          </a:xfrm>
        </p:grpSpPr>
        <p:sp>
          <p:nvSpPr>
            <p:cNvPr id="19" name="Oval 18"/>
            <p:cNvSpPr/>
            <p:nvPr/>
          </p:nvSpPr>
          <p:spPr>
            <a:xfrm>
              <a:off x="5375459" y="997521"/>
              <a:ext cx="3152718" cy="3135940"/>
            </a:xfrm>
            <a:prstGeom prst="ellipse">
              <a:avLst/>
            </a:prstGeom>
            <a:gradFill flip="none" rotWithShape="1">
              <a:gsLst>
                <a:gs pos="0">
                  <a:schemeClr val="accent2">
                    <a:lumMod val="75000"/>
                  </a:schemeClr>
                </a:gs>
                <a:gs pos="74000">
                  <a:srgbClr val="FF0000">
                    <a:lumMod val="0"/>
                    <a:lumOff val="100000"/>
                  </a:srgbClr>
                </a:gs>
              </a:gsLst>
              <a:path path="circle">
                <a:fillToRect l="50000" t="50000" r="50000" b="50000"/>
              </a:path>
              <a:tileRect/>
            </a:gra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654906" y="2131813"/>
              <a:ext cx="649846" cy="701351"/>
            </a:xfrm>
            <a:prstGeom prst="rect">
              <a:avLst/>
            </a:prstGeom>
            <a:noFill/>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051" y="1097053"/>
              <a:ext cx="426938" cy="604157"/>
            </a:xfrm>
            <a:prstGeom prst="rect">
              <a:avLst/>
            </a:prstGeom>
          </p:spPr>
        </p:pic>
      </p:grpSp>
      <p:sp>
        <p:nvSpPr>
          <p:cNvPr id="31" name="Freeform 30"/>
          <p:cNvSpPr/>
          <p:nvPr/>
        </p:nvSpPr>
        <p:spPr>
          <a:xfrm>
            <a:off x="4347338" y="2593731"/>
            <a:ext cx="831329" cy="1514427"/>
          </a:xfrm>
          <a:custGeom>
            <a:avLst/>
            <a:gdLst>
              <a:gd name="connsiteX0" fmla="*/ 22437 w 761498"/>
              <a:gd name="connsiteY0" fmla="*/ 1247713 h 1249863"/>
              <a:gd name="connsiteX1" fmla="*/ 127945 w 761498"/>
              <a:gd name="connsiteY1" fmla="*/ 597083 h 1249863"/>
              <a:gd name="connsiteX2" fmla="*/ 312583 w 761498"/>
              <a:gd name="connsiteY2" fmla="*/ 104713 h 1249863"/>
              <a:gd name="connsiteX3" fmla="*/ 620314 w 761498"/>
              <a:gd name="connsiteY3" fmla="*/ 16790 h 1249863"/>
              <a:gd name="connsiteX4" fmla="*/ 760991 w 761498"/>
              <a:gd name="connsiteY4" fmla="*/ 342106 h 1249863"/>
              <a:gd name="connsiteX5" fmla="*/ 576353 w 761498"/>
              <a:gd name="connsiteY5" fmla="*/ 790513 h 1249863"/>
              <a:gd name="connsiteX6" fmla="*/ 22437 w 761498"/>
              <a:gd name="connsiteY6" fmla="*/ 1247713 h 12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498" h="1249863">
                <a:moveTo>
                  <a:pt x="22437" y="1247713"/>
                </a:moveTo>
                <a:cubicBezTo>
                  <a:pt x="-52298" y="1215475"/>
                  <a:pt x="79587" y="787583"/>
                  <a:pt x="127945" y="597083"/>
                </a:cubicBezTo>
                <a:cubicBezTo>
                  <a:pt x="176303" y="406583"/>
                  <a:pt x="230522" y="201428"/>
                  <a:pt x="312583" y="104713"/>
                </a:cubicBezTo>
                <a:cubicBezTo>
                  <a:pt x="394644" y="7998"/>
                  <a:pt x="545579" y="-22775"/>
                  <a:pt x="620314" y="16790"/>
                </a:cubicBezTo>
                <a:cubicBezTo>
                  <a:pt x="695049" y="56355"/>
                  <a:pt x="768318" y="213152"/>
                  <a:pt x="760991" y="342106"/>
                </a:cubicBezTo>
                <a:cubicBezTo>
                  <a:pt x="753664" y="471060"/>
                  <a:pt x="695049" y="639578"/>
                  <a:pt x="576353" y="790513"/>
                </a:cubicBezTo>
                <a:cubicBezTo>
                  <a:pt x="457657" y="941447"/>
                  <a:pt x="97172" y="1279951"/>
                  <a:pt x="22437" y="1247713"/>
                </a:cubicBezTo>
                <a:close/>
              </a:path>
            </a:pathLst>
          </a:cu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856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Beamforming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Signal strength</a:t>
            </a:r>
            <a:endParaRPr lang="en-US" sz="1600" dirty="0"/>
          </a:p>
          <a:p>
            <a:pPr lvl="1"/>
            <a:r>
              <a:rPr lang="en-US" sz="2000" dirty="0"/>
              <a:t>Beamforming can increase the SNR in desired direction</a:t>
            </a:r>
          </a:p>
          <a:p>
            <a:pPr lvl="1"/>
            <a:r>
              <a:rPr lang="en-US" sz="2000" dirty="0"/>
              <a:t>Depending on number of antennas used, SNR gain can be very high</a:t>
            </a:r>
          </a:p>
          <a:p>
            <a:pPr lvl="1"/>
            <a:endParaRPr lang="en-US" sz="2000" dirty="0"/>
          </a:p>
          <a:p>
            <a:r>
              <a:rPr lang="en-US" sz="2400" dirty="0"/>
              <a:t>Rate over range effect</a:t>
            </a:r>
          </a:p>
          <a:p>
            <a:pPr lvl="1"/>
            <a:r>
              <a:rPr lang="en-US" sz="2000" dirty="0"/>
              <a:t>Beamforming can increase the range till a given data rate can be supported</a:t>
            </a:r>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51</a:t>
            </a:fld>
            <a:endParaRPr lang="en-US" dirty="0"/>
          </a:p>
        </p:txBody>
      </p:sp>
      <p:sp>
        <p:nvSpPr>
          <p:cNvPr id="5" name="Right Arrow 4"/>
          <p:cNvSpPr/>
          <p:nvPr/>
        </p:nvSpPr>
        <p:spPr>
          <a:xfrm>
            <a:off x="890123" y="4350807"/>
            <a:ext cx="7192108" cy="68473"/>
          </a:xfrm>
          <a:prstGeom prst="rightArrow">
            <a:avLst>
              <a:gd name="adj1" fmla="val 50000"/>
              <a:gd name="adj2" fmla="val 116667"/>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37492" y="4127989"/>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60073" y="4127989"/>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94988" y="4128068"/>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662042" y="4127989"/>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028486" y="4139314"/>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88779" y="4139313"/>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486177" y="4125671"/>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119650" y="4139312"/>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779968" y="4125592"/>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69110" y="4053422"/>
            <a:ext cx="649846" cy="701351"/>
          </a:xfrm>
          <a:prstGeom prst="rect">
            <a:avLst/>
          </a:prstGeom>
          <a:noFill/>
        </p:spPr>
      </p:pic>
      <p:sp>
        <p:nvSpPr>
          <p:cNvPr id="26" name="TextBox 25"/>
          <p:cNvSpPr txBox="1"/>
          <p:nvPr/>
        </p:nvSpPr>
        <p:spPr>
          <a:xfrm>
            <a:off x="120360" y="3739630"/>
            <a:ext cx="747345" cy="369332"/>
          </a:xfrm>
          <a:prstGeom prst="rect">
            <a:avLst/>
          </a:prstGeom>
          <a:noFill/>
        </p:spPr>
        <p:txBody>
          <a:bodyPr wrap="square" rtlCol="0">
            <a:spAutoFit/>
          </a:bodyPr>
          <a:lstStyle/>
          <a:p>
            <a:pPr algn="ctr"/>
            <a:r>
              <a:rPr lang="en-US" dirty="0"/>
              <a:t>MCS</a:t>
            </a:r>
          </a:p>
        </p:txBody>
      </p:sp>
      <p:sp>
        <p:nvSpPr>
          <p:cNvPr id="27" name="TextBox 26"/>
          <p:cNvSpPr txBox="1"/>
          <p:nvPr/>
        </p:nvSpPr>
        <p:spPr>
          <a:xfrm>
            <a:off x="880951" y="3774798"/>
            <a:ext cx="350814" cy="369332"/>
          </a:xfrm>
          <a:prstGeom prst="rect">
            <a:avLst/>
          </a:prstGeom>
          <a:noFill/>
        </p:spPr>
        <p:txBody>
          <a:bodyPr wrap="square" rtlCol="0">
            <a:spAutoFit/>
          </a:bodyPr>
          <a:lstStyle/>
          <a:p>
            <a:pPr algn="ctr"/>
            <a:r>
              <a:rPr lang="en-US" dirty="0"/>
              <a:t>9</a:t>
            </a:r>
          </a:p>
        </p:txBody>
      </p:sp>
      <p:sp>
        <p:nvSpPr>
          <p:cNvPr id="29" name="TextBox 28"/>
          <p:cNvSpPr txBox="1"/>
          <p:nvPr/>
        </p:nvSpPr>
        <p:spPr>
          <a:xfrm>
            <a:off x="1407525" y="3774798"/>
            <a:ext cx="350814" cy="369332"/>
          </a:xfrm>
          <a:prstGeom prst="rect">
            <a:avLst/>
          </a:prstGeom>
          <a:noFill/>
        </p:spPr>
        <p:txBody>
          <a:bodyPr wrap="square" rtlCol="0">
            <a:spAutoFit/>
          </a:bodyPr>
          <a:lstStyle/>
          <a:p>
            <a:pPr algn="ctr"/>
            <a:r>
              <a:rPr lang="en-US" dirty="0"/>
              <a:t>8</a:t>
            </a:r>
          </a:p>
        </p:txBody>
      </p:sp>
      <p:sp>
        <p:nvSpPr>
          <p:cNvPr id="30" name="TextBox 29"/>
          <p:cNvSpPr txBox="1"/>
          <p:nvPr/>
        </p:nvSpPr>
        <p:spPr>
          <a:xfrm>
            <a:off x="2342440" y="3774798"/>
            <a:ext cx="350814" cy="369332"/>
          </a:xfrm>
          <a:prstGeom prst="rect">
            <a:avLst/>
          </a:prstGeom>
          <a:noFill/>
        </p:spPr>
        <p:txBody>
          <a:bodyPr wrap="square" rtlCol="0">
            <a:spAutoFit/>
          </a:bodyPr>
          <a:lstStyle/>
          <a:p>
            <a:pPr algn="ctr"/>
            <a:r>
              <a:rPr lang="en-US" dirty="0"/>
              <a:t>7</a:t>
            </a:r>
          </a:p>
        </p:txBody>
      </p:sp>
      <p:sp>
        <p:nvSpPr>
          <p:cNvPr id="32" name="TextBox 31"/>
          <p:cNvSpPr txBox="1"/>
          <p:nvPr/>
        </p:nvSpPr>
        <p:spPr>
          <a:xfrm>
            <a:off x="2508680" y="3774798"/>
            <a:ext cx="350814" cy="369332"/>
          </a:xfrm>
          <a:prstGeom prst="rect">
            <a:avLst/>
          </a:prstGeom>
          <a:noFill/>
        </p:spPr>
        <p:txBody>
          <a:bodyPr wrap="square" rtlCol="0">
            <a:spAutoFit/>
          </a:bodyPr>
          <a:lstStyle/>
          <a:p>
            <a:pPr algn="ctr"/>
            <a:r>
              <a:rPr lang="en-US" dirty="0"/>
              <a:t>6</a:t>
            </a:r>
          </a:p>
        </p:txBody>
      </p:sp>
      <p:sp>
        <p:nvSpPr>
          <p:cNvPr id="33" name="TextBox 32"/>
          <p:cNvSpPr txBox="1"/>
          <p:nvPr/>
        </p:nvSpPr>
        <p:spPr>
          <a:xfrm>
            <a:off x="2876116" y="3772025"/>
            <a:ext cx="350814" cy="369332"/>
          </a:xfrm>
          <a:prstGeom prst="rect">
            <a:avLst/>
          </a:prstGeom>
          <a:noFill/>
        </p:spPr>
        <p:txBody>
          <a:bodyPr wrap="square" rtlCol="0">
            <a:spAutoFit/>
          </a:bodyPr>
          <a:lstStyle/>
          <a:p>
            <a:pPr algn="ctr"/>
            <a:r>
              <a:rPr lang="en-US" dirty="0"/>
              <a:t>5</a:t>
            </a:r>
          </a:p>
        </p:txBody>
      </p:sp>
      <p:sp>
        <p:nvSpPr>
          <p:cNvPr id="34" name="TextBox 33"/>
          <p:cNvSpPr txBox="1"/>
          <p:nvPr/>
        </p:nvSpPr>
        <p:spPr>
          <a:xfrm>
            <a:off x="3635624" y="3772025"/>
            <a:ext cx="350814" cy="369332"/>
          </a:xfrm>
          <a:prstGeom prst="rect">
            <a:avLst/>
          </a:prstGeom>
          <a:noFill/>
        </p:spPr>
        <p:txBody>
          <a:bodyPr wrap="square" rtlCol="0">
            <a:spAutoFit/>
          </a:bodyPr>
          <a:lstStyle/>
          <a:p>
            <a:pPr algn="ctr"/>
            <a:r>
              <a:rPr lang="en-US" dirty="0"/>
              <a:t>4</a:t>
            </a:r>
          </a:p>
        </p:txBody>
      </p:sp>
      <p:sp>
        <p:nvSpPr>
          <p:cNvPr id="35" name="TextBox 34"/>
          <p:cNvSpPr txBox="1"/>
          <p:nvPr/>
        </p:nvSpPr>
        <p:spPr>
          <a:xfrm>
            <a:off x="4337605" y="3753963"/>
            <a:ext cx="350814" cy="369332"/>
          </a:xfrm>
          <a:prstGeom prst="rect">
            <a:avLst/>
          </a:prstGeom>
          <a:noFill/>
        </p:spPr>
        <p:txBody>
          <a:bodyPr wrap="square" rtlCol="0">
            <a:spAutoFit/>
          </a:bodyPr>
          <a:lstStyle/>
          <a:p>
            <a:pPr algn="ctr"/>
            <a:r>
              <a:rPr lang="en-US" dirty="0"/>
              <a:t>3</a:t>
            </a:r>
          </a:p>
        </p:txBody>
      </p:sp>
      <p:sp>
        <p:nvSpPr>
          <p:cNvPr id="36" name="TextBox 35"/>
          <p:cNvSpPr txBox="1"/>
          <p:nvPr/>
        </p:nvSpPr>
        <p:spPr>
          <a:xfrm>
            <a:off x="4967102" y="3756997"/>
            <a:ext cx="350814" cy="369332"/>
          </a:xfrm>
          <a:prstGeom prst="rect">
            <a:avLst/>
          </a:prstGeom>
          <a:noFill/>
        </p:spPr>
        <p:txBody>
          <a:bodyPr wrap="square" rtlCol="0">
            <a:spAutoFit/>
          </a:bodyPr>
          <a:lstStyle/>
          <a:p>
            <a:pPr algn="ctr"/>
            <a:r>
              <a:rPr lang="en-US" dirty="0"/>
              <a:t>2</a:t>
            </a:r>
          </a:p>
        </p:txBody>
      </p:sp>
      <p:sp>
        <p:nvSpPr>
          <p:cNvPr id="37" name="TextBox 36"/>
          <p:cNvSpPr txBox="1"/>
          <p:nvPr/>
        </p:nvSpPr>
        <p:spPr>
          <a:xfrm>
            <a:off x="5623687" y="3772025"/>
            <a:ext cx="350814" cy="369332"/>
          </a:xfrm>
          <a:prstGeom prst="rect">
            <a:avLst/>
          </a:prstGeom>
          <a:noFill/>
        </p:spPr>
        <p:txBody>
          <a:bodyPr wrap="square" rtlCol="0">
            <a:spAutoFit/>
          </a:bodyPr>
          <a:lstStyle/>
          <a:p>
            <a:pPr algn="ctr"/>
            <a:r>
              <a:rPr lang="en-US" dirty="0"/>
              <a:t>1</a:t>
            </a:r>
          </a:p>
        </p:txBody>
      </p:sp>
      <p:sp>
        <p:nvSpPr>
          <p:cNvPr id="38" name="Rectangle 37"/>
          <p:cNvSpPr/>
          <p:nvPr/>
        </p:nvSpPr>
        <p:spPr>
          <a:xfrm>
            <a:off x="6169880" y="4125592"/>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013599" y="3772025"/>
            <a:ext cx="350814" cy="369332"/>
          </a:xfrm>
          <a:prstGeom prst="rect">
            <a:avLst/>
          </a:prstGeom>
          <a:noFill/>
        </p:spPr>
        <p:txBody>
          <a:bodyPr wrap="square" rtlCol="0">
            <a:spAutoFit/>
          </a:bodyPr>
          <a:lstStyle/>
          <a:p>
            <a:pPr algn="ctr"/>
            <a:r>
              <a:rPr lang="en-US" dirty="0"/>
              <a:t>0</a:t>
            </a:r>
          </a:p>
        </p:txBody>
      </p:sp>
      <p:sp>
        <p:nvSpPr>
          <p:cNvPr id="40" name="TextBox 39"/>
          <p:cNvSpPr txBox="1"/>
          <p:nvPr/>
        </p:nvSpPr>
        <p:spPr>
          <a:xfrm>
            <a:off x="5897470" y="4481898"/>
            <a:ext cx="2184761" cy="369332"/>
          </a:xfrm>
          <a:prstGeom prst="rect">
            <a:avLst/>
          </a:prstGeom>
          <a:noFill/>
        </p:spPr>
        <p:txBody>
          <a:bodyPr wrap="square" rtlCol="0">
            <a:spAutoFit/>
          </a:bodyPr>
          <a:lstStyle/>
          <a:p>
            <a:pPr algn="ctr"/>
            <a:r>
              <a:rPr lang="en-US" dirty="0"/>
              <a:t>Distance from AP</a:t>
            </a:r>
          </a:p>
        </p:txBody>
      </p:sp>
      <p:sp>
        <p:nvSpPr>
          <p:cNvPr id="41" name="Right Arrow 40"/>
          <p:cNvSpPr/>
          <p:nvPr/>
        </p:nvSpPr>
        <p:spPr>
          <a:xfrm>
            <a:off x="893057" y="5628619"/>
            <a:ext cx="7192108" cy="68473"/>
          </a:xfrm>
          <a:prstGeom prst="rightArrow">
            <a:avLst>
              <a:gd name="adj1" fmla="val 50000"/>
              <a:gd name="adj2" fmla="val 116667"/>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462457" y="5405801"/>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985038" y="5405801"/>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919953" y="5405880"/>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087007" y="5405801"/>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453451" y="5417126"/>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213744" y="5417125"/>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911142" y="5403483"/>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544615" y="5417124"/>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204933" y="5403404"/>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2044" y="5313650"/>
            <a:ext cx="649846" cy="701351"/>
          </a:xfrm>
          <a:prstGeom prst="rect">
            <a:avLst/>
          </a:prstGeom>
          <a:noFill/>
        </p:spPr>
      </p:pic>
      <p:sp>
        <p:nvSpPr>
          <p:cNvPr id="52" name="TextBox 51"/>
          <p:cNvSpPr txBox="1"/>
          <p:nvPr/>
        </p:nvSpPr>
        <p:spPr>
          <a:xfrm>
            <a:off x="123294" y="4991066"/>
            <a:ext cx="747345" cy="369332"/>
          </a:xfrm>
          <a:prstGeom prst="rect">
            <a:avLst/>
          </a:prstGeom>
          <a:noFill/>
        </p:spPr>
        <p:txBody>
          <a:bodyPr wrap="square" rtlCol="0">
            <a:spAutoFit/>
          </a:bodyPr>
          <a:lstStyle/>
          <a:p>
            <a:pPr algn="ctr"/>
            <a:r>
              <a:rPr lang="en-US" dirty="0"/>
              <a:t>MCS</a:t>
            </a:r>
          </a:p>
        </p:txBody>
      </p:sp>
      <p:sp>
        <p:nvSpPr>
          <p:cNvPr id="53" name="TextBox 52"/>
          <p:cNvSpPr txBox="1"/>
          <p:nvPr/>
        </p:nvSpPr>
        <p:spPr>
          <a:xfrm>
            <a:off x="1305916" y="5026234"/>
            <a:ext cx="350814" cy="369332"/>
          </a:xfrm>
          <a:prstGeom prst="rect">
            <a:avLst/>
          </a:prstGeom>
          <a:noFill/>
        </p:spPr>
        <p:txBody>
          <a:bodyPr wrap="square" rtlCol="0">
            <a:spAutoFit/>
          </a:bodyPr>
          <a:lstStyle/>
          <a:p>
            <a:pPr algn="ctr"/>
            <a:r>
              <a:rPr lang="en-US" dirty="0"/>
              <a:t>9</a:t>
            </a:r>
          </a:p>
        </p:txBody>
      </p:sp>
      <p:sp>
        <p:nvSpPr>
          <p:cNvPr id="54" name="TextBox 53"/>
          <p:cNvSpPr txBox="1"/>
          <p:nvPr/>
        </p:nvSpPr>
        <p:spPr>
          <a:xfrm>
            <a:off x="1832490" y="5026234"/>
            <a:ext cx="350814" cy="369332"/>
          </a:xfrm>
          <a:prstGeom prst="rect">
            <a:avLst/>
          </a:prstGeom>
          <a:noFill/>
        </p:spPr>
        <p:txBody>
          <a:bodyPr wrap="square" rtlCol="0">
            <a:spAutoFit/>
          </a:bodyPr>
          <a:lstStyle/>
          <a:p>
            <a:pPr algn="ctr"/>
            <a:r>
              <a:rPr lang="en-US" dirty="0"/>
              <a:t>8</a:t>
            </a:r>
          </a:p>
        </p:txBody>
      </p:sp>
      <p:sp>
        <p:nvSpPr>
          <p:cNvPr id="55" name="TextBox 54"/>
          <p:cNvSpPr txBox="1"/>
          <p:nvPr/>
        </p:nvSpPr>
        <p:spPr>
          <a:xfrm>
            <a:off x="2767405" y="5026234"/>
            <a:ext cx="350814" cy="369332"/>
          </a:xfrm>
          <a:prstGeom prst="rect">
            <a:avLst/>
          </a:prstGeom>
          <a:noFill/>
        </p:spPr>
        <p:txBody>
          <a:bodyPr wrap="square" rtlCol="0">
            <a:spAutoFit/>
          </a:bodyPr>
          <a:lstStyle/>
          <a:p>
            <a:pPr algn="ctr"/>
            <a:r>
              <a:rPr lang="en-US" dirty="0"/>
              <a:t>7</a:t>
            </a:r>
          </a:p>
        </p:txBody>
      </p:sp>
      <p:sp>
        <p:nvSpPr>
          <p:cNvPr id="56" name="TextBox 55"/>
          <p:cNvSpPr txBox="1"/>
          <p:nvPr/>
        </p:nvSpPr>
        <p:spPr>
          <a:xfrm>
            <a:off x="2933645" y="5026234"/>
            <a:ext cx="350814" cy="369332"/>
          </a:xfrm>
          <a:prstGeom prst="rect">
            <a:avLst/>
          </a:prstGeom>
          <a:noFill/>
        </p:spPr>
        <p:txBody>
          <a:bodyPr wrap="square" rtlCol="0">
            <a:spAutoFit/>
          </a:bodyPr>
          <a:lstStyle/>
          <a:p>
            <a:pPr algn="ctr"/>
            <a:r>
              <a:rPr lang="en-US" dirty="0"/>
              <a:t>6</a:t>
            </a:r>
          </a:p>
        </p:txBody>
      </p:sp>
      <p:sp>
        <p:nvSpPr>
          <p:cNvPr id="57" name="TextBox 56"/>
          <p:cNvSpPr txBox="1"/>
          <p:nvPr/>
        </p:nvSpPr>
        <p:spPr>
          <a:xfrm>
            <a:off x="3301081" y="5023461"/>
            <a:ext cx="350814" cy="369332"/>
          </a:xfrm>
          <a:prstGeom prst="rect">
            <a:avLst/>
          </a:prstGeom>
          <a:noFill/>
        </p:spPr>
        <p:txBody>
          <a:bodyPr wrap="square" rtlCol="0">
            <a:spAutoFit/>
          </a:bodyPr>
          <a:lstStyle/>
          <a:p>
            <a:pPr algn="ctr"/>
            <a:r>
              <a:rPr lang="en-US" dirty="0"/>
              <a:t>5</a:t>
            </a:r>
          </a:p>
        </p:txBody>
      </p:sp>
      <p:sp>
        <p:nvSpPr>
          <p:cNvPr id="58" name="TextBox 57"/>
          <p:cNvSpPr txBox="1"/>
          <p:nvPr/>
        </p:nvSpPr>
        <p:spPr>
          <a:xfrm>
            <a:off x="4060589" y="5023461"/>
            <a:ext cx="350814" cy="369332"/>
          </a:xfrm>
          <a:prstGeom prst="rect">
            <a:avLst/>
          </a:prstGeom>
          <a:noFill/>
        </p:spPr>
        <p:txBody>
          <a:bodyPr wrap="square" rtlCol="0">
            <a:spAutoFit/>
          </a:bodyPr>
          <a:lstStyle/>
          <a:p>
            <a:pPr algn="ctr"/>
            <a:r>
              <a:rPr lang="en-US" dirty="0"/>
              <a:t>4</a:t>
            </a:r>
          </a:p>
        </p:txBody>
      </p:sp>
      <p:sp>
        <p:nvSpPr>
          <p:cNvPr id="59" name="TextBox 58"/>
          <p:cNvSpPr txBox="1"/>
          <p:nvPr/>
        </p:nvSpPr>
        <p:spPr>
          <a:xfrm>
            <a:off x="4762570" y="5005399"/>
            <a:ext cx="350814" cy="369332"/>
          </a:xfrm>
          <a:prstGeom prst="rect">
            <a:avLst/>
          </a:prstGeom>
          <a:noFill/>
        </p:spPr>
        <p:txBody>
          <a:bodyPr wrap="square" rtlCol="0">
            <a:spAutoFit/>
          </a:bodyPr>
          <a:lstStyle/>
          <a:p>
            <a:pPr algn="ctr"/>
            <a:r>
              <a:rPr lang="en-US" dirty="0"/>
              <a:t>3</a:t>
            </a:r>
          </a:p>
        </p:txBody>
      </p:sp>
      <p:sp>
        <p:nvSpPr>
          <p:cNvPr id="60" name="TextBox 59"/>
          <p:cNvSpPr txBox="1"/>
          <p:nvPr/>
        </p:nvSpPr>
        <p:spPr>
          <a:xfrm>
            <a:off x="5392067" y="5008433"/>
            <a:ext cx="350814" cy="369332"/>
          </a:xfrm>
          <a:prstGeom prst="rect">
            <a:avLst/>
          </a:prstGeom>
          <a:noFill/>
        </p:spPr>
        <p:txBody>
          <a:bodyPr wrap="square" rtlCol="0">
            <a:spAutoFit/>
          </a:bodyPr>
          <a:lstStyle/>
          <a:p>
            <a:pPr algn="ctr"/>
            <a:r>
              <a:rPr lang="en-US" dirty="0"/>
              <a:t>2</a:t>
            </a:r>
          </a:p>
        </p:txBody>
      </p:sp>
      <p:sp>
        <p:nvSpPr>
          <p:cNvPr id="61" name="TextBox 60"/>
          <p:cNvSpPr txBox="1"/>
          <p:nvPr/>
        </p:nvSpPr>
        <p:spPr>
          <a:xfrm>
            <a:off x="6048652" y="5023461"/>
            <a:ext cx="350814" cy="369332"/>
          </a:xfrm>
          <a:prstGeom prst="rect">
            <a:avLst/>
          </a:prstGeom>
          <a:noFill/>
        </p:spPr>
        <p:txBody>
          <a:bodyPr wrap="square" rtlCol="0">
            <a:spAutoFit/>
          </a:bodyPr>
          <a:lstStyle/>
          <a:p>
            <a:pPr algn="ctr"/>
            <a:r>
              <a:rPr lang="en-US" dirty="0"/>
              <a:t>1</a:t>
            </a:r>
          </a:p>
        </p:txBody>
      </p:sp>
      <p:sp>
        <p:nvSpPr>
          <p:cNvPr id="62" name="Rectangle 61"/>
          <p:cNvSpPr/>
          <p:nvPr/>
        </p:nvSpPr>
        <p:spPr>
          <a:xfrm>
            <a:off x="6594845" y="5403404"/>
            <a:ext cx="45719" cy="254977"/>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6438564" y="5023461"/>
            <a:ext cx="350814" cy="369332"/>
          </a:xfrm>
          <a:prstGeom prst="rect">
            <a:avLst/>
          </a:prstGeom>
          <a:noFill/>
        </p:spPr>
        <p:txBody>
          <a:bodyPr wrap="square" rtlCol="0">
            <a:spAutoFit/>
          </a:bodyPr>
          <a:lstStyle/>
          <a:p>
            <a:pPr algn="ctr"/>
            <a:r>
              <a:rPr lang="en-US" dirty="0"/>
              <a:t>0</a:t>
            </a:r>
          </a:p>
        </p:txBody>
      </p:sp>
      <p:sp>
        <p:nvSpPr>
          <p:cNvPr id="64" name="TextBox 63"/>
          <p:cNvSpPr txBox="1"/>
          <p:nvPr/>
        </p:nvSpPr>
        <p:spPr>
          <a:xfrm>
            <a:off x="5900404" y="5759710"/>
            <a:ext cx="2184761" cy="369332"/>
          </a:xfrm>
          <a:prstGeom prst="rect">
            <a:avLst/>
          </a:prstGeom>
          <a:noFill/>
        </p:spPr>
        <p:txBody>
          <a:bodyPr wrap="square" rtlCol="0">
            <a:spAutoFit/>
          </a:bodyPr>
          <a:lstStyle/>
          <a:p>
            <a:pPr algn="ctr"/>
            <a:r>
              <a:rPr lang="en-US" dirty="0"/>
              <a:t>Distance from AP</a:t>
            </a:r>
          </a:p>
        </p:txBody>
      </p:sp>
    </p:spTree>
    <p:extLst>
      <p:ext uri="{BB962C8B-B14F-4D97-AF65-F5344CB8AC3E}">
        <p14:creationId xmlns:p14="http://schemas.microsoft.com/office/powerpoint/2010/main" val="401086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Beamforming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Beamforming using multiple antenna</a:t>
            </a:r>
            <a:endParaRPr lang="en-US" sz="1600" dirty="0"/>
          </a:p>
          <a:p>
            <a:pPr lvl="1"/>
            <a:endParaRPr lang="en-US" sz="2000" dirty="0"/>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52</a:t>
            </a:fld>
            <a:endParaRPr lang="en-US" dirty="0"/>
          </a:p>
        </p:txBody>
      </p:sp>
      <p:pic>
        <p:nvPicPr>
          <p:cNvPr id="35" name="Picture 34"/>
          <p:cNvPicPr>
            <a:picLocks noChangeAspect="1"/>
          </p:cNvPicPr>
          <p:nvPr/>
        </p:nvPicPr>
        <p:blipFill rotWithShape="1">
          <a:blip r:embed="rId2">
            <a:extLst>
              <a:ext uri="{28A0092B-C50C-407E-A947-70E740481C1C}">
                <a14:useLocalDpi xmlns:a14="http://schemas.microsoft.com/office/drawing/2010/main" val="0"/>
              </a:ext>
            </a:extLst>
          </a:blip>
          <a:srcRect l="26347" t="15901" r="33172" b="8171"/>
          <a:stretch/>
        </p:blipFill>
        <p:spPr>
          <a:xfrm>
            <a:off x="628209" y="2721706"/>
            <a:ext cx="2263343" cy="2121169"/>
          </a:xfrm>
          <a:prstGeom prst="rect">
            <a:avLst/>
          </a:prstGeom>
        </p:spPr>
      </p:pic>
      <p:cxnSp>
        <p:nvCxnSpPr>
          <p:cNvPr id="36" name="Straight Connector 35"/>
          <p:cNvCxnSpPr/>
          <p:nvPr/>
        </p:nvCxnSpPr>
        <p:spPr>
          <a:xfrm>
            <a:off x="922077" y="5152605"/>
            <a:ext cx="1934307" cy="0"/>
          </a:xfrm>
          <a:prstGeom prst="line">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1269415" y="5473933"/>
            <a:ext cx="389262" cy="423558"/>
            <a:chOff x="1519646" y="1470313"/>
            <a:chExt cx="389262" cy="423558"/>
          </a:xfrm>
        </p:grpSpPr>
        <p:sp>
          <p:nvSpPr>
            <p:cNvPr id="38" name="L-Shape 37"/>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1207359" y="5152605"/>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1604773" y="5469597"/>
            <a:ext cx="389262" cy="423558"/>
            <a:chOff x="1519646" y="1470313"/>
            <a:chExt cx="389262" cy="423558"/>
          </a:xfrm>
        </p:grpSpPr>
        <p:sp>
          <p:nvSpPr>
            <p:cNvPr id="42" name="L-Shape 41"/>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a:off x="1542717" y="5148269"/>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931569" y="5469597"/>
            <a:ext cx="389262" cy="423558"/>
            <a:chOff x="1519646" y="1470313"/>
            <a:chExt cx="389262" cy="423558"/>
          </a:xfrm>
        </p:grpSpPr>
        <p:sp>
          <p:nvSpPr>
            <p:cNvPr id="46" name="L-Shape 45"/>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1869513" y="5148269"/>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653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Beamforming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Beamforming</a:t>
            </a:r>
            <a:endParaRPr lang="en-US" sz="1600" dirty="0"/>
          </a:p>
          <a:p>
            <a:pPr lvl="1"/>
            <a:r>
              <a:rPr lang="en-US" sz="2000" dirty="0"/>
              <a:t>Constructive interference</a:t>
            </a:r>
          </a:p>
          <a:p>
            <a:pPr lvl="1"/>
            <a:r>
              <a:rPr lang="en-US" sz="2000" dirty="0"/>
              <a:t>When signal meet in phase, resultant signal strength increases</a:t>
            </a:r>
          </a:p>
          <a:p>
            <a:pPr lvl="1"/>
            <a:endParaRPr lang="en-US" sz="2000" dirty="0"/>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53</a:t>
            </a:fld>
            <a:endParaRPr lang="en-US" dirty="0"/>
          </a:p>
        </p:txBody>
      </p:sp>
      <p:grpSp>
        <p:nvGrpSpPr>
          <p:cNvPr id="5" name="Group 4"/>
          <p:cNvGrpSpPr/>
          <p:nvPr/>
        </p:nvGrpSpPr>
        <p:grpSpPr>
          <a:xfrm>
            <a:off x="4504119" y="2544085"/>
            <a:ext cx="949407" cy="728886"/>
            <a:chOff x="2910416" y="3244365"/>
            <a:chExt cx="4105847" cy="2344984"/>
          </a:xfrm>
        </p:grpSpPr>
        <p:cxnSp>
          <p:nvCxnSpPr>
            <p:cNvPr id="31" name="Straight Arrow Connector 30"/>
            <p:cNvCxnSpPr/>
            <p:nvPr/>
          </p:nvCxnSpPr>
          <p:spPr>
            <a:xfrm flipV="1">
              <a:off x="3007131" y="3244365"/>
              <a:ext cx="0" cy="22394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989386" y="5495196"/>
              <a:ext cx="4026877"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910416" y="3492624"/>
              <a:ext cx="3543139" cy="2096725"/>
              <a:chOff x="2910416" y="3492624"/>
              <a:chExt cx="3543139" cy="2096725"/>
            </a:xfrm>
          </p:grpSpPr>
          <p:pic>
            <p:nvPicPr>
              <p:cNvPr id="30" name="Picture 2" descr="Image result for sine wave"/>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10416" y="3492626"/>
                <a:ext cx="2795631" cy="20967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sine wave"/>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34694"/>
              <a:stretch/>
            </p:blipFill>
            <p:spPr bwMode="auto">
              <a:xfrm>
                <a:off x="4627846" y="3492624"/>
                <a:ext cx="1825709" cy="209672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26347" t="15901" r="33172" b="8171"/>
          <a:stretch/>
        </p:blipFill>
        <p:spPr>
          <a:xfrm>
            <a:off x="628209" y="2721706"/>
            <a:ext cx="2263343" cy="2121169"/>
          </a:xfrm>
          <a:prstGeom prst="rect">
            <a:avLst/>
          </a:prstGeom>
        </p:spPr>
      </p:pic>
      <p:cxnSp>
        <p:nvCxnSpPr>
          <p:cNvPr id="36" name="Straight Connector 35"/>
          <p:cNvCxnSpPr/>
          <p:nvPr/>
        </p:nvCxnSpPr>
        <p:spPr>
          <a:xfrm>
            <a:off x="922077" y="5152605"/>
            <a:ext cx="1934307" cy="0"/>
          </a:xfrm>
          <a:prstGeom prst="line">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1269415" y="5473933"/>
            <a:ext cx="389262" cy="423558"/>
            <a:chOff x="1519646" y="1470313"/>
            <a:chExt cx="389262" cy="423558"/>
          </a:xfrm>
        </p:grpSpPr>
        <p:sp>
          <p:nvSpPr>
            <p:cNvPr id="38" name="L-Shape 37"/>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1207359" y="5152605"/>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1604773" y="5469597"/>
            <a:ext cx="389262" cy="423558"/>
            <a:chOff x="1519646" y="1470313"/>
            <a:chExt cx="389262" cy="423558"/>
          </a:xfrm>
        </p:grpSpPr>
        <p:sp>
          <p:nvSpPr>
            <p:cNvPr id="42" name="L-Shape 41"/>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a:off x="1542717" y="5148269"/>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931569" y="5469597"/>
            <a:ext cx="389262" cy="423558"/>
            <a:chOff x="1519646" y="1470313"/>
            <a:chExt cx="389262" cy="423558"/>
          </a:xfrm>
        </p:grpSpPr>
        <p:sp>
          <p:nvSpPr>
            <p:cNvPr id="46" name="L-Shape 45"/>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1869513" y="5148269"/>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522379" y="3794507"/>
            <a:ext cx="949407" cy="728886"/>
            <a:chOff x="2910416" y="3244365"/>
            <a:chExt cx="4105847" cy="2344984"/>
          </a:xfrm>
        </p:grpSpPr>
        <p:cxnSp>
          <p:nvCxnSpPr>
            <p:cNvPr id="51" name="Straight Arrow Connector 50"/>
            <p:cNvCxnSpPr/>
            <p:nvPr/>
          </p:nvCxnSpPr>
          <p:spPr>
            <a:xfrm flipV="1">
              <a:off x="3007131" y="3244365"/>
              <a:ext cx="0" cy="22394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989386" y="5495196"/>
              <a:ext cx="4026877"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2910416" y="3492624"/>
              <a:ext cx="3543139" cy="2096725"/>
              <a:chOff x="2910416" y="3492624"/>
              <a:chExt cx="3543139" cy="2096725"/>
            </a:xfrm>
          </p:grpSpPr>
          <p:pic>
            <p:nvPicPr>
              <p:cNvPr id="54" name="Picture 2" descr="Image result for sine wave"/>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10416" y="3492626"/>
                <a:ext cx="2795631" cy="209672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Image result for sine wave"/>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34694"/>
              <a:stretch/>
            </p:blipFill>
            <p:spPr bwMode="auto">
              <a:xfrm>
                <a:off x="4627846" y="3492624"/>
                <a:ext cx="1825709" cy="209672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2" name="Group 71"/>
          <p:cNvGrpSpPr/>
          <p:nvPr/>
        </p:nvGrpSpPr>
        <p:grpSpPr>
          <a:xfrm>
            <a:off x="4540639" y="5145846"/>
            <a:ext cx="949407" cy="728886"/>
            <a:chOff x="2910416" y="3244365"/>
            <a:chExt cx="4105847" cy="2344984"/>
          </a:xfrm>
        </p:grpSpPr>
        <p:cxnSp>
          <p:nvCxnSpPr>
            <p:cNvPr id="73" name="Straight Arrow Connector 72"/>
            <p:cNvCxnSpPr/>
            <p:nvPr/>
          </p:nvCxnSpPr>
          <p:spPr>
            <a:xfrm flipV="1">
              <a:off x="3007131" y="3244365"/>
              <a:ext cx="0" cy="22394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989386" y="5495196"/>
              <a:ext cx="4026877"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2910416" y="3492624"/>
              <a:ext cx="3543139" cy="2096725"/>
              <a:chOff x="2910416" y="3492624"/>
              <a:chExt cx="3543139" cy="2096725"/>
            </a:xfrm>
          </p:grpSpPr>
          <p:pic>
            <p:nvPicPr>
              <p:cNvPr id="76" name="Picture 2" descr="Image result for sine wave"/>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10416" y="3492626"/>
                <a:ext cx="2795631" cy="2096723"/>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sine wave"/>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34694"/>
              <a:stretch/>
            </p:blipFill>
            <p:spPr bwMode="auto">
              <a:xfrm>
                <a:off x="4627846" y="3492624"/>
                <a:ext cx="1825709" cy="209672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 name="Cross 5"/>
          <p:cNvSpPr/>
          <p:nvPr/>
        </p:nvSpPr>
        <p:spPr>
          <a:xfrm>
            <a:off x="4810408" y="3429658"/>
            <a:ext cx="301919" cy="285325"/>
          </a:xfrm>
          <a:prstGeom prst="plus">
            <a:avLst>
              <a:gd name="adj" fmla="val 37974"/>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ross 77"/>
          <p:cNvSpPr/>
          <p:nvPr/>
        </p:nvSpPr>
        <p:spPr>
          <a:xfrm>
            <a:off x="4810407" y="4799627"/>
            <a:ext cx="301919" cy="285325"/>
          </a:xfrm>
          <a:prstGeom prst="plus">
            <a:avLst>
              <a:gd name="adj" fmla="val 37974"/>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671939" y="3113009"/>
            <a:ext cx="949407" cy="1971790"/>
            <a:chOff x="2910416" y="3244365"/>
            <a:chExt cx="4105847" cy="2344984"/>
          </a:xfrm>
        </p:grpSpPr>
        <p:cxnSp>
          <p:nvCxnSpPr>
            <p:cNvPr id="80" name="Straight Arrow Connector 79"/>
            <p:cNvCxnSpPr/>
            <p:nvPr/>
          </p:nvCxnSpPr>
          <p:spPr>
            <a:xfrm flipV="1">
              <a:off x="3007131" y="3244365"/>
              <a:ext cx="0" cy="22394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989386" y="5495196"/>
              <a:ext cx="4026877"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2910416" y="3492624"/>
              <a:ext cx="3543139" cy="2096725"/>
              <a:chOff x="2910416" y="3492624"/>
              <a:chExt cx="3543139" cy="2096725"/>
            </a:xfrm>
          </p:grpSpPr>
          <p:pic>
            <p:nvPicPr>
              <p:cNvPr id="83" name="Picture 2" descr="Image result for sine wave"/>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10416" y="3492626"/>
                <a:ext cx="2795631" cy="209672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Image result for sine wave"/>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34694"/>
              <a:stretch/>
            </p:blipFill>
            <p:spPr bwMode="auto">
              <a:xfrm>
                <a:off x="4627846" y="3492624"/>
                <a:ext cx="1825709" cy="209672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Equal 7"/>
          <p:cNvSpPr/>
          <p:nvPr/>
        </p:nvSpPr>
        <p:spPr>
          <a:xfrm>
            <a:off x="5816371" y="3959443"/>
            <a:ext cx="481505" cy="366219"/>
          </a:xfrm>
          <a:prstGeom prst="mathEqual">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2174743" y="3672277"/>
            <a:ext cx="779472" cy="244460"/>
          </a:xfrm>
          <a:prstGeom prst="ellips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3071528" y="3813296"/>
            <a:ext cx="684347" cy="583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23033" y="5032227"/>
            <a:ext cx="2184761" cy="923330"/>
          </a:xfrm>
          <a:prstGeom prst="rect">
            <a:avLst/>
          </a:prstGeom>
          <a:noFill/>
        </p:spPr>
        <p:txBody>
          <a:bodyPr wrap="square" rtlCol="0">
            <a:spAutoFit/>
          </a:bodyPr>
          <a:lstStyle/>
          <a:p>
            <a:pPr algn="ctr"/>
            <a:r>
              <a:rPr lang="en-US" dirty="0"/>
              <a:t>Higher signal strength; 3x in an ideal case</a:t>
            </a:r>
          </a:p>
        </p:txBody>
      </p:sp>
    </p:spTree>
    <p:extLst>
      <p:ext uri="{BB962C8B-B14F-4D97-AF65-F5344CB8AC3E}">
        <p14:creationId xmlns:p14="http://schemas.microsoft.com/office/powerpoint/2010/main" val="647639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Beamforming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Beamforming</a:t>
            </a:r>
            <a:endParaRPr lang="en-US" sz="1600" dirty="0"/>
          </a:p>
          <a:p>
            <a:pPr lvl="1"/>
            <a:r>
              <a:rPr lang="en-US" sz="2000" dirty="0"/>
              <a:t>Destructive interference</a:t>
            </a:r>
          </a:p>
          <a:p>
            <a:pPr lvl="1"/>
            <a:r>
              <a:rPr lang="en-US" sz="2000" dirty="0"/>
              <a:t>When signal meet out of phase, resultant signal strength weakens</a:t>
            </a:r>
          </a:p>
          <a:p>
            <a:pPr lvl="1"/>
            <a:endParaRPr lang="en-US" sz="2000" dirty="0"/>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54</a:t>
            </a:fld>
            <a:endParaRPr lang="en-US" dirty="0"/>
          </a:p>
        </p:txBody>
      </p:sp>
      <p:grpSp>
        <p:nvGrpSpPr>
          <p:cNvPr id="5" name="Group 4"/>
          <p:cNvGrpSpPr/>
          <p:nvPr/>
        </p:nvGrpSpPr>
        <p:grpSpPr>
          <a:xfrm>
            <a:off x="4504119" y="2544085"/>
            <a:ext cx="949407" cy="728886"/>
            <a:chOff x="2910416" y="3244365"/>
            <a:chExt cx="4105847" cy="2344984"/>
          </a:xfrm>
        </p:grpSpPr>
        <p:cxnSp>
          <p:nvCxnSpPr>
            <p:cNvPr id="31" name="Straight Arrow Connector 30"/>
            <p:cNvCxnSpPr/>
            <p:nvPr/>
          </p:nvCxnSpPr>
          <p:spPr>
            <a:xfrm flipV="1">
              <a:off x="3007131" y="3244365"/>
              <a:ext cx="0" cy="223947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989386" y="5495196"/>
              <a:ext cx="4026877"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2910416" y="3492624"/>
              <a:ext cx="3543139" cy="2096725"/>
              <a:chOff x="2910416" y="3492624"/>
              <a:chExt cx="3543139" cy="2096725"/>
            </a:xfrm>
          </p:grpSpPr>
          <p:pic>
            <p:nvPicPr>
              <p:cNvPr id="30" name="Picture 2" descr="Image result for sine wave"/>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10416" y="3492626"/>
                <a:ext cx="2795631" cy="20967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sine wave"/>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34694"/>
              <a:stretch/>
            </p:blipFill>
            <p:spPr bwMode="auto">
              <a:xfrm>
                <a:off x="4627846" y="3492624"/>
                <a:ext cx="1825709" cy="209672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l="26347" t="15901" r="33172" b="8171"/>
          <a:stretch/>
        </p:blipFill>
        <p:spPr>
          <a:xfrm>
            <a:off x="628209" y="2721706"/>
            <a:ext cx="2263343" cy="2121169"/>
          </a:xfrm>
          <a:prstGeom prst="rect">
            <a:avLst/>
          </a:prstGeom>
        </p:spPr>
      </p:pic>
      <p:cxnSp>
        <p:nvCxnSpPr>
          <p:cNvPr id="36" name="Straight Connector 35"/>
          <p:cNvCxnSpPr/>
          <p:nvPr/>
        </p:nvCxnSpPr>
        <p:spPr>
          <a:xfrm>
            <a:off x="922077" y="5152605"/>
            <a:ext cx="1934307" cy="0"/>
          </a:xfrm>
          <a:prstGeom prst="line">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1269415" y="5473933"/>
            <a:ext cx="389262" cy="423558"/>
            <a:chOff x="1519646" y="1470313"/>
            <a:chExt cx="389262" cy="423558"/>
          </a:xfrm>
        </p:grpSpPr>
        <p:sp>
          <p:nvSpPr>
            <p:cNvPr id="38" name="L-Shape 37"/>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1207359" y="5152605"/>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1604773" y="5469597"/>
            <a:ext cx="389262" cy="423558"/>
            <a:chOff x="1519646" y="1470313"/>
            <a:chExt cx="389262" cy="423558"/>
          </a:xfrm>
        </p:grpSpPr>
        <p:sp>
          <p:nvSpPr>
            <p:cNvPr id="42" name="L-Shape 41"/>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43"/>
          <p:cNvSpPr/>
          <p:nvPr/>
        </p:nvSpPr>
        <p:spPr>
          <a:xfrm>
            <a:off x="1542717" y="5148269"/>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931569" y="5469597"/>
            <a:ext cx="389262" cy="423558"/>
            <a:chOff x="1519646" y="1470313"/>
            <a:chExt cx="389262" cy="423558"/>
          </a:xfrm>
        </p:grpSpPr>
        <p:sp>
          <p:nvSpPr>
            <p:cNvPr id="46" name="L-Shape 45"/>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1869513" y="5148269"/>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V="1">
            <a:off x="4544743" y="3794507"/>
            <a:ext cx="0" cy="69609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540639" y="4494128"/>
            <a:ext cx="931147"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4548848" y="3871672"/>
            <a:ext cx="736272" cy="654473"/>
            <a:chOff x="3024886" y="3492624"/>
            <a:chExt cx="3184115" cy="2105583"/>
          </a:xfrm>
        </p:grpSpPr>
        <p:pic>
          <p:nvPicPr>
            <p:cNvPr id="54" name="Picture 2" descr="Image result for sine wave"/>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3368" y="3492624"/>
              <a:ext cx="2795633" cy="209672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Image result for sine wave"/>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7764" r="34694"/>
            <a:stretch/>
          </p:blipFill>
          <p:spPr bwMode="auto">
            <a:xfrm>
              <a:off x="3024886" y="3501484"/>
              <a:ext cx="490406" cy="209672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3" name="Straight Arrow Connector 72"/>
          <p:cNvCxnSpPr/>
          <p:nvPr/>
        </p:nvCxnSpPr>
        <p:spPr>
          <a:xfrm flipV="1">
            <a:off x="4563003" y="5145846"/>
            <a:ext cx="0" cy="69609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558899" y="5845467"/>
            <a:ext cx="931147"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4558899" y="5190220"/>
            <a:ext cx="726221" cy="653483"/>
            <a:chOff x="2879309" y="3485861"/>
            <a:chExt cx="3140647" cy="2102397"/>
          </a:xfrm>
        </p:grpSpPr>
        <p:pic>
          <p:nvPicPr>
            <p:cNvPr id="76" name="Picture 2" descr="Image result for sine wave"/>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30410"/>
            <a:stretch/>
          </p:blipFill>
          <p:spPr bwMode="auto">
            <a:xfrm>
              <a:off x="4074472" y="3491536"/>
              <a:ext cx="1945484" cy="209672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sine wave"/>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7844" r="34694"/>
            <a:stretch/>
          </p:blipFill>
          <p:spPr bwMode="auto">
            <a:xfrm>
              <a:off x="2879309" y="3485861"/>
              <a:ext cx="1326839" cy="209672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ross 5"/>
          <p:cNvSpPr/>
          <p:nvPr/>
        </p:nvSpPr>
        <p:spPr>
          <a:xfrm>
            <a:off x="4810408" y="3429658"/>
            <a:ext cx="301919" cy="285325"/>
          </a:xfrm>
          <a:prstGeom prst="plus">
            <a:avLst>
              <a:gd name="adj" fmla="val 37974"/>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ross 77"/>
          <p:cNvSpPr/>
          <p:nvPr/>
        </p:nvSpPr>
        <p:spPr>
          <a:xfrm>
            <a:off x="4810407" y="4799627"/>
            <a:ext cx="301919" cy="285325"/>
          </a:xfrm>
          <a:prstGeom prst="plus">
            <a:avLst>
              <a:gd name="adj" fmla="val 37974"/>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flipV="1">
            <a:off x="6715962" y="3672277"/>
            <a:ext cx="0" cy="59015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6711858" y="4263807"/>
            <a:ext cx="931147"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82" name="Group 81"/>
          <p:cNvGrpSpPr/>
          <p:nvPr/>
        </p:nvGrpSpPr>
        <p:grpSpPr>
          <a:xfrm>
            <a:off x="6711858" y="3916737"/>
            <a:ext cx="819290" cy="254981"/>
            <a:chOff x="2910416" y="3492624"/>
            <a:chExt cx="3543139" cy="2096725"/>
          </a:xfrm>
        </p:grpSpPr>
        <p:pic>
          <p:nvPicPr>
            <p:cNvPr id="83" name="Picture 2" descr="Image result for sine wave"/>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910416" y="3492626"/>
              <a:ext cx="2795631" cy="2096723"/>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Image result for sine wave"/>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r="34694"/>
            <a:stretch/>
          </p:blipFill>
          <p:spPr bwMode="auto">
            <a:xfrm>
              <a:off x="4627846" y="3492624"/>
              <a:ext cx="1825709" cy="209672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Equal 7"/>
          <p:cNvSpPr/>
          <p:nvPr/>
        </p:nvSpPr>
        <p:spPr>
          <a:xfrm>
            <a:off x="5816371" y="3959443"/>
            <a:ext cx="481505" cy="366219"/>
          </a:xfrm>
          <a:prstGeom prst="mathEqual">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rot="2922680">
            <a:off x="1805846" y="4194643"/>
            <a:ext cx="779472" cy="244460"/>
          </a:xfrm>
          <a:prstGeom prst="ellips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2501539" y="3871673"/>
            <a:ext cx="1254336" cy="54329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111594" y="4414964"/>
            <a:ext cx="2184761" cy="369332"/>
          </a:xfrm>
          <a:prstGeom prst="rect">
            <a:avLst/>
          </a:prstGeom>
          <a:noFill/>
        </p:spPr>
        <p:txBody>
          <a:bodyPr wrap="square" rtlCol="0">
            <a:spAutoFit/>
          </a:bodyPr>
          <a:lstStyle/>
          <a:p>
            <a:pPr algn="ctr"/>
            <a:r>
              <a:rPr lang="en-US" dirty="0"/>
              <a:t>Lower signal strength</a:t>
            </a:r>
          </a:p>
        </p:txBody>
      </p:sp>
    </p:spTree>
    <p:extLst>
      <p:ext uri="{BB962C8B-B14F-4D97-AF65-F5344CB8AC3E}">
        <p14:creationId xmlns:p14="http://schemas.microsoft.com/office/powerpoint/2010/main" val="40760933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Beamforming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Beamforming</a:t>
            </a:r>
            <a:endParaRPr lang="en-US" sz="1600" dirty="0"/>
          </a:p>
          <a:p>
            <a:pPr lvl="1"/>
            <a:r>
              <a:rPr lang="en-US" sz="2000" dirty="0"/>
              <a:t>Use </a:t>
            </a:r>
            <a:r>
              <a:rPr lang="en-US" sz="2000" dirty="0" err="1"/>
              <a:t>omni</a:t>
            </a:r>
            <a:r>
              <a:rPr lang="en-US" sz="2000" dirty="0"/>
              <a:t>-directional antennas to focus signal in a specific direction</a:t>
            </a:r>
          </a:p>
          <a:p>
            <a:pPr lvl="1"/>
            <a:r>
              <a:rPr lang="en-US" sz="2000" dirty="0"/>
              <a:t>Change the phase of signal emitting from different antenna</a:t>
            </a:r>
          </a:p>
          <a:p>
            <a:pPr lvl="1"/>
            <a:r>
              <a:rPr lang="en-US" sz="2000" dirty="0"/>
              <a:t>Intelligent phase modification can result in beams in desired direction</a:t>
            </a:r>
          </a:p>
          <a:p>
            <a:pPr lvl="1"/>
            <a:endParaRPr lang="en-US" sz="2000" dirty="0"/>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55</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538" t="15163" r="34134" b="9108"/>
          <a:stretch/>
        </p:blipFill>
        <p:spPr>
          <a:xfrm>
            <a:off x="4747845" y="3021926"/>
            <a:ext cx="2400301" cy="224184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347" t="15901" r="33172" b="8171"/>
          <a:stretch/>
        </p:blipFill>
        <p:spPr>
          <a:xfrm>
            <a:off x="1420632" y="3142602"/>
            <a:ext cx="2263343" cy="2121169"/>
          </a:xfrm>
          <a:prstGeom prst="rect">
            <a:avLst/>
          </a:prstGeom>
        </p:spPr>
      </p:pic>
      <p:cxnSp>
        <p:nvCxnSpPr>
          <p:cNvPr id="8" name="Straight Connector 7"/>
          <p:cNvCxnSpPr/>
          <p:nvPr/>
        </p:nvCxnSpPr>
        <p:spPr>
          <a:xfrm>
            <a:off x="1714500" y="5573501"/>
            <a:ext cx="1934307" cy="0"/>
          </a:xfrm>
          <a:prstGeom prst="line">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2061838" y="5894829"/>
            <a:ext cx="389262" cy="423558"/>
            <a:chOff x="1519646" y="1470313"/>
            <a:chExt cx="389262" cy="423558"/>
          </a:xfrm>
        </p:grpSpPr>
        <p:sp>
          <p:nvSpPr>
            <p:cNvPr id="36" name="L-Shape 35"/>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1999782" y="5573501"/>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397196" y="5890493"/>
            <a:ext cx="389262" cy="423558"/>
            <a:chOff x="1519646" y="1470313"/>
            <a:chExt cx="389262" cy="423558"/>
          </a:xfrm>
        </p:grpSpPr>
        <p:sp>
          <p:nvSpPr>
            <p:cNvPr id="40" name="L-Shape 39"/>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p:nvPr/>
        </p:nvSpPr>
        <p:spPr>
          <a:xfrm>
            <a:off x="2335140" y="5569165"/>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2723992" y="5890493"/>
            <a:ext cx="389262" cy="423558"/>
            <a:chOff x="1519646" y="1470313"/>
            <a:chExt cx="389262" cy="423558"/>
          </a:xfrm>
        </p:grpSpPr>
        <p:sp>
          <p:nvSpPr>
            <p:cNvPr id="48" name="L-Shape 47"/>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p:cNvSpPr/>
          <p:nvPr/>
        </p:nvSpPr>
        <p:spPr>
          <a:xfrm>
            <a:off x="2661936" y="5569165"/>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5149123" y="5389704"/>
            <a:ext cx="1735253" cy="556766"/>
          </a:xfrm>
          <a:prstGeom prst="line">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5361874" y="5885680"/>
            <a:ext cx="389262" cy="423558"/>
            <a:chOff x="1519646" y="1470313"/>
            <a:chExt cx="389262" cy="423558"/>
          </a:xfrm>
        </p:grpSpPr>
        <p:sp>
          <p:nvSpPr>
            <p:cNvPr id="72" name="L-Shape 71"/>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p:nvPr/>
        </p:nvSpPr>
        <p:spPr>
          <a:xfrm>
            <a:off x="5299818" y="5564352"/>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5697232" y="5881344"/>
            <a:ext cx="389262" cy="423558"/>
            <a:chOff x="1519646" y="1470313"/>
            <a:chExt cx="389262" cy="423558"/>
          </a:xfrm>
        </p:grpSpPr>
        <p:sp>
          <p:nvSpPr>
            <p:cNvPr id="76" name="L-Shape 75"/>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a:off x="5726046" y="5668087"/>
            <a:ext cx="431284" cy="44336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6024028" y="5881344"/>
            <a:ext cx="389262" cy="423558"/>
            <a:chOff x="1519646" y="1470313"/>
            <a:chExt cx="389262" cy="423558"/>
          </a:xfrm>
        </p:grpSpPr>
        <p:sp>
          <p:nvSpPr>
            <p:cNvPr id="80" name="L-Shape 79"/>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a:off x="6131908" y="5766141"/>
            <a:ext cx="286161" cy="26903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V="1">
            <a:off x="2552303" y="2584933"/>
            <a:ext cx="0" cy="436993"/>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342949" y="2657699"/>
            <a:ext cx="211330" cy="478538"/>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05471" y="5526484"/>
            <a:ext cx="2184761" cy="646331"/>
          </a:xfrm>
          <a:prstGeom prst="rect">
            <a:avLst/>
          </a:prstGeom>
          <a:noFill/>
        </p:spPr>
        <p:txBody>
          <a:bodyPr wrap="square" rtlCol="0">
            <a:spAutoFit/>
          </a:bodyPr>
          <a:lstStyle/>
          <a:p>
            <a:pPr algn="ctr"/>
            <a:r>
              <a:rPr lang="en-US" dirty="0"/>
              <a:t>Same frequency, different phase</a:t>
            </a:r>
          </a:p>
        </p:txBody>
      </p:sp>
    </p:spTree>
    <p:extLst>
      <p:ext uri="{BB962C8B-B14F-4D97-AF65-F5344CB8AC3E}">
        <p14:creationId xmlns:p14="http://schemas.microsoft.com/office/powerpoint/2010/main" val="3000639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Beamforming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How can </a:t>
            </a:r>
            <a:r>
              <a:rPr lang="en-US" sz="2400" dirty="0" err="1"/>
              <a:t>Tx</a:t>
            </a:r>
            <a:r>
              <a:rPr lang="en-US" sz="2400" dirty="0"/>
              <a:t> form a beam towards Rx?</a:t>
            </a:r>
            <a:endParaRPr lang="en-US" sz="1600" dirty="0"/>
          </a:p>
          <a:p>
            <a:pPr lvl="1"/>
            <a:r>
              <a:rPr lang="en-US" sz="2000" dirty="0"/>
              <a:t>Actual received signal at Rx is mixture of direct and reflected multi-paths</a:t>
            </a:r>
          </a:p>
          <a:p>
            <a:pPr lvl="1"/>
            <a:r>
              <a:rPr lang="en-US" sz="2000" dirty="0"/>
              <a:t>Multi-path reflections also modify phase</a:t>
            </a:r>
          </a:p>
          <a:p>
            <a:pPr lvl="1"/>
            <a:r>
              <a:rPr lang="en-US" sz="2000" dirty="0"/>
              <a:t>Rx can measure </a:t>
            </a:r>
            <a:r>
              <a:rPr lang="en-US" sz="2000" dirty="0" err="1"/>
              <a:t>Tx’s</a:t>
            </a:r>
            <a:r>
              <a:rPr lang="en-US" sz="2000" dirty="0"/>
              <a:t> signal and provide channel measurement feedback to </a:t>
            </a:r>
            <a:r>
              <a:rPr lang="en-US" sz="2000" dirty="0" err="1"/>
              <a:t>Tx</a:t>
            </a:r>
            <a:endParaRPr lang="en-US" sz="2000" dirty="0"/>
          </a:p>
          <a:p>
            <a:pPr lvl="1"/>
            <a:r>
              <a:rPr lang="en-US" sz="2000" dirty="0"/>
              <a:t>Explicit feedback more robust in capturing true channel state</a:t>
            </a:r>
          </a:p>
        </p:txBody>
      </p:sp>
      <p:sp>
        <p:nvSpPr>
          <p:cNvPr id="7" name="Slide Number Placeholder 6"/>
          <p:cNvSpPr>
            <a:spLocks noGrp="1"/>
          </p:cNvSpPr>
          <p:nvPr>
            <p:ph type="sldNum" sz="quarter" idx="12"/>
          </p:nvPr>
        </p:nvSpPr>
        <p:spPr/>
        <p:txBody>
          <a:bodyPr/>
          <a:lstStyle/>
          <a:p>
            <a:fld id="{A75E27EB-3160-4CD9-8D87-5A6A393A4E22}" type="slidenum">
              <a:rPr lang="en-US" smtClean="0"/>
              <a:t>56</a:t>
            </a:fld>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538" t="15163" r="34134" b="9108"/>
          <a:stretch/>
        </p:blipFill>
        <p:spPr>
          <a:xfrm>
            <a:off x="3068514" y="3069039"/>
            <a:ext cx="2400301" cy="2241845"/>
          </a:xfrm>
          <a:prstGeom prst="rect">
            <a:avLst/>
          </a:prstGeom>
        </p:spPr>
      </p:pic>
      <p:cxnSp>
        <p:nvCxnSpPr>
          <p:cNvPr id="54" name="Straight Connector 53"/>
          <p:cNvCxnSpPr/>
          <p:nvPr/>
        </p:nvCxnSpPr>
        <p:spPr>
          <a:xfrm>
            <a:off x="3469792" y="5436817"/>
            <a:ext cx="1735253" cy="556766"/>
          </a:xfrm>
          <a:prstGeom prst="line">
            <a:avLst/>
          </a:prstGeom>
          <a:ln w="19050">
            <a:solidFill>
              <a:srgbClr val="002060"/>
            </a:solidFill>
            <a:tailEnd type="none"/>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3682543" y="5932793"/>
            <a:ext cx="389262" cy="423558"/>
            <a:chOff x="1519646" y="1470313"/>
            <a:chExt cx="389262" cy="423558"/>
          </a:xfrm>
        </p:grpSpPr>
        <p:sp>
          <p:nvSpPr>
            <p:cNvPr id="72" name="L-Shape 71"/>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p:nvPr/>
        </p:nvSpPr>
        <p:spPr>
          <a:xfrm>
            <a:off x="3620487" y="5611465"/>
            <a:ext cx="632026" cy="64265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4017901" y="5928457"/>
            <a:ext cx="389262" cy="423558"/>
            <a:chOff x="1519646" y="1470313"/>
            <a:chExt cx="389262" cy="423558"/>
          </a:xfrm>
        </p:grpSpPr>
        <p:sp>
          <p:nvSpPr>
            <p:cNvPr id="76" name="L-Shape 75"/>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a:off x="4046715" y="5715200"/>
            <a:ext cx="431284" cy="44336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344697" y="5928457"/>
            <a:ext cx="389262" cy="423558"/>
            <a:chOff x="1519646" y="1470313"/>
            <a:chExt cx="389262" cy="423558"/>
          </a:xfrm>
        </p:grpSpPr>
        <p:sp>
          <p:nvSpPr>
            <p:cNvPr id="80" name="L-Shape 79"/>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a:off x="4452577" y="5813254"/>
            <a:ext cx="286161" cy="269036"/>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4663618" y="2704812"/>
            <a:ext cx="211330" cy="478538"/>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365630" y="2963008"/>
            <a:ext cx="2444261" cy="923330"/>
          </a:xfrm>
          <a:prstGeom prst="rect">
            <a:avLst/>
          </a:prstGeom>
          <a:noFill/>
        </p:spPr>
        <p:txBody>
          <a:bodyPr wrap="square" rtlCol="0">
            <a:spAutoFit/>
          </a:bodyPr>
          <a:lstStyle/>
          <a:p>
            <a:r>
              <a:rPr lang="en-US" dirty="0"/>
              <a:t>What else affect the phase of received signal in practice?</a:t>
            </a:r>
          </a:p>
        </p:txBody>
      </p:sp>
      <p:cxnSp>
        <p:nvCxnSpPr>
          <p:cNvPr id="8" name="Straight Arrow Connector 7"/>
          <p:cNvCxnSpPr/>
          <p:nvPr/>
        </p:nvCxnSpPr>
        <p:spPr>
          <a:xfrm flipH="1">
            <a:off x="5539154" y="3297115"/>
            <a:ext cx="659423" cy="34290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99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Beamforming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Channel sounding procedure </a:t>
            </a:r>
            <a:endParaRPr lang="en-US" sz="1200" dirty="0"/>
          </a:p>
          <a:p>
            <a:pPr lvl="1"/>
            <a:r>
              <a:rPr lang="en-US" sz="2000" dirty="0"/>
              <a:t>Explicit feedback</a:t>
            </a:r>
          </a:p>
          <a:p>
            <a:pPr lvl="1"/>
            <a:r>
              <a:rPr lang="en-US" sz="2000" dirty="0" err="1"/>
              <a:t>Beamformer</a:t>
            </a:r>
            <a:r>
              <a:rPr lang="en-US" sz="2000" dirty="0"/>
              <a:t> asks the </a:t>
            </a:r>
            <a:r>
              <a:rPr lang="en-US" sz="2000" dirty="0" err="1"/>
              <a:t>beamformee</a:t>
            </a:r>
            <a:r>
              <a:rPr lang="en-US" sz="2000" dirty="0"/>
              <a:t> to provide a feedback of channel measurement</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57</a:t>
            </a:fld>
            <a:endParaRPr lang="en-US" dirty="0"/>
          </a:p>
        </p:txBody>
      </p:sp>
      <p:sp>
        <p:nvSpPr>
          <p:cNvPr id="4" name="TextBox 3"/>
          <p:cNvSpPr txBox="1"/>
          <p:nvPr/>
        </p:nvSpPr>
        <p:spPr>
          <a:xfrm>
            <a:off x="3552092" y="2883679"/>
            <a:ext cx="1916723" cy="646331"/>
          </a:xfrm>
          <a:prstGeom prst="rect">
            <a:avLst/>
          </a:prstGeom>
          <a:noFill/>
        </p:spPr>
        <p:txBody>
          <a:bodyPr wrap="square" rtlCol="0">
            <a:spAutoFit/>
          </a:bodyPr>
          <a:lstStyle/>
          <a:p>
            <a:pPr algn="ctr"/>
            <a:r>
              <a:rPr lang="en-US" dirty="0"/>
              <a:t>Request channel measurement</a:t>
            </a:r>
          </a:p>
        </p:txBody>
      </p:sp>
      <p:cxnSp>
        <p:nvCxnSpPr>
          <p:cNvPr id="9" name="Straight Arrow Connector 8"/>
          <p:cNvCxnSpPr/>
          <p:nvPr/>
        </p:nvCxnSpPr>
        <p:spPr>
          <a:xfrm>
            <a:off x="2514600" y="3530010"/>
            <a:ext cx="403566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244362" y="3836179"/>
            <a:ext cx="2391507" cy="646331"/>
          </a:xfrm>
          <a:prstGeom prst="rect">
            <a:avLst/>
          </a:prstGeom>
          <a:noFill/>
        </p:spPr>
        <p:txBody>
          <a:bodyPr wrap="square" rtlCol="0">
            <a:spAutoFit/>
          </a:bodyPr>
          <a:lstStyle/>
          <a:p>
            <a:pPr algn="ctr"/>
            <a:r>
              <a:rPr lang="en-US" dirty="0"/>
              <a:t>Channel measurement feedback</a:t>
            </a:r>
          </a:p>
        </p:txBody>
      </p:sp>
      <p:cxnSp>
        <p:nvCxnSpPr>
          <p:cNvPr id="67" name="Straight Arrow Connector 66"/>
          <p:cNvCxnSpPr/>
          <p:nvPr/>
        </p:nvCxnSpPr>
        <p:spPr>
          <a:xfrm>
            <a:off x="2514600" y="4482510"/>
            <a:ext cx="4035669" cy="0"/>
          </a:xfrm>
          <a:prstGeom prst="straightConnector1">
            <a:avLst/>
          </a:prstGeom>
          <a:ln w="12700">
            <a:solidFill>
              <a:srgbClr val="00206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555024" y="4732992"/>
            <a:ext cx="1916723" cy="646331"/>
          </a:xfrm>
          <a:prstGeom prst="rect">
            <a:avLst/>
          </a:prstGeom>
          <a:noFill/>
        </p:spPr>
        <p:txBody>
          <a:bodyPr wrap="square" rtlCol="0">
            <a:spAutoFit/>
          </a:bodyPr>
          <a:lstStyle/>
          <a:p>
            <a:pPr algn="ctr"/>
            <a:r>
              <a:rPr lang="en-US" dirty="0"/>
              <a:t>Data packets (</a:t>
            </a:r>
            <a:r>
              <a:rPr lang="en-US" dirty="0" err="1"/>
              <a:t>beamformed</a:t>
            </a:r>
            <a:r>
              <a:rPr lang="en-US" dirty="0"/>
              <a:t>)</a:t>
            </a:r>
          </a:p>
        </p:txBody>
      </p:sp>
      <p:cxnSp>
        <p:nvCxnSpPr>
          <p:cNvPr id="69" name="Straight Arrow Connector 68"/>
          <p:cNvCxnSpPr/>
          <p:nvPr/>
        </p:nvCxnSpPr>
        <p:spPr>
          <a:xfrm>
            <a:off x="2517532" y="5379323"/>
            <a:ext cx="4035669"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05608" y="2379108"/>
            <a:ext cx="1521069" cy="3859824"/>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1005254" y="4532937"/>
            <a:ext cx="1354016" cy="523220"/>
          </a:xfrm>
          <a:prstGeom prst="rect">
            <a:avLst/>
          </a:prstGeom>
          <a:noFill/>
        </p:spPr>
        <p:txBody>
          <a:bodyPr wrap="square" rtlCol="0">
            <a:spAutoFit/>
          </a:bodyPr>
          <a:lstStyle/>
          <a:p>
            <a:pPr algn="ctr"/>
            <a:r>
              <a:rPr lang="en-US" sz="1400" dirty="0"/>
              <a:t>Calculate beam steering matrix</a:t>
            </a:r>
          </a:p>
        </p:txBody>
      </p:sp>
      <p:sp>
        <p:nvSpPr>
          <p:cNvPr id="71" name="TextBox 70"/>
          <p:cNvSpPr txBox="1"/>
          <p:nvPr/>
        </p:nvSpPr>
        <p:spPr>
          <a:xfrm>
            <a:off x="814753" y="6179194"/>
            <a:ext cx="1611924" cy="646331"/>
          </a:xfrm>
          <a:prstGeom prst="rect">
            <a:avLst/>
          </a:prstGeom>
          <a:noFill/>
        </p:spPr>
        <p:txBody>
          <a:bodyPr wrap="square" rtlCol="0">
            <a:spAutoFit/>
          </a:bodyPr>
          <a:lstStyle/>
          <a:p>
            <a:pPr algn="ctr"/>
            <a:r>
              <a:rPr lang="en-US" dirty="0" err="1"/>
              <a:t>Beamformer</a:t>
            </a:r>
            <a:r>
              <a:rPr lang="en-US" dirty="0"/>
              <a:t> (e.g. AP)</a:t>
            </a:r>
          </a:p>
        </p:txBody>
      </p:sp>
      <p:sp>
        <p:nvSpPr>
          <p:cNvPr id="72" name="Rectangle 71"/>
          <p:cNvSpPr/>
          <p:nvPr/>
        </p:nvSpPr>
        <p:spPr>
          <a:xfrm>
            <a:off x="6605686" y="2379108"/>
            <a:ext cx="1521069" cy="3859824"/>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p:cNvSpPr txBox="1"/>
          <p:nvPr/>
        </p:nvSpPr>
        <p:spPr>
          <a:xfrm>
            <a:off x="6605686" y="6179194"/>
            <a:ext cx="1521069" cy="646331"/>
          </a:xfrm>
          <a:prstGeom prst="rect">
            <a:avLst/>
          </a:prstGeom>
          <a:noFill/>
        </p:spPr>
        <p:txBody>
          <a:bodyPr wrap="square" rtlCol="0">
            <a:spAutoFit/>
          </a:bodyPr>
          <a:lstStyle/>
          <a:p>
            <a:pPr algn="ctr"/>
            <a:r>
              <a:rPr lang="en-US" dirty="0" err="1"/>
              <a:t>Beamformee</a:t>
            </a:r>
            <a:endParaRPr lang="en-US" dirty="0"/>
          </a:p>
          <a:p>
            <a:pPr algn="ctr"/>
            <a:r>
              <a:rPr lang="en-US" dirty="0"/>
              <a:t>(e.g. laptop)</a:t>
            </a:r>
          </a:p>
        </p:txBody>
      </p:sp>
      <p:sp>
        <p:nvSpPr>
          <p:cNvPr id="74" name="TextBox 73"/>
          <p:cNvSpPr txBox="1"/>
          <p:nvPr/>
        </p:nvSpPr>
        <p:spPr>
          <a:xfrm>
            <a:off x="6620607" y="3465648"/>
            <a:ext cx="1506148" cy="523220"/>
          </a:xfrm>
          <a:prstGeom prst="rect">
            <a:avLst/>
          </a:prstGeom>
          <a:noFill/>
        </p:spPr>
        <p:txBody>
          <a:bodyPr wrap="square" rtlCol="0">
            <a:spAutoFit/>
          </a:bodyPr>
          <a:lstStyle/>
          <a:p>
            <a:pPr algn="ctr"/>
            <a:r>
              <a:rPr lang="en-US" sz="1400" dirty="0"/>
              <a:t>Measure channel response</a:t>
            </a:r>
          </a:p>
        </p:txBody>
      </p:sp>
      <p:sp>
        <p:nvSpPr>
          <p:cNvPr id="17" name="Rectangle 16"/>
          <p:cNvSpPr/>
          <p:nvPr/>
        </p:nvSpPr>
        <p:spPr>
          <a:xfrm>
            <a:off x="8280355" y="2114976"/>
            <a:ext cx="501162" cy="369332"/>
          </a:xfrm>
          <a:prstGeom prst="rect">
            <a:avLst/>
          </a:prstGeom>
        </p:spPr>
        <p:txBody>
          <a:bodyPr wrap="square">
            <a:spAutoFit/>
          </a:bodyPr>
          <a:lstStyle/>
          <a:p>
            <a:r>
              <a:rPr lang="en-US" dirty="0">
                <a:solidFill>
                  <a:srgbClr val="222222"/>
                </a:solidFill>
                <a:latin typeface="Arial" panose="020B0604020202020204" pitchFamily="34" charset="0"/>
              </a:rPr>
              <a:t>[6]</a:t>
            </a:r>
            <a:endParaRPr lang="en-US" dirty="0"/>
          </a:p>
        </p:txBody>
      </p:sp>
    </p:spTree>
    <p:extLst>
      <p:ext uri="{BB962C8B-B14F-4D97-AF65-F5344CB8AC3E}">
        <p14:creationId xmlns:p14="http://schemas.microsoft.com/office/powerpoint/2010/main" val="2567826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Channel sounding in 802.11ac</a:t>
            </a:r>
          </a:p>
        </p:txBody>
      </p:sp>
      <p:sp>
        <p:nvSpPr>
          <p:cNvPr id="3" name="Content Placeholder 2"/>
          <p:cNvSpPr>
            <a:spLocks noGrp="1"/>
          </p:cNvSpPr>
          <p:nvPr>
            <p:ph idx="1"/>
          </p:nvPr>
        </p:nvSpPr>
        <p:spPr>
          <a:xfrm>
            <a:off x="155864" y="852055"/>
            <a:ext cx="8832272" cy="5860472"/>
          </a:xfrm>
        </p:spPr>
        <p:txBody>
          <a:bodyPr>
            <a:norm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NULL Data Packet (NDP) Announcement</a:t>
            </a:r>
            <a:endParaRPr lang="en-US" sz="1600" dirty="0"/>
          </a:p>
          <a:p>
            <a:pPr lvl="1"/>
            <a:r>
              <a:rPr lang="en-US" sz="2000" dirty="0" err="1"/>
              <a:t>Beamformer</a:t>
            </a:r>
            <a:r>
              <a:rPr lang="en-US" sz="2000" dirty="0"/>
              <a:t> first sends NDP announcement packet</a:t>
            </a:r>
          </a:p>
          <a:p>
            <a:pPr lvl="1"/>
            <a:r>
              <a:rPr lang="en-US" sz="2000" dirty="0"/>
              <a:t>Gain control over channel till channel sounding procedure is complete</a:t>
            </a:r>
          </a:p>
          <a:p>
            <a:pPr lvl="1"/>
            <a:r>
              <a:rPr lang="en-US" sz="2000" dirty="0"/>
              <a:t>Stations other than the </a:t>
            </a:r>
            <a:r>
              <a:rPr lang="en-US" sz="2000" dirty="0" err="1"/>
              <a:t>beamformee</a:t>
            </a:r>
            <a:r>
              <a:rPr lang="en-US" sz="2000" dirty="0"/>
              <a:t> will remain silent during the sounding process</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58</a:t>
            </a:fld>
            <a:endParaRPr lang="en-US" dirty="0"/>
          </a:p>
        </p:txBody>
      </p:sp>
      <p:cxnSp>
        <p:nvCxnSpPr>
          <p:cNvPr id="6" name="Straight Arrow Connector 5"/>
          <p:cNvCxnSpPr/>
          <p:nvPr/>
        </p:nvCxnSpPr>
        <p:spPr>
          <a:xfrm>
            <a:off x="1266092" y="1846385"/>
            <a:ext cx="5873262"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14500" y="1468315"/>
            <a:ext cx="1362808"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428017" y="896487"/>
            <a:ext cx="1935774" cy="584775"/>
          </a:xfrm>
          <a:prstGeom prst="rect">
            <a:avLst/>
          </a:prstGeom>
          <a:noFill/>
        </p:spPr>
        <p:txBody>
          <a:bodyPr wrap="square" rtlCol="0">
            <a:spAutoFit/>
          </a:bodyPr>
          <a:lstStyle/>
          <a:p>
            <a:pPr algn="ctr"/>
            <a:r>
              <a:rPr lang="en-US" sz="1600" dirty="0"/>
              <a:t>NULL data packet announcement</a:t>
            </a:r>
          </a:p>
        </p:txBody>
      </p:sp>
      <p:cxnSp>
        <p:nvCxnSpPr>
          <p:cNvPr id="21" name="Straight Arrow Connector 20"/>
          <p:cNvCxnSpPr/>
          <p:nvPr/>
        </p:nvCxnSpPr>
        <p:spPr>
          <a:xfrm>
            <a:off x="1266092" y="2974731"/>
            <a:ext cx="5873262"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901" y="1834928"/>
            <a:ext cx="1415395" cy="338554"/>
          </a:xfrm>
          <a:prstGeom prst="rect">
            <a:avLst/>
          </a:prstGeom>
          <a:noFill/>
        </p:spPr>
        <p:txBody>
          <a:bodyPr wrap="square" rtlCol="0">
            <a:spAutoFit/>
          </a:bodyPr>
          <a:lstStyle/>
          <a:p>
            <a:pPr algn="ctr"/>
            <a:r>
              <a:rPr lang="en-US" sz="1600" dirty="0" err="1"/>
              <a:t>Beamformer</a:t>
            </a:r>
            <a:endParaRPr lang="en-US" sz="1600" dirty="0"/>
          </a:p>
        </p:txBody>
      </p:sp>
      <p:sp>
        <p:nvSpPr>
          <p:cNvPr id="23" name="TextBox 22"/>
          <p:cNvSpPr txBox="1"/>
          <p:nvPr/>
        </p:nvSpPr>
        <p:spPr>
          <a:xfrm>
            <a:off x="74901" y="2974731"/>
            <a:ext cx="1415395" cy="338554"/>
          </a:xfrm>
          <a:prstGeom prst="rect">
            <a:avLst/>
          </a:prstGeom>
          <a:noFill/>
        </p:spPr>
        <p:txBody>
          <a:bodyPr wrap="square" rtlCol="0">
            <a:spAutoFit/>
          </a:bodyPr>
          <a:lstStyle/>
          <a:p>
            <a:pPr algn="ctr"/>
            <a:r>
              <a:rPr lang="en-US" sz="1600" dirty="0" err="1"/>
              <a:t>Beamformee</a:t>
            </a:r>
            <a:endParaRPr lang="en-US" sz="1600" dirty="0"/>
          </a:p>
        </p:txBody>
      </p:sp>
      <p:cxnSp>
        <p:nvCxnSpPr>
          <p:cNvPr id="12" name="Straight Arrow Connector 11"/>
          <p:cNvCxnSpPr/>
          <p:nvPr/>
        </p:nvCxnSpPr>
        <p:spPr>
          <a:xfrm flipH="1">
            <a:off x="2549769" y="1397977"/>
            <a:ext cx="26377" cy="25937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5876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Channel sounding in 802.11ac</a:t>
            </a:r>
          </a:p>
        </p:txBody>
      </p:sp>
      <p:sp>
        <p:nvSpPr>
          <p:cNvPr id="3" name="Content Placeholder 2"/>
          <p:cNvSpPr>
            <a:spLocks noGrp="1"/>
          </p:cNvSpPr>
          <p:nvPr>
            <p:ph idx="1"/>
          </p:nvPr>
        </p:nvSpPr>
        <p:spPr>
          <a:xfrm>
            <a:off x="155864" y="852055"/>
            <a:ext cx="8832272" cy="5860472"/>
          </a:xfrm>
        </p:spPr>
        <p:txBody>
          <a:bodyPr>
            <a:norm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NULL Data Packet (NDP)</a:t>
            </a:r>
          </a:p>
          <a:p>
            <a:pPr lvl="1"/>
            <a:r>
              <a:rPr lang="en-US" sz="2000" dirty="0" err="1"/>
              <a:t>Beamformer</a:t>
            </a:r>
            <a:r>
              <a:rPr lang="en-US" sz="2000" dirty="0"/>
              <a:t> follows NDP announcement with NDP packet</a:t>
            </a:r>
          </a:p>
          <a:p>
            <a:pPr lvl="1"/>
            <a:r>
              <a:rPr lang="en-US" sz="2000" dirty="0"/>
              <a:t>As the name suggests, no data in included in NDP</a:t>
            </a:r>
          </a:p>
          <a:p>
            <a:pPr lvl="1"/>
            <a:r>
              <a:rPr lang="en-US" sz="2000" dirty="0"/>
              <a:t>NDP contains training fields/sequences which is used by the </a:t>
            </a:r>
            <a:r>
              <a:rPr lang="en-US" sz="2000" dirty="0" err="1"/>
              <a:t>beamformee</a:t>
            </a:r>
            <a:r>
              <a:rPr lang="en-US" sz="2000" dirty="0"/>
              <a:t> to measure the channel response</a:t>
            </a:r>
          </a:p>
          <a:p>
            <a:pPr lvl="1"/>
            <a:endParaRPr lang="en-US" sz="2000" dirty="0"/>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59</a:t>
            </a:fld>
            <a:endParaRPr lang="en-US" dirty="0"/>
          </a:p>
        </p:txBody>
      </p:sp>
      <p:cxnSp>
        <p:nvCxnSpPr>
          <p:cNvPr id="6" name="Straight Arrow Connector 5"/>
          <p:cNvCxnSpPr/>
          <p:nvPr/>
        </p:nvCxnSpPr>
        <p:spPr>
          <a:xfrm>
            <a:off x="1266092" y="1846385"/>
            <a:ext cx="5873262"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14500" y="1468315"/>
            <a:ext cx="1362808"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665409" y="896487"/>
            <a:ext cx="1443772" cy="584775"/>
          </a:xfrm>
          <a:prstGeom prst="rect">
            <a:avLst/>
          </a:prstGeom>
          <a:noFill/>
        </p:spPr>
        <p:txBody>
          <a:bodyPr wrap="square" rtlCol="0">
            <a:spAutoFit/>
          </a:bodyPr>
          <a:lstStyle/>
          <a:p>
            <a:pPr algn="ctr"/>
            <a:r>
              <a:rPr lang="en-US" sz="1600" dirty="0"/>
              <a:t>NDP </a:t>
            </a:r>
          </a:p>
          <a:p>
            <a:pPr algn="ctr"/>
            <a:r>
              <a:rPr lang="en-US" sz="1600" dirty="0"/>
              <a:t>announcement</a:t>
            </a:r>
          </a:p>
        </p:txBody>
      </p:sp>
      <p:cxnSp>
        <p:nvCxnSpPr>
          <p:cNvPr id="21" name="Straight Arrow Connector 20"/>
          <p:cNvCxnSpPr/>
          <p:nvPr/>
        </p:nvCxnSpPr>
        <p:spPr>
          <a:xfrm>
            <a:off x="1266092" y="2974731"/>
            <a:ext cx="5873262"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901" y="1834928"/>
            <a:ext cx="1415395" cy="338554"/>
          </a:xfrm>
          <a:prstGeom prst="rect">
            <a:avLst/>
          </a:prstGeom>
          <a:noFill/>
        </p:spPr>
        <p:txBody>
          <a:bodyPr wrap="square" rtlCol="0">
            <a:spAutoFit/>
          </a:bodyPr>
          <a:lstStyle/>
          <a:p>
            <a:pPr algn="ctr"/>
            <a:r>
              <a:rPr lang="en-US" sz="1600" dirty="0" err="1"/>
              <a:t>Beamformer</a:t>
            </a:r>
            <a:endParaRPr lang="en-US" sz="1600" dirty="0"/>
          </a:p>
        </p:txBody>
      </p:sp>
      <p:sp>
        <p:nvSpPr>
          <p:cNvPr id="23" name="TextBox 22"/>
          <p:cNvSpPr txBox="1"/>
          <p:nvPr/>
        </p:nvSpPr>
        <p:spPr>
          <a:xfrm>
            <a:off x="74901" y="2974731"/>
            <a:ext cx="1415395" cy="338554"/>
          </a:xfrm>
          <a:prstGeom prst="rect">
            <a:avLst/>
          </a:prstGeom>
          <a:noFill/>
        </p:spPr>
        <p:txBody>
          <a:bodyPr wrap="square" rtlCol="0">
            <a:spAutoFit/>
          </a:bodyPr>
          <a:lstStyle/>
          <a:p>
            <a:pPr algn="ctr"/>
            <a:r>
              <a:rPr lang="en-US" sz="1600" dirty="0" err="1"/>
              <a:t>Beamformee</a:t>
            </a:r>
            <a:endParaRPr lang="en-US" sz="1600" dirty="0"/>
          </a:p>
        </p:txBody>
      </p:sp>
      <p:cxnSp>
        <p:nvCxnSpPr>
          <p:cNvPr id="12" name="Straight Arrow Connector 11"/>
          <p:cNvCxnSpPr/>
          <p:nvPr/>
        </p:nvCxnSpPr>
        <p:spPr>
          <a:xfrm flipH="1">
            <a:off x="2549769" y="1397977"/>
            <a:ext cx="26377" cy="25937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158271" y="1468315"/>
            <a:ext cx="835270"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288691" y="1095870"/>
            <a:ext cx="666385" cy="338554"/>
          </a:xfrm>
          <a:prstGeom prst="rect">
            <a:avLst/>
          </a:prstGeom>
          <a:noFill/>
        </p:spPr>
        <p:txBody>
          <a:bodyPr wrap="square" rtlCol="0">
            <a:spAutoFit/>
          </a:bodyPr>
          <a:lstStyle/>
          <a:p>
            <a:pPr algn="ctr"/>
            <a:r>
              <a:rPr lang="en-US" sz="1600" dirty="0"/>
              <a:t>NDP</a:t>
            </a:r>
          </a:p>
        </p:txBody>
      </p:sp>
      <p:cxnSp>
        <p:nvCxnSpPr>
          <p:cNvPr id="15" name="Straight Arrow Connector 14"/>
          <p:cNvCxnSpPr/>
          <p:nvPr/>
        </p:nvCxnSpPr>
        <p:spPr>
          <a:xfrm flipH="1">
            <a:off x="3549529" y="1378145"/>
            <a:ext cx="26377" cy="25937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17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Multiple Antenna Systems</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Wireless devices can be equipped with multiple antennas</a:t>
            </a:r>
            <a:endParaRPr lang="en-US" sz="1200" dirty="0"/>
          </a:p>
          <a:p>
            <a:pPr lvl="1"/>
            <a:r>
              <a:rPr lang="en-US" sz="2000" dirty="0"/>
              <a:t>Can multiple antennas increase the achievable capacity?</a:t>
            </a:r>
          </a:p>
          <a:p>
            <a:pPr lvl="1"/>
            <a:endParaRPr lang="en-US" sz="2000" dirty="0"/>
          </a:p>
          <a:p>
            <a:r>
              <a:rPr lang="en-US" sz="2400" dirty="0"/>
              <a:t>Multiple antenna systems</a:t>
            </a:r>
          </a:p>
          <a:p>
            <a:pPr lvl="1"/>
            <a:r>
              <a:rPr lang="en-US" sz="2000" dirty="0"/>
              <a:t>Early research in 1990s showed huge capacity gains</a:t>
            </a:r>
          </a:p>
          <a:p>
            <a:pPr lvl="1"/>
            <a:r>
              <a:rPr lang="en-US" sz="2000" dirty="0"/>
              <a:t>Practical systems developed in early 2000s</a:t>
            </a:r>
          </a:p>
          <a:p>
            <a:pPr lvl="1"/>
            <a:r>
              <a:rPr lang="en-US" sz="2000" dirty="0"/>
              <a:t>Commonly used in current </a:t>
            </a:r>
            <a:r>
              <a:rPr lang="en-US" sz="2000" dirty="0" err="1"/>
              <a:t>WiFi</a:t>
            </a:r>
            <a:r>
              <a:rPr lang="en-US" sz="2000" dirty="0"/>
              <a:t>, LTE, </a:t>
            </a:r>
            <a:r>
              <a:rPr lang="en-US" sz="2000" dirty="0" err="1"/>
              <a:t>WiMax</a:t>
            </a:r>
            <a:r>
              <a:rPr lang="en-US" sz="2000" dirty="0"/>
              <a:t> systems</a:t>
            </a:r>
          </a:p>
          <a:p>
            <a:pPr lvl="1"/>
            <a:endParaRPr lang="en-US" sz="2000" dirty="0"/>
          </a:p>
          <a:p>
            <a:r>
              <a:rPr lang="en-US" sz="2400" dirty="0"/>
              <a:t>Capacity gains</a:t>
            </a:r>
          </a:p>
          <a:p>
            <a:endParaRPr lang="en-US" sz="2400" dirty="0"/>
          </a:p>
          <a:p>
            <a:pPr lvl="1"/>
            <a:r>
              <a:rPr lang="en-US" sz="2000" dirty="0"/>
              <a:t>If only one end point (</a:t>
            </a:r>
            <a:r>
              <a:rPr lang="en-US" sz="2000" dirty="0" err="1"/>
              <a:t>Tx</a:t>
            </a:r>
            <a:r>
              <a:rPr lang="en-US" sz="2000" dirty="0"/>
              <a:t> or Rx) has multiple antennas</a:t>
            </a:r>
          </a:p>
          <a:p>
            <a:pPr lvl="2"/>
            <a:r>
              <a:rPr lang="en-US" sz="1600" dirty="0">
                <a:solidFill>
                  <a:srgbClr val="FF0000"/>
                </a:solidFill>
              </a:rPr>
              <a:t>Linear increase in SNR</a:t>
            </a:r>
            <a:r>
              <a:rPr lang="en-US" sz="1600" dirty="0"/>
              <a:t> without increasing transmission power</a:t>
            </a:r>
          </a:p>
          <a:p>
            <a:pPr lvl="1"/>
            <a:endParaRPr lang="en-US" sz="2000" dirty="0"/>
          </a:p>
          <a:p>
            <a:pPr lvl="1"/>
            <a:r>
              <a:rPr lang="en-US" sz="2000" dirty="0"/>
              <a:t>If both </a:t>
            </a:r>
            <a:r>
              <a:rPr lang="en-US" sz="2000" dirty="0" err="1"/>
              <a:t>Tx</a:t>
            </a:r>
            <a:r>
              <a:rPr lang="en-US" sz="2000" dirty="0"/>
              <a:t> and Rx have multiple antennas</a:t>
            </a:r>
          </a:p>
          <a:p>
            <a:pPr lvl="2"/>
            <a:r>
              <a:rPr lang="en-US" sz="1600" dirty="0">
                <a:solidFill>
                  <a:srgbClr val="FF0000"/>
                </a:solidFill>
              </a:rPr>
              <a:t>Linear increase in capacity </a:t>
            </a:r>
            <a:r>
              <a:rPr lang="en-US" sz="1600" dirty="0"/>
              <a:t>for every pair of </a:t>
            </a:r>
            <a:r>
              <a:rPr lang="en-US" sz="1600" dirty="0" err="1"/>
              <a:t>Tx</a:t>
            </a:r>
            <a:r>
              <a:rPr lang="en-US" sz="1600" dirty="0"/>
              <a:t>, Rx antenna</a:t>
            </a:r>
          </a:p>
          <a:p>
            <a:pPr lvl="2"/>
            <a:endParaRPr lang="en-US" sz="1600" dirty="0"/>
          </a:p>
          <a:p>
            <a:pPr lvl="1"/>
            <a:endParaRPr lang="en-US" sz="2000" dirty="0"/>
          </a:p>
          <a:p>
            <a:pPr lvl="1"/>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6</a:t>
            </a:fld>
            <a:endParaRPr lang="en-US" dirty="0"/>
          </a:p>
        </p:txBody>
      </p:sp>
    </p:spTree>
    <p:extLst>
      <p:ext uri="{BB962C8B-B14F-4D97-AF65-F5344CB8AC3E}">
        <p14:creationId xmlns:p14="http://schemas.microsoft.com/office/powerpoint/2010/main" val="402153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Channel sounding in 802.11ac</a:t>
            </a:r>
          </a:p>
        </p:txBody>
      </p:sp>
      <p:sp>
        <p:nvSpPr>
          <p:cNvPr id="3" name="Content Placeholder 2"/>
          <p:cNvSpPr>
            <a:spLocks noGrp="1"/>
          </p:cNvSpPr>
          <p:nvPr>
            <p:ph idx="1"/>
          </p:nvPr>
        </p:nvSpPr>
        <p:spPr>
          <a:xfrm>
            <a:off x="155864" y="852055"/>
            <a:ext cx="8832272" cy="5860472"/>
          </a:xfrm>
        </p:spPr>
        <p:txBody>
          <a:bodyPr>
            <a:norm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Channel feedback – compressed beamforming feedback</a:t>
            </a:r>
          </a:p>
          <a:p>
            <a:pPr lvl="1"/>
            <a:r>
              <a:rPr lang="en-US" sz="2000" dirty="0" err="1"/>
              <a:t>Beamformee</a:t>
            </a:r>
            <a:r>
              <a:rPr lang="en-US" sz="2000" dirty="0"/>
              <a:t> measure the channel response using NDP packet </a:t>
            </a:r>
          </a:p>
          <a:p>
            <a:pPr lvl="1"/>
            <a:r>
              <a:rPr lang="en-US" sz="2000" dirty="0"/>
              <a:t>Includes the measured channel response in feedback packet and sends it to </a:t>
            </a:r>
            <a:r>
              <a:rPr lang="en-US" sz="2000" dirty="0" err="1"/>
              <a:t>beamformer</a:t>
            </a:r>
            <a:endParaRPr lang="en-US" sz="2000" dirty="0"/>
          </a:p>
          <a:p>
            <a:pPr lvl="1"/>
            <a:r>
              <a:rPr lang="en-US" sz="2000" dirty="0"/>
              <a:t>Feedback is compressed before sending – resultant feedback is called Compressed Beamforming Feedback (CBF)</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60</a:t>
            </a:fld>
            <a:endParaRPr lang="en-US" dirty="0"/>
          </a:p>
        </p:txBody>
      </p:sp>
      <p:cxnSp>
        <p:nvCxnSpPr>
          <p:cNvPr id="6" name="Straight Arrow Connector 5"/>
          <p:cNvCxnSpPr/>
          <p:nvPr/>
        </p:nvCxnSpPr>
        <p:spPr>
          <a:xfrm>
            <a:off x="1266092" y="1846385"/>
            <a:ext cx="5873262"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14500" y="1468315"/>
            <a:ext cx="1362808"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665409" y="896487"/>
            <a:ext cx="1443772" cy="584775"/>
          </a:xfrm>
          <a:prstGeom prst="rect">
            <a:avLst/>
          </a:prstGeom>
          <a:noFill/>
        </p:spPr>
        <p:txBody>
          <a:bodyPr wrap="square" rtlCol="0">
            <a:spAutoFit/>
          </a:bodyPr>
          <a:lstStyle/>
          <a:p>
            <a:pPr algn="ctr"/>
            <a:r>
              <a:rPr lang="en-US" sz="1600" dirty="0"/>
              <a:t>NDP </a:t>
            </a:r>
          </a:p>
          <a:p>
            <a:pPr algn="ctr"/>
            <a:r>
              <a:rPr lang="en-US" sz="1600" dirty="0"/>
              <a:t>announcement</a:t>
            </a:r>
          </a:p>
        </p:txBody>
      </p:sp>
      <p:cxnSp>
        <p:nvCxnSpPr>
          <p:cNvPr id="21" name="Straight Arrow Connector 20"/>
          <p:cNvCxnSpPr/>
          <p:nvPr/>
        </p:nvCxnSpPr>
        <p:spPr>
          <a:xfrm>
            <a:off x="1266092" y="2974731"/>
            <a:ext cx="5873262"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4901" y="1834928"/>
            <a:ext cx="1415395" cy="338554"/>
          </a:xfrm>
          <a:prstGeom prst="rect">
            <a:avLst/>
          </a:prstGeom>
          <a:noFill/>
        </p:spPr>
        <p:txBody>
          <a:bodyPr wrap="square" rtlCol="0">
            <a:spAutoFit/>
          </a:bodyPr>
          <a:lstStyle/>
          <a:p>
            <a:pPr algn="ctr"/>
            <a:r>
              <a:rPr lang="en-US" sz="1600" dirty="0" err="1"/>
              <a:t>Beamformer</a:t>
            </a:r>
            <a:endParaRPr lang="en-US" sz="1600" dirty="0"/>
          </a:p>
        </p:txBody>
      </p:sp>
      <p:sp>
        <p:nvSpPr>
          <p:cNvPr id="23" name="TextBox 22"/>
          <p:cNvSpPr txBox="1"/>
          <p:nvPr/>
        </p:nvSpPr>
        <p:spPr>
          <a:xfrm>
            <a:off x="74901" y="2974731"/>
            <a:ext cx="1415395" cy="338554"/>
          </a:xfrm>
          <a:prstGeom prst="rect">
            <a:avLst/>
          </a:prstGeom>
          <a:noFill/>
        </p:spPr>
        <p:txBody>
          <a:bodyPr wrap="square" rtlCol="0">
            <a:spAutoFit/>
          </a:bodyPr>
          <a:lstStyle/>
          <a:p>
            <a:pPr algn="ctr"/>
            <a:r>
              <a:rPr lang="en-US" sz="1600" dirty="0" err="1"/>
              <a:t>Beamformee</a:t>
            </a:r>
            <a:endParaRPr lang="en-US" sz="1600" dirty="0"/>
          </a:p>
        </p:txBody>
      </p:sp>
      <p:cxnSp>
        <p:nvCxnSpPr>
          <p:cNvPr id="12" name="Straight Arrow Connector 11"/>
          <p:cNvCxnSpPr/>
          <p:nvPr/>
        </p:nvCxnSpPr>
        <p:spPr>
          <a:xfrm flipH="1">
            <a:off x="2549769" y="1397977"/>
            <a:ext cx="26377" cy="25937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158271" y="1468315"/>
            <a:ext cx="835270"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288691" y="1095870"/>
            <a:ext cx="666385" cy="338554"/>
          </a:xfrm>
          <a:prstGeom prst="rect">
            <a:avLst/>
          </a:prstGeom>
          <a:noFill/>
        </p:spPr>
        <p:txBody>
          <a:bodyPr wrap="square" rtlCol="0">
            <a:spAutoFit/>
          </a:bodyPr>
          <a:lstStyle/>
          <a:p>
            <a:pPr algn="ctr"/>
            <a:r>
              <a:rPr lang="en-US" sz="1600" dirty="0"/>
              <a:t>NDP</a:t>
            </a:r>
          </a:p>
        </p:txBody>
      </p:sp>
      <p:cxnSp>
        <p:nvCxnSpPr>
          <p:cNvPr id="15" name="Straight Arrow Connector 14"/>
          <p:cNvCxnSpPr/>
          <p:nvPr/>
        </p:nvCxnSpPr>
        <p:spPr>
          <a:xfrm flipH="1">
            <a:off x="3549529" y="1378145"/>
            <a:ext cx="26377" cy="25937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154732" y="2596901"/>
            <a:ext cx="835270"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575906" y="1929255"/>
            <a:ext cx="2277207" cy="584775"/>
          </a:xfrm>
          <a:prstGeom prst="rect">
            <a:avLst/>
          </a:prstGeom>
          <a:noFill/>
        </p:spPr>
        <p:txBody>
          <a:bodyPr wrap="square" rtlCol="0">
            <a:spAutoFit/>
          </a:bodyPr>
          <a:lstStyle/>
          <a:p>
            <a:pPr algn="ctr"/>
            <a:r>
              <a:rPr lang="en-US" sz="1600" dirty="0"/>
              <a:t>Compressed beamforming feedback</a:t>
            </a:r>
          </a:p>
        </p:txBody>
      </p:sp>
      <p:cxnSp>
        <p:nvCxnSpPr>
          <p:cNvPr id="18" name="Straight Arrow Connector 17"/>
          <p:cNvCxnSpPr/>
          <p:nvPr/>
        </p:nvCxnSpPr>
        <p:spPr>
          <a:xfrm flipH="1">
            <a:off x="4545990" y="2506731"/>
            <a:ext cx="26377" cy="25937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839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Channel matri</a:t>
            </a:r>
            <a:r>
              <a:rPr lang="en-US" sz="3200" dirty="0"/>
              <a:t>x</a:t>
            </a:r>
            <a:endParaRPr lang="en-US" sz="3200" b="1" dirty="0">
              <a:solidFill>
                <a:schemeClr val="bg1"/>
              </a:solidFill>
            </a:endParaRPr>
          </a:p>
        </p:txBody>
      </p:sp>
      <p:sp>
        <p:nvSpPr>
          <p:cNvPr id="3" name="Content Placeholder 2"/>
          <p:cNvSpPr>
            <a:spLocks noGrp="1"/>
          </p:cNvSpPr>
          <p:nvPr>
            <p:ph idx="1"/>
          </p:nvPr>
        </p:nvSpPr>
        <p:spPr>
          <a:xfrm>
            <a:off x="155864" y="852055"/>
            <a:ext cx="8832272" cy="5860472"/>
          </a:xfrm>
        </p:spPr>
        <p:txBody>
          <a:bodyPr>
            <a:normAutofit/>
          </a:bodyPr>
          <a:lstStyle/>
          <a:p>
            <a:endParaRPr lang="en-US" sz="2400" dirty="0"/>
          </a:p>
          <a:p>
            <a:endParaRPr lang="en-US" sz="2400" dirty="0"/>
          </a:p>
          <a:p>
            <a:endParaRPr lang="en-US" sz="2400" dirty="0"/>
          </a:p>
          <a:p>
            <a:endParaRPr lang="en-US" sz="2400" dirty="0"/>
          </a:p>
          <a:p>
            <a:r>
              <a:rPr lang="en-US" sz="2400" dirty="0"/>
              <a:t>Channel State Information (CSI)</a:t>
            </a:r>
          </a:p>
          <a:p>
            <a:pPr lvl="1"/>
            <a:r>
              <a:rPr lang="en-US" sz="2000" dirty="0"/>
              <a:t>Also used as feedback for MIMO spatial multiplexing</a:t>
            </a:r>
          </a:p>
          <a:p>
            <a:endParaRPr lang="en-US" sz="2400" dirty="0"/>
          </a:p>
          <a:p>
            <a:pPr lvl="1"/>
            <a:r>
              <a:rPr lang="en-US" sz="2000" dirty="0"/>
              <a:t>Use NDP training fields to measure phase and amplitude of each OFDM subcarriers, each </a:t>
            </a:r>
            <a:r>
              <a:rPr lang="en-US" sz="2000" dirty="0" err="1"/>
              <a:t>Tx</a:t>
            </a:r>
            <a:r>
              <a:rPr lang="en-US" sz="2000" dirty="0"/>
              <a:t> antenna and each Rx antenna</a:t>
            </a:r>
          </a:p>
          <a:p>
            <a:pPr lvl="1"/>
            <a:endParaRPr lang="en-US" sz="2000" dirty="0"/>
          </a:p>
          <a:p>
            <a:pPr lvl="1"/>
            <a:r>
              <a:rPr lang="en-US" sz="2000" dirty="0"/>
              <a:t>Challenge – the CSI matrix can be very large in size, especially for wider channel widths (e.g. 160 MHz)</a:t>
            </a:r>
          </a:p>
          <a:p>
            <a:pPr lvl="1"/>
            <a:endParaRPr lang="en-US" sz="2000" dirty="0"/>
          </a:p>
          <a:p>
            <a:pPr lvl="1"/>
            <a:r>
              <a:rPr lang="en-US" sz="2000" dirty="0"/>
              <a:t>Frequent feedback necessary for accurate beamforming – high overhead</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61</a:t>
            </a:fld>
            <a:endParaRPr lang="en-US" dirty="0"/>
          </a:p>
        </p:txBody>
      </p:sp>
      <p:sp>
        <p:nvSpPr>
          <p:cNvPr id="19" name="TextBox 18"/>
          <p:cNvSpPr txBox="1"/>
          <p:nvPr/>
        </p:nvSpPr>
        <p:spPr>
          <a:xfrm>
            <a:off x="1357678" y="1599872"/>
            <a:ext cx="1443772"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dirty="0"/>
              <a:t>Number of subcarriers</a:t>
            </a:r>
          </a:p>
        </p:txBody>
      </p:sp>
      <p:sp>
        <p:nvSpPr>
          <p:cNvPr id="24" name="TextBox 23"/>
          <p:cNvSpPr txBox="1"/>
          <p:nvPr/>
        </p:nvSpPr>
        <p:spPr>
          <a:xfrm>
            <a:off x="3672986" y="1599871"/>
            <a:ext cx="1443772"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dirty="0"/>
              <a:t>Number of </a:t>
            </a:r>
            <a:r>
              <a:rPr lang="en-US" sz="1600" dirty="0" err="1"/>
              <a:t>Tx</a:t>
            </a:r>
            <a:r>
              <a:rPr lang="en-US" sz="1600" dirty="0"/>
              <a:t> antenna</a:t>
            </a:r>
          </a:p>
        </p:txBody>
      </p:sp>
      <p:sp>
        <p:nvSpPr>
          <p:cNvPr id="25" name="TextBox 24"/>
          <p:cNvSpPr txBox="1"/>
          <p:nvPr/>
        </p:nvSpPr>
        <p:spPr>
          <a:xfrm>
            <a:off x="5988294" y="1599870"/>
            <a:ext cx="1443772"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dirty="0"/>
              <a:t>Number of Rx antenna</a:t>
            </a:r>
          </a:p>
        </p:txBody>
      </p:sp>
      <p:sp>
        <p:nvSpPr>
          <p:cNvPr id="4" name="Cross 3"/>
          <p:cNvSpPr/>
          <p:nvPr/>
        </p:nvSpPr>
        <p:spPr>
          <a:xfrm rot="2700000">
            <a:off x="3074560" y="1729599"/>
            <a:ext cx="325316" cy="325316"/>
          </a:xfrm>
          <a:prstGeom prst="plus">
            <a:avLst>
              <a:gd name="adj" fmla="val 39286"/>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rot="2700000">
            <a:off x="5389867" y="1729598"/>
            <a:ext cx="325316" cy="325316"/>
          </a:xfrm>
          <a:prstGeom prst="plus">
            <a:avLst>
              <a:gd name="adj" fmla="val 39286"/>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373392" y="887409"/>
            <a:ext cx="2042960" cy="338554"/>
          </a:xfrm>
          <a:prstGeom prst="rect">
            <a:avLst/>
          </a:prstGeom>
          <a:noFill/>
        </p:spPr>
        <p:txBody>
          <a:bodyPr wrap="square" rtlCol="0">
            <a:spAutoFit/>
          </a:bodyPr>
          <a:lstStyle/>
          <a:p>
            <a:pPr algn="ctr"/>
            <a:r>
              <a:rPr lang="en-US" sz="1600" dirty="0"/>
              <a:t>Feedback matrix</a:t>
            </a:r>
          </a:p>
        </p:txBody>
      </p:sp>
    </p:spTree>
    <p:extLst>
      <p:ext uri="{BB962C8B-B14F-4D97-AF65-F5344CB8AC3E}">
        <p14:creationId xmlns:p14="http://schemas.microsoft.com/office/powerpoint/2010/main" val="1120851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Channel feedback</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Compressed Beamforming Feedback (CBF)</a:t>
            </a:r>
          </a:p>
          <a:p>
            <a:pPr lvl="1"/>
            <a:r>
              <a:rPr lang="en-US" sz="2000" dirty="0"/>
              <a:t>Instead of sending the entire CSI matrix, </a:t>
            </a:r>
            <a:r>
              <a:rPr lang="en-US" sz="2000" dirty="0" err="1"/>
              <a:t>beamformee</a:t>
            </a:r>
            <a:r>
              <a:rPr lang="en-US" sz="2000" dirty="0"/>
              <a:t> transforms the matrix through Singular Value Decomposition </a:t>
            </a:r>
          </a:p>
          <a:p>
            <a:pPr lvl="1"/>
            <a:endParaRPr lang="en-US" sz="2000" dirty="0"/>
          </a:p>
          <a:p>
            <a:pPr lvl="1"/>
            <a:r>
              <a:rPr lang="en-US" sz="2000" dirty="0"/>
              <a:t>Further compresses it using “Givens rotation” and quantization to yield CBF</a:t>
            </a:r>
          </a:p>
          <a:p>
            <a:pPr lvl="2"/>
            <a:r>
              <a:rPr lang="en-US" sz="1600" dirty="0"/>
              <a:t>Reduction in size over 120% compared to full CSI</a:t>
            </a:r>
          </a:p>
          <a:p>
            <a:pPr lvl="1"/>
            <a:endParaRPr lang="en-US" sz="2000" dirty="0"/>
          </a:p>
          <a:p>
            <a:pPr lvl="1"/>
            <a:r>
              <a:rPr lang="en-US" sz="2000" dirty="0"/>
              <a:t>After compression, </a:t>
            </a:r>
            <a:r>
              <a:rPr lang="en-US" sz="2000" dirty="0" err="1"/>
              <a:t>beamformee</a:t>
            </a:r>
            <a:r>
              <a:rPr lang="en-US" sz="2000" dirty="0"/>
              <a:t> sends the CBF to </a:t>
            </a:r>
            <a:r>
              <a:rPr lang="en-US" sz="2000" dirty="0" err="1"/>
              <a:t>beamformer</a:t>
            </a:r>
            <a:endParaRPr lang="en-US" sz="2000" dirty="0"/>
          </a:p>
          <a:p>
            <a:pPr lvl="1"/>
            <a:endParaRPr lang="en-US" sz="2000" dirty="0"/>
          </a:p>
          <a:p>
            <a:r>
              <a:rPr lang="en-US" sz="2400" dirty="0" err="1"/>
              <a:t>Beamformer</a:t>
            </a:r>
            <a:r>
              <a:rPr lang="en-US" sz="2400" dirty="0"/>
              <a:t> </a:t>
            </a:r>
          </a:p>
          <a:p>
            <a:pPr lvl="1"/>
            <a:r>
              <a:rPr lang="en-US" sz="2000" dirty="0"/>
              <a:t>After receiving the CBF, the </a:t>
            </a:r>
            <a:r>
              <a:rPr lang="en-US" sz="2000" dirty="0" err="1"/>
              <a:t>beamformer</a:t>
            </a:r>
            <a:r>
              <a:rPr lang="en-US" sz="2000" dirty="0"/>
              <a:t> calculates the steering matrix</a:t>
            </a:r>
          </a:p>
          <a:p>
            <a:pPr lvl="1"/>
            <a:endParaRPr lang="en-US" sz="2000" dirty="0"/>
          </a:p>
          <a:p>
            <a:pPr lvl="1"/>
            <a:r>
              <a:rPr lang="en-US" sz="2000" dirty="0"/>
              <a:t>The steering matrix is used to adjust the phase on each antenna such that their transmitted signal meets constructively at the </a:t>
            </a:r>
            <a:r>
              <a:rPr lang="en-US" sz="2000" dirty="0" err="1"/>
              <a:t>beamformee</a:t>
            </a:r>
            <a:r>
              <a:rPr lang="en-US" sz="2000" dirty="0"/>
              <a:t>, essentially creating a signal beam</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62</a:t>
            </a:fld>
            <a:endParaRPr lang="en-US" dirty="0"/>
          </a:p>
        </p:txBody>
      </p:sp>
    </p:spTree>
    <p:extLst>
      <p:ext uri="{BB962C8B-B14F-4D97-AF65-F5344CB8AC3E}">
        <p14:creationId xmlns:p14="http://schemas.microsoft.com/office/powerpoint/2010/main" val="6724339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Wireless networking - I</a:t>
            </a:r>
          </a:p>
        </p:txBody>
      </p:sp>
      <p:sp>
        <p:nvSpPr>
          <p:cNvPr id="3" name="Content Placeholder 2"/>
          <p:cNvSpPr>
            <a:spLocks noGrp="1"/>
          </p:cNvSpPr>
          <p:nvPr>
            <p:ph idx="1"/>
          </p:nvPr>
        </p:nvSpPr>
        <p:spPr>
          <a:xfrm>
            <a:off x="155864" y="852055"/>
            <a:ext cx="8549597" cy="4961723"/>
          </a:xfrm>
        </p:spPr>
        <p:txBody>
          <a:bodyPr anchor="ctr" anchorCtr="1">
            <a:normAutofit/>
          </a:bodyPr>
          <a:lstStyle/>
          <a:p>
            <a:pPr>
              <a:lnSpc>
                <a:spcPct val="200000"/>
              </a:lnSpc>
            </a:pPr>
            <a:r>
              <a:rPr lang="en-US" sz="2400" dirty="0"/>
              <a:t>Today’s agenda</a:t>
            </a:r>
          </a:p>
          <a:p>
            <a:pPr lvl="1">
              <a:lnSpc>
                <a:spcPct val="200000"/>
              </a:lnSpc>
            </a:pPr>
            <a:r>
              <a:rPr lang="en-US" sz="2000" dirty="0"/>
              <a:t>MIMO overview</a:t>
            </a:r>
          </a:p>
          <a:p>
            <a:pPr lvl="1">
              <a:lnSpc>
                <a:spcPct val="200000"/>
              </a:lnSpc>
            </a:pPr>
            <a:r>
              <a:rPr lang="en-US" sz="2000" dirty="0"/>
              <a:t>MIMO rate adaptation</a:t>
            </a:r>
          </a:p>
          <a:p>
            <a:pPr lvl="1">
              <a:lnSpc>
                <a:spcPct val="200000"/>
              </a:lnSpc>
            </a:pPr>
            <a:r>
              <a:rPr lang="en-US" sz="2000" dirty="0"/>
              <a:t>MIMO energy consumption</a:t>
            </a:r>
          </a:p>
          <a:p>
            <a:pPr lvl="1">
              <a:lnSpc>
                <a:spcPct val="200000"/>
              </a:lnSpc>
            </a:pPr>
            <a:r>
              <a:rPr lang="en-US" sz="2000" dirty="0"/>
              <a:t>Beamforming</a:t>
            </a:r>
          </a:p>
          <a:p>
            <a:pPr lvl="1">
              <a:lnSpc>
                <a:spcPct val="200000"/>
              </a:lnSpc>
            </a:pPr>
            <a:r>
              <a:rPr lang="en-US" sz="2000" dirty="0"/>
              <a:t>MU-MIMO and user selection</a:t>
            </a:r>
            <a:endParaRPr lang="en-US" sz="1600" dirty="0"/>
          </a:p>
        </p:txBody>
      </p:sp>
      <p:sp>
        <p:nvSpPr>
          <p:cNvPr id="4" name="Slide Number Placeholder 3"/>
          <p:cNvSpPr>
            <a:spLocks noGrp="1"/>
          </p:cNvSpPr>
          <p:nvPr>
            <p:ph type="sldNum" sz="quarter" idx="12"/>
          </p:nvPr>
        </p:nvSpPr>
        <p:spPr/>
        <p:txBody>
          <a:bodyPr/>
          <a:lstStyle/>
          <a:p>
            <a:fld id="{A75E27EB-3160-4CD9-8D87-5A6A393A4E22}" type="slidenum">
              <a:rPr lang="en-US" smtClean="0"/>
              <a:t>63</a:t>
            </a:fld>
            <a:endParaRPr lang="en-US" dirty="0"/>
          </a:p>
        </p:txBody>
      </p:sp>
      <p:sp>
        <p:nvSpPr>
          <p:cNvPr id="5" name="Right Arrow 4"/>
          <p:cNvSpPr/>
          <p:nvPr/>
        </p:nvSpPr>
        <p:spPr>
          <a:xfrm>
            <a:off x="2356338" y="5002823"/>
            <a:ext cx="492370" cy="272562"/>
          </a:xfrm>
          <a:prstGeom prst="rightArrow">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8758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Multi-User Beamforming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Can the AP form beams to multiple clients at the same time?</a:t>
            </a:r>
          </a:p>
          <a:p>
            <a:endParaRPr lang="en-US" sz="2400" dirty="0"/>
          </a:p>
          <a:p>
            <a:r>
              <a:rPr lang="en-US" sz="2400" dirty="0"/>
              <a:t>Can it send separate data to each client at the same time?</a:t>
            </a:r>
            <a:endParaRPr lang="en-US" sz="2000" dirty="0"/>
          </a:p>
          <a:p>
            <a:endParaRPr lang="en-US" sz="2000" dirty="0"/>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64</a:t>
            </a:fld>
            <a:endParaRPr lang="en-US" dirty="0"/>
          </a:p>
        </p:txBody>
      </p:sp>
      <p:grpSp>
        <p:nvGrpSpPr>
          <p:cNvPr id="5" name="Group 4"/>
          <p:cNvGrpSpPr/>
          <p:nvPr/>
        </p:nvGrpSpPr>
        <p:grpSpPr>
          <a:xfrm>
            <a:off x="2772935" y="3037336"/>
            <a:ext cx="3152718" cy="3135940"/>
            <a:chOff x="5375459" y="997521"/>
            <a:chExt cx="3152718" cy="3135940"/>
          </a:xfrm>
        </p:grpSpPr>
        <p:sp>
          <p:nvSpPr>
            <p:cNvPr id="6" name="Oval 5"/>
            <p:cNvSpPr/>
            <p:nvPr/>
          </p:nvSpPr>
          <p:spPr>
            <a:xfrm>
              <a:off x="5375459" y="997521"/>
              <a:ext cx="3152718" cy="3135940"/>
            </a:xfrm>
            <a:prstGeom prst="ellipse">
              <a:avLst/>
            </a:prstGeom>
            <a:gradFill flip="none" rotWithShape="1">
              <a:gsLst>
                <a:gs pos="0">
                  <a:schemeClr val="accent2">
                    <a:lumMod val="75000"/>
                  </a:schemeClr>
                </a:gs>
                <a:gs pos="74000">
                  <a:srgbClr val="FF0000">
                    <a:lumMod val="0"/>
                    <a:lumOff val="100000"/>
                  </a:srgbClr>
                </a:gs>
              </a:gsLst>
              <a:path path="circle">
                <a:fillToRect l="50000" t="50000" r="50000" b="50000"/>
              </a:path>
              <a:tileRect/>
            </a:gra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654906" y="2131813"/>
              <a:ext cx="649846" cy="701351"/>
            </a:xfrm>
            <a:prstGeom prst="rect">
              <a:avLst/>
            </a:prstGeom>
            <a:noFill/>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1051" y="1097053"/>
              <a:ext cx="426938" cy="604157"/>
            </a:xfrm>
            <a:prstGeom prst="rect">
              <a:avLst/>
            </a:prstGeom>
          </p:spPr>
        </p:pic>
      </p:grpSp>
      <p:sp>
        <p:nvSpPr>
          <p:cNvPr id="10" name="Freeform 9"/>
          <p:cNvSpPr/>
          <p:nvPr/>
        </p:nvSpPr>
        <p:spPr>
          <a:xfrm>
            <a:off x="4364922" y="2787161"/>
            <a:ext cx="831329" cy="1514427"/>
          </a:xfrm>
          <a:custGeom>
            <a:avLst/>
            <a:gdLst>
              <a:gd name="connsiteX0" fmla="*/ 22437 w 761498"/>
              <a:gd name="connsiteY0" fmla="*/ 1247713 h 1249863"/>
              <a:gd name="connsiteX1" fmla="*/ 127945 w 761498"/>
              <a:gd name="connsiteY1" fmla="*/ 597083 h 1249863"/>
              <a:gd name="connsiteX2" fmla="*/ 312583 w 761498"/>
              <a:gd name="connsiteY2" fmla="*/ 104713 h 1249863"/>
              <a:gd name="connsiteX3" fmla="*/ 620314 w 761498"/>
              <a:gd name="connsiteY3" fmla="*/ 16790 h 1249863"/>
              <a:gd name="connsiteX4" fmla="*/ 760991 w 761498"/>
              <a:gd name="connsiteY4" fmla="*/ 342106 h 1249863"/>
              <a:gd name="connsiteX5" fmla="*/ 576353 w 761498"/>
              <a:gd name="connsiteY5" fmla="*/ 790513 h 1249863"/>
              <a:gd name="connsiteX6" fmla="*/ 22437 w 761498"/>
              <a:gd name="connsiteY6" fmla="*/ 1247713 h 12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498" h="1249863">
                <a:moveTo>
                  <a:pt x="22437" y="1247713"/>
                </a:moveTo>
                <a:cubicBezTo>
                  <a:pt x="-52298" y="1215475"/>
                  <a:pt x="79587" y="787583"/>
                  <a:pt x="127945" y="597083"/>
                </a:cubicBezTo>
                <a:cubicBezTo>
                  <a:pt x="176303" y="406583"/>
                  <a:pt x="230522" y="201428"/>
                  <a:pt x="312583" y="104713"/>
                </a:cubicBezTo>
                <a:cubicBezTo>
                  <a:pt x="394644" y="7998"/>
                  <a:pt x="545579" y="-22775"/>
                  <a:pt x="620314" y="16790"/>
                </a:cubicBezTo>
                <a:cubicBezTo>
                  <a:pt x="695049" y="56355"/>
                  <a:pt x="768318" y="213152"/>
                  <a:pt x="760991" y="342106"/>
                </a:cubicBezTo>
                <a:cubicBezTo>
                  <a:pt x="753664" y="471060"/>
                  <a:pt x="695049" y="639578"/>
                  <a:pt x="576353" y="790513"/>
                </a:cubicBezTo>
                <a:cubicBezTo>
                  <a:pt x="457657" y="941447"/>
                  <a:pt x="97172" y="1279951"/>
                  <a:pt x="22437" y="1247713"/>
                </a:cubicBezTo>
                <a:close/>
              </a:path>
            </a:pathLst>
          </a:cu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5465" y="5097657"/>
            <a:ext cx="382933" cy="526031"/>
          </a:xfrm>
          <a:prstGeom prst="rect">
            <a:avLst/>
          </a:prstGeom>
        </p:spPr>
      </p:pic>
      <p:sp>
        <p:nvSpPr>
          <p:cNvPr id="12" name="TextBox 11"/>
          <p:cNvSpPr txBox="1"/>
          <p:nvPr/>
        </p:nvSpPr>
        <p:spPr>
          <a:xfrm>
            <a:off x="5267077" y="5194992"/>
            <a:ext cx="208199" cy="321572"/>
          </a:xfrm>
          <a:prstGeom prst="rect">
            <a:avLst/>
          </a:prstGeom>
          <a:noFill/>
        </p:spPr>
        <p:txBody>
          <a:bodyPr wrap="square" rtlCol="0">
            <a:spAutoFit/>
          </a:bodyPr>
          <a:lstStyle/>
          <a:p>
            <a:r>
              <a:rPr lang="en-US" dirty="0"/>
              <a:t>B</a:t>
            </a:r>
          </a:p>
        </p:txBody>
      </p:sp>
      <p:sp>
        <p:nvSpPr>
          <p:cNvPr id="13" name="TextBox 12"/>
          <p:cNvSpPr txBox="1"/>
          <p:nvPr/>
        </p:nvSpPr>
        <p:spPr>
          <a:xfrm>
            <a:off x="4719793" y="2876550"/>
            <a:ext cx="208199" cy="369332"/>
          </a:xfrm>
          <a:prstGeom prst="rect">
            <a:avLst/>
          </a:prstGeom>
          <a:noFill/>
        </p:spPr>
        <p:txBody>
          <a:bodyPr wrap="square" rtlCol="0">
            <a:spAutoFit/>
          </a:bodyPr>
          <a:lstStyle/>
          <a:p>
            <a:r>
              <a:rPr lang="en-US" dirty="0"/>
              <a:t>A</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1286" y="4467542"/>
            <a:ext cx="382933" cy="526031"/>
          </a:xfrm>
          <a:prstGeom prst="rect">
            <a:avLst/>
          </a:prstGeom>
        </p:spPr>
      </p:pic>
      <p:sp>
        <p:nvSpPr>
          <p:cNvPr id="15" name="TextBox 14"/>
          <p:cNvSpPr txBox="1"/>
          <p:nvPr/>
        </p:nvSpPr>
        <p:spPr>
          <a:xfrm>
            <a:off x="2995636" y="4922176"/>
            <a:ext cx="208199" cy="369332"/>
          </a:xfrm>
          <a:prstGeom prst="rect">
            <a:avLst/>
          </a:prstGeom>
          <a:noFill/>
        </p:spPr>
        <p:txBody>
          <a:bodyPr wrap="square" rtlCol="0">
            <a:spAutoFit/>
          </a:bodyPr>
          <a:lstStyle/>
          <a:p>
            <a:r>
              <a:rPr lang="en-US" dirty="0"/>
              <a:t>C</a:t>
            </a:r>
          </a:p>
        </p:txBody>
      </p:sp>
      <p:sp>
        <p:nvSpPr>
          <p:cNvPr id="16" name="Freeform 15"/>
          <p:cNvSpPr/>
          <p:nvPr/>
        </p:nvSpPr>
        <p:spPr>
          <a:xfrm rot="12846319">
            <a:off x="2762005" y="4144264"/>
            <a:ext cx="1184518" cy="1214437"/>
          </a:xfrm>
          <a:custGeom>
            <a:avLst/>
            <a:gdLst>
              <a:gd name="connsiteX0" fmla="*/ 22437 w 761498"/>
              <a:gd name="connsiteY0" fmla="*/ 1247713 h 1249863"/>
              <a:gd name="connsiteX1" fmla="*/ 127945 w 761498"/>
              <a:gd name="connsiteY1" fmla="*/ 597083 h 1249863"/>
              <a:gd name="connsiteX2" fmla="*/ 312583 w 761498"/>
              <a:gd name="connsiteY2" fmla="*/ 104713 h 1249863"/>
              <a:gd name="connsiteX3" fmla="*/ 620314 w 761498"/>
              <a:gd name="connsiteY3" fmla="*/ 16790 h 1249863"/>
              <a:gd name="connsiteX4" fmla="*/ 760991 w 761498"/>
              <a:gd name="connsiteY4" fmla="*/ 342106 h 1249863"/>
              <a:gd name="connsiteX5" fmla="*/ 576353 w 761498"/>
              <a:gd name="connsiteY5" fmla="*/ 790513 h 1249863"/>
              <a:gd name="connsiteX6" fmla="*/ 22437 w 761498"/>
              <a:gd name="connsiteY6" fmla="*/ 1247713 h 12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498" h="1249863">
                <a:moveTo>
                  <a:pt x="22437" y="1247713"/>
                </a:moveTo>
                <a:cubicBezTo>
                  <a:pt x="-52298" y="1215475"/>
                  <a:pt x="79587" y="787583"/>
                  <a:pt x="127945" y="597083"/>
                </a:cubicBezTo>
                <a:cubicBezTo>
                  <a:pt x="176303" y="406583"/>
                  <a:pt x="230522" y="201428"/>
                  <a:pt x="312583" y="104713"/>
                </a:cubicBezTo>
                <a:cubicBezTo>
                  <a:pt x="394644" y="7998"/>
                  <a:pt x="545579" y="-22775"/>
                  <a:pt x="620314" y="16790"/>
                </a:cubicBezTo>
                <a:cubicBezTo>
                  <a:pt x="695049" y="56355"/>
                  <a:pt x="768318" y="213152"/>
                  <a:pt x="760991" y="342106"/>
                </a:cubicBezTo>
                <a:cubicBezTo>
                  <a:pt x="753664" y="471060"/>
                  <a:pt x="695049" y="639578"/>
                  <a:pt x="576353" y="790513"/>
                </a:cubicBezTo>
                <a:cubicBezTo>
                  <a:pt x="457657" y="941447"/>
                  <a:pt x="97172" y="1279951"/>
                  <a:pt x="22437" y="1247713"/>
                </a:cubicBezTo>
                <a:close/>
              </a:path>
            </a:pathLst>
          </a:cu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4529416" y="4715598"/>
            <a:ext cx="1184518" cy="1214437"/>
          </a:xfrm>
          <a:custGeom>
            <a:avLst/>
            <a:gdLst>
              <a:gd name="connsiteX0" fmla="*/ 22437 w 761498"/>
              <a:gd name="connsiteY0" fmla="*/ 1247713 h 1249863"/>
              <a:gd name="connsiteX1" fmla="*/ 127945 w 761498"/>
              <a:gd name="connsiteY1" fmla="*/ 597083 h 1249863"/>
              <a:gd name="connsiteX2" fmla="*/ 312583 w 761498"/>
              <a:gd name="connsiteY2" fmla="*/ 104713 h 1249863"/>
              <a:gd name="connsiteX3" fmla="*/ 620314 w 761498"/>
              <a:gd name="connsiteY3" fmla="*/ 16790 h 1249863"/>
              <a:gd name="connsiteX4" fmla="*/ 760991 w 761498"/>
              <a:gd name="connsiteY4" fmla="*/ 342106 h 1249863"/>
              <a:gd name="connsiteX5" fmla="*/ 576353 w 761498"/>
              <a:gd name="connsiteY5" fmla="*/ 790513 h 1249863"/>
              <a:gd name="connsiteX6" fmla="*/ 22437 w 761498"/>
              <a:gd name="connsiteY6" fmla="*/ 1247713 h 12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498" h="1249863">
                <a:moveTo>
                  <a:pt x="22437" y="1247713"/>
                </a:moveTo>
                <a:cubicBezTo>
                  <a:pt x="-52298" y="1215475"/>
                  <a:pt x="79587" y="787583"/>
                  <a:pt x="127945" y="597083"/>
                </a:cubicBezTo>
                <a:cubicBezTo>
                  <a:pt x="176303" y="406583"/>
                  <a:pt x="230522" y="201428"/>
                  <a:pt x="312583" y="104713"/>
                </a:cubicBezTo>
                <a:cubicBezTo>
                  <a:pt x="394644" y="7998"/>
                  <a:pt x="545579" y="-22775"/>
                  <a:pt x="620314" y="16790"/>
                </a:cubicBezTo>
                <a:cubicBezTo>
                  <a:pt x="695049" y="56355"/>
                  <a:pt x="768318" y="213152"/>
                  <a:pt x="760991" y="342106"/>
                </a:cubicBezTo>
                <a:cubicBezTo>
                  <a:pt x="753664" y="471060"/>
                  <a:pt x="695049" y="639578"/>
                  <a:pt x="576353" y="790513"/>
                </a:cubicBezTo>
                <a:cubicBezTo>
                  <a:pt x="457657" y="941447"/>
                  <a:pt x="97172" y="1279951"/>
                  <a:pt x="22437" y="1247713"/>
                </a:cubicBezTo>
                <a:close/>
              </a:path>
            </a:pathLst>
          </a:cu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915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Multi-User MIMO (MU-MIMO)</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MU-MIMO</a:t>
            </a:r>
          </a:p>
          <a:p>
            <a:pPr lvl="1"/>
            <a:r>
              <a:rPr lang="en-US" sz="2000" dirty="0"/>
              <a:t>Use multi-user beamforming to send data</a:t>
            </a:r>
          </a:p>
          <a:p>
            <a:pPr lvl="1"/>
            <a:endParaRPr lang="en-US" sz="2000" dirty="0"/>
          </a:p>
          <a:p>
            <a:pPr lvl="1"/>
            <a:r>
              <a:rPr lang="en-US" sz="2000" dirty="0">
                <a:solidFill>
                  <a:srgbClr val="FF0000"/>
                </a:solidFill>
              </a:rPr>
              <a:t>AP can send separate spatial streams of data to different clients at the same time</a:t>
            </a:r>
            <a:endParaRPr lang="en-US" sz="1800" dirty="0">
              <a:solidFill>
                <a:srgbClr val="FF0000"/>
              </a:solidFill>
            </a:endParaRPr>
          </a:p>
          <a:p>
            <a:pPr lvl="1"/>
            <a:endParaRPr lang="en-US" sz="2000" dirty="0"/>
          </a:p>
          <a:p>
            <a:r>
              <a:rPr lang="en-US" sz="2400" dirty="0"/>
              <a:t>MIMO vs. MU-MIMO </a:t>
            </a:r>
          </a:p>
          <a:p>
            <a:pPr lvl="1"/>
            <a:endParaRPr lang="en-US" sz="2000" dirty="0"/>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65</a:t>
            </a:fld>
            <a:endParaRPr lang="en-US" dirty="0"/>
          </a:p>
        </p:txBody>
      </p:sp>
      <p:sp>
        <p:nvSpPr>
          <p:cNvPr id="19" name="Rounded Rectangle 18"/>
          <p:cNvSpPr/>
          <p:nvPr/>
        </p:nvSpPr>
        <p:spPr>
          <a:xfrm>
            <a:off x="3029412" y="4497122"/>
            <a:ext cx="583475" cy="99573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sp>
        <p:nvSpPr>
          <p:cNvPr id="18" name="Rounded Rectangle 17"/>
          <p:cNvSpPr/>
          <p:nvPr/>
        </p:nvSpPr>
        <p:spPr>
          <a:xfrm>
            <a:off x="615310" y="4204167"/>
            <a:ext cx="583475" cy="1950448"/>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20" name="L-Shape 19"/>
          <p:cNvSpPr/>
          <p:nvPr/>
        </p:nvSpPr>
        <p:spPr>
          <a:xfrm rot="16200000">
            <a:off x="1203261" y="432161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0800000">
            <a:off x="1317438" y="417225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198785" y="4643994"/>
            <a:ext cx="389262" cy="423558"/>
            <a:chOff x="1519646" y="1470313"/>
            <a:chExt cx="389262" cy="423558"/>
          </a:xfrm>
        </p:grpSpPr>
        <p:sp>
          <p:nvSpPr>
            <p:cNvPr id="23" name="L-Shape 22"/>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1198785" y="5115735"/>
            <a:ext cx="389262" cy="423558"/>
            <a:chOff x="1519646" y="1470313"/>
            <a:chExt cx="389262" cy="423558"/>
          </a:xfrm>
        </p:grpSpPr>
        <p:sp>
          <p:nvSpPr>
            <p:cNvPr id="26" name="L-Shape 25"/>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643960" y="4502419"/>
            <a:ext cx="385452" cy="430270"/>
            <a:chOff x="2806239" y="1315675"/>
            <a:chExt cx="385452" cy="430270"/>
          </a:xfrm>
        </p:grpSpPr>
        <p:sp>
          <p:nvSpPr>
            <p:cNvPr id="29" name="Isosceles Triangle 28"/>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Shape 29"/>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643960" y="4982192"/>
            <a:ext cx="385452" cy="430270"/>
            <a:chOff x="2806239" y="1315675"/>
            <a:chExt cx="385452" cy="430270"/>
          </a:xfrm>
        </p:grpSpPr>
        <p:sp>
          <p:nvSpPr>
            <p:cNvPr id="32" name="Isosceles Triangle 31"/>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Shape 32"/>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1198785" y="5597398"/>
            <a:ext cx="389262" cy="423558"/>
            <a:chOff x="1519646" y="1470313"/>
            <a:chExt cx="389262" cy="423558"/>
          </a:xfrm>
        </p:grpSpPr>
        <p:sp>
          <p:nvSpPr>
            <p:cNvPr id="48" name="L-Shape 47"/>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p:nvPr/>
        </p:nvSpPr>
        <p:spPr>
          <a:xfrm>
            <a:off x="1758463" y="4659800"/>
            <a:ext cx="791308" cy="114423"/>
          </a:xfrm>
          <a:custGeom>
            <a:avLst/>
            <a:gdLst>
              <a:gd name="connsiteX0" fmla="*/ 0 w 791308"/>
              <a:gd name="connsiteY0" fmla="*/ 96838 h 114423"/>
              <a:gd name="connsiteX1" fmla="*/ 395654 w 791308"/>
              <a:gd name="connsiteY1" fmla="*/ 123 h 114423"/>
              <a:gd name="connsiteX2" fmla="*/ 791308 w 791308"/>
              <a:gd name="connsiteY2" fmla="*/ 114423 h 114423"/>
              <a:gd name="connsiteX3" fmla="*/ 791308 w 791308"/>
              <a:gd name="connsiteY3" fmla="*/ 114423 h 114423"/>
              <a:gd name="connsiteX4" fmla="*/ 791308 w 791308"/>
              <a:gd name="connsiteY4" fmla="*/ 114423 h 114423"/>
              <a:gd name="connsiteX5" fmla="*/ 791308 w 791308"/>
              <a:gd name="connsiteY5" fmla="*/ 114423 h 1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308" h="114423">
                <a:moveTo>
                  <a:pt x="0" y="96838"/>
                </a:moveTo>
                <a:cubicBezTo>
                  <a:pt x="131884" y="47015"/>
                  <a:pt x="263769" y="-2808"/>
                  <a:pt x="395654" y="123"/>
                </a:cubicBezTo>
                <a:cubicBezTo>
                  <a:pt x="527539" y="3054"/>
                  <a:pt x="791308" y="114423"/>
                  <a:pt x="791308" y="114423"/>
                </a:cubicBezTo>
                <a:lnTo>
                  <a:pt x="791308" y="114423"/>
                </a:lnTo>
                <a:lnTo>
                  <a:pt x="791308" y="114423"/>
                </a:lnTo>
                <a:lnTo>
                  <a:pt x="791308" y="114423"/>
                </a:lnTo>
              </a:path>
            </a:pathLst>
          </a:custGeom>
          <a:ln w="22225">
            <a:solidFill>
              <a:srgbClr val="00206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1" name="Freeform 50"/>
          <p:cNvSpPr/>
          <p:nvPr/>
        </p:nvSpPr>
        <p:spPr>
          <a:xfrm rot="867880" flipV="1">
            <a:off x="1762926" y="5262614"/>
            <a:ext cx="803834" cy="133545"/>
          </a:xfrm>
          <a:custGeom>
            <a:avLst/>
            <a:gdLst>
              <a:gd name="connsiteX0" fmla="*/ 0 w 791308"/>
              <a:gd name="connsiteY0" fmla="*/ 96838 h 114423"/>
              <a:gd name="connsiteX1" fmla="*/ 395654 w 791308"/>
              <a:gd name="connsiteY1" fmla="*/ 123 h 114423"/>
              <a:gd name="connsiteX2" fmla="*/ 791308 w 791308"/>
              <a:gd name="connsiteY2" fmla="*/ 114423 h 114423"/>
              <a:gd name="connsiteX3" fmla="*/ 791308 w 791308"/>
              <a:gd name="connsiteY3" fmla="*/ 114423 h 114423"/>
              <a:gd name="connsiteX4" fmla="*/ 791308 w 791308"/>
              <a:gd name="connsiteY4" fmla="*/ 114423 h 114423"/>
              <a:gd name="connsiteX5" fmla="*/ 791308 w 791308"/>
              <a:gd name="connsiteY5" fmla="*/ 114423 h 1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308" h="114423">
                <a:moveTo>
                  <a:pt x="0" y="96838"/>
                </a:moveTo>
                <a:cubicBezTo>
                  <a:pt x="131884" y="47015"/>
                  <a:pt x="263769" y="-2808"/>
                  <a:pt x="395654" y="123"/>
                </a:cubicBezTo>
                <a:cubicBezTo>
                  <a:pt x="527539" y="3054"/>
                  <a:pt x="791308" y="114423"/>
                  <a:pt x="791308" y="114423"/>
                </a:cubicBezTo>
                <a:lnTo>
                  <a:pt x="791308" y="114423"/>
                </a:lnTo>
                <a:lnTo>
                  <a:pt x="791308" y="114423"/>
                </a:lnTo>
                <a:lnTo>
                  <a:pt x="791308" y="114423"/>
                </a:lnTo>
              </a:path>
            </a:pathLst>
          </a:custGeom>
          <a:ln w="22225">
            <a:solidFill>
              <a:srgbClr val="FF000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2" name="Rounded Rectangle 51"/>
          <p:cNvSpPr/>
          <p:nvPr/>
        </p:nvSpPr>
        <p:spPr>
          <a:xfrm>
            <a:off x="7534002" y="4508843"/>
            <a:ext cx="583475" cy="99573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 2</a:t>
            </a:r>
          </a:p>
        </p:txBody>
      </p:sp>
      <p:sp>
        <p:nvSpPr>
          <p:cNvPr id="53" name="Rounded Rectangle 52"/>
          <p:cNvSpPr/>
          <p:nvPr/>
        </p:nvSpPr>
        <p:spPr>
          <a:xfrm>
            <a:off x="5023537" y="4158563"/>
            <a:ext cx="583475" cy="1950448"/>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54" name="L-Shape 53"/>
          <p:cNvSpPr/>
          <p:nvPr/>
        </p:nvSpPr>
        <p:spPr>
          <a:xfrm rot="16200000">
            <a:off x="5611488" y="4276007"/>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rot="10800000">
            <a:off x="5725665" y="4126649"/>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5607012" y="4598390"/>
            <a:ext cx="389262" cy="423558"/>
            <a:chOff x="1519646" y="1470313"/>
            <a:chExt cx="389262" cy="423558"/>
          </a:xfrm>
        </p:grpSpPr>
        <p:sp>
          <p:nvSpPr>
            <p:cNvPr id="57" name="L-Shape 56"/>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607012" y="5070131"/>
            <a:ext cx="389262" cy="423558"/>
            <a:chOff x="1519646" y="1470313"/>
            <a:chExt cx="389262" cy="423558"/>
          </a:xfrm>
        </p:grpSpPr>
        <p:sp>
          <p:nvSpPr>
            <p:cNvPr id="60" name="L-Shape 59"/>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148550" y="4514140"/>
            <a:ext cx="385452" cy="430270"/>
            <a:chOff x="2806239" y="1315675"/>
            <a:chExt cx="385452" cy="430270"/>
          </a:xfrm>
        </p:grpSpPr>
        <p:sp>
          <p:nvSpPr>
            <p:cNvPr id="63" name="Isosceles Triangle 62"/>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Shape 63"/>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7148550" y="4993913"/>
            <a:ext cx="385452" cy="430270"/>
            <a:chOff x="2806239" y="1315675"/>
            <a:chExt cx="385452" cy="430270"/>
          </a:xfrm>
        </p:grpSpPr>
        <p:sp>
          <p:nvSpPr>
            <p:cNvPr id="66" name="Isosceles Triangle 65"/>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Shape 66"/>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5607012" y="5551794"/>
            <a:ext cx="389262" cy="423558"/>
            <a:chOff x="1519646" y="1470313"/>
            <a:chExt cx="389262" cy="423558"/>
          </a:xfrm>
        </p:grpSpPr>
        <p:sp>
          <p:nvSpPr>
            <p:cNvPr id="69" name="L-Shape 68"/>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Freeform 70"/>
          <p:cNvSpPr/>
          <p:nvPr/>
        </p:nvSpPr>
        <p:spPr>
          <a:xfrm>
            <a:off x="6263053" y="4671521"/>
            <a:ext cx="791308" cy="114423"/>
          </a:xfrm>
          <a:custGeom>
            <a:avLst/>
            <a:gdLst>
              <a:gd name="connsiteX0" fmla="*/ 0 w 791308"/>
              <a:gd name="connsiteY0" fmla="*/ 96838 h 114423"/>
              <a:gd name="connsiteX1" fmla="*/ 395654 w 791308"/>
              <a:gd name="connsiteY1" fmla="*/ 123 h 114423"/>
              <a:gd name="connsiteX2" fmla="*/ 791308 w 791308"/>
              <a:gd name="connsiteY2" fmla="*/ 114423 h 114423"/>
              <a:gd name="connsiteX3" fmla="*/ 791308 w 791308"/>
              <a:gd name="connsiteY3" fmla="*/ 114423 h 114423"/>
              <a:gd name="connsiteX4" fmla="*/ 791308 w 791308"/>
              <a:gd name="connsiteY4" fmla="*/ 114423 h 114423"/>
              <a:gd name="connsiteX5" fmla="*/ 791308 w 791308"/>
              <a:gd name="connsiteY5" fmla="*/ 114423 h 1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308" h="114423">
                <a:moveTo>
                  <a:pt x="0" y="96838"/>
                </a:moveTo>
                <a:cubicBezTo>
                  <a:pt x="131884" y="47015"/>
                  <a:pt x="263769" y="-2808"/>
                  <a:pt x="395654" y="123"/>
                </a:cubicBezTo>
                <a:cubicBezTo>
                  <a:pt x="527539" y="3054"/>
                  <a:pt x="791308" y="114423"/>
                  <a:pt x="791308" y="114423"/>
                </a:cubicBezTo>
                <a:lnTo>
                  <a:pt x="791308" y="114423"/>
                </a:lnTo>
                <a:lnTo>
                  <a:pt x="791308" y="114423"/>
                </a:lnTo>
                <a:lnTo>
                  <a:pt x="791308" y="114423"/>
                </a:lnTo>
              </a:path>
            </a:pathLst>
          </a:custGeom>
          <a:ln w="22225">
            <a:solidFill>
              <a:srgbClr val="00206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2" name="Freeform 71"/>
          <p:cNvSpPr/>
          <p:nvPr/>
        </p:nvSpPr>
        <p:spPr>
          <a:xfrm rot="391053" flipV="1">
            <a:off x="6215769" y="5344552"/>
            <a:ext cx="761526" cy="45719"/>
          </a:xfrm>
          <a:custGeom>
            <a:avLst/>
            <a:gdLst>
              <a:gd name="connsiteX0" fmla="*/ 0 w 791308"/>
              <a:gd name="connsiteY0" fmla="*/ 96838 h 114423"/>
              <a:gd name="connsiteX1" fmla="*/ 395654 w 791308"/>
              <a:gd name="connsiteY1" fmla="*/ 123 h 114423"/>
              <a:gd name="connsiteX2" fmla="*/ 791308 w 791308"/>
              <a:gd name="connsiteY2" fmla="*/ 114423 h 114423"/>
              <a:gd name="connsiteX3" fmla="*/ 791308 w 791308"/>
              <a:gd name="connsiteY3" fmla="*/ 114423 h 114423"/>
              <a:gd name="connsiteX4" fmla="*/ 791308 w 791308"/>
              <a:gd name="connsiteY4" fmla="*/ 114423 h 114423"/>
              <a:gd name="connsiteX5" fmla="*/ 791308 w 791308"/>
              <a:gd name="connsiteY5" fmla="*/ 114423 h 1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308" h="114423">
                <a:moveTo>
                  <a:pt x="0" y="96838"/>
                </a:moveTo>
                <a:cubicBezTo>
                  <a:pt x="131884" y="47015"/>
                  <a:pt x="263769" y="-2808"/>
                  <a:pt x="395654" y="123"/>
                </a:cubicBezTo>
                <a:cubicBezTo>
                  <a:pt x="527539" y="3054"/>
                  <a:pt x="791308" y="114423"/>
                  <a:pt x="791308" y="114423"/>
                </a:cubicBezTo>
                <a:lnTo>
                  <a:pt x="791308" y="114423"/>
                </a:lnTo>
                <a:lnTo>
                  <a:pt x="791308" y="114423"/>
                </a:lnTo>
                <a:lnTo>
                  <a:pt x="791308" y="114423"/>
                </a:lnTo>
              </a:path>
            </a:pathLst>
          </a:custGeom>
          <a:ln w="22225">
            <a:solidFill>
              <a:srgbClr val="FF000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3" name="Rounded Rectangle 72"/>
          <p:cNvSpPr/>
          <p:nvPr/>
        </p:nvSpPr>
        <p:spPr>
          <a:xfrm>
            <a:off x="7148549" y="3340657"/>
            <a:ext cx="583475" cy="599884"/>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 1</a:t>
            </a:r>
          </a:p>
        </p:txBody>
      </p:sp>
      <p:grpSp>
        <p:nvGrpSpPr>
          <p:cNvPr id="74" name="Group 73"/>
          <p:cNvGrpSpPr/>
          <p:nvPr/>
        </p:nvGrpSpPr>
        <p:grpSpPr>
          <a:xfrm>
            <a:off x="6763097" y="3345953"/>
            <a:ext cx="385452" cy="430270"/>
            <a:chOff x="2806239" y="1315675"/>
            <a:chExt cx="385452" cy="430270"/>
          </a:xfrm>
        </p:grpSpPr>
        <p:sp>
          <p:nvSpPr>
            <p:cNvPr id="75" name="Isosceles Triangle 74"/>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Shape 75"/>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ounded Rectangle 79"/>
          <p:cNvSpPr/>
          <p:nvPr/>
        </p:nvSpPr>
        <p:spPr>
          <a:xfrm>
            <a:off x="7090684" y="6055209"/>
            <a:ext cx="583475" cy="599884"/>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 3</a:t>
            </a:r>
          </a:p>
        </p:txBody>
      </p:sp>
      <p:grpSp>
        <p:nvGrpSpPr>
          <p:cNvPr id="81" name="Group 80"/>
          <p:cNvGrpSpPr/>
          <p:nvPr/>
        </p:nvGrpSpPr>
        <p:grpSpPr>
          <a:xfrm>
            <a:off x="6705232" y="6060505"/>
            <a:ext cx="385452" cy="430270"/>
            <a:chOff x="2806239" y="1315675"/>
            <a:chExt cx="385452" cy="430270"/>
          </a:xfrm>
        </p:grpSpPr>
        <p:sp>
          <p:nvSpPr>
            <p:cNvPr id="82" name="Isosceles Triangle 81"/>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Shape 82"/>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Freeform 83"/>
          <p:cNvSpPr/>
          <p:nvPr/>
        </p:nvSpPr>
        <p:spPr>
          <a:xfrm rot="19191357" flipV="1">
            <a:off x="6155451" y="4013849"/>
            <a:ext cx="696018" cy="67620"/>
          </a:xfrm>
          <a:custGeom>
            <a:avLst/>
            <a:gdLst>
              <a:gd name="connsiteX0" fmla="*/ 0 w 791308"/>
              <a:gd name="connsiteY0" fmla="*/ 96838 h 114423"/>
              <a:gd name="connsiteX1" fmla="*/ 395654 w 791308"/>
              <a:gd name="connsiteY1" fmla="*/ 123 h 114423"/>
              <a:gd name="connsiteX2" fmla="*/ 791308 w 791308"/>
              <a:gd name="connsiteY2" fmla="*/ 114423 h 114423"/>
              <a:gd name="connsiteX3" fmla="*/ 791308 w 791308"/>
              <a:gd name="connsiteY3" fmla="*/ 114423 h 114423"/>
              <a:gd name="connsiteX4" fmla="*/ 791308 w 791308"/>
              <a:gd name="connsiteY4" fmla="*/ 114423 h 114423"/>
              <a:gd name="connsiteX5" fmla="*/ 791308 w 791308"/>
              <a:gd name="connsiteY5" fmla="*/ 114423 h 1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308" h="114423">
                <a:moveTo>
                  <a:pt x="0" y="96838"/>
                </a:moveTo>
                <a:cubicBezTo>
                  <a:pt x="131884" y="47015"/>
                  <a:pt x="263769" y="-2808"/>
                  <a:pt x="395654" y="123"/>
                </a:cubicBezTo>
                <a:cubicBezTo>
                  <a:pt x="527539" y="3054"/>
                  <a:pt x="791308" y="114423"/>
                  <a:pt x="791308" y="114423"/>
                </a:cubicBezTo>
                <a:lnTo>
                  <a:pt x="791308" y="114423"/>
                </a:lnTo>
                <a:lnTo>
                  <a:pt x="791308" y="114423"/>
                </a:lnTo>
                <a:lnTo>
                  <a:pt x="791308" y="114423"/>
                </a:lnTo>
              </a:path>
            </a:pathLst>
          </a:custGeom>
          <a:ln w="22225">
            <a:solidFill>
              <a:srgbClr val="00B05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5" name="Freeform 84"/>
          <p:cNvSpPr/>
          <p:nvPr/>
        </p:nvSpPr>
        <p:spPr>
          <a:xfrm rot="2353822" flipV="1">
            <a:off x="5967283" y="6056698"/>
            <a:ext cx="606325" cy="124406"/>
          </a:xfrm>
          <a:custGeom>
            <a:avLst/>
            <a:gdLst>
              <a:gd name="connsiteX0" fmla="*/ 0 w 791308"/>
              <a:gd name="connsiteY0" fmla="*/ 96838 h 114423"/>
              <a:gd name="connsiteX1" fmla="*/ 395654 w 791308"/>
              <a:gd name="connsiteY1" fmla="*/ 123 h 114423"/>
              <a:gd name="connsiteX2" fmla="*/ 791308 w 791308"/>
              <a:gd name="connsiteY2" fmla="*/ 114423 h 114423"/>
              <a:gd name="connsiteX3" fmla="*/ 791308 w 791308"/>
              <a:gd name="connsiteY3" fmla="*/ 114423 h 114423"/>
              <a:gd name="connsiteX4" fmla="*/ 791308 w 791308"/>
              <a:gd name="connsiteY4" fmla="*/ 114423 h 114423"/>
              <a:gd name="connsiteX5" fmla="*/ 791308 w 791308"/>
              <a:gd name="connsiteY5" fmla="*/ 114423 h 1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308" h="114423">
                <a:moveTo>
                  <a:pt x="0" y="96838"/>
                </a:moveTo>
                <a:cubicBezTo>
                  <a:pt x="131884" y="47015"/>
                  <a:pt x="263769" y="-2808"/>
                  <a:pt x="395654" y="123"/>
                </a:cubicBezTo>
                <a:cubicBezTo>
                  <a:pt x="527539" y="3054"/>
                  <a:pt x="791308" y="114423"/>
                  <a:pt x="791308" y="114423"/>
                </a:cubicBezTo>
                <a:lnTo>
                  <a:pt x="791308" y="114423"/>
                </a:lnTo>
                <a:lnTo>
                  <a:pt x="791308" y="114423"/>
                </a:lnTo>
                <a:lnTo>
                  <a:pt x="791308" y="114423"/>
                </a:lnTo>
              </a:path>
            </a:pathLst>
          </a:custGeom>
          <a:ln w="22225">
            <a:solidFill>
              <a:srgbClr val="00B0F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TextBox 85"/>
          <p:cNvSpPr txBox="1"/>
          <p:nvPr/>
        </p:nvSpPr>
        <p:spPr>
          <a:xfrm>
            <a:off x="756139" y="6428206"/>
            <a:ext cx="5352918" cy="338554"/>
          </a:xfrm>
          <a:prstGeom prst="rect">
            <a:avLst/>
          </a:prstGeom>
          <a:noFill/>
        </p:spPr>
        <p:txBody>
          <a:bodyPr wrap="square" rtlCol="0">
            <a:spAutoFit/>
          </a:bodyPr>
          <a:lstStyle/>
          <a:p>
            <a:pPr algn="ctr"/>
            <a:r>
              <a:rPr lang="en-US" sz="1600" dirty="0"/>
              <a:t>Different color arrows indicate separate Spatial data streams</a:t>
            </a:r>
          </a:p>
        </p:txBody>
      </p:sp>
      <p:sp>
        <p:nvSpPr>
          <p:cNvPr id="87" name="TextBox 86"/>
          <p:cNvSpPr txBox="1"/>
          <p:nvPr/>
        </p:nvSpPr>
        <p:spPr>
          <a:xfrm>
            <a:off x="1738067" y="3727674"/>
            <a:ext cx="959695" cy="338554"/>
          </a:xfrm>
          <a:prstGeom prst="rect">
            <a:avLst/>
          </a:prstGeom>
          <a:noFill/>
        </p:spPr>
        <p:txBody>
          <a:bodyPr wrap="square" rtlCol="0">
            <a:spAutoFit/>
          </a:bodyPr>
          <a:lstStyle/>
          <a:p>
            <a:pPr algn="ctr"/>
            <a:r>
              <a:rPr lang="en-US" sz="1600" dirty="0"/>
              <a:t>MIMO</a:t>
            </a:r>
          </a:p>
        </p:txBody>
      </p:sp>
      <p:sp>
        <p:nvSpPr>
          <p:cNvPr id="88" name="TextBox 87"/>
          <p:cNvSpPr txBox="1"/>
          <p:nvPr/>
        </p:nvSpPr>
        <p:spPr>
          <a:xfrm>
            <a:off x="5023538" y="3388709"/>
            <a:ext cx="1192098" cy="338554"/>
          </a:xfrm>
          <a:prstGeom prst="rect">
            <a:avLst/>
          </a:prstGeom>
          <a:noFill/>
        </p:spPr>
        <p:txBody>
          <a:bodyPr wrap="square" rtlCol="0">
            <a:spAutoFit/>
          </a:bodyPr>
          <a:lstStyle/>
          <a:p>
            <a:pPr algn="ctr"/>
            <a:r>
              <a:rPr lang="en-US" sz="1600" dirty="0"/>
              <a:t>MU-MIMO</a:t>
            </a:r>
          </a:p>
        </p:txBody>
      </p:sp>
    </p:spTree>
    <p:extLst>
      <p:ext uri="{BB962C8B-B14F-4D97-AF65-F5344CB8AC3E}">
        <p14:creationId xmlns:p14="http://schemas.microsoft.com/office/powerpoint/2010/main" val="41713332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MU-MIMO</a:t>
            </a:r>
          </a:p>
        </p:txBody>
      </p:sp>
      <p:sp>
        <p:nvSpPr>
          <p:cNvPr id="3" name="Content Placeholder 2"/>
          <p:cNvSpPr>
            <a:spLocks noGrp="1"/>
          </p:cNvSpPr>
          <p:nvPr>
            <p:ph idx="1"/>
          </p:nvPr>
        </p:nvSpPr>
        <p:spPr>
          <a:xfrm>
            <a:off x="155864" y="852055"/>
            <a:ext cx="5528415" cy="5860472"/>
          </a:xfrm>
        </p:spPr>
        <p:txBody>
          <a:bodyPr>
            <a:normAutofit/>
          </a:bodyPr>
          <a:lstStyle/>
          <a:p>
            <a:r>
              <a:rPr lang="en-US" sz="2400" dirty="0"/>
              <a:t>MU-MIMO</a:t>
            </a:r>
          </a:p>
          <a:p>
            <a:pPr lvl="1"/>
            <a:r>
              <a:rPr lang="en-US" sz="2000" dirty="0"/>
              <a:t>A major change in wireless communication paradigm</a:t>
            </a:r>
          </a:p>
          <a:p>
            <a:pPr lvl="1"/>
            <a:r>
              <a:rPr lang="en-US" sz="2000" dirty="0"/>
              <a:t>Sending separate data to different receivers over the same frequency at the same time</a:t>
            </a:r>
          </a:p>
          <a:p>
            <a:pPr lvl="1"/>
            <a:endParaRPr lang="en-US" sz="2000" dirty="0"/>
          </a:p>
          <a:p>
            <a:r>
              <a:rPr lang="en-US" sz="2400" dirty="0"/>
              <a:t>Advantages in practice</a:t>
            </a:r>
            <a:endParaRPr lang="en-US" sz="1600" dirty="0"/>
          </a:p>
          <a:p>
            <a:pPr lvl="1"/>
            <a:r>
              <a:rPr lang="en-US" sz="2000" dirty="0"/>
              <a:t>In WLANs, APs typically have more antennas (e.g. 4-8) than clients (e.g. 1-3)</a:t>
            </a:r>
          </a:p>
          <a:p>
            <a:pPr lvl="1"/>
            <a:endParaRPr lang="en-US" sz="2000" dirty="0"/>
          </a:p>
          <a:p>
            <a:pPr lvl="1"/>
            <a:r>
              <a:rPr lang="en-US" sz="2000" dirty="0"/>
              <a:t>Using MIMO, number of spatial streams can be minimum of </a:t>
            </a:r>
            <a:r>
              <a:rPr lang="en-US" sz="2000" dirty="0" err="1"/>
              <a:t>Tx</a:t>
            </a:r>
            <a:r>
              <a:rPr lang="en-US" sz="2000" dirty="0"/>
              <a:t> and Rx antennas</a:t>
            </a:r>
          </a:p>
          <a:p>
            <a:pPr lvl="1"/>
            <a:endParaRPr lang="en-US" sz="2000" dirty="0"/>
          </a:p>
          <a:p>
            <a:pPr lvl="1"/>
            <a:r>
              <a:rPr lang="en-US" sz="2000" dirty="0"/>
              <a:t>With MU-MIMO, all antennas at the AP can be used for serving different clients in parallel</a:t>
            </a:r>
          </a:p>
          <a:p>
            <a:pPr lvl="1"/>
            <a:endParaRPr lang="en-US" sz="2000" dirty="0"/>
          </a:p>
        </p:txBody>
      </p:sp>
      <p:grpSp>
        <p:nvGrpSpPr>
          <p:cNvPr id="4" name="Group 3"/>
          <p:cNvGrpSpPr/>
          <p:nvPr/>
        </p:nvGrpSpPr>
        <p:grpSpPr>
          <a:xfrm>
            <a:off x="5867819" y="1785102"/>
            <a:ext cx="3093940" cy="3314436"/>
            <a:chOff x="5023537" y="3340657"/>
            <a:chExt cx="3093940" cy="3314436"/>
          </a:xfrm>
        </p:grpSpPr>
        <p:sp>
          <p:nvSpPr>
            <p:cNvPr id="77" name="Rounded Rectangle 76"/>
            <p:cNvSpPr/>
            <p:nvPr/>
          </p:nvSpPr>
          <p:spPr>
            <a:xfrm>
              <a:off x="7534002" y="4508843"/>
              <a:ext cx="583475" cy="99573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 2</a:t>
              </a:r>
            </a:p>
          </p:txBody>
        </p:sp>
        <p:sp>
          <p:nvSpPr>
            <p:cNvPr id="78" name="Rounded Rectangle 77"/>
            <p:cNvSpPr/>
            <p:nvPr/>
          </p:nvSpPr>
          <p:spPr>
            <a:xfrm>
              <a:off x="5023537" y="4158563"/>
              <a:ext cx="583475" cy="1950448"/>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79" name="L-Shape 78"/>
            <p:cNvSpPr/>
            <p:nvPr/>
          </p:nvSpPr>
          <p:spPr>
            <a:xfrm rot="16200000">
              <a:off x="5611488" y="4276007"/>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10800000">
              <a:off x="5725665" y="4126649"/>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5607012" y="4598390"/>
              <a:ext cx="389262" cy="423558"/>
              <a:chOff x="1519646" y="1470313"/>
              <a:chExt cx="389262" cy="423558"/>
            </a:xfrm>
          </p:grpSpPr>
          <p:sp>
            <p:nvSpPr>
              <p:cNvPr id="89" name="L-Shape 88"/>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5607012" y="5070131"/>
              <a:ext cx="389262" cy="423558"/>
              <a:chOff x="1519646" y="1470313"/>
              <a:chExt cx="389262" cy="423558"/>
            </a:xfrm>
          </p:grpSpPr>
          <p:sp>
            <p:nvSpPr>
              <p:cNvPr id="92" name="L-Shape 91"/>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7148550" y="4514140"/>
              <a:ext cx="385452" cy="430270"/>
              <a:chOff x="2806239" y="1315675"/>
              <a:chExt cx="385452" cy="430270"/>
            </a:xfrm>
          </p:grpSpPr>
          <p:sp>
            <p:nvSpPr>
              <p:cNvPr id="95" name="Isosceles Triangle 94"/>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L-Shape 95"/>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7148550" y="4993913"/>
              <a:ext cx="385452" cy="430270"/>
              <a:chOff x="2806239" y="1315675"/>
              <a:chExt cx="385452" cy="430270"/>
            </a:xfrm>
          </p:grpSpPr>
          <p:sp>
            <p:nvSpPr>
              <p:cNvPr id="98" name="Isosceles Triangle 97"/>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Shape 98"/>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5607012" y="5551794"/>
              <a:ext cx="389262" cy="423558"/>
              <a:chOff x="1519646" y="1470313"/>
              <a:chExt cx="389262" cy="423558"/>
            </a:xfrm>
          </p:grpSpPr>
          <p:sp>
            <p:nvSpPr>
              <p:cNvPr id="101" name="L-Shape 100"/>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Freeform 102"/>
            <p:cNvSpPr/>
            <p:nvPr/>
          </p:nvSpPr>
          <p:spPr>
            <a:xfrm>
              <a:off x="6263053" y="4671521"/>
              <a:ext cx="791308" cy="114423"/>
            </a:xfrm>
            <a:custGeom>
              <a:avLst/>
              <a:gdLst>
                <a:gd name="connsiteX0" fmla="*/ 0 w 791308"/>
                <a:gd name="connsiteY0" fmla="*/ 96838 h 114423"/>
                <a:gd name="connsiteX1" fmla="*/ 395654 w 791308"/>
                <a:gd name="connsiteY1" fmla="*/ 123 h 114423"/>
                <a:gd name="connsiteX2" fmla="*/ 791308 w 791308"/>
                <a:gd name="connsiteY2" fmla="*/ 114423 h 114423"/>
                <a:gd name="connsiteX3" fmla="*/ 791308 w 791308"/>
                <a:gd name="connsiteY3" fmla="*/ 114423 h 114423"/>
                <a:gd name="connsiteX4" fmla="*/ 791308 w 791308"/>
                <a:gd name="connsiteY4" fmla="*/ 114423 h 114423"/>
                <a:gd name="connsiteX5" fmla="*/ 791308 w 791308"/>
                <a:gd name="connsiteY5" fmla="*/ 114423 h 1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308" h="114423">
                  <a:moveTo>
                    <a:pt x="0" y="96838"/>
                  </a:moveTo>
                  <a:cubicBezTo>
                    <a:pt x="131884" y="47015"/>
                    <a:pt x="263769" y="-2808"/>
                    <a:pt x="395654" y="123"/>
                  </a:cubicBezTo>
                  <a:cubicBezTo>
                    <a:pt x="527539" y="3054"/>
                    <a:pt x="791308" y="114423"/>
                    <a:pt x="791308" y="114423"/>
                  </a:cubicBezTo>
                  <a:lnTo>
                    <a:pt x="791308" y="114423"/>
                  </a:lnTo>
                  <a:lnTo>
                    <a:pt x="791308" y="114423"/>
                  </a:lnTo>
                  <a:lnTo>
                    <a:pt x="791308" y="114423"/>
                  </a:lnTo>
                </a:path>
              </a:pathLst>
            </a:custGeom>
            <a:ln w="22225">
              <a:solidFill>
                <a:srgbClr val="00206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4" name="Freeform 103"/>
            <p:cNvSpPr/>
            <p:nvPr/>
          </p:nvSpPr>
          <p:spPr>
            <a:xfrm rot="391053" flipV="1">
              <a:off x="6215769" y="5344552"/>
              <a:ext cx="761526" cy="45719"/>
            </a:xfrm>
            <a:custGeom>
              <a:avLst/>
              <a:gdLst>
                <a:gd name="connsiteX0" fmla="*/ 0 w 791308"/>
                <a:gd name="connsiteY0" fmla="*/ 96838 h 114423"/>
                <a:gd name="connsiteX1" fmla="*/ 395654 w 791308"/>
                <a:gd name="connsiteY1" fmla="*/ 123 h 114423"/>
                <a:gd name="connsiteX2" fmla="*/ 791308 w 791308"/>
                <a:gd name="connsiteY2" fmla="*/ 114423 h 114423"/>
                <a:gd name="connsiteX3" fmla="*/ 791308 w 791308"/>
                <a:gd name="connsiteY3" fmla="*/ 114423 h 114423"/>
                <a:gd name="connsiteX4" fmla="*/ 791308 w 791308"/>
                <a:gd name="connsiteY4" fmla="*/ 114423 h 114423"/>
                <a:gd name="connsiteX5" fmla="*/ 791308 w 791308"/>
                <a:gd name="connsiteY5" fmla="*/ 114423 h 1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308" h="114423">
                  <a:moveTo>
                    <a:pt x="0" y="96838"/>
                  </a:moveTo>
                  <a:cubicBezTo>
                    <a:pt x="131884" y="47015"/>
                    <a:pt x="263769" y="-2808"/>
                    <a:pt x="395654" y="123"/>
                  </a:cubicBezTo>
                  <a:cubicBezTo>
                    <a:pt x="527539" y="3054"/>
                    <a:pt x="791308" y="114423"/>
                    <a:pt x="791308" y="114423"/>
                  </a:cubicBezTo>
                  <a:lnTo>
                    <a:pt x="791308" y="114423"/>
                  </a:lnTo>
                  <a:lnTo>
                    <a:pt x="791308" y="114423"/>
                  </a:lnTo>
                  <a:lnTo>
                    <a:pt x="791308" y="114423"/>
                  </a:lnTo>
                </a:path>
              </a:pathLst>
            </a:custGeom>
            <a:ln w="22225">
              <a:solidFill>
                <a:srgbClr val="FF000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5" name="Rounded Rectangle 104"/>
            <p:cNvSpPr/>
            <p:nvPr/>
          </p:nvSpPr>
          <p:spPr>
            <a:xfrm>
              <a:off x="7148549" y="3340657"/>
              <a:ext cx="583475" cy="599884"/>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 1</a:t>
              </a:r>
            </a:p>
          </p:txBody>
        </p:sp>
        <p:grpSp>
          <p:nvGrpSpPr>
            <p:cNvPr id="106" name="Group 105"/>
            <p:cNvGrpSpPr/>
            <p:nvPr/>
          </p:nvGrpSpPr>
          <p:grpSpPr>
            <a:xfrm>
              <a:off x="6763097" y="3345953"/>
              <a:ext cx="385452" cy="430270"/>
              <a:chOff x="2806239" y="1315675"/>
              <a:chExt cx="385452" cy="430270"/>
            </a:xfrm>
          </p:grpSpPr>
          <p:sp>
            <p:nvSpPr>
              <p:cNvPr id="107" name="Isosceles Triangle 106"/>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Shape 107"/>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ounded Rectangle 108"/>
            <p:cNvSpPr/>
            <p:nvPr/>
          </p:nvSpPr>
          <p:spPr>
            <a:xfrm>
              <a:off x="7090684" y="6055209"/>
              <a:ext cx="583475" cy="599884"/>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 3</a:t>
              </a:r>
            </a:p>
          </p:txBody>
        </p:sp>
        <p:grpSp>
          <p:nvGrpSpPr>
            <p:cNvPr id="110" name="Group 109"/>
            <p:cNvGrpSpPr/>
            <p:nvPr/>
          </p:nvGrpSpPr>
          <p:grpSpPr>
            <a:xfrm>
              <a:off x="6705232" y="6060505"/>
              <a:ext cx="385452" cy="430270"/>
              <a:chOff x="2806239" y="1315675"/>
              <a:chExt cx="385452" cy="430270"/>
            </a:xfrm>
          </p:grpSpPr>
          <p:sp>
            <p:nvSpPr>
              <p:cNvPr id="111" name="Isosceles Triangle 110"/>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Shape 111"/>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Freeform 112"/>
            <p:cNvSpPr/>
            <p:nvPr/>
          </p:nvSpPr>
          <p:spPr>
            <a:xfrm rot="19191357" flipV="1">
              <a:off x="6155451" y="4013849"/>
              <a:ext cx="696018" cy="67620"/>
            </a:xfrm>
            <a:custGeom>
              <a:avLst/>
              <a:gdLst>
                <a:gd name="connsiteX0" fmla="*/ 0 w 791308"/>
                <a:gd name="connsiteY0" fmla="*/ 96838 h 114423"/>
                <a:gd name="connsiteX1" fmla="*/ 395654 w 791308"/>
                <a:gd name="connsiteY1" fmla="*/ 123 h 114423"/>
                <a:gd name="connsiteX2" fmla="*/ 791308 w 791308"/>
                <a:gd name="connsiteY2" fmla="*/ 114423 h 114423"/>
                <a:gd name="connsiteX3" fmla="*/ 791308 w 791308"/>
                <a:gd name="connsiteY3" fmla="*/ 114423 h 114423"/>
                <a:gd name="connsiteX4" fmla="*/ 791308 w 791308"/>
                <a:gd name="connsiteY4" fmla="*/ 114423 h 114423"/>
                <a:gd name="connsiteX5" fmla="*/ 791308 w 791308"/>
                <a:gd name="connsiteY5" fmla="*/ 114423 h 1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308" h="114423">
                  <a:moveTo>
                    <a:pt x="0" y="96838"/>
                  </a:moveTo>
                  <a:cubicBezTo>
                    <a:pt x="131884" y="47015"/>
                    <a:pt x="263769" y="-2808"/>
                    <a:pt x="395654" y="123"/>
                  </a:cubicBezTo>
                  <a:cubicBezTo>
                    <a:pt x="527539" y="3054"/>
                    <a:pt x="791308" y="114423"/>
                    <a:pt x="791308" y="114423"/>
                  </a:cubicBezTo>
                  <a:lnTo>
                    <a:pt x="791308" y="114423"/>
                  </a:lnTo>
                  <a:lnTo>
                    <a:pt x="791308" y="114423"/>
                  </a:lnTo>
                  <a:lnTo>
                    <a:pt x="791308" y="114423"/>
                  </a:lnTo>
                </a:path>
              </a:pathLst>
            </a:custGeom>
            <a:ln w="22225">
              <a:solidFill>
                <a:srgbClr val="00B05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4" name="Freeform 113"/>
            <p:cNvSpPr/>
            <p:nvPr/>
          </p:nvSpPr>
          <p:spPr>
            <a:xfrm rot="2353822" flipV="1">
              <a:off x="5967283" y="6056698"/>
              <a:ext cx="606325" cy="124406"/>
            </a:xfrm>
            <a:custGeom>
              <a:avLst/>
              <a:gdLst>
                <a:gd name="connsiteX0" fmla="*/ 0 w 791308"/>
                <a:gd name="connsiteY0" fmla="*/ 96838 h 114423"/>
                <a:gd name="connsiteX1" fmla="*/ 395654 w 791308"/>
                <a:gd name="connsiteY1" fmla="*/ 123 h 114423"/>
                <a:gd name="connsiteX2" fmla="*/ 791308 w 791308"/>
                <a:gd name="connsiteY2" fmla="*/ 114423 h 114423"/>
                <a:gd name="connsiteX3" fmla="*/ 791308 w 791308"/>
                <a:gd name="connsiteY3" fmla="*/ 114423 h 114423"/>
                <a:gd name="connsiteX4" fmla="*/ 791308 w 791308"/>
                <a:gd name="connsiteY4" fmla="*/ 114423 h 114423"/>
                <a:gd name="connsiteX5" fmla="*/ 791308 w 791308"/>
                <a:gd name="connsiteY5" fmla="*/ 114423 h 11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1308" h="114423">
                  <a:moveTo>
                    <a:pt x="0" y="96838"/>
                  </a:moveTo>
                  <a:cubicBezTo>
                    <a:pt x="131884" y="47015"/>
                    <a:pt x="263769" y="-2808"/>
                    <a:pt x="395654" y="123"/>
                  </a:cubicBezTo>
                  <a:cubicBezTo>
                    <a:pt x="527539" y="3054"/>
                    <a:pt x="791308" y="114423"/>
                    <a:pt x="791308" y="114423"/>
                  </a:cubicBezTo>
                  <a:lnTo>
                    <a:pt x="791308" y="114423"/>
                  </a:lnTo>
                  <a:lnTo>
                    <a:pt x="791308" y="114423"/>
                  </a:lnTo>
                  <a:lnTo>
                    <a:pt x="791308" y="114423"/>
                  </a:lnTo>
                </a:path>
              </a:pathLst>
            </a:custGeom>
            <a:ln w="22225">
              <a:solidFill>
                <a:srgbClr val="00B0F0"/>
              </a:solidFill>
              <a:tailEnd type="triangle"/>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5" name="TextBox 114"/>
            <p:cNvSpPr txBox="1"/>
            <p:nvPr/>
          </p:nvSpPr>
          <p:spPr>
            <a:xfrm>
              <a:off x="5023538" y="3388709"/>
              <a:ext cx="1192098" cy="338554"/>
            </a:xfrm>
            <a:prstGeom prst="rect">
              <a:avLst/>
            </a:prstGeom>
            <a:noFill/>
          </p:spPr>
          <p:txBody>
            <a:bodyPr wrap="square" rtlCol="0">
              <a:spAutoFit/>
            </a:bodyPr>
            <a:lstStyle/>
            <a:p>
              <a:pPr algn="ctr"/>
              <a:r>
                <a:rPr lang="en-US" sz="1600" dirty="0"/>
                <a:t>MU-MIMO</a:t>
              </a:r>
            </a:p>
          </p:txBody>
        </p:sp>
      </p:grpSp>
    </p:spTree>
    <p:extLst>
      <p:ext uri="{BB962C8B-B14F-4D97-AF65-F5344CB8AC3E}">
        <p14:creationId xmlns:p14="http://schemas.microsoft.com/office/powerpoint/2010/main" val="275553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Channel sounding in MU-MIMO</a:t>
            </a:r>
          </a:p>
        </p:txBody>
      </p:sp>
      <p:sp>
        <p:nvSpPr>
          <p:cNvPr id="3" name="Content Placeholder 2"/>
          <p:cNvSpPr>
            <a:spLocks noGrp="1"/>
          </p:cNvSpPr>
          <p:nvPr>
            <p:ph idx="1"/>
          </p:nvPr>
        </p:nvSpPr>
        <p:spPr>
          <a:xfrm>
            <a:off x="155864" y="852055"/>
            <a:ext cx="8832272" cy="5860472"/>
          </a:xfrm>
        </p:spPr>
        <p:txBody>
          <a:bodyPr>
            <a:norm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Channel feedback</a:t>
            </a:r>
            <a:endParaRPr lang="en-US" sz="1600" dirty="0"/>
          </a:p>
          <a:p>
            <a:pPr lvl="1"/>
            <a:r>
              <a:rPr lang="en-US" sz="2000" dirty="0" err="1"/>
              <a:t>Beamformer</a:t>
            </a:r>
            <a:r>
              <a:rPr lang="en-US" sz="2000" dirty="0"/>
              <a:t> first sends NDP to one </a:t>
            </a:r>
            <a:r>
              <a:rPr lang="en-US" sz="2000" dirty="0" err="1"/>
              <a:t>beamformee</a:t>
            </a:r>
            <a:endParaRPr lang="en-US" sz="2000" dirty="0"/>
          </a:p>
          <a:p>
            <a:pPr lvl="1"/>
            <a:r>
              <a:rPr lang="en-US" sz="2000" dirty="0"/>
              <a:t>Followed by BF report poll messages asking for channel feedback (CBF) from other </a:t>
            </a:r>
            <a:r>
              <a:rPr lang="en-US" sz="2000" dirty="0" err="1"/>
              <a:t>beamformees</a:t>
            </a:r>
            <a:r>
              <a:rPr lang="en-US" sz="2000" dirty="0"/>
              <a:t> one after the other</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67</a:t>
            </a:fld>
            <a:endParaRPr lang="en-US" dirty="0"/>
          </a:p>
        </p:txBody>
      </p:sp>
      <p:cxnSp>
        <p:nvCxnSpPr>
          <p:cNvPr id="6" name="Straight Arrow Connector 5"/>
          <p:cNvCxnSpPr/>
          <p:nvPr/>
        </p:nvCxnSpPr>
        <p:spPr>
          <a:xfrm>
            <a:off x="1266092" y="1846385"/>
            <a:ext cx="7060223" cy="7275"/>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14500" y="1468315"/>
            <a:ext cx="886024"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NDPA</a:t>
            </a:r>
            <a:endParaRPr lang="en-US" dirty="0"/>
          </a:p>
        </p:txBody>
      </p:sp>
      <p:cxnSp>
        <p:nvCxnSpPr>
          <p:cNvPr id="21" name="Straight Arrow Connector 20"/>
          <p:cNvCxnSpPr/>
          <p:nvPr/>
        </p:nvCxnSpPr>
        <p:spPr>
          <a:xfrm>
            <a:off x="1266092" y="2350476"/>
            <a:ext cx="7051431"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9984" y="1488073"/>
            <a:ext cx="1415395" cy="338554"/>
          </a:xfrm>
          <a:prstGeom prst="rect">
            <a:avLst/>
          </a:prstGeom>
          <a:noFill/>
        </p:spPr>
        <p:txBody>
          <a:bodyPr wrap="square" rtlCol="0">
            <a:spAutoFit/>
          </a:bodyPr>
          <a:lstStyle/>
          <a:p>
            <a:pPr algn="ctr"/>
            <a:r>
              <a:rPr lang="en-US" sz="1600" dirty="0" err="1"/>
              <a:t>Beamformer</a:t>
            </a:r>
            <a:endParaRPr lang="en-US" sz="1600" dirty="0"/>
          </a:p>
        </p:txBody>
      </p:sp>
      <p:sp>
        <p:nvSpPr>
          <p:cNvPr id="23" name="TextBox 22"/>
          <p:cNvSpPr txBox="1"/>
          <p:nvPr/>
        </p:nvSpPr>
        <p:spPr>
          <a:xfrm>
            <a:off x="155864" y="2011922"/>
            <a:ext cx="1789068" cy="338554"/>
          </a:xfrm>
          <a:prstGeom prst="rect">
            <a:avLst/>
          </a:prstGeom>
          <a:noFill/>
        </p:spPr>
        <p:txBody>
          <a:bodyPr wrap="square" rtlCol="0">
            <a:spAutoFit/>
          </a:bodyPr>
          <a:lstStyle/>
          <a:p>
            <a:pPr algn="ctr"/>
            <a:r>
              <a:rPr lang="en-US" sz="1600" dirty="0" err="1"/>
              <a:t>Beamformee</a:t>
            </a:r>
            <a:r>
              <a:rPr lang="en-US" sz="1600" dirty="0"/>
              <a:t> - A</a:t>
            </a:r>
          </a:p>
        </p:txBody>
      </p:sp>
      <p:sp>
        <p:nvSpPr>
          <p:cNvPr id="13" name="Rectangle 12"/>
          <p:cNvSpPr/>
          <p:nvPr/>
        </p:nvSpPr>
        <p:spPr>
          <a:xfrm>
            <a:off x="2689645" y="1468315"/>
            <a:ext cx="835270"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NDP</a:t>
            </a:r>
            <a:endParaRPr lang="en-US" sz="1400" dirty="0"/>
          </a:p>
        </p:txBody>
      </p:sp>
      <p:sp>
        <p:nvSpPr>
          <p:cNvPr id="16" name="Rectangle 15"/>
          <p:cNvSpPr/>
          <p:nvPr/>
        </p:nvSpPr>
        <p:spPr>
          <a:xfrm>
            <a:off x="3628941" y="1972406"/>
            <a:ext cx="835270"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Channel feedback</a:t>
            </a:r>
          </a:p>
        </p:txBody>
      </p:sp>
      <p:cxnSp>
        <p:nvCxnSpPr>
          <p:cNvPr id="24" name="Straight Arrow Connector 23"/>
          <p:cNvCxnSpPr/>
          <p:nvPr/>
        </p:nvCxnSpPr>
        <p:spPr>
          <a:xfrm>
            <a:off x="1266092" y="2854566"/>
            <a:ext cx="7104185"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5864" y="2516012"/>
            <a:ext cx="1789068" cy="338554"/>
          </a:xfrm>
          <a:prstGeom prst="rect">
            <a:avLst/>
          </a:prstGeom>
          <a:noFill/>
        </p:spPr>
        <p:txBody>
          <a:bodyPr wrap="square" rtlCol="0">
            <a:spAutoFit/>
          </a:bodyPr>
          <a:lstStyle/>
          <a:p>
            <a:pPr algn="ctr"/>
            <a:r>
              <a:rPr lang="en-US" sz="1600" dirty="0" err="1"/>
              <a:t>Beamformee</a:t>
            </a:r>
            <a:r>
              <a:rPr lang="en-US" sz="1600" dirty="0"/>
              <a:t> - B</a:t>
            </a:r>
          </a:p>
        </p:txBody>
      </p:sp>
      <p:cxnSp>
        <p:nvCxnSpPr>
          <p:cNvPr id="27" name="Straight Arrow Connector 26"/>
          <p:cNvCxnSpPr/>
          <p:nvPr/>
        </p:nvCxnSpPr>
        <p:spPr>
          <a:xfrm>
            <a:off x="1266092" y="3358655"/>
            <a:ext cx="7104185"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5864" y="3020101"/>
            <a:ext cx="1789068" cy="338554"/>
          </a:xfrm>
          <a:prstGeom prst="rect">
            <a:avLst/>
          </a:prstGeom>
          <a:noFill/>
        </p:spPr>
        <p:txBody>
          <a:bodyPr wrap="square" rtlCol="0">
            <a:spAutoFit/>
          </a:bodyPr>
          <a:lstStyle/>
          <a:p>
            <a:pPr algn="ctr"/>
            <a:r>
              <a:rPr lang="en-US" sz="1600" dirty="0" err="1"/>
              <a:t>Beamformee</a:t>
            </a:r>
            <a:r>
              <a:rPr lang="en-US" sz="1600" dirty="0"/>
              <a:t> - C</a:t>
            </a:r>
          </a:p>
        </p:txBody>
      </p:sp>
      <p:sp>
        <p:nvSpPr>
          <p:cNvPr id="30" name="Rectangle 29"/>
          <p:cNvSpPr/>
          <p:nvPr/>
        </p:nvSpPr>
        <p:spPr>
          <a:xfrm>
            <a:off x="4629949" y="1475590"/>
            <a:ext cx="835270"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BF report poll</a:t>
            </a:r>
            <a:endParaRPr lang="en-US" sz="1400" dirty="0"/>
          </a:p>
        </p:txBody>
      </p:sp>
      <p:sp>
        <p:nvSpPr>
          <p:cNvPr id="31" name="Rectangle 30"/>
          <p:cNvSpPr/>
          <p:nvPr/>
        </p:nvSpPr>
        <p:spPr>
          <a:xfrm>
            <a:off x="5592556" y="2476496"/>
            <a:ext cx="835270"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Channel feedback</a:t>
            </a:r>
          </a:p>
        </p:txBody>
      </p:sp>
      <p:sp>
        <p:nvSpPr>
          <p:cNvPr id="32" name="Rectangle 31"/>
          <p:cNvSpPr/>
          <p:nvPr/>
        </p:nvSpPr>
        <p:spPr>
          <a:xfrm>
            <a:off x="6447826" y="1475590"/>
            <a:ext cx="835270"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BF report poll</a:t>
            </a:r>
            <a:endParaRPr lang="en-US" sz="1400" dirty="0"/>
          </a:p>
        </p:txBody>
      </p:sp>
      <p:sp>
        <p:nvSpPr>
          <p:cNvPr id="33" name="Rectangle 32"/>
          <p:cNvSpPr/>
          <p:nvPr/>
        </p:nvSpPr>
        <p:spPr>
          <a:xfrm>
            <a:off x="7375264" y="2980585"/>
            <a:ext cx="835270"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Channel feedback</a:t>
            </a:r>
          </a:p>
        </p:txBody>
      </p:sp>
      <p:cxnSp>
        <p:nvCxnSpPr>
          <p:cNvPr id="47" name="Straight Arrow Connector 46"/>
          <p:cNvCxnSpPr/>
          <p:nvPr/>
        </p:nvCxnSpPr>
        <p:spPr>
          <a:xfrm>
            <a:off x="3253154" y="1853660"/>
            <a:ext cx="375787" cy="30778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0" idx="2"/>
          </p:cNvCxnSpPr>
          <p:nvPr/>
        </p:nvCxnSpPr>
        <p:spPr>
          <a:xfrm>
            <a:off x="5047584" y="1853660"/>
            <a:ext cx="544972" cy="77428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33" idx="1"/>
          </p:cNvCxnSpPr>
          <p:nvPr/>
        </p:nvCxnSpPr>
        <p:spPr>
          <a:xfrm>
            <a:off x="6865461" y="1853660"/>
            <a:ext cx="509803" cy="131596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387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MU-MIMO Data Transmission</a:t>
            </a:r>
          </a:p>
        </p:txBody>
      </p:sp>
      <p:sp>
        <p:nvSpPr>
          <p:cNvPr id="3" name="Content Placeholder 2"/>
          <p:cNvSpPr>
            <a:spLocks noGrp="1"/>
          </p:cNvSpPr>
          <p:nvPr>
            <p:ph idx="1"/>
          </p:nvPr>
        </p:nvSpPr>
        <p:spPr>
          <a:xfrm>
            <a:off x="155864" y="852055"/>
            <a:ext cx="8832272" cy="5860472"/>
          </a:xfrm>
        </p:spPr>
        <p:txBody>
          <a:bodyPr>
            <a:normAutofit lnSpcReduction="10000"/>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MU-MIMO MAC</a:t>
            </a:r>
          </a:p>
          <a:p>
            <a:pPr lvl="1"/>
            <a:r>
              <a:rPr lang="en-US" sz="2000" dirty="0"/>
              <a:t>Significant gains as AP doesn’t have to enter in carrier sense phase for every frame </a:t>
            </a:r>
          </a:p>
          <a:p>
            <a:pPr lvl="1"/>
            <a:r>
              <a:rPr lang="en-US" sz="2000" dirty="0"/>
              <a:t>Multiple frames to different clients can be sent in channel access</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68</a:t>
            </a:fld>
            <a:endParaRPr lang="en-US" dirty="0"/>
          </a:p>
        </p:txBody>
      </p:sp>
      <p:cxnSp>
        <p:nvCxnSpPr>
          <p:cNvPr id="6" name="Straight Arrow Connector 5"/>
          <p:cNvCxnSpPr/>
          <p:nvPr/>
        </p:nvCxnSpPr>
        <p:spPr>
          <a:xfrm>
            <a:off x="1266092" y="1485900"/>
            <a:ext cx="7060223" cy="7275"/>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14500" y="1107830"/>
            <a:ext cx="886024"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Data - A</a:t>
            </a:r>
            <a:endParaRPr lang="en-US" dirty="0"/>
          </a:p>
        </p:txBody>
      </p:sp>
      <p:cxnSp>
        <p:nvCxnSpPr>
          <p:cNvPr id="21" name="Straight Arrow Connector 20"/>
          <p:cNvCxnSpPr/>
          <p:nvPr/>
        </p:nvCxnSpPr>
        <p:spPr>
          <a:xfrm>
            <a:off x="1266092" y="1989991"/>
            <a:ext cx="7051431"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9984" y="1127588"/>
            <a:ext cx="1415395" cy="338554"/>
          </a:xfrm>
          <a:prstGeom prst="rect">
            <a:avLst/>
          </a:prstGeom>
          <a:noFill/>
        </p:spPr>
        <p:txBody>
          <a:bodyPr wrap="square" rtlCol="0">
            <a:spAutoFit/>
          </a:bodyPr>
          <a:lstStyle/>
          <a:p>
            <a:pPr algn="ctr"/>
            <a:r>
              <a:rPr lang="en-US" sz="1600" dirty="0" err="1"/>
              <a:t>Beamformer</a:t>
            </a:r>
            <a:endParaRPr lang="en-US" sz="1600" dirty="0"/>
          </a:p>
        </p:txBody>
      </p:sp>
      <p:sp>
        <p:nvSpPr>
          <p:cNvPr id="13" name="Rectangle 12"/>
          <p:cNvSpPr/>
          <p:nvPr/>
        </p:nvSpPr>
        <p:spPr>
          <a:xfrm>
            <a:off x="2617774" y="1107830"/>
            <a:ext cx="835270"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Data - A</a:t>
            </a:r>
            <a:endParaRPr lang="en-US" sz="1400" dirty="0"/>
          </a:p>
        </p:txBody>
      </p:sp>
      <p:cxnSp>
        <p:nvCxnSpPr>
          <p:cNvPr id="24" name="Straight Arrow Connector 23"/>
          <p:cNvCxnSpPr/>
          <p:nvPr/>
        </p:nvCxnSpPr>
        <p:spPr>
          <a:xfrm>
            <a:off x="1266092" y="2494081"/>
            <a:ext cx="7104185"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266092" y="3540863"/>
            <a:ext cx="7051431"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5864" y="3202309"/>
            <a:ext cx="1789068" cy="338554"/>
          </a:xfrm>
          <a:prstGeom prst="rect">
            <a:avLst/>
          </a:prstGeom>
          <a:noFill/>
        </p:spPr>
        <p:txBody>
          <a:bodyPr wrap="square" rtlCol="0">
            <a:spAutoFit/>
          </a:bodyPr>
          <a:lstStyle/>
          <a:p>
            <a:pPr algn="ctr"/>
            <a:r>
              <a:rPr lang="en-US" sz="1600" dirty="0" err="1"/>
              <a:t>Beamformee</a:t>
            </a:r>
            <a:r>
              <a:rPr lang="en-US" sz="1600" dirty="0"/>
              <a:t> - A</a:t>
            </a:r>
          </a:p>
        </p:txBody>
      </p:sp>
      <p:sp>
        <p:nvSpPr>
          <p:cNvPr id="34" name="Rectangle 33"/>
          <p:cNvSpPr/>
          <p:nvPr/>
        </p:nvSpPr>
        <p:spPr>
          <a:xfrm>
            <a:off x="3628941" y="3162793"/>
            <a:ext cx="503444"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ACK</a:t>
            </a:r>
          </a:p>
        </p:txBody>
      </p:sp>
      <p:cxnSp>
        <p:nvCxnSpPr>
          <p:cNvPr id="35" name="Straight Arrow Connector 34"/>
          <p:cNvCxnSpPr/>
          <p:nvPr/>
        </p:nvCxnSpPr>
        <p:spPr>
          <a:xfrm>
            <a:off x="1266092" y="4044953"/>
            <a:ext cx="7104185"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55864" y="3706399"/>
            <a:ext cx="1789068" cy="338554"/>
          </a:xfrm>
          <a:prstGeom prst="rect">
            <a:avLst/>
          </a:prstGeom>
          <a:noFill/>
        </p:spPr>
        <p:txBody>
          <a:bodyPr wrap="square" rtlCol="0">
            <a:spAutoFit/>
          </a:bodyPr>
          <a:lstStyle/>
          <a:p>
            <a:pPr algn="ctr"/>
            <a:r>
              <a:rPr lang="en-US" sz="1600" dirty="0" err="1"/>
              <a:t>Beamformee</a:t>
            </a:r>
            <a:r>
              <a:rPr lang="en-US" sz="1600" dirty="0"/>
              <a:t> - B</a:t>
            </a:r>
          </a:p>
        </p:txBody>
      </p:sp>
      <p:cxnSp>
        <p:nvCxnSpPr>
          <p:cNvPr id="37" name="Straight Arrow Connector 36"/>
          <p:cNvCxnSpPr/>
          <p:nvPr/>
        </p:nvCxnSpPr>
        <p:spPr>
          <a:xfrm>
            <a:off x="1266092" y="4549042"/>
            <a:ext cx="7104185" cy="0"/>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5864" y="4210488"/>
            <a:ext cx="1789068" cy="338554"/>
          </a:xfrm>
          <a:prstGeom prst="rect">
            <a:avLst/>
          </a:prstGeom>
          <a:noFill/>
        </p:spPr>
        <p:txBody>
          <a:bodyPr wrap="square" rtlCol="0">
            <a:spAutoFit/>
          </a:bodyPr>
          <a:lstStyle/>
          <a:p>
            <a:pPr algn="ctr"/>
            <a:r>
              <a:rPr lang="en-US" sz="1600" dirty="0" err="1"/>
              <a:t>Beamformee</a:t>
            </a:r>
            <a:r>
              <a:rPr lang="en-US" sz="1600" dirty="0"/>
              <a:t> - C</a:t>
            </a:r>
          </a:p>
        </p:txBody>
      </p:sp>
      <p:sp>
        <p:nvSpPr>
          <p:cNvPr id="41" name="Rectangle 40"/>
          <p:cNvSpPr/>
          <p:nvPr/>
        </p:nvSpPr>
        <p:spPr>
          <a:xfrm>
            <a:off x="1714500" y="1611918"/>
            <a:ext cx="1738544"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Data - B</a:t>
            </a:r>
            <a:endParaRPr lang="en-US" dirty="0"/>
          </a:p>
        </p:txBody>
      </p:sp>
      <p:sp>
        <p:nvSpPr>
          <p:cNvPr id="42" name="Rectangle 41"/>
          <p:cNvSpPr/>
          <p:nvPr/>
        </p:nvSpPr>
        <p:spPr>
          <a:xfrm>
            <a:off x="1714500" y="2116010"/>
            <a:ext cx="1397977"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Data - C</a:t>
            </a:r>
            <a:endParaRPr lang="en-US" dirty="0"/>
          </a:p>
        </p:txBody>
      </p:sp>
      <p:sp>
        <p:nvSpPr>
          <p:cNvPr id="43" name="Rectangle 42"/>
          <p:cNvSpPr/>
          <p:nvPr/>
        </p:nvSpPr>
        <p:spPr>
          <a:xfrm>
            <a:off x="4132385" y="3666883"/>
            <a:ext cx="503444"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ACK</a:t>
            </a:r>
          </a:p>
        </p:txBody>
      </p:sp>
      <p:sp>
        <p:nvSpPr>
          <p:cNvPr id="44" name="Rectangle 43"/>
          <p:cNvSpPr/>
          <p:nvPr/>
        </p:nvSpPr>
        <p:spPr>
          <a:xfrm>
            <a:off x="4635829" y="4175231"/>
            <a:ext cx="503444"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ACK</a:t>
            </a:r>
          </a:p>
        </p:txBody>
      </p:sp>
      <p:sp>
        <p:nvSpPr>
          <p:cNvPr id="45" name="Rectangle 44"/>
          <p:cNvSpPr/>
          <p:nvPr/>
        </p:nvSpPr>
        <p:spPr>
          <a:xfrm>
            <a:off x="5139273" y="3162793"/>
            <a:ext cx="1103265"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Data - AP</a:t>
            </a:r>
            <a:endParaRPr lang="en-US" dirty="0"/>
          </a:p>
        </p:txBody>
      </p:sp>
      <p:sp>
        <p:nvSpPr>
          <p:cNvPr id="46" name="Rectangle 45"/>
          <p:cNvSpPr/>
          <p:nvPr/>
        </p:nvSpPr>
        <p:spPr>
          <a:xfrm>
            <a:off x="6242538" y="1113374"/>
            <a:ext cx="503444"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ACK</a:t>
            </a:r>
          </a:p>
        </p:txBody>
      </p:sp>
      <p:sp>
        <p:nvSpPr>
          <p:cNvPr id="48" name="Rectangle 47"/>
          <p:cNvSpPr/>
          <p:nvPr/>
        </p:nvSpPr>
        <p:spPr>
          <a:xfrm>
            <a:off x="6745982" y="4166714"/>
            <a:ext cx="824195"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Data - AP</a:t>
            </a:r>
            <a:endParaRPr lang="en-US" dirty="0"/>
          </a:p>
        </p:txBody>
      </p:sp>
      <p:sp>
        <p:nvSpPr>
          <p:cNvPr id="50" name="Rectangle 49"/>
          <p:cNvSpPr/>
          <p:nvPr/>
        </p:nvSpPr>
        <p:spPr>
          <a:xfrm>
            <a:off x="7570177" y="2116056"/>
            <a:ext cx="503444" cy="378070"/>
          </a:xfrm>
          <a:prstGeom prst="rect">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ACK</a:t>
            </a:r>
          </a:p>
        </p:txBody>
      </p:sp>
      <p:sp>
        <p:nvSpPr>
          <p:cNvPr id="27" name="Rectangle 26"/>
          <p:cNvSpPr/>
          <p:nvPr/>
        </p:nvSpPr>
        <p:spPr>
          <a:xfrm>
            <a:off x="8326315" y="2719943"/>
            <a:ext cx="501162" cy="369332"/>
          </a:xfrm>
          <a:prstGeom prst="rect">
            <a:avLst/>
          </a:prstGeom>
        </p:spPr>
        <p:txBody>
          <a:bodyPr wrap="square">
            <a:spAutoFit/>
          </a:bodyPr>
          <a:lstStyle/>
          <a:p>
            <a:r>
              <a:rPr lang="en-US" dirty="0">
                <a:solidFill>
                  <a:srgbClr val="222222"/>
                </a:solidFill>
                <a:latin typeface="Arial" panose="020B0604020202020204" pitchFamily="34" charset="0"/>
              </a:rPr>
              <a:t>[7]</a:t>
            </a:r>
            <a:endParaRPr lang="en-US" dirty="0"/>
          </a:p>
        </p:txBody>
      </p:sp>
    </p:spTree>
    <p:extLst>
      <p:ext uri="{BB962C8B-B14F-4D97-AF65-F5344CB8AC3E}">
        <p14:creationId xmlns:p14="http://schemas.microsoft.com/office/powerpoint/2010/main" val="16750116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Challenges in MU-MIMO</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Complexity of signal processing</a:t>
            </a:r>
          </a:p>
          <a:p>
            <a:pPr lvl="1"/>
            <a:r>
              <a:rPr lang="en-US" sz="2000" dirty="0"/>
              <a:t>Hardware design</a:t>
            </a:r>
          </a:p>
          <a:p>
            <a:pPr lvl="1"/>
            <a:r>
              <a:rPr lang="en-US" sz="2000" dirty="0"/>
              <a:t>802.11ac restricts MU-MIMO to downlink only (AP -&gt; clients)</a:t>
            </a:r>
          </a:p>
          <a:p>
            <a:pPr lvl="1"/>
            <a:r>
              <a:rPr lang="en-US" sz="2000" dirty="0"/>
              <a:t>Maximum number of clients per AP MU-MIMO = 4</a:t>
            </a:r>
          </a:p>
          <a:p>
            <a:pPr lvl="1"/>
            <a:endParaRPr lang="en-US" sz="2000" dirty="0"/>
          </a:p>
          <a:p>
            <a:r>
              <a:rPr lang="en-US" sz="2400" dirty="0"/>
              <a:t>Interference</a:t>
            </a:r>
          </a:p>
          <a:p>
            <a:pPr lvl="1"/>
            <a:r>
              <a:rPr lang="en-US" sz="2000" dirty="0"/>
              <a:t>Inter-user interference if the clients of MU-MIMO are not far enough from each other</a:t>
            </a:r>
          </a:p>
          <a:p>
            <a:pPr lvl="1"/>
            <a:endParaRPr lang="en-US" sz="2000" dirty="0"/>
          </a:p>
          <a:p>
            <a:pPr lvl="1"/>
            <a:r>
              <a:rPr lang="en-US" sz="2000" dirty="0"/>
              <a:t>Two techniques</a:t>
            </a:r>
          </a:p>
          <a:p>
            <a:pPr lvl="2"/>
            <a:r>
              <a:rPr lang="en-US" sz="1600" dirty="0"/>
              <a:t>Null steering </a:t>
            </a:r>
          </a:p>
          <a:p>
            <a:pPr lvl="2"/>
            <a:r>
              <a:rPr lang="en-US" sz="1600" dirty="0"/>
              <a:t>User grouping</a:t>
            </a:r>
          </a:p>
          <a:p>
            <a:pPr lvl="1"/>
            <a:endParaRPr lang="en-US" sz="2000" dirty="0"/>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69</a:t>
            </a:fld>
            <a:endParaRPr lang="en-US" dirty="0"/>
          </a:p>
        </p:txBody>
      </p:sp>
    </p:spTree>
    <p:extLst>
      <p:ext uri="{BB962C8B-B14F-4D97-AF65-F5344CB8AC3E}">
        <p14:creationId xmlns:p14="http://schemas.microsoft.com/office/powerpoint/2010/main" val="116154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MIMO</a:t>
            </a:r>
          </a:p>
        </p:txBody>
      </p:sp>
      <p:sp>
        <p:nvSpPr>
          <p:cNvPr id="3" name="Content Placeholder 2"/>
          <p:cNvSpPr>
            <a:spLocks noGrp="1"/>
          </p:cNvSpPr>
          <p:nvPr>
            <p:ph idx="1"/>
          </p:nvPr>
        </p:nvSpPr>
        <p:spPr>
          <a:xfrm>
            <a:off x="155864" y="852055"/>
            <a:ext cx="8832272" cy="5860472"/>
          </a:xfrm>
        </p:spPr>
        <p:txBody>
          <a:bodyPr>
            <a:normAutofit/>
          </a:bodyPr>
          <a:lstStyle/>
          <a:p>
            <a:pPr marL="0" indent="0">
              <a:buNone/>
            </a:pPr>
            <a:endParaRPr lang="en-US" sz="2000" dirty="0"/>
          </a:p>
          <a:p>
            <a:pPr marL="457200" lvl="1" indent="0">
              <a:buNone/>
            </a:pPr>
            <a:endParaRPr lang="en-US" sz="2000" dirty="0"/>
          </a:p>
          <a:p>
            <a:pPr marL="457200" lvl="1" indent="0">
              <a:buNone/>
            </a:pPr>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7</a:t>
            </a:fld>
            <a:endParaRPr lang="en-US" dirty="0"/>
          </a:p>
        </p:txBody>
      </p:sp>
      <p:sp>
        <p:nvSpPr>
          <p:cNvPr id="5" name="Rounded Rectangle 4"/>
          <p:cNvSpPr/>
          <p:nvPr/>
        </p:nvSpPr>
        <p:spPr>
          <a:xfrm>
            <a:off x="783771" y="1349827"/>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8" name="Rounded Rectangle 7"/>
          <p:cNvSpPr/>
          <p:nvPr/>
        </p:nvSpPr>
        <p:spPr>
          <a:xfrm>
            <a:off x="3191691" y="1349826"/>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grpSp>
        <p:nvGrpSpPr>
          <p:cNvPr id="15" name="Group 14"/>
          <p:cNvGrpSpPr/>
          <p:nvPr/>
        </p:nvGrpSpPr>
        <p:grpSpPr>
          <a:xfrm>
            <a:off x="1367246" y="1789654"/>
            <a:ext cx="389262" cy="423558"/>
            <a:chOff x="1519646" y="1470313"/>
            <a:chExt cx="389262" cy="423558"/>
          </a:xfrm>
        </p:grpSpPr>
        <p:sp>
          <p:nvSpPr>
            <p:cNvPr id="13" name="L-Shape 12"/>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802429" y="1789268"/>
            <a:ext cx="385452" cy="430270"/>
            <a:chOff x="2806239" y="1315675"/>
            <a:chExt cx="385452" cy="430270"/>
          </a:xfrm>
        </p:grpSpPr>
        <p:sp>
          <p:nvSpPr>
            <p:cNvPr id="25" name="Isosceles Triangle 24"/>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Shape 25"/>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p:cNvSpPr/>
          <p:nvPr/>
        </p:nvSpPr>
        <p:spPr>
          <a:xfrm>
            <a:off x="5316583" y="4591049"/>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31" name="Rounded Rectangle 30"/>
          <p:cNvSpPr/>
          <p:nvPr/>
        </p:nvSpPr>
        <p:spPr>
          <a:xfrm>
            <a:off x="7724503" y="4591048"/>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sp>
        <p:nvSpPr>
          <p:cNvPr id="32" name="L-Shape 31"/>
          <p:cNvSpPr/>
          <p:nvPr/>
        </p:nvSpPr>
        <p:spPr>
          <a:xfrm rot="16200000">
            <a:off x="5904534" y="4708493"/>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6018711" y="455913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5900058" y="5030876"/>
            <a:ext cx="389262" cy="423558"/>
            <a:chOff x="1519646" y="1470313"/>
            <a:chExt cx="389262" cy="423558"/>
          </a:xfrm>
        </p:grpSpPr>
        <p:sp>
          <p:nvSpPr>
            <p:cNvPr id="35" name="L-Shape 34"/>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900058" y="5502617"/>
            <a:ext cx="389262" cy="423558"/>
            <a:chOff x="1519646" y="1470313"/>
            <a:chExt cx="389262" cy="423558"/>
          </a:xfrm>
        </p:grpSpPr>
        <p:sp>
          <p:nvSpPr>
            <p:cNvPr id="38" name="L-Shape 37"/>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339051" y="4556897"/>
            <a:ext cx="385452" cy="430270"/>
            <a:chOff x="2806239" y="1315675"/>
            <a:chExt cx="385452" cy="430270"/>
          </a:xfrm>
        </p:grpSpPr>
        <p:sp>
          <p:nvSpPr>
            <p:cNvPr id="41" name="Isosceles Triangle 40"/>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Shape 41"/>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335241" y="5030490"/>
            <a:ext cx="385452" cy="430270"/>
            <a:chOff x="2806239" y="1315675"/>
            <a:chExt cx="385452" cy="430270"/>
          </a:xfrm>
        </p:grpSpPr>
        <p:sp>
          <p:nvSpPr>
            <p:cNvPr id="44" name="Isosceles Triangle 43"/>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Shape 44"/>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7337146" y="5497845"/>
            <a:ext cx="385452" cy="430270"/>
            <a:chOff x="2806239" y="1315675"/>
            <a:chExt cx="385452" cy="430270"/>
          </a:xfrm>
        </p:grpSpPr>
        <p:sp>
          <p:nvSpPr>
            <p:cNvPr id="47" name="Isosceles Triangle 46"/>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1" name="Straight Arrow Connector 60"/>
          <p:cNvCxnSpPr/>
          <p:nvPr/>
        </p:nvCxnSpPr>
        <p:spPr>
          <a:xfrm>
            <a:off x="1837509" y="1975015"/>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6370321" y="4762586"/>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370321" y="5216238"/>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370321" y="5705168"/>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387242" y="4813946"/>
            <a:ext cx="831250" cy="835494"/>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6405049" y="4820874"/>
            <a:ext cx="830365" cy="801205"/>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6397765" y="4889239"/>
            <a:ext cx="887691" cy="23657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6497829" y="4847155"/>
            <a:ext cx="678274" cy="297782"/>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6423914" y="5290409"/>
            <a:ext cx="818237" cy="32433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6448458" y="5290408"/>
            <a:ext cx="801093" cy="347829"/>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5316583" y="1383125"/>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96" name="Rounded Rectangle 95"/>
          <p:cNvSpPr/>
          <p:nvPr/>
        </p:nvSpPr>
        <p:spPr>
          <a:xfrm>
            <a:off x="7724503" y="1383124"/>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sp>
        <p:nvSpPr>
          <p:cNvPr id="97" name="L-Shape 96"/>
          <p:cNvSpPr/>
          <p:nvPr/>
        </p:nvSpPr>
        <p:spPr>
          <a:xfrm rot="16200000">
            <a:off x="5904534" y="1500569"/>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rot="10800000">
            <a:off x="6018711" y="1351211"/>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a:off x="5900058" y="1822952"/>
            <a:ext cx="389262" cy="423558"/>
            <a:chOff x="1519646" y="1470313"/>
            <a:chExt cx="389262" cy="423558"/>
          </a:xfrm>
        </p:grpSpPr>
        <p:sp>
          <p:nvSpPr>
            <p:cNvPr id="100" name="L-Shape 99"/>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Isosceles Triangle 100"/>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5900058" y="2294693"/>
            <a:ext cx="389262" cy="423558"/>
            <a:chOff x="1519646" y="1470313"/>
            <a:chExt cx="389262" cy="423558"/>
          </a:xfrm>
        </p:grpSpPr>
        <p:sp>
          <p:nvSpPr>
            <p:cNvPr id="103" name="L-Shape 102"/>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7335241" y="1822566"/>
            <a:ext cx="385452" cy="430270"/>
            <a:chOff x="2806239" y="1315675"/>
            <a:chExt cx="385452" cy="430270"/>
          </a:xfrm>
        </p:grpSpPr>
        <p:sp>
          <p:nvSpPr>
            <p:cNvPr id="109" name="Isosceles Triangle 108"/>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L-Shape 109"/>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5" name="Straight Arrow Connector 114"/>
          <p:cNvCxnSpPr/>
          <p:nvPr/>
        </p:nvCxnSpPr>
        <p:spPr>
          <a:xfrm>
            <a:off x="6370321" y="2008314"/>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H="1" flipV="1">
            <a:off x="6497829" y="1639231"/>
            <a:ext cx="678274" cy="297782"/>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6448458" y="2082484"/>
            <a:ext cx="801093" cy="347829"/>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3" name="Rounded Rectangle 122"/>
          <p:cNvSpPr/>
          <p:nvPr/>
        </p:nvSpPr>
        <p:spPr>
          <a:xfrm>
            <a:off x="788990" y="4591048"/>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124" name="Rounded Rectangle 123"/>
          <p:cNvSpPr/>
          <p:nvPr/>
        </p:nvSpPr>
        <p:spPr>
          <a:xfrm>
            <a:off x="3196910" y="4591047"/>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grpSp>
        <p:nvGrpSpPr>
          <p:cNvPr id="127" name="Group 126"/>
          <p:cNvGrpSpPr/>
          <p:nvPr/>
        </p:nvGrpSpPr>
        <p:grpSpPr>
          <a:xfrm>
            <a:off x="1372465" y="5030875"/>
            <a:ext cx="389262" cy="423558"/>
            <a:chOff x="1519646" y="1470313"/>
            <a:chExt cx="389262" cy="423558"/>
          </a:xfrm>
        </p:grpSpPr>
        <p:sp>
          <p:nvSpPr>
            <p:cNvPr id="128" name="L-Shape 127"/>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2811458" y="4556896"/>
            <a:ext cx="385452" cy="430270"/>
            <a:chOff x="2806239" y="1315675"/>
            <a:chExt cx="385452" cy="430270"/>
          </a:xfrm>
        </p:grpSpPr>
        <p:sp>
          <p:nvSpPr>
            <p:cNvPr id="134" name="Isosceles Triangle 133"/>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L-Shape 134"/>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2807648" y="5030489"/>
            <a:ext cx="385452" cy="430270"/>
            <a:chOff x="2806239" y="1315675"/>
            <a:chExt cx="385452" cy="430270"/>
          </a:xfrm>
        </p:grpSpPr>
        <p:sp>
          <p:nvSpPr>
            <p:cNvPr id="137" name="Isosceles Triangle 136"/>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Shape 137"/>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2809553" y="5497844"/>
            <a:ext cx="385452" cy="430270"/>
            <a:chOff x="2806239" y="1315675"/>
            <a:chExt cx="385452" cy="430270"/>
          </a:xfrm>
        </p:grpSpPr>
        <p:sp>
          <p:nvSpPr>
            <p:cNvPr id="140" name="Isosceles Triangle 139"/>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L-Shape 140"/>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3" name="Straight Arrow Connector 142"/>
          <p:cNvCxnSpPr/>
          <p:nvPr/>
        </p:nvCxnSpPr>
        <p:spPr>
          <a:xfrm>
            <a:off x="1842728" y="5216237"/>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1870172" y="4889238"/>
            <a:ext cx="887691" cy="23657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flipV="1">
            <a:off x="1896321" y="5290408"/>
            <a:ext cx="818237" cy="32433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673053" y="3033515"/>
            <a:ext cx="3281928" cy="26955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SISO (Single Input Single Output)</a:t>
            </a:r>
          </a:p>
        </p:txBody>
      </p:sp>
      <p:sp>
        <p:nvSpPr>
          <p:cNvPr id="152" name="Rectangle 151"/>
          <p:cNvSpPr/>
          <p:nvPr/>
        </p:nvSpPr>
        <p:spPr>
          <a:xfrm>
            <a:off x="5042576" y="3046430"/>
            <a:ext cx="3587618" cy="2277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MISO (Multiple Input Single Output)</a:t>
            </a:r>
          </a:p>
        </p:txBody>
      </p:sp>
      <p:sp>
        <p:nvSpPr>
          <p:cNvPr id="153" name="Rectangle 152"/>
          <p:cNvSpPr/>
          <p:nvPr/>
        </p:nvSpPr>
        <p:spPr>
          <a:xfrm>
            <a:off x="495679" y="6196430"/>
            <a:ext cx="3587618" cy="2277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SIMO (Single Input Multiple Output)</a:t>
            </a:r>
          </a:p>
        </p:txBody>
      </p:sp>
      <p:sp>
        <p:nvSpPr>
          <p:cNvPr id="154" name="Rectangle 153"/>
          <p:cNvSpPr/>
          <p:nvPr/>
        </p:nvSpPr>
        <p:spPr>
          <a:xfrm>
            <a:off x="4841966" y="6191791"/>
            <a:ext cx="3879224" cy="2384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MIMO (Multiple Input Multiple Output)</a:t>
            </a:r>
          </a:p>
        </p:txBody>
      </p:sp>
      <p:sp>
        <p:nvSpPr>
          <p:cNvPr id="155" name="Rectangle 154"/>
          <p:cNvSpPr/>
          <p:nvPr/>
        </p:nvSpPr>
        <p:spPr>
          <a:xfrm>
            <a:off x="2068932" y="3631245"/>
            <a:ext cx="5006135" cy="44574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dirty="0"/>
              <a:t>All antenna utilize the same frequency and channel</a:t>
            </a:r>
          </a:p>
        </p:txBody>
      </p:sp>
    </p:spTree>
    <p:extLst>
      <p:ext uri="{BB962C8B-B14F-4D97-AF65-F5344CB8AC3E}">
        <p14:creationId xmlns:p14="http://schemas.microsoft.com/office/powerpoint/2010/main" val="183920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7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8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95" grpId="0" animBg="1"/>
      <p:bldP spid="96" grpId="0" animBg="1"/>
      <p:bldP spid="97" grpId="0" animBg="1"/>
      <p:bldP spid="98" grpId="0" animBg="1"/>
      <p:bldP spid="123" grpId="0" animBg="1"/>
      <p:bldP spid="124" grpId="0" animBg="1"/>
      <p:bldP spid="152" grpId="0"/>
      <p:bldP spid="153" grpId="0"/>
      <p:bldP spid="154" grpId="0"/>
      <p:bldP spid="15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Interference in MU-MIMO</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Null steering</a:t>
            </a:r>
            <a:endParaRPr lang="en-US" sz="1600" dirty="0"/>
          </a:p>
          <a:p>
            <a:pPr lvl="1"/>
            <a:r>
              <a:rPr lang="en-US" sz="2000" dirty="0"/>
              <a:t>Calculate the beam steering matrix (Q) for each client such that signal is maximum for the intended client and zero for all others</a:t>
            </a:r>
          </a:p>
          <a:p>
            <a:pPr lvl="1"/>
            <a:endParaRPr lang="en-US" sz="2000" dirty="0"/>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70</a:t>
            </a:fld>
            <a:endParaRPr lang="en-US" dirty="0"/>
          </a:p>
        </p:txBody>
      </p:sp>
      <p:sp>
        <p:nvSpPr>
          <p:cNvPr id="6" name="Rounded Rectangle 5"/>
          <p:cNvSpPr/>
          <p:nvPr/>
        </p:nvSpPr>
        <p:spPr>
          <a:xfrm>
            <a:off x="6606043" y="3910253"/>
            <a:ext cx="583475" cy="99573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 2</a:t>
            </a:r>
          </a:p>
        </p:txBody>
      </p:sp>
      <p:sp>
        <p:nvSpPr>
          <p:cNvPr id="8" name="Rounded Rectangle 7"/>
          <p:cNvSpPr/>
          <p:nvPr/>
        </p:nvSpPr>
        <p:spPr>
          <a:xfrm>
            <a:off x="2311110" y="3420099"/>
            <a:ext cx="583475" cy="1950448"/>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9" name="L-Shape 8"/>
          <p:cNvSpPr/>
          <p:nvPr/>
        </p:nvSpPr>
        <p:spPr>
          <a:xfrm rot="16200000">
            <a:off x="2899061" y="3537543"/>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0800000">
            <a:off x="3013238" y="338818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894585" y="3859926"/>
            <a:ext cx="389262" cy="423558"/>
            <a:chOff x="1519646" y="1470313"/>
            <a:chExt cx="389262" cy="423558"/>
          </a:xfrm>
        </p:grpSpPr>
        <p:sp>
          <p:nvSpPr>
            <p:cNvPr id="37" name="L-Shape 36"/>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894585" y="4331667"/>
            <a:ext cx="389262" cy="423558"/>
            <a:chOff x="1519646" y="1470313"/>
            <a:chExt cx="389262" cy="423558"/>
          </a:xfrm>
        </p:grpSpPr>
        <p:sp>
          <p:nvSpPr>
            <p:cNvPr id="35" name="L-Shape 34"/>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220591" y="3915550"/>
            <a:ext cx="385452" cy="430270"/>
            <a:chOff x="2806239" y="1315675"/>
            <a:chExt cx="385452" cy="430270"/>
          </a:xfrm>
        </p:grpSpPr>
        <p:sp>
          <p:nvSpPr>
            <p:cNvPr id="33" name="Isosceles Triangle 32"/>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Shape 33"/>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220591" y="4395323"/>
            <a:ext cx="385452" cy="430270"/>
            <a:chOff x="2806239" y="1315675"/>
            <a:chExt cx="385452" cy="430270"/>
          </a:xfrm>
        </p:grpSpPr>
        <p:sp>
          <p:nvSpPr>
            <p:cNvPr id="31" name="Isosceles Triangle 30"/>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Shape 31"/>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894585" y="4813330"/>
            <a:ext cx="389262" cy="423558"/>
            <a:chOff x="1519646" y="1470313"/>
            <a:chExt cx="389262" cy="423558"/>
          </a:xfrm>
        </p:grpSpPr>
        <p:sp>
          <p:nvSpPr>
            <p:cNvPr id="29" name="L-Shape 28"/>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ounded Rectangle 17"/>
          <p:cNvSpPr/>
          <p:nvPr/>
        </p:nvSpPr>
        <p:spPr>
          <a:xfrm>
            <a:off x="5592531" y="2330224"/>
            <a:ext cx="583475" cy="599884"/>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 1</a:t>
            </a:r>
          </a:p>
        </p:txBody>
      </p:sp>
      <p:grpSp>
        <p:nvGrpSpPr>
          <p:cNvPr id="19" name="Group 18"/>
          <p:cNvGrpSpPr/>
          <p:nvPr/>
        </p:nvGrpSpPr>
        <p:grpSpPr>
          <a:xfrm>
            <a:off x="5207079" y="2335520"/>
            <a:ext cx="385452" cy="430270"/>
            <a:chOff x="2806239" y="1315675"/>
            <a:chExt cx="385452" cy="430270"/>
          </a:xfrm>
        </p:grpSpPr>
        <p:sp>
          <p:nvSpPr>
            <p:cNvPr id="27" name="Isosceles Triangle 26"/>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Shape 27"/>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19"/>
          <p:cNvSpPr/>
          <p:nvPr/>
        </p:nvSpPr>
        <p:spPr>
          <a:xfrm>
            <a:off x="4739332" y="5960379"/>
            <a:ext cx="583475" cy="599884"/>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 3</a:t>
            </a:r>
          </a:p>
        </p:txBody>
      </p:sp>
      <p:grpSp>
        <p:nvGrpSpPr>
          <p:cNvPr id="21" name="Group 20"/>
          <p:cNvGrpSpPr/>
          <p:nvPr/>
        </p:nvGrpSpPr>
        <p:grpSpPr>
          <a:xfrm>
            <a:off x="4353880" y="5965675"/>
            <a:ext cx="385452" cy="430270"/>
            <a:chOff x="2806239" y="1315675"/>
            <a:chExt cx="385452" cy="430270"/>
          </a:xfrm>
        </p:grpSpPr>
        <p:sp>
          <p:nvSpPr>
            <p:cNvPr id="25" name="Isosceles Triangle 24"/>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Shape 25"/>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2410348" y="2189315"/>
            <a:ext cx="2286446" cy="646331"/>
          </a:xfrm>
          <a:prstGeom prst="rect">
            <a:avLst/>
          </a:prstGeom>
          <a:noFill/>
        </p:spPr>
        <p:txBody>
          <a:bodyPr wrap="square" rtlCol="0">
            <a:spAutoFit/>
          </a:bodyPr>
          <a:lstStyle/>
          <a:p>
            <a:r>
              <a:rPr lang="en-US" sz="1200" dirty="0"/>
              <a:t>Q[Rx 1] * H[Rx 1] = high</a:t>
            </a:r>
          </a:p>
          <a:p>
            <a:r>
              <a:rPr lang="en-US" sz="1200" dirty="0"/>
              <a:t>Q[Rx 2] * H[Rx 1] = 0</a:t>
            </a:r>
          </a:p>
          <a:p>
            <a:r>
              <a:rPr lang="en-US" sz="1200" dirty="0"/>
              <a:t>Q[Rx 3] * H[Rx 1] = 0</a:t>
            </a:r>
          </a:p>
        </p:txBody>
      </p:sp>
      <p:cxnSp>
        <p:nvCxnSpPr>
          <p:cNvPr id="39" name="Straight Arrow Connector 38"/>
          <p:cNvCxnSpPr/>
          <p:nvPr/>
        </p:nvCxnSpPr>
        <p:spPr>
          <a:xfrm flipV="1">
            <a:off x="3553571" y="2487115"/>
            <a:ext cx="1405291" cy="108681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543300" y="2469726"/>
            <a:ext cx="1424354" cy="159232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553571" y="2469726"/>
            <a:ext cx="1405291" cy="2015774"/>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553571" y="2469726"/>
            <a:ext cx="1405291" cy="252935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705971" y="3726333"/>
            <a:ext cx="2252551" cy="69820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695700" y="4214446"/>
            <a:ext cx="2334934" cy="19912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3705971" y="4424540"/>
            <a:ext cx="2324663" cy="21336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3705971" y="4424540"/>
            <a:ext cx="2324663" cy="72693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718816" y="3410571"/>
            <a:ext cx="2252551" cy="69820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708545" y="3898684"/>
            <a:ext cx="2334934" cy="19912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3718816" y="4108778"/>
            <a:ext cx="2324663" cy="21336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3718816" y="4108778"/>
            <a:ext cx="2324663" cy="72693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336319" y="3115166"/>
            <a:ext cx="2286446" cy="646331"/>
          </a:xfrm>
          <a:prstGeom prst="rect">
            <a:avLst/>
          </a:prstGeom>
          <a:noFill/>
        </p:spPr>
        <p:txBody>
          <a:bodyPr wrap="square" rtlCol="0">
            <a:spAutoFit/>
          </a:bodyPr>
          <a:lstStyle/>
          <a:p>
            <a:r>
              <a:rPr lang="en-US" sz="1200" dirty="0"/>
              <a:t>Q[Rx 1] * H[Rx 2] = 0</a:t>
            </a:r>
          </a:p>
          <a:p>
            <a:r>
              <a:rPr lang="en-US" sz="1200" dirty="0"/>
              <a:t>Q[Rx 2] * H[Rx 2] = high</a:t>
            </a:r>
          </a:p>
          <a:p>
            <a:r>
              <a:rPr lang="en-US" sz="1200" dirty="0"/>
              <a:t>Q[Rx 3] * H[Rx 2] = 0</a:t>
            </a:r>
          </a:p>
        </p:txBody>
      </p:sp>
      <p:cxnSp>
        <p:nvCxnSpPr>
          <p:cNvPr id="74" name="Straight Arrow Connector 73"/>
          <p:cNvCxnSpPr/>
          <p:nvPr/>
        </p:nvCxnSpPr>
        <p:spPr>
          <a:xfrm>
            <a:off x="3545902" y="3721233"/>
            <a:ext cx="1193430" cy="197335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535631" y="4209346"/>
            <a:ext cx="1203701" cy="1485242"/>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3545902" y="4632800"/>
            <a:ext cx="1150892" cy="1046917"/>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3545902" y="5146378"/>
            <a:ext cx="1150892" cy="550728"/>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444082" y="5890044"/>
            <a:ext cx="2286446" cy="646331"/>
          </a:xfrm>
          <a:prstGeom prst="rect">
            <a:avLst/>
          </a:prstGeom>
          <a:noFill/>
        </p:spPr>
        <p:txBody>
          <a:bodyPr wrap="square" rtlCol="0">
            <a:spAutoFit/>
          </a:bodyPr>
          <a:lstStyle/>
          <a:p>
            <a:r>
              <a:rPr lang="en-US" sz="1200" dirty="0"/>
              <a:t>Q[Rx 1] * H[Rx 3] = 0</a:t>
            </a:r>
          </a:p>
          <a:p>
            <a:r>
              <a:rPr lang="en-US" sz="1200" dirty="0"/>
              <a:t>Q[Rx 2] * H[Rx 3] = 0</a:t>
            </a:r>
          </a:p>
          <a:p>
            <a:r>
              <a:rPr lang="en-US" sz="1200" dirty="0"/>
              <a:t>Q[Rx 3] * H[Rx 3] = high</a:t>
            </a:r>
          </a:p>
        </p:txBody>
      </p:sp>
      <p:sp>
        <p:nvSpPr>
          <p:cNvPr id="95" name="TextBox 94"/>
          <p:cNvSpPr txBox="1"/>
          <p:nvPr/>
        </p:nvSpPr>
        <p:spPr>
          <a:xfrm>
            <a:off x="1443" y="4209694"/>
            <a:ext cx="2286446" cy="461665"/>
          </a:xfrm>
          <a:prstGeom prst="rect">
            <a:avLst/>
          </a:prstGeom>
          <a:noFill/>
        </p:spPr>
        <p:txBody>
          <a:bodyPr wrap="square" rtlCol="0">
            <a:spAutoFit/>
          </a:bodyPr>
          <a:lstStyle/>
          <a:p>
            <a:r>
              <a:rPr lang="en-US" sz="1200" dirty="0"/>
              <a:t>Q[Rx </a:t>
            </a:r>
            <a:r>
              <a:rPr lang="en-US" sz="1200" dirty="0" err="1"/>
              <a:t>i</a:t>
            </a:r>
            <a:r>
              <a:rPr lang="en-US" sz="1200" dirty="0"/>
              <a:t>] = steering matrix to Rx </a:t>
            </a:r>
            <a:r>
              <a:rPr lang="en-US" sz="1200" dirty="0" err="1"/>
              <a:t>i</a:t>
            </a:r>
            <a:endParaRPr lang="en-US" sz="1200" dirty="0"/>
          </a:p>
          <a:p>
            <a:r>
              <a:rPr lang="en-US" sz="1200" dirty="0"/>
              <a:t>H[Rx </a:t>
            </a:r>
            <a:r>
              <a:rPr lang="en-US" sz="1200" dirty="0" err="1"/>
              <a:t>i</a:t>
            </a:r>
            <a:r>
              <a:rPr lang="en-US" sz="1200" dirty="0"/>
              <a:t>] = channel matrix for Rx </a:t>
            </a:r>
            <a:r>
              <a:rPr lang="en-US" sz="1200" dirty="0" err="1"/>
              <a:t>i</a:t>
            </a:r>
            <a:endParaRPr lang="en-US" sz="1200" dirty="0"/>
          </a:p>
        </p:txBody>
      </p:sp>
      <p:sp>
        <p:nvSpPr>
          <p:cNvPr id="54" name="Rectangle 53"/>
          <p:cNvSpPr/>
          <p:nvPr/>
        </p:nvSpPr>
        <p:spPr>
          <a:xfrm>
            <a:off x="8326315" y="2719943"/>
            <a:ext cx="501162" cy="369332"/>
          </a:xfrm>
          <a:prstGeom prst="rect">
            <a:avLst/>
          </a:prstGeom>
        </p:spPr>
        <p:txBody>
          <a:bodyPr wrap="square">
            <a:spAutoFit/>
          </a:bodyPr>
          <a:lstStyle/>
          <a:p>
            <a:r>
              <a:rPr lang="en-US" dirty="0">
                <a:solidFill>
                  <a:srgbClr val="222222"/>
                </a:solidFill>
                <a:latin typeface="Arial" panose="020B0604020202020204" pitchFamily="34" charset="0"/>
              </a:rPr>
              <a:t>[6]</a:t>
            </a:r>
            <a:endParaRPr lang="en-US" dirty="0"/>
          </a:p>
        </p:txBody>
      </p:sp>
    </p:spTree>
    <p:extLst>
      <p:ext uri="{BB962C8B-B14F-4D97-AF65-F5344CB8AC3E}">
        <p14:creationId xmlns:p14="http://schemas.microsoft.com/office/powerpoint/2010/main" val="4952738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User Grouping in MU-MIMO</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User Grouping</a:t>
            </a:r>
          </a:p>
          <a:p>
            <a:pPr lvl="1"/>
            <a:r>
              <a:rPr lang="en-US" sz="2000" dirty="0"/>
              <a:t>AP groups the client devices for MU-MIMO</a:t>
            </a:r>
          </a:p>
          <a:p>
            <a:pPr lvl="1"/>
            <a:r>
              <a:rPr lang="en-US" sz="2000" dirty="0"/>
              <a:t>Optimal groups are the ones where there is no interference between the devices/users within the same group</a:t>
            </a:r>
          </a:p>
          <a:p>
            <a:pPr lvl="1"/>
            <a:r>
              <a:rPr lang="en-US" sz="2000" dirty="0"/>
              <a:t>AP serves users of only one group (downlink) at a time</a:t>
            </a:r>
            <a:endParaRPr lang="en-US" sz="1600" dirty="0"/>
          </a:p>
          <a:p>
            <a:pPr marL="0" indent="0">
              <a:buNone/>
            </a:pPr>
            <a:endParaRPr lang="en-US" sz="2000" dirty="0"/>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71</a:t>
            </a:fld>
            <a:endParaRPr lang="en-US" dirty="0"/>
          </a:p>
        </p:txBody>
      </p:sp>
      <p:grpSp>
        <p:nvGrpSpPr>
          <p:cNvPr id="5" name="Group 4"/>
          <p:cNvGrpSpPr/>
          <p:nvPr/>
        </p:nvGrpSpPr>
        <p:grpSpPr>
          <a:xfrm>
            <a:off x="865004" y="3178013"/>
            <a:ext cx="3152718" cy="3135940"/>
            <a:chOff x="5375459" y="997521"/>
            <a:chExt cx="3152718" cy="3135940"/>
          </a:xfrm>
        </p:grpSpPr>
        <p:sp>
          <p:nvSpPr>
            <p:cNvPr id="6" name="Oval 5"/>
            <p:cNvSpPr/>
            <p:nvPr/>
          </p:nvSpPr>
          <p:spPr>
            <a:xfrm>
              <a:off x="5375459" y="997521"/>
              <a:ext cx="3152718" cy="3135940"/>
            </a:xfrm>
            <a:prstGeom prst="ellipse">
              <a:avLst/>
            </a:prstGeom>
            <a:gradFill flip="none" rotWithShape="1">
              <a:gsLst>
                <a:gs pos="0">
                  <a:schemeClr val="accent2">
                    <a:lumMod val="75000"/>
                  </a:schemeClr>
                </a:gs>
                <a:gs pos="74000">
                  <a:srgbClr val="FF0000">
                    <a:lumMod val="0"/>
                    <a:lumOff val="100000"/>
                  </a:srgbClr>
                </a:gs>
              </a:gsLst>
              <a:path path="circle">
                <a:fillToRect l="50000" t="50000" r="50000" b="50000"/>
              </a:path>
              <a:tileRect/>
            </a:gra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654906" y="2131813"/>
              <a:ext cx="649846" cy="701351"/>
            </a:xfrm>
            <a:prstGeom prst="rect">
              <a:avLst/>
            </a:prstGeom>
            <a:noFill/>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767" y="1290706"/>
              <a:ext cx="426938" cy="604157"/>
            </a:xfrm>
            <a:prstGeom prst="rect">
              <a:avLst/>
            </a:prstGeom>
          </p:spPr>
        </p:pic>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534" y="5238334"/>
            <a:ext cx="382933" cy="526031"/>
          </a:xfrm>
          <a:prstGeom prst="rect">
            <a:avLst/>
          </a:prstGeom>
        </p:spPr>
      </p:pic>
      <p:sp>
        <p:nvSpPr>
          <p:cNvPr id="12" name="TextBox 11"/>
          <p:cNvSpPr txBox="1"/>
          <p:nvPr/>
        </p:nvSpPr>
        <p:spPr>
          <a:xfrm>
            <a:off x="3359146" y="5335669"/>
            <a:ext cx="208199" cy="321572"/>
          </a:xfrm>
          <a:prstGeom prst="rect">
            <a:avLst/>
          </a:prstGeom>
          <a:noFill/>
        </p:spPr>
        <p:txBody>
          <a:bodyPr wrap="square" rtlCol="0">
            <a:spAutoFit/>
          </a:bodyPr>
          <a:lstStyle/>
          <a:p>
            <a:r>
              <a:rPr lang="en-US" dirty="0"/>
              <a:t>B</a:t>
            </a:r>
          </a:p>
        </p:txBody>
      </p:sp>
      <p:sp>
        <p:nvSpPr>
          <p:cNvPr id="13" name="TextBox 12"/>
          <p:cNvSpPr txBox="1"/>
          <p:nvPr/>
        </p:nvSpPr>
        <p:spPr>
          <a:xfrm>
            <a:off x="3733295" y="4745983"/>
            <a:ext cx="208199" cy="369332"/>
          </a:xfrm>
          <a:prstGeom prst="rect">
            <a:avLst/>
          </a:prstGeom>
          <a:noFill/>
        </p:spPr>
        <p:txBody>
          <a:bodyPr wrap="square" rtlCol="0">
            <a:spAutoFit/>
          </a:bodyPr>
          <a:lstStyle/>
          <a:p>
            <a:r>
              <a:rPr lang="en-US" dirty="0"/>
              <a:t>A</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355" y="4608219"/>
            <a:ext cx="382933" cy="526031"/>
          </a:xfrm>
          <a:prstGeom prst="rect">
            <a:avLst/>
          </a:prstGeom>
        </p:spPr>
      </p:pic>
      <p:sp>
        <p:nvSpPr>
          <p:cNvPr id="15" name="TextBox 14"/>
          <p:cNvSpPr txBox="1"/>
          <p:nvPr/>
        </p:nvSpPr>
        <p:spPr>
          <a:xfrm>
            <a:off x="1087705" y="5062853"/>
            <a:ext cx="208199" cy="369332"/>
          </a:xfrm>
          <a:prstGeom prst="rect">
            <a:avLst/>
          </a:prstGeom>
          <a:noFill/>
        </p:spPr>
        <p:txBody>
          <a:bodyPr wrap="square" rtlCol="0">
            <a:spAutoFit/>
          </a:bodyPr>
          <a:lstStyle/>
          <a:p>
            <a:r>
              <a:rPr lang="en-US" dirty="0"/>
              <a:t>C</a:t>
            </a:r>
          </a:p>
        </p:txBody>
      </p:sp>
      <p:sp>
        <p:nvSpPr>
          <p:cNvPr id="16" name="Freeform 15"/>
          <p:cNvSpPr/>
          <p:nvPr/>
        </p:nvSpPr>
        <p:spPr>
          <a:xfrm rot="12846319">
            <a:off x="854074" y="4284941"/>
            <a:ext cx="1184518" cy="1214437"/>
          </a:xfrm>
          <a:custGeom>
            <a:avLst/>
            <a:gdLst>
              <a:gd name="connsiteX0" fmla="*/ 22437 w 761498"/>
              <a:gd name="connsiteY0" fmla="*/ 1247713 h 1249863"/>
              <a:gd name="connsiteX1" fmla="*/ 127945 w 761498"/>
              <a:gd name="connsiteY1" fmla="*/ 597083 h 1249863"/>
              <a:gd name="connsiteX2" fmla="*/ 312583 w 761498"/>
              <a:gd name="connsiteY2" fmla="*/ 104713 h 1249863"/>
              <a:gd name="connsiteX3" fmla="*/ 620314 w 761498"/>
              <a:gd name="connsiteY3" fmla="*/ 16790 h 1249863"/>
              <a:gd name="connsiteX4" fmla="*/ 760991 w 761498"/>
              <a:gd name="connsiteY4" fmla="*/ 342106 h 1249863"/>
              <a:gd name="connsiteX5" fmla="*/ 576353 w 761498"/>
              <a:gd name="connsiteY5" fmla="*/ 790513 h 1249863"/>
              <a:gd name="connsiteX6" fmla="*/ 22437 w 761498"/>
              <a:gd name="connsiteY6" fmla="*/ 1247713 h 12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498" h="1249863">
                <a:moveTo>
                  <a:pt x="22437" y="1247713"/>
                </a:moveTo>
                <a:cubicBezTo>
                  <a:pt x="-52298" y="1215475"/>
                  <a:pt x="79587" y="787583"/>
                  <a:pt x="127945" y="597083"/>
                </a:cubicBezTo>
                <a:cubicBezTo>
                  <a:pt x="176303" y="406583"/>
                  <a:pt x="230522" y="201428"/>
                  <a:pt x="312583" y="104713"/>
                </a:cubicBezTo>
                <a:cubicBezTo>
                  <a:pt x="394644" y="7998"/>
                  <a:pt x="545579" y="-22775"/>
                  <a:pt x="620314" y="16790"/>
                </a:cubicBezTo>
                <a:cubicBezTo>
                  <a:pt x="695049" y="56355"/>
                  <a:pt x="768318" y="213152"/>
                  <a:pt x="760991" y="342106"/>
                </a:cubicBezTo>
                <a:cubicBezTo>
                  <a:pt x="753664" y="471060"/>
                  <a:pt x="695049" y="639578"/>
                  <a:pt x="576353" y="790513"/>
                </a:cubicBezTo>
                <a:cubicBezTo>
                  <a:pt x="457657" y="941447"/>
                  <a:pt x="97172" y="1279951"/>
                  <a:pt x="22437" y="1247713"/>
                </a:cubicBezTo>
                <a:close/>
              </a:path>
            </a:pathLst>
          </a:cu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333" y="3422090"/>
            <a:ext cx="426938" cy="604157"/>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146" y="4537681"/>
            <a:ext cx="426938" cy="604157"/>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9439" y="5355162"/>
            <a:ext cx="426938" cy="604157"/>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0589" y="5153915"/>
            <a:ext cx="426938" cy="604157"/>
          </a:xfrm>
          <a:prstGeom prst="rect">
            <a:avLst/>
          </a:prstGeom>
        </p:spPr>
      </p:pic>
      <p:sp>
        <p:nvSpPr>
          <p:cNvPr id="30" name="Freeform 29"/>
          <p:cNvSpPr/>
          <p:nvPr/>
        </p:nvSpPr>
        <p:spPr>
          <a:xfrm>
            <a:off x="2725321" y="4377284"/>
            <a:ext cx="1327049" cy="1728339"/>
          </a:xfrm>
          <a:custGeom>
            <a:avLst/>
            <a:gdLst>
              <a:gd name="connsiteX0" fmla="*/ 294 w 1327049"/>
              <a:gd name="connsiteY0" fmla="*/ 563993 h 1728339"/>
              <a:gd name="connsiteX1" fmla="*/ 299233 w 1327049"/>
              <a:gd name="connsiteY1" fmla="*/ 1170662 h 1728339"/>
              <a:gd name="connsiteX2" fmla="*/ 492664 w 1327049"/>
              <a:gd name="connsiteY2" fmla="*/ 1706993 h 1728339"/>
              <a:gd name="connsiteX3" fmla="*/ 1028994 w 1327049"/>
              <a:gd name="connsiteY3" fmla="*/ 1548731 h 1728339"/>
              <a:gd name="connsiteX4" fmla="*/ 1301556 w 1327049"/>
              <a:gd name="connsiteY4" fmla="*/ 880516 h 1728339"/>
              <a:gd name="connsiteX5" fmla="*/ 1257594 w 1327049"/>
              <a:gd name="connsiteY5" fmla="*/ 177131 h 1728339"/>
              <a:gd name="connsiteX6" fmla="*/ 791602 w 1327049"/>
              <a:gd name="connsiteY6" fmla="*/ 10078 h 1728339"/>
              <a:gd name="connsiteX7" fmla="*/ 255271 w 1327049"/>
              <a:gd name="connsiteY7" fmla="*/ 388147 h 1728339"/>
              <a:gd name="connsiteX8" fmla="*/ 294 w 1327049"/>
              <a:gd name="connsiteY8" fmla="*/ 563993 h 172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049" h="1728339">
                <a:moveTo>
                  <a:pt x="294" y="563993"/>
                </a:moveTo>
                <a:cubicBezTo>
                  <a:pt x="7621" y="694412"/>
                  <a:pt x="217171" y="980162"/>
                  <a:pt x="299233" y="1170662"/>
                </a:cubicBezTo>
                <a:cubicBezTo>
                  <a:pt x="381295" y="1361162"/>
                  <a:pt x="371037" y="1643982"/>
                  <a:pt x="492664" y="1706993"/>
                </a:cubicBezTo>
                <a:cubicBezTo>
                  <a:pt x="614291" y="1770004"/>
                  <a:pt x="894179" y="1686477"/>
                  <a:pt x="1028994" y="1548731"/>
                </a:cubicBezTo>
                <a:cubicBezTo>
                  <a:pt x="1163809" y="1410985"/>
                  <a:pt x="1263456" y="1109116"/>
                  <a:pt x="1301556" y="880516"/>
                </a:cubicBezTo>
                <a:cubicBezTo>
                  <a:pt x="1339656" y="651916"/>
                  <a:pt x="1342586" y="322204"/>
                  <a:pt x="1257594" y="177131"/>
                </a:cubicBezTo>
                <a:cubicBezTo>
                  <a:pt x="1172602" y="32058"/>
                  <a:pt x="958656" y="-25091"/>
                  <a:pt x="791602" y="10078"/>
                </a:cubicBezTo>
                <a:cubicBezTo>
                  <a:pt x="624548" y="45247"/>
                  <a:pt x="387156" y="297293"/>
                  <a:pt x="255271" y="388147"/>
                </a:cubicBezTo>
                <a:cubicBezTo>
                  <a:pt x="123386" y="479001"/>
                  <a:pt x="-7033" y="433574"/>
                  <a:pt x="294" y="563993"/>
                </a:cubicBezTo>
                <a:close/>
              </a:path>
            </a:pathLst>
          </a:cu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043364" y="3955668"/>
            <a:ext cx="208199" cy="369332"/>
          </a:xfrm>
          <a:prstGeom prst="rect">
            <a:avLst/>
          </a:prstGeom>
          <a:noFill/>
        </p:spPr>
        <p:txBody>
          <a:bodyPr wrap="square" rtlCol="0">
            <a:spAutoFit/>
          </a:bodyPr>
          <a:lstStyle/>
          <a:p>
            <a:r>
              <a:rPr lang="en-US" dirty="0"/>
              <a:t>E</a:t>
            </a:r>
          </a:p>
        </p:txBody>
      </p:sp>
      <p:sp>
        <p:nvSpPr>
          <p:cNvPr id="33" name="TextBox 32"/>
          <p:cNvSpPr txBox="1"/>
          <p:nvPr/>
        </p:nvSpPr>
        <p:spPr>
          <a:xfrm>
            <a:off x="1360731" y="3856202"/>
            <a:ext cx="208199" cy="369332"/>
          </a:xfrm>
          <a:prstGeom prst="rect">
            <a:avLst/>
          </a:prstGeom>
          <a:noFill/>
        </p:spPr>
        <p:txBody>
          <a:bodyPr wrap="square" rtlCol="0">
            <a:spAutoFit/>
          </a:bodyPr>
          <a:lstStyle/>
          <a:p>
            <a:r>
              <a:rPr lang="en-US" dirty="0"/>
              <a:t>D</a:t>
            </a:r>
          </a:p>
        </p:txBody>
      </p:sp>
      <p:sp>
        <p:nvSpPr>
          <p:cNvPr id="34" name="TextBox 33"/>
          <p:cNvSpPr txBox="1"/>
          <p:nvPr/>
        </p:nvSpPr>
        <p:spPr>
          <a:xfrm>
            <a:off x="1568930" y="5831152"/>
            <a:ext cx="208199" cy="369332"/>
          </a:xfrm>
          <a:prstGeom prst="rect">
            <a:avLst/>
          </a:prstGeom>
          <a:noFill/>
        </p:spPr>
        <p:txBody>
          <a:bodyPr wrap="square" rtlCol="0">
            <a:spAutoFit/>
          </a:bodyPr>
          <a:lstStyle/>
          <a:p>
            <a:r>
              <a:rPr lang="en-US" dirty="0"/>
              <a:t>F</a:t>
            </a:r>
          </a:p>
        </p:txBody>
      </p:sp>
      <p:sp>
        <p:nvSpPr>
          <p:cNvPr id="35" name="TextBox 34"/>
          <p:cNvSpPr txBox="1"/>
          <p:nvPr/>
        </p:nvSpPr>
        <p:spPr>
          <a:xfrm>
            <a:off x="2146293" y="5635828"/>
            <a:ext cx="208199" cy="369332"/>
          </a:xfrm>
          <a:prstGeom prst="rect">
            <a:avLst/>
          </a:prstGeom>
          <a:noFill/>
        </p:spPr>
        <p:txBody>
          <a:bodyPr wrap="square" rtlCol="0">
            <a:spAutoFit/>
          </a:bodyPr>
          <a:lstStyle/>
          <a:p>
            <a:r>
              <a:rPr lang="en-US" dirty="0"/>
              <a:t>G</a:t>
            </a:r>
          </a:p>
        </p:txBody>
      </p:sp>
      <p:grpSp>
        <p:nvGrpSpPr>
          <p:cNvPr id="36" name="Group 35"/>
          <p:cNvGrpSpPr/>
          <p:nvPr/>
        </p:nvGrpSpPr>
        <p:grpSpPr>
          <a:xfrm>
            <a:off x="5031378" y="3178013"/>
            <a:ext cx="3152718" cy="3135940"/>
            <a:chOff x="5375459" y="997521"/>
            <a:chExt cx="3152718" cy="3135940"/>
          </a:xfrm>
        </p:grpSpPr>
        <p:sp>
          <p:nvSpPr>
            <p:cNvPr id="37" name="Oval 36"/>
            <p:cNvSpPr/>
            <p:nvPr/>
          </p:nvSpPr>
          <p:spPr>
            <a:xfrm>
              <a:off x="5375459" y="997521"/>
              <a:ext cx="3152718" cy="3135940"/>
            </a:xfrm>
            <a:prstGeom prst="ellipse">
              <a:avLst/>
            </a:prstGeom>
            <a:gradFill flip="none" rotWithShape="1">
              <a:gsLst>
                <a:gs pos="0">
                  <a:schemeClr val="accent2">
                    <a:lumMod val="75000"/>
                  </a:schemeClr>
                </a:gs>
                <a:gs pos="74000">
                  <a:srgbClr val="FF0000">
                    <a:lumMod val="0"/>
                    <a:lumOff val="100000"/>
                  </a:srgbClr>
                </a:gs>
              </a:gsLst>
              <a:path path="circle">
                <a:fillToRect l="50000" t="50000" r="50000" b="50000"/>
              </a:path>
              <a:tileRect/>
            </a:gra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654906" y="2131813"/>
              <a:ext cx="649846" cy="701351"/>
            </a:xfrm>
            <a:prstGeom prst="rect">
              <a:avLst/>
            </a:prstGeom>
            <a:noFill/>
          </p:spPr>
        </p:pic>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767" y="1290706"/>
              <a:ext cx="426938" cy="604157"/>
            </a:xfrm>
            <a:prstGeom prst="rect">
              <a:avLst/>
            </a:prstGeom>
          </p:spPr>
        </p:pic>
      </p:grp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3908" y="5238334"/>
            <a:ext cx="382933" cy="526031"/>
          </a:xfrm>
          <a:prstGeom prst="rect">
            <a:avLst/>
          </a:prstGeom>
        </p:spPr>
      </p:pic>
      <p:sp>
        <p:nvSpPr>
          <p:cNvPr id="41" name="TextBox 40"/>
          <p:cNvSpPr txBox="1"/>
          <p:nvPr/>
        </p:nvSpPr>
        <p:spPr>
          <a:xfrm>
            <a:off x="7525520" y="5335669"/>
            <a:ext cx="208199" cy="321572"/>
          </a:xfrm>
          <a:prstGeom prst="rect">
            <a:avLst/>
          </a:prstGeom>
          <a:noFill/>
        </p:spPr>
        <p:txBody>
          <a:bodyPr wrap="square" rtlCol="0">
            <a:spAutoFit/>
          </a:bodyPr>
          <a:lstStyle/>
          <a:p>
            <a:r>
              <a:rPr lang="en-US" dirty="0"/>
              <a:t>B</a:t>
            </a:r>
          </a:p>
        </p:txBody>
      </p:sp>
      <p:sp>
        <p:nvSpPr>
          <p:cNvPr id="42" name="TextBox 41"/>
          <p:cNvSpPr txBox="1"/>
          <p:nvPr/>
        </p:nvSpPr>
        <p:spPr>
          <a:xfrm>
            <a:off x="7899669" y="4745983"/>
            <a:ext cx="208199" cy="369332"/>
          </a:xfrm>
          <a:prstGeom prst="rect">
            <a:avLst/>
          </a:prstGeom>
          <a:noFill/>
        </p:spPr>
        <p:txBody>
          <a:bodyPr wrap="square" rtlCol="0">
            <a:spAutoFit/>
          </a:bodyPr>
          <a:lstStyle/>
          <a:p>
            <a:r>
              <a:rPr lang="en-US" dirty="0"/>
              <a:t>A</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9729" y="4608219"/>
            <a:ext cx="382933" cy="526031"/>
          </a:xfrm>
          <a:prstGeom prst="rect">
            <a:avLst/>
          </a:prstGeom>
        </p:spPr>
      </p:pic>
      <p:sp>
        <p:nvSpPr>
          <p:cNvPr id="44" name="TextBox 43"/>
          <p:cNvSpPr txBox="1"/>
          <p:nvPr/>
        </p:nvSpPr>
        <p:spPr>
          <a:xfrm>
            <a:off x="5254079" y="5062853"/>
            <a:ext cx="208199" cy="369332"/>
          </a:xfrm>
          <a:prstGeom prst="rect">
            <a:avLst/>
          </a:prstGeom>
          <a:noFill/>
        </p:spPr>
        <p:txBody>
          <a:bodyPr wrap="square" rtlCol="0">
            <a:spAutoFit/>
          </a:bodyPr>
          <a:lstStyle/>
          <a:p>
            <a:r>
              <a:rPr lang="en-US" dirty="0"/>
              <a:t>C</a:t>
            </a: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707" y="3422090"/>
            <a:ext cx="426938" cy="604157"/>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520" y="4537681"/>
            <a:ext cx="426938" cy="604157"/>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813" y="5355162"/>
            <a:ext cx="426938" cy="604157"/>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963" y="5153915"/>
            <a:ext cx="426938" cy="604157"/>
          </a:xfrm>
          <a:prstGeom prst="rect">
            <a:avLst/>
          </a:prstGeom>
        </p:spPr>
      </p:pic>
      <p:sp>
        <p:nvSpPr>
          <p:cNvPr id="52" name="TextBox 51"/>
          <p:cNvSpPr txBox="1"/>
          <p:nvPr/>
        </p:nvSpPr>
        <p:spPr>
          <a:xfrm>
            <a:off x="7209738" y="3955668"/>
            <a:ext cx="208199" cy="369332"/>
          </a:xfrm>
          <a:prstGeom prst="rect">
            <a:avLst/>
          </a:prstGeom>
          <a:noFill/>
        </p:spPr>
        <p:txBody>
          <a:bodyPr wrap="square" rtlCol="0">
            <a:spAutoFit/>
          </a:bodyPr>
          <a:lstStyle/>
          <a:p>
            <a:r>
              <a:rPr lang="en-US" dirty="0"/>
              <a:t>E</a:t>
            </a:r>
          </a:p>
        </p:txBody>
      </p:sp>
      <p:sp>
        <p:nvSpPr>
          <p:cNvPr id="54" name="TextBox 53"/>
          <p:cNvSpPr txBox="1"/>
          <p:nvPr/>
        </p:nvSpPr>
        <p:spPr>
          <a:xfrm>
            <a:off x="5527105" y="3856202"/>
            <a:ext cx="208199" cy="369332"/>
          </a:xfrm>
          <a:prstGeom prst="rect">
            <a:avLst/>
          </a:prstGeom>
          <a:noFill/>
        </p:spPr>
        <p:txBody>
          <a:bodyPr wrap="square" rtlCol="0">
            <a:spAutoFit/>
          </a:bodyPr>
          <a:lstStyle/>
          <a:p>
            <a:r>
              <a:rPr lang="en-US" dirty="0"/>
              <a:t>D</a:t>
            </a:r>
          </a:p>
        </p:txBody>
      </p:sp>
      <p:sp>
        <p:nvSpPr>
          <p:cNvPr id="55" name="TextBox 54"/>
          <p:cNvSpPr txBox="1"/>
          <p:nvPr/>
        </p:nvSpPr>
        <p:spPr>
          <a:xfrm>
            <a:off x="5735304" y="5831152"/>
            <a:ext cx="208199" cy="369332"/>
          </a:xfrm>
          <a:prstGeom prst="rect">
            <a:avLst/>
          </a:prstGeom>
          <a:noFill/>
        </p:spPr>
        <p:txBody>
          <a:bodyPr wrap="square" rtlCol="0">
            <a:spAutoFit/>
          </a:bodyPr>
          <a:lstStyle/>
          <a:p>
            <a:r>
              <a:rPr lang="en-US" dirty="0"/>
              <a:t>F</a:t>
            </a:r>
          </a:p>
        </p:txBody>
      </p:sp>
      <p:sp>
        <p:nvSpPr>
          <p:cNvPr id="56" name="TextBox 55"/>
          <p:cNvSpPr txBox="1"/>
          <p:nvPr/>
        </p:nvSpPr>
        <p:spPr>
          <a:xfrm>
            <a:off x="6312667" y="5635828"/>
            <a:ext cx="208199" cy="369332"/>
          </a:xfrm>
          <a:prstGeom prst="rect">
            <a:avLst/>
          </a:prstGeom>
          <a:noFill/>
        </p:spPr>
        <p:txBody>
          <a:bodyPr wrap="square" rtlCol="0">
            <a:spAutoFit/>
          </a:bodyPr>
          <a:lstStyle/>
          <a:p>
            <a:r>
              <a:rPr lang="en-US" dirty="0"/>
              <a:t>G</a:t>
            </a:r>
          </a:p>
        </p:txBody>
      </p:sp>
      <p:sp>
        <p:nvSpPr>
          <p:cNvPr id="57" name="Freeform 56"/>
          <p:cNvSpPr/>
          <p:nvPr/>
        </p:nvSpPr>
        <p:spPr>
          <a:xfrm>
            <a:off x="5376741" y="3101477"/>
            <a:ext cx="2419146" cy="1451602"/>
          </a:xfrm>
          <a:custGeom>
            <a:avLst/>
            <a:gdLst>
              <a:gd name="connsiteX0" fmla="*/ 1263700 w 2419146"/>
              <a:gd name="connsiteY0" fmla="*/ 1451602 h 1451602"/>
              <a:gd name="connsiteX1" fmla="*/ 1070269 w 2419146"/>
              <a:gd name="connsiteY1" fmla="*/ 1179040 h 1451602"/>
              <a:gd name="connsiteX2" fmla="*/ 586692 w 2419146"/>
              <a:gd name="connsiteY2" fmla="*/ 1161456 h 1451602"/>
              <a:gd name="connsiteX3" fmla="*/ 50361 w 2419146"/>
              <a:gd name="connsiteY3" fmla="*/ 888894 h 1451602"/>
              <a:gd name="connsiteX4" fmla="*/ 138284 w 2419146"/>
              <a:gd name="connsiteY4" fmla="*/ 282225 h 1451602"/>
              <a:gd name="connsiteX5" fmla="*/ 1070269 w 2419146"/>
              <a:gd name="connsiteY5" fmla="*/ 871 h 1451602"/>
              <a:gd name="connsiteX6" fmla="*/ 2063800 w 2419146"/>
              <a:gd name="connsiteY6" fmla="*/ 211886 h 1451602"/>
              <a:gd name="connsiteX7" fmla="*/ 2415492 w 2419146"/>
              <a:gd name="connsiteY7" fmla="*/ 686671 h 1451602"/>
              <a:gd name="connsiteX8" fmla="*/ 2195684 w 2419146"/>
              <a:gd name="connsiteY8" fmla="*/ 1161456 h 1451602"/>
              <a:gd name="connsiteX9" fmla="*/ 1430754 w 2419146"/>
              <a:gd name="connsiteY9" fmla="*/ 1179040 h 1451602"/>
              <a:gd name="connsiteX10" fmla="*/ 1263700 w 2419146"/>
              <a:gd name="connsiteY10" fmla="*/ 1451602 h 145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9146" h="1451602">
                <a:moveTo>
                  <a:pt x="1263700" y="1451602"/>
                </a:moveTo>
                <a:cubicBezTo>
                  <a:pt x="1203619" y="1451602"/>
                  <a:pt x="1183104" y="1227398"/>
                  <a:pt x="1070269" y="1179040"/>
                </a:cubicBezTo>
                <a:cubicBezTo>
                  <a:pt x="957434" y="1130682"/>
                  <a:pt x="756677" y="1209814"/>
                  <a:pt x="586692" y="1161456"/>
                </a:cubicBezTo>
                <a:cubicBezTo>
                  <a:pt x="416707" y="1113098"/>
                  <a:pt x="125096" y="1035432"/>
                  <a:pt x="50361" y="888894"/>
                </a:cubicBezTo>
                <a:cubicBezTo>
                  <a:pt x="-24374" y="742356"/>
                  <a:pt x="-31701" y="430229"/>
                  <a:pt x="138284" y="282225"/>
                </a:cubicBezTo>
                <a:cubicBezTo>
                  <a:pt x="308269" y="134221"/>
                  <a:pt x="749350" y="12594"/>
                  <a:pt x="1070269" y="871"/>
                </a:cubicBezTo>
                <a:cubicBezTo>
                  <a:pt x="1391188" y="-10852"/>
                  <a:pt x="1839596" y="97586"/>
                  <a:pt x="2063800" y="211886"/>
                </a:cubicBezTo>
                <a:cubicBezTo>
                  <a:pt x="2288004" y="326186"/>
                  <a:pt x="2393511" y="528409"/>
                  <a:pt x="2415492" y="686671"/>
                </a:cubicBezTo>
                <a:cubicBezTo>
                  <a:pt x="2437473" y="844933"/>
                  <a:pt x="2359807" y="1079395"/>
                  <a:pt x="2195684" y="1161456"/>
                </a:cubicBezTo>
                <a:cubicBezTo>
                  <a:pt x="2031561" y="1243517"/>
                  <a:pt x="1586085" y="1135079"/>
                  <a:pt x="1430754" y="1179040"/>
                </a:cubicBezTo>
                <a:cubicBezTo>
                  <a:pt x="1275423" y="1223001"/>
                  <a:pt x="1323781" y="1451602"/>
                  <a:pt x="1263700" y="1451602"/>
                </a:cubicBezTo>
                <a:close/>
              </a:path>
            </a:pathLst>
          </a:cu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5521995" y="4979919"/>
            <a:ext cx="1256891" cy="1311818"/>
          </a:xfrm>
          <a:custGeom>
            <a:avLst/>
            <a:gdLst>
              <a:gd name="connsiteX0" fmla="*/ 1066689 w 1256891"/>
              <a:gd name="connsiteY0" fmla="*/ 15 h 1311818"/>
              <a:gd name="connsiteX1" fmla="*/ 741374 w 1256891"/>
              <a:gd name="connsiteY1" fmla="*/ 158277 h 1311818"/>
              <a:gd name="connsiteX2" fmla="*/ 213835 w 1256891"/>
              <a:gd name="connsiteY2" fmla="*/ 342915 h 1311818"/>
              <a:gd name="connsiteX3" fmla="*/ 2820 w 1256891"/>
              <a:gd name="connsiteY3" fmla="*/ 861661 h 1311818"/>
              <a:gd name="connsiteX4" fmla="*/ 345720 w 1256891"/>
              <a:gd name="connsiteY4" fmla="*/ 1301277 h 1311818"/>
              <a:gd name="connsiteX5" fmla="*/ 952389 w 1256891"/>
              <a:gd name="connsiteY5" fmla="*/ 1134223 h 1311818"/>
              <a:gd name="connsiteX6" fmla="*/ 1242535 w 1256891"/>
              <a:gd name="connsiteY6" fmla="*/ 685815 h 1311818"/>
              <a:gd name="connsiteX7" fmla="*/ 1198574 w 1256891"/>
              <a:gd name="connsiteY7" fmla="*/ 167069 h 1311818"/>
              <a:gd name="connsiteX8" fmla="*/ 1066689 w 1256891"/>
              <a:gd name="connsiteY8" fmla="*/ 15 h 13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891" h="1311818">
                <a:moveTo>
                  <a:pt x="1066689" y="15"/>
                </a:moveTo>
                <a:cubicBezTo>
                  <a:pt x="990489" y="-1450"/>
                  <a:pt x="883516" y="101127"/>
                  <a:pt x="741374" y="158277"/>
                </a:cubicBezTo>
                <a:cubicBezTo>
                  <a:pt x="599232" y="215427"/>
                  <a:pt x="336927" y="225684"/>
                  <a:pt x="213835" y="342915"/>
                </a:cubicBezTo>
                <a:cubicBezTo>
                  <a:pt x="90743" y="460146"/>
                  <a:pt x="-19161" y="701934"/>
                  <a:pt x="2820" y="861661"/>
                </a:cubicBezTo>
                <a:cubicBezTo>
                  <a:pt x="24801" y="1021388"/>
                  <a:pt x="187458" y="1255850"/>
                  <a:pt x="345720" y="1301277"/>
                </a:cubicBezTo>
                <a:cubicBezTo>
                  <a:pt x="503982" y="1346704"/>
                  <a:pt x="802920" y="1236800"/>
                  <a:pt x="952389" y="1134223"/>
                </a:cubicBezTo>
                <a:cubicBezTo>
                  <a:pt x="1101858" y="1031646"/>
                  <a:pt x="1201504" y="847007"/>
                  <a:pt x="1242535" y="685815"/>
                </a:cubicBezTo>
                <a:cubicBezTo>
                  <a:pt x="1283566" y="524623"/>
                  <a:pt x="1226416" y="282834"/>
                  <a:pt x="1198574" y="167069"/>
                </a:cubicBezTo>
                <a:cubicBezTo>
                  <a:pt x="1170732" y="51304"/>
                  <a:pt x="1142889" y="1480"/>
                  <a:pt x="1066689" y="15"/>
                </a:cubicBezTo>
                <a:close/>
              </a:path>
            </a:pathLst>
          </a:cu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852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User Grouping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802.11ac standard does not suggest any user grouping technique</a:t>
            </a:r>
          </a:p>
          <a:p>
            <a:endParaRPr lang="en-US" sz="2400" dirty="0"/>
          </a:p>
          <a:p>
            <a:r>
              <a:rPr lang="en-US" sz="2400" dirty="0"/>
              <a:t>Two categories of techniques proposed in research based on </a:t>
            </a:r>
            <a:endParaRPr lang="en-US" sz="1600" dirty="0"/>
          </a:p>
          <a:p>
            <a:endParaRPr lang="en-US" sz="1600" dirty="0"/>
          </a:p>
          <a:p>
            <a:pPr lvl="1"/>
            <a:r>
              <a:rPr lang="en-US" sz="2000" dirty="0"/>
              <a:t>Complete CSI feedback</a:t>
            </a:r>
          </a:p>
          <a:p>
            <a:pPr lvl="1"/>
            <a:endParaRPr lang="en-US" sz="2000" dirty="0"/>
          </a:p>
          <a:p>
            <a:pPr lvl="1"/>
            <a:r>
              <a:rPr lang="en-US" sz="2000" dirty="0"/>
              <a:t>Compressed CFB feedback</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72</a:t>
            </a:fld>
            <a:endParaRPr lang="en-US" dirty="0"/>
          </a:p>
        </p:txBody>
      </p:sp>
    </p:spTree>
    <p:extLst>
      <p:ext uri="{BB962C8B-B14F-4D97-AF65-F5344CB8AC3E}">
        <p14:creationId xmlns:p14="http://schemas.microsoft.com/office/powerpoint/2010/main" val="38775978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User Grouping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Optimal user grouping at AP</a:t>
            </a:r>
            <a:endParaRPr lang="en-US" sz="1600" dirty="0"/>
          </a:p>
          <a:p>
            <a:pPr lvl="1"/>
            <a:r>
              <a:rPr lang="en-US" sz="2000" dirty="0"/>
              <a:t>Request complete CSI (not the compressed CBF) from each user</a:t>
            </a:r>
          </a:p>
          <a:p>
            <a:pPr lvl="1"/>
            <a:endParaRPr lang="en-US" sz="2000" dirty="0"/>
          </a:p>
          <a:p>
            <a:pPr lvl="1"/>
            <a:r>
              <a:rPr lang="en-US" sz="2000" dirty="0"/>
              <a:t>Determine groups of users that do not interference with each other</a:t>
            </a:r>
          </a:p>
          <a:p>
            <a:pPr lvl="1"/>
            <a:endParaRPr lang="en-US" sz="2000" dirty="0"/>
          </a:p>
          <a:p>
            <a:pPr lvl="1"/>
            <a:r>
              <a:rPr lang="en-US" sz="2000" dirty="0"/>
              <a:t>Regroup further such that the sum of PHY data rate for each group is maximized</a:t>
            </a:r>
          </a:p>
          <a:p>
            <a:pPr lvl="1"/>
            <a:endParaRPr lang="en-US" sz="2000" dirty="0"/>
          </a:p>
          <a:p>
            <a:pPr lvl="1"/>
            <a:r>
              <a:rPr lang="en-US" sz="2000" dirty="0"/>
              <a:t>Ensure data rate fairness among the groups</a:t>
            </a:r>
          </a:p>
          <a:p>
            <a:pPr lvl="1"/>
            <a:endParaRPr lang="en-US" sz="2000" dirty="0"/>
          </a:p>
          <a:p>
            <a:r>
              <a:rPr lang="en-US" sz="2400" dirty="0"/>
              <a:t>Computational complexity</a:t>
            </a:r>
          </a:p>
          <a:p>
            <a:pPr lvl="1"/>
            <a:r>
              <a:rPr lang="en-US" sz="2000" dirty="0"/>
              <a:t>Prohibitively large – even for today’s Aps</a:t>
            </a:r>
          </a:p>
          <a:p>
            <a:pPr lvl="1"/>
            <a:endParaRPr lang="en-US" sz="2000" dirty="0"/>
          </a:p>
          <a:p>
            <a:pPr lvl="1"/>
            <a:r>
              <a:rPr lang="en-US" sz="2000" dirty="0"/>
              <a:t>Overhead of complete CSI feedback more than MU-MIMO benefits</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73</a:t>
            </a:fld>
            <a:endParaRPr lang="en-US" dirty="0"/>
          </a:p>
        </p:txBody>
      </p:sp>
    </p:spTree>
    <p:extLst>
      <p:ext uri="{BB962C8B-B14F-4D97-AF65-F5344CB8AC3E}">
        <p14:creationId xmlns:p14="http://schemas.microsoft.com/office/powerpoint/2010/main" val="8101170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User Grouping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Incremental user selection</a:t>
            </a:r>
          </a:p>
          <a:p>
            <a:endParaRPr lang="en-US" sz="2400" dirty="0"/>
          </a:p>
          <a:p>
            <a:r>
              <a:rPr lang="en-US" sz="2400" dirty="0"/>
              <a:t>AP chooses the first user with best channel quality</a:t>
            </a:r>
          </a:p>
          <a:p>
            <a:endParaRPr lang="en-US" sz="2400" dirty="0"/>
          </a:p>
          <a:p>
            <a:r>
              <a:rPr lang="en-US" sz="2400"/>
              <a:t>Legacy-US: Greedy </a:t>
            </a:r>
            <a:r>
              <a:rPr lang="en-US" sz="2400" dirty="0"/>
              <a:t>expansion of group [8]</a:t>
            </a:r>
            <a:endParaRPr lang="en-US" sz="2000" dirty="0"/>
          </a:p>
          <a:p>
            <a:pPr lvl="1"/>
            <a:r>
              <a:rPr lang="en-US" sz="2000" dirty="0"/>
              <a:t>Add the next user such that it does not interfere with the current user</a:t>
            </a:r>
          </a:p>
          <a:p>
            <a:pPr lvl="1"/>
            <a:endParaRPr lang="en-US" sz="2000" dirty="0"/>
          </a:p>
          <a:p>
            <a:pPr lvl="1"/>
            <a:r>
              <a:rPr lang="en-US" sz="2000" dirty="0"/>
              <a:t>Addition ensures high performance of the group</a:t>
            </a:r>
          </a:p>
          <a:p>
            <a:pPr lvl="1"/>
            <a:endParaRPr lang="en-US" sz="2000" dirty="0"/>
          </a:p>
          <a:p>
            <a:pPr lvl="1"/>
            <a:r>
              <a:rPr lang="en-US" sz="2000" dirty="0"/>
              <a:t>Continue until the maximum allowable number of users per group, and all users are added to a group</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74</a:t>
            </a:fld>
            <a:endParaRPr lang="en-US" dirty="0"/>
          </a:p>
        </p:txBody>
      </p:sp>
    </p:spTree>
    <p:extLst>
      <p:ext uri="{BB962C8B-B14F-4D97-AF65-F5344CB8AC3E}">
        <p14:creationId xmlns:p14="http://schemas.microsoft.com/office/powerpoint/2010/main" val="1807008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User Grouping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OPUS protocol [8]</a:t>
            </a:r>
          </a:p>
          <a:p>
            <a:endParaRPr lang="en-US" sz="2400" dirty="0"/>
          </a:p>
          <a:p>
            <a:r>
              <a:rPr lang="en-US" sz="2400" dirty="0"/>
              <a:t>Incremental grouping with restricted feedback</a:t>
            </a:r>
          </a:p>
          <a:p>
            <a:endParaRPr lang="en-US" sz="2400" dirty="0"/>
          </a:p>
          <a:p>
            <a:r>
              <a:rPr lang="en-US" sz="2400" dirty="0"/>
              <a:t>How it works?</a:t>
            </a:r>
            <a:endParaRPr lang="en-US" sz="1600" dirty="0"/>
          </a:p>
          <a:p>
            <a:pPr lvl="1"/>
            <a:r>
              <a:rPr lang="en-US" sz="2000" dirty="0"/>
              <a:t>AP first receives CSI from the core user (the one included in NDP)</a:t>
            </a:r>
          </a:p>
          <a:p>
            <a:pPr lvl="1"/>
            <a:endParaRPr lang="en-US" sz="2000" dirty="0"/>
          </a:p>
          <a:p>
            <a:pPr lvl="1"/>
            <a:r>
              <a:rPr lang="en-US" sz="2000" dirty="0"/>
              <a:t>AP then calculates (signal) directions that are non-interfering to the core user</a:t>
            </a:r>
          </a:p>
          <a:p>
            <a:pPr lvl="1"/>
            <a:endParaRPr lang="en-US" sz="2000" dirty="0"/>
          </a:p>
          <a:p>
            <a:pPr lvl="1"/>
            <a:r>
              <a:rPr lang="en-US" sz="2000" dirty="0"/>
              <a:t>It </a:t>
            </a:r>
            <a:r>
              <a:rPr lang="en-US" sz="2000" dirty="0" err="1"/>
              <a:t>beamforms</a:t>
            </a:r>
            <a:r>
              <a:rPr lang="en-US" sz="2000" dirty="0"/>
              <a:t> to these candidate signal directions and transmits BF report poll asking for CSI</a:t>
            </a:r>
          </a:p>
          <a:p>
            <a:pPr lvl="1"/>
            <a:endParaRPr lang="en-US" sz="2000" dirty="0"/>
          </a:p>
          <a:p>
            <a:pPr lvl="1"/>
            <a:r>
              <a:rPr lang="en-US" sz="2000" dirty="0"/>
              <a:t>It then greedily picks the next user which maximizes group performance </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75</a:t>
            </a:fld>
            <a:endParaRPr lang="en-US" dirty="0"/>
          </a:p>
        </p:txBody>
      </p:sp>
    </p:spTree>
    <p:extLst>
      <p:ext uri="{BB962C8B-B14F-4D97-AF65-F5344CB8AC3E}">
        <p14:creationId xmlns:p14="http://schemas.microsoft.com/office/powerpoint/2010/main" val="29283187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User Grouping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In practice, user grouping needs to consider multiple factors other than inter-group interference</a:t>
            </a:r>
          </a:p>
          <a:p>
            <a:endParaRPr lang="en-US" sz="2400" dirty="0"/>
          </a:p>
          <a:p>
            <a:r>
              <a:rPr lang="en-US" sz="2400" dirty="0"/>
              <a:t>Other factors?</a:t>
            </a:r>
          </a:p>
          <a:p>
            <a:pPr lvl="1"/>
            <a:r>
              <a:rPr lang="en-US" sz="2000" dirty="0"/>
              <a:t>Channel width </a:t>
            </a:r>
          </a:p>
          <a:p>
            <a:pPr lvl="2"/>
            <a:r>
              <a:rPr lang="en-US" sz="1600" dirty="0"/>
              <a:t>Users with different channel widths cannot be grouped</a:t>
            </a:r>
          </a:p>
          <a:p>
            <a:pPr lvl="2"/>
            <a:r>
              <a:rPr lang="en-US" sz="1600" dirty="0"/>
              <a:t>AP can transmit at one frequency and one bandwidth at a time</a:t>
            </a:r>
          </a:p>
          <a:p>
            <a:pPr lvl="2"/>
            <a:r>
              <a:rPr lang="en-US" sz="1600" dirty="0"/>
              <a:t>Grouping should consider channel widths available and supported by users</a:t>
            </a:r>
          </a:p>
          <a:p>
            <a:pPr lvl="2"/>
            <a:endParaRPr lang="en-US" sz="1600" dirty="0"/>
          </a:p>
          <a:p>
            <a:pPr lvl="1"/>
            <a:r>
              <a:rPr lang="en-US" sz="2000" dirty="0"/>
              <a:t>Data rate</a:t>
            </a:r>
          </a:p>
          <a:p>
            <a:pPr lvl="2"/>
            <a:r>
              <a:rPr lang="en-US" sz="1600" dirty="0"/>
              <a:t>Depending on channel conditions, it is possible that different users support different rates at a time</a:t>
            </a:r>
          </a:p>
          <a:p>
            <a:pPr lvl="2"/>
            <a:r>
              <a:rPr lang="en-US" sz="1600" dirty="0"/>
              <a:t>MU-MIMO spatial streams can use different data rates</a:t>
            </a:r>
          </a:p>
          <a:p>
            <a:pPr lvl="2"/>
            <a:r>
              <a:rPr lang="en-US" sz="1600" dirty="0"/>
              <a:t>Grouping should consider how to maximize the total achievable data rate</a:t>
            </a:r>
          </a:p>
          <a:p>
            <a:pPr lvl="2"/>
            <a:endParaRPr lang="en-US" sz="1600" dirty="0"/>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76</a:t>
            </a:fld>
            <a:endParaRPr lang="en-US" dirty="0"/>
          </a:p>
        </p:txBody>
      </p:sp>
    </p:spTree>
    <p:extLst>
      <p:ext uri="{BB962C8B-B14F-4D97-AF65-F5344CB8AC3E}">
        <p14:creationId xmlns:p14="http://schemas.microsoft.com/office/powerpoint/2010/main" val="139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User Grouping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Legacy-US: multiple clients (each with spatial stream) served in parallel</a:t>
            </a:r>
          </a:p>
          <a:p>
            <a:r>
              <a:rPr lang="en-US" sz="2400" dirty="0"/>
              <a:t>SU-MIMO: one client served at a time </a:t>
            </a:r>
            <a:endParaRPr lang="en-US" sz="2000" dirty="0"/>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77</a:t>
            </a:fld>
            <a:endParaRPr lang="en-US" dirty="0"/>
          </a:p>
        </p:txBody>
      </p:sp>
      <p:pic>
        <p:nvPicPr>
          <p:cNvPr id="6" name="Picture 5"/>
          <p:cNvPicPr>
            <a:picLocks noChangeAspect="1"/>
          </p:cNvPicPr>
          <p:nvPr/>
        </p:nvPicPr>
        <p:blipFill>
          <a:blip r:embed="rId2"/>
          <a:stretch>
            <a:fillRect/>
          </a:stretch>
        </p:blipFill>
        <p:spPr>
          <a:xfrm>
            <a:off x="1439023" y="2672861"/>
            <a:ext cx="4584751" cy="2846140"/>
          </a:xfrm>
          <a:prstGeom prst="rect">
            <a:avLst/>
          </a:prstGeom>
        </p:spPr>
      </p:pic>
      <p:sp>
        <p:nvSpPr>
          <p:cNvPr id="10" name="TextBox 9"/>
          <p:cNvSpPr txBox="1"/>
          <p:nvPr/>
        </p:nvSpPr>
        <p:spPr>
          <a:xfrm>
            <a:off x="6358559" y="3634266"/>
            <a:ext cx="2294792" cy="923330"/>
          </a:xfrm>
          <a:prstGeom prst="rect">
            <a:avLst/>
          </a:prstGeom>
          <a:noFill/>
        </p:spPr>
        <p:txBody>
          <a:bodyPr wrap="square" rtlCol="0">
            <a:spAutoFit/>
          </a:bodyPr>
          <a:lstStyle/>
          <a:p>
            <a:pPr algn="ctr"/>
            <a:r>
              <a:rPr lang="en-US" dirty="0"/>
              <a:t>Legacy-US performs really poorly (even worse than SU-MIMO)</a:t>
            </a:r>
          </a:p>
        </p:txBody>
      </p:sp>
      <p:sp>
        <p:nvSpPr>
          <p:cNvPr id="8" name="Rectangle 7"/>
          <p:cNvSpPr/>
          <p:nvPr/>
        </p:nvSpPr>
        <p:spPr>
          <a:xfrm>
            <a:off x="7076240" y="2156302"/>
            <a:ext cx="442750" cy="369332"/>
          </a:xfrm>
          <a:prstGeom prst="rect">
            <a:avLst/>
          </a:prstGeom>
        </p:spPr>
        <p:txBody>
          <a:bodyPr wrap="none">
            <a:spAutoFit/>
          </a:bodyPr>
          <a:lstStyle/>
          <a:p>
            <a:r>
              <a:rPr lang="en-US"/>
              <a:t>[9]</a:t>
            </a:r>
            <a:endParaRPr lang="en-US" dirty="0"/>
          </a:p>
        </p:txBody>
      </p:sp>
    </p:spTree>
    <p:extLst>
      <p:ext uri="{BB962C8B-B14F-4D97-AF65-F5344CB8AC3E}">
        <p14:creationId xmlns:p14="http://schemas.microsoft.com/office/powerpoint/2010/main" val="127893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User Grouping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Challenge – how to estimate inter-user interference using CBF (no CSI)?</a:t>
            </a:r>
          </a:p>
          <a:p>
            <a:endParaRPr lang="en-US" sz="2400" dirty="0"/>
          </a:p>
          <a:p>
            <a:r>
              <a:rPr lang="en-US" sz="2400" dirty="0"/>
              <a:t>New approach – MUSE [9]</a:t>
            </a:r>
          </a:p>
          <a:p>
            <a:endParaRPr lang="en-US" sz="2400" dirty="0"/>
          </a:p>
          <a:p>
            <a:r>
              <a:rPr lang="en-US" sz="2400" dirty="0"/>
              <a:t>Proves that higher correlation in CBF is an indication of inter-user interference</a:t>
            </a:r>
            <a:endParaRPr lang="en-US" sz="2000" dirty="0"/>
          </a:p>
          <a:p>
            <a:pPr lvl="1"/>
            <a:r>
              <a:rPr lang="en-US" sz="2000" dirty="0"/>
              <a:t>Defines SINR through CBF correlation</a:t>
            </a:r>
          </a:p>
          <a:p>
            <a:pPr lvl="1"/>
            <a:endParaRPr lang="en-US" sz="2000" dirty="0"/>
          </a:p>
          <a:p>
            <a:r>
              <a:rPr lang="en-US" sz="2400" dirty="0"/>
              <a:t>The calculated SINR remains more or less constant for different channel widths</a:t>
            </a:r>
          </a:p>
          <a:p>
            <a:pPr lvl="1"/>
            <a:r>
              <a:rPr lang="en-US" sz="2000" dirty="0"/>
              <a:t>Reason – total power in all subcarriers is constant</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78</a:t>
            </a:fld>
            <a:endParaRPr lang="en-US" dirty="0"/>
          </a:p>
        </p:txBody>
      </p:sp>
    </p:spTree>
    <p:extLst>
      <p:ext uri="{BB962C8B-B14F-4D97-AF65-F5344CB8AC3E}">
        <p14:creationId xmlns:p14="http://schemas.microsoft.com/office/powerpoint/2010/main" val="3154401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User Grouping</a:t>
            </a:r>
          </a:p>
        </p:txBody>
      </p:sp>
      <p:sp>
        <p:nvSpPr>
          <p:cNvPr id="3" name="Content Placeholder 2"/>
          <p:cNvSpPr>
            <a:spLocks noGrp="1"/>
          </p:cNvSpPr>
          <p:nvPr>
            <p:ph idx="1"/>
          </p:nvPr>
        </p:nvSpPr>
        <p:spPr>
          <a:xfrm>
            <a:off x="155864" y="852055"/>
            <a:ext cx="8832272" cy="5860472"/>
          </a:xfrm>
        </p:spPr>
        <p:txBody>
          <a:bodyPr>
            <a:normAutofit/>
          </a:bodyPr>
          <a:lstStyle/>
          <a:p>
            <a:r>
              <a:rPr lang="en-US" sz="2400" dirty="0"/>
              <a:t>MUSE algorithm</a:t>
            </a:r>
          </a:p>
          <a:p>
            <a:endParaRPr lang="en-US" sz="2400" dirty="0"/>
          </a:p>
          <a:p>
            <a:r>
              <a:rPr lang="en-US" sz="2400" dirty="0"/>
              <a:t>SINR</a:t>
            </a:r>
          </a:p>
          <a:p>
            <a:pPr lvl="1"/>
            <a:r>
              <a:rPr lang="en-US" sz="2000" dirty="0"/>
              <a:t>Calculate SINR using CBF feedback from all users</a:t>
            </a:r>
          </a:p>
          <a:p>
            <a:pPr lvl="1"/>
            <a:endParaRPr lang="en-US" sz="2000" dirty="0"/>
          </a:p>
          <a:p>
            <a:r>
              <a:rPr lang="en-US" sz="2400" dirty="0"/>
              <a:t>Bandwidth – greedy strategy</a:t>
            </a:r>
          </a:p>
          <a:p>
            <a:pPr lvl="1"/>
            <a:r>
              <a:rPr lang="en-US" sz="2000" dirty="0"/>
              <a:t>Starts a greedy search from the highest bandwidth (e.g., 80MHz), and considers only the users who can support that bandwidth</a:t>
            </a:r>
          </a:p>
          <a:p>
            <a:pPr lvl="1"/>
            <a:r>
              <a:rPr lang="en-US" sz="2000" dirty="0"/>
              <a:t>Sorts in descending order, the users based on their current throughput and iteratively goes through the list to group the users that provide the highest aggregate throughput with those already selected users. </a:t>
            </a:r>
          </a:p>
          <a:p>
            <a:pPr lvl="1"/>
            <a:r>
              <a:rPr lang="en-US" sz="2000" dirty="0"/>
              <a:t>At each iteration, it also ensures that user’s SINR is greater than a threshold</a:t>
            </a:r>
          </a:p>
          <a:p>
            <a:pPr lvl="1"/>
            <a:r>
              <a:rPr lang="en-US" sz="2000" dirty="0"/>
              <a:t>Search terminates when the group is complete, or when adding more users to a group results in lower aggregate throughput than serving them in SU-MIMO mode.</a:t>
            </a:r>
          </a:p>
          <a:p>
            <a:pPr lvl="1"/>
            <a:r>
              <a:rPr lang="en-US" sz="2000" dirty="0"/>
              <a:t>Search is repeated at lower bandwidths for only the incomplete groups, to allow for more grouping opportunities. </a:t>
            </a:r>
            <a:endParaRPr lang="en-US" sz="2400" dirty="0"/>
          </a:p>
          <a:p>
            <a:endParaRPr lang="en-US" sz="2400" dirty="0"/>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79</a:t>
            </a:fld>
            <a:endParaRPr lang="en-US" dirty="0"/>
          </a:p>
        </p:txBody>
      </p:sp>
    </p:spTree>
    <p:extLst>
      <p:ext uri="{BB962C8B-B14F-4D97-AF65-F5344CB8AC3E}">
        <p14:creationId xmlns:p14="http://schemas.microsoft.com/office/powerpoint/2010/main" val="97398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Spatial Diversity</a:t>
            </a:r>
          </a:p>
        </p:txBody>
      </p:sp>
      <p:sp>
        <p:nvSpPr>
          <p:cNvPr id="3" name="Content Placeholder 2"/>
          <p:cNvSpPr>
            <a:spLocks noGrp="1"/>
          </p:cNvSpPr>
          <p:nvPr>
            <p:ph idx="1"/>
          </p:nvPr>
        </p:nvSpPr>
        <p:spPr>
          <a:xfrm>
            <a:off x="155864" y="852055"/>
            <a:ext cx="8832272" cy="5860472"/>
          </a:xfrm>
        </p:spPr>
        <p:txBody>
          <a:bodyPr>
            <a:normAutofit/>
          </a:bodyPr>
          <a:lstStyle/>
          <a:p>
            <a:endParaRPr lang="en-US" sz="2400" dirty="0"/>
          </a:p>
          <a:p>
            <a:endParaRPr lang="en-US" sz="2400" dirty="0"/>
          </a:p>
          <a:p>
            <a:endParaRPr lang="en-US" sz="2400" dirty="0"/>
          </a:p>
          <a:p>
            <a:endParaRPr lang="en-US" sz="2400" dirty="0"/>
          </a:p>
          <a:p>
            <a:endParaRPr lang="en-US" sz="2400" dirty="0"/>
          </a:p>
          <a:p>
            <a:r>
              <a:rPr lang="en-US" sz="2400" dirty="0"/>
              <a:t>Paths between antennas</a:t>
            </a:r>
          </a:p>
          <a:p>
            <a:pPr lvl="1"/>
            <a:r>
              <a:rPr lang="en-US" sz="2000" dirty="0"/>
              <a:t>Multiple antennas enable multiple paths between </a:t>
            </a:r>
            <a:r>
              <a:rPr lang="en-US" sz="2000" dirty="0" err="1"/>
              <a:t>Tx</a:t>
            </a:r>
            <a:r>
              <a:rPr lang="en-US" sz="2000" dirty="0"/>
              <a:t> and Rx</a:t>
            </a:r>
          </a:p>
          <a:p>
            <a:pPr lvl="1"/>
            <a:r>
              <a:rPr lang="en-US" sz="2000" dirty="0"/>
              <a:t>These paths observe independent fading </a:t>
            </a:r>
          </a:p>
          <a:p>
            <a:pPr lvl="1"/>
            <a:endParaRPr lang="en-US" sz="2000" dirty="0"/>
          </a:p>
          <a:p>
            <a:r>
              <a:rPr lang="en-US" sz="2400" dirty="0"/>
              <a:t>Spatial paths</a:t>
            </a:r>
          </a:p>
          <a:p>
            <a:pPr lvl="1"/>
            <a:r>
              <a:rPr lang="en-US" sz="2000" dirty="0"/>
              <a:t>Independent paths between antennas can be exploited to increase gain</a:t>
            </a:r>
          </a:p>
          <a:p>
            <a:pPr lvl="1"/>
            <a:endParaRPr lang="en-US" sz="2000" dirty="0"/>
          </a:p>
          <a:p>
            <a:r>
              <a:rPr lang="en-US" sz="2400" dirty="0"/>
              <a:t>Shannon’s capacity</a:t>
            </a:r>
          </a:p>
          <a:p>
            <a:pPr lvl="1"/>
            <a:r>
              <a:rPr lang="en-US" sz="2000" dirty="0"/>
              <a:t>Capacity gain through spatial diversity/freedom</a:t>
            </a:r>
          </a:p>
        </p:txBody>
      </p:sp>
      <p:sp>
        <p:nvSpPr>
          <p:cNvPr id="7" name="Slide Number Placeholder 6"/>
          <p:cNvSpPr>
            <a:spLocks noGrp="1"/>
          </p:cNvSpPr>
          <p:nvPr>
            <p:ph type="sldNum" sz="quarter" idx="12"/>
          </p:nvPr>
        </p:nvSpPr>
        <p:spPr/>
        <p:txBody>
          <a:bodyPr/>
          <a:lstStyle/>
          <a:p>
            <a:fld id="{A75E27EB-3160-4CD9-8D87-5A6A393A4E22}" type="slidenum">
              <a:rPr lang="en-US" smtClean="0"/>
              <a:t>8</a:t>
            </a:fld>
            <a:endParaRPr lang="en-US" dirty="0"/>
          </a:p>
        </p:txBody>
      </p:sp>
      <p:grpSp>
        <p:nvGrpSpPr>
          <p:cNvPr id="4" name="Group 3"/>
          <p:cNvGrpSpPr/>
          <p:nvPr/>
        </p:nvGrpSpPr>
        <p:grpSpPr>
          <a:xfrm>
            <a:off x="3076302" y="1377117"/>
            <a:ext cx="2991395" cy="1436233"/>
            <a:chOff x="5316583" y="4556897"/>
            <a:chExt cx="2991395" cy="1436233"/>
          </a:xfrm>
        </p:grpSpPr>
        <p:sp>
          <p:nvSpPr>
            <p:cNvPr id="5" name="Rounded Rectangle 4"/>
            <p:cNvSpPr/>
            <p:nvPr/>
          </p:nvSpPr>
          <p:spPr>
            <a:xfrm>
              <a:off x="5316583" y="4591049"/>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6" name="Rounded Rectangle 5"/>
            <p:cNvSpPr/>
            <p:nvPr/>
          </p:nvSpPr>
          <p:spPr>
            <a:xfrm>
              <a:off x="7724503" y="4591048"/>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sp>
          <p:nvSpPr>
            <p:cNvPr id="8" name="L-Shape 7"/>
            <p:cNvSpPr/>
            <p:nvPr/>
          </p:nvSpPr>
          <p:spPr>
            <a:xfrm rot="16200000">
              <a:off x="5904534" y="4708493"/>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0800000">
              <a:off x="6018711" y="455913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900058" y="5030876"/>
              <a:ext cx="389262" cy="423558"/>
              <a:chOff x="1519646" y="1470313"/>
              <a:chExt cx="389262" cy="423558"/>
            </a:xfrm>
          </p:grpSpPr>
          <p:sp>
            <p:nvSpPr>
              <p:cNvPr id="11" name="L-Shape 10"/>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5900058" y="5502617"/>
              <a:ext cx="389262" cy="423558"/>
              <a:chOff x="1519646" y="1470313"/>
              <a:chExt cx="389262" cy="423558"/>
            </a:xfrm>
          </p:grpSpPr>
          <p:sp>
            <p:nvSpPr>
              <p:cNvPr id="14" name="L-Shape 13"/>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339051" y="4556897"/>
              <a:ext cx="385452" cy="430270"/>
              <a:chOff x="2806239" y="1315675"/>
              <a:chExt cx="385452" cy="430270"/>
            </a:xfrm>
          </p:grpSpPr>
          <p:sp>
            <p:nvSpPr>
              <p:cNvPr id="17" name="Isosceles Triangle 16"/>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Shape 17"/>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335241" y="5030490"/>
              <a:ext cx="385452" cy="430270"/>
              <a:chOff x="2806239" y="1315675"/>
              <a:chExt cx="385452" cy="430270"/>
            </a:xfrm>
          </p:grpSpPr>
          <p:sp>
            <p:nvSpPr>
              <p:cNvPr id="20" name="Isosceles Triangle 19"/>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Shape 20"/>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337146" y="5497845"/>
              <a:ext cx="385452" cy="430270"/>
              <a:chOff x="2806239" y="1315675"/>
              <a:chExt cx="385452" cy="430270"/>
            </a:xfrm>
          </p:grpSpPr>
          <p:sp>
            <p:nvSpPr>
              <p:cNvPr id="23" name="Isosceles Triangle 22"/>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Shape 23"/>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Arrow Connector 24"/>
            <p:cNvCxnSpPr/>
            <p:nvPr/>
          </p:nvCxnSpPr>
          <p:spPr>
            <a:xfrm>
              <a:off x="6370321" y="4762586"/>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370321" y="5216238"/>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370321" y="5705168"/>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387242" y="4813946"/>
              <a:ext cx="831250" cy="835494"/>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405049" y="4820874"/>
              <a:ext cx="830365" cy="801205"/>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397765" y="4889239"/>
              <a:ext cx="887691" cy="23657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497829" y="4847155"/>
              <a:ext cx="678274" cy="297782"/>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6423914" y="5290409"/>
              <a:ext cx="818237" cy="32433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448458" y="5290408"/>
              <a:ext cx="801093" cy="347829"/>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440541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MUSE Performance</a:t>
            </a:r>
          </a:p>
        </p:txBody>
      </p:sp>
      <p:sp>
        <p:nvSpPr>
          <p:cNvPr id="3" name="Content Placeholder 2"/>
          <p:cNvSpPr>
            <a:spLocks noGrp="1"/>
          </p:cNvSpPr>
          <p:nvPr>
            <p:ph idx="1"/>
          </p:nvPr>
        </p:nvSpPr>
        <p:spPr>
          <a:xfrm>
            <a:off x="155864" y="852055"/>
            <a:ext cx="8832272" cy="5860472"/>
          </a:xfrm>
        </p:spPr>
        <p:txBody>
          <a:bodyPr>
            <a:normAutofit/>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Bandwidth adaptation is crucial in MU-MIMO user selection</a:t>
            </a:r>
          </a:p>
          <a:p>
            <a:endParaRPr lang="en-US" sz="2000" dirty="0"/>
          </a:p>
          <a:p>
            <a:r>
              <a:rPr lang="en-US" sz="2000" dirty="0"/>
              <a:t>Joint selection of users, rates and bandwidth is a complex and open research problem</a:t>
            </a:r>
          </a:p>
          <a:p>
            <a:endParaRPr lang="en-US" sz="2000" dirty="0"/>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80</a:t>
            </a:fld>
            <a:endParaRPr lang="en-US" dirty="0"/>
          </a:p>
        </p:txBody>
      </p:sp>
      <p:pic>
        <p:nvPicPr>
          <p:cNvPr id="5" name="Picture 4"/>
          <p:cNvPicPr>
            <a:picLocks noChangeAspect="1"/>
          </p:cNvPicPr>
          <p:nvPr/>
        </p:nvPicPr>
        <p:blipFill>
          <a:blip r:embed="rId2"/>
          <a:stretch>
            <a:fillRect/>
          </a:stretch>
        </p:blipFill>
        <p:spPr>
          <a:xfrm>
            <a:off x="377895" y="1169959"/>
            <a:ext cx="8388209" cy="2413532"/>
          </a:xfrm>
          <a:prstGeom prst="rect">
            <a:avLst/>
          </a:prstGeom>
        </p:spPr>
      </p:pic>
      <p:sp>
        <p:nvSpPr>
          <p:cNvPr id="6" name="Rectangle 5"/>
          <p:cNvSpPr/>
          <p:nvPr/>
        </p:nvSpPr>
        <p:spPr>
          <a:xfrm>
            <a:off x="7806003" y="793494"/>
            <a:ext cx="442750" cy="369332"/>
          </a:xfrm>
          <a:prstGeom prst="rect">
            <a:avLst/>
          </a:prstGeom>
        </p:spPr>
        <p:txBody>
          <a:bodyPr wrap="none">
            <a:spAutoFit/>
          </a:bodyPr>
          <a:lstStyle/>
          <a:p>
            <a:r>
              <a:rPr lang="en-US"/>
              <a:t>[9]</a:t>
            </a:r>
            <a:endParaRPr lang="en-US" dirty="0"/>
          </a:p>
        </p:txBody>
      </p:sp>
    </p:spTree>
    <p:extLst>
      <p:ext uri="{BB962C8B-B14F-4D97-AF65-F5344CB8AC3E}">
        <p14:creationId xmlns:p14="http://schemas.microsoft.com/office/powerpoint/2010/main" val="23318309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References</a:t>
            </a:r>
          </a:p>
        </p:txBody>
      </p:sp>
      <p:sp>
        <p:nvSpPr>
          <p:cNvPr id="3" name="Content Placeholder 2"/>
          <p:cNvSpPr>
            <a:spLocks noGrp="1"/>
          </p:cNvSpPr>
          <p:nvPr>
            <p:ph idx="1"/>
          </p:nvPr>
        </p:nvSpPr>
        <p:spPr>
          <a:xfrm>
            <a:off x="155864" y="852055"/>
            <a:ext cx="8832272" cy="5860472"/>
          </a:xfrm>
        </p:spPr>
        <p:txBody>
          <a:bodyPr>
            <a:noAutofit/>
          </a:bodyPr>
          <a:lstStyle/>
          <a:p>
            <a:pPr marL="0" indent="0">
              <a:buNone/>
            </a:pPr>
            <a:r>
              <a:rPr lang="en-US" sz="1200" dirty="0"/>
              <a:t>[1] </a:t>
            </a:r>
            <a:r>
              <a:rPr lang="en-US" sz="1200" dirty="0" err="1"/>
              <a:t>Halperin</a:t>
            </a:r>
            <a:r>
              <a:rPr lang="en-US" sz="1200" dirty="0"/>
              <a:t>, Daniel, </a:t>
            </a:r>
            <a:r>
              <a:rPr lang="en-US" sz="1200" dirty="0" err="1"/>
              <a:t>Wenjun</a:t>
            </a:r>
            <a:r>
              <a:rPr lang="en-US" sz="1200" dirty="0"/>
              <a:t> Hu, Anmol </a:t>
            </a:r>
            <a:r>
              <a:rPr lang="en-US" sz="1200" dirty="0" err="1"/>
              <a:t>Sheth</a:t>
            </a:r>
            <a:r>
              <a:rPr lang="en-US" sz="1200" dirty="0"/>
              <a:t>, and David </a:t>
            </a:r>
            <a:r>
              <a:rPr lang="en-US" sz="1200" dirty="0" err="1"/>
              <a:t>Wetherall</a:t>
            </a:r>
            <a:r>
              <a:rPr lang="en-US" sz="1200" dirty="0"/>
              <a:t>. "802.11 with multiple antennas for dummies." ACM SIGCOMM Computer Communication Review 40, no. 1 (2010): 19-25.</a:t>
            </a:r>
          </a:p>
          <a:p>
            <a:pPr marL="0" indent="0">
              <a:buNone/>
            </a:pPr>
            <a:r>
              <a:rPr lang="en-US" sz="1200" dirty="0"/>
              <a:t>[2] </a:t>
            </a:r>
            <a:r>
              <a:rPr lang="en-US" sz="1200" dirty="0" err="1"/>
              <a:t>Pefkianakis</a:t>
            </a:r>
            <a:r>
              <a:rPr lang="en-US" sz="1200" dirty="0"/>
              <a:t>, </a:t>
            </a:r>
            <a:r>
              <a:rPr lang="en-US" sz="1200" dirty="0" err="1"/>
              <a:t>Ioannis</a:t>
            </a:r>
            <a:r>
              <a:rPr lang="en-US" sz="1200" dirty="0"/>
              <a:t>, Yun Hu, </a:t>
            </a:r>
            <a:r>
              <a:rPr lang="en-US" sz="1200" dirty="0" err="1"/>
              <a:t>Starsky</a:t>
            </a:r>
            <a:r>
              <a:rPr lang="en-US" sz="1200" dirty="0"/>
              <a:t> HY Wong, </a:t>
            </a:r>
            <a:r>
              <a:rPr lang="en-US" sz="1200" dirty="0" err="1"/>
              <a:t>Hao</a:t>
            </a:r>
            <a:r>
              <a:rPr lang="en-US" sz="1200" dirty="0"/>
              <a:t> Yang, and </a:t>
            </a:r>
            <a:r>
              <a:rPr lang="en-US" sz="1200" dirty="0" err="1"/>
              <a:t>Songwu</a:t>
            </a:r>
            <a:r>
              <a:rPr lang="en-US" sz="1200" dirty="0"/>
              <a:t> Lu. "MIMO rate adaptation in 802.11 n wireless networks." In Proceedings of the sixteenth annual international conference on Mobile computing and networking, pp. 257-268. ACM, 2010.</a:t>
            </a:r>
          </a:p>
          <a:p>
            <a:pPr marL="0" indent="0">
              <a:buNone/>
            </a:pPr>
            <a:r>
              <a:rPr lang="en-US" sz="1200" dirty="0"/>
              <a:t>[3] </a:t>
            </a:r>
            <a:r>
              <a:rPr lang="en-US" sz="1200" dirty="0" err="1"/>
              <a:t>Halperin</a:t>
            </a:r>
            <a:r>
              <a:rPr lang="en-US" sz="1200" dirty="0"/>
              <a:t>, Daniel, Ben Greenstein, Anmol </a:t>
            </a:r>
            <a:r>
              <a:rPr lang="en-US" sz="1200" dirty="0" err="1"/>
              <a:t>Sheth</a:t>
            </a:r>
            <a:r>
              <a:rPr lang="en-US" sz="1200" dirty="0"/>
              <a:t>, and David </a:t>
            </a:r>
            <a:r>
              <a:rPr lang="en-US" sz="1200" dirty="0" err="1"/>
              <a:t>Wetherall</a:t>
            </a:r>
            <a:r>
              <a:rPr lang="en-US" sz="1200" dirty="0"/>
              <a:t>. "Demystifying 802.11 n power consumption." In Proceedings of the 2010 international conference on Power aware computing and systems, p. 1. 2010.</a:t>
            </a:r>
          </a:p>
          <a:p>
            <a:pPr marL="0" indent="0">
              <a:buNone/>
            </a:pPr>
            <a:r>
              <a:rPr lang="en-US" sz="1200" dirty="0"/>
              <a:t>[4] Khan, Muhammad </a:t>
            </a:r>
            <a:r>
              <a:rPr lang="en-US" sz="1200" dirty="0" err="1"/>
              <a:t>Owais</a:t>
            </a:r>
            <a:r>
              <a:rPr lang="en-US" sz="1200" dirty="0"/>
              <a:t>, </a:t>
            </a:r>
            <a:r>
              <a:rPr lang="en-US" sz="1200" dirty="0" err="1"/>
              <a:t>Vacha</a:t>
            </a:r>
            <a:r>
              <a:rPr lang="en-US" sz="1200" dirty="0"/>
              <a:t> Dave, Yi-Chao Chen, Oliver Jensen, Lili </a:t>
            </a:r>
            <a:r>
              <a:rPr lang="en-US" sz="1200" dirty="0" err="1"/>
              <a:t>Qiu</a:t>
            </a:r>
            <a:r>
              <a:rPr lang="en-US" sz="1200" dirty="0"/>
              <a:t>, </a:t>
            </a:r>
            <a:r>
              <a:rPr lang="en-US" sz="1200" dirty="0" err="1"/>
              <a:t>Apurv</a:t>
            </a:r>
            <a:r>
              <a:rPr lang="en-US" sz="1200" dirty="0"/>
              <a:t> </a:t>
            </a:r>
            <a:r>
              <a:rPr lang="en-US" sz="1200" dirty="0" err="1"/>
              <a:t>Bhartia</a:t>
            </a:r>
            <a:r>
              <a:rPr lang="en-US" sz="1200" dirty="0"/>
              <a:t>, and Swati </a:t>
            </a:r>
            <a:r>
              <a:rPr lang="en-US" sz="1200" dirty="0" err="1"/>
              <a:t>Rallapalli</a:t>
            </a:r>
            <a:r>
              <a:rPr lang="en-US" sz="1200" dirty="0"/>
              <a:t>. "Model-driven energy-aware rate adaptation." In Proceedings of the fourteenth ACM international symposium on Mobile ad hoc networking and computing, pp. 217-226. ACM, 2013.</a:t>
            </a:r>
          </a:p>
          <a:p>
            <a:pPr marL="0" indent="0">
              <a:buNone/>
            </a:pPr>
            <a:r>
              <a:rPr lang="en-US" sz="1200" dirty="0"/>
              <a:t>[5] Zeng, </a:t>
            </a:r>
            <a:r>
              <a:rPr lang="en-US" sz="1200" dirty="0" err="1"/>
              <a:t>Yunze</a:t>
            </a:r>
            <a:r>
              <a:rPr lang="en-US" sz="1200" dirty="0"/>
              <a:t>, </a:t>
            </a:r>
            <a:r>
              <a:rPr lang="en-US" sz="1200" dirty="0" err="1"/>
              <a:t>Parth</a:t>
            </a:r>
            <a:r>
              <a:rPr lang="en-US" sz="1200" dirty="0"/>
              <a:t> H. Pathak, and </a:t>
            </a:r>
            <a:r>
              <a:rPr lang="en-US" sz="1200" dirty="0" err="1"/>
              <a:t>Prasant</a:t>
            </a:r>
            <a:r>
              <a:rPr lang="en-US" sz="1200" dirty="0"/>
              <a:t> </a:t>
            </a:r>
            <a:r>
              <a:rPr lang="en-US" sz="1200" dirty="0" err="1"/>
              <a:t>Mohapatra</a:t>
            </a:r>
            <a:r>
              <a:rPr lang="en-US" sz="1200" dirty="0"/>
              <a:t>. "A first look at 802.11 ac in action: energy efficiency and interference characterization." </a:t>
            </a:r>
            <a:r>
              <a:rPr lang="en-US" sz="1200" dirty="0" err="1"/>
              <a:t>InNetworking</a:t>
            </a:r>
            <a:r>
              <a:rPr lang="en-US" sz="1200" dirty="0"/>
              <a:t> Conference, 2014 IFIP, pp. 1-9. IEEE, 2014.</a:t>
            </a:r>
          </a:p>
          <a:p>
            <a:pPr marL="0" indent="0">
              <a:buNone/>
            </a:pPr>
            <a:r>
              <a:rPr lang="en-US" sz="1200" dirty="0"/>
              <a:t>[6] </a:t>
            </a:r>
            <a:r>
              <a:rPr lang="en-US" sz="1200" dirty="0" err="1"/>
              <a:t>Gast</a:t>
            </a:r>
            <a:r>
              <a:rPr lang="en-US" sz="1200" dirty="0"/>
              <a:t>, Matthew S. 802.11 ac: A survival guide. " O'Reilly Media, Inc.", 2013</a:t>
            </a:r>
          </a:p>
          <a:p>
            <a:pPr marL="0" indent="0">
              <a:buNone/>
            </a:pPr>
            <a:r>
              <a:rPr lang="en-US" sz="1200" dirty="0"/>
              <a:t>[7] </a:t>
            </a:r>
            <a:r>
              <a:rPr lang="en-US" sz="1200" dirty="0">
                <a:hlinkClick r:id="rId2"/>
              </a:rPr>
              <a:t>http://www.arubanetworks.com/pdf/technology/whitepapers/WP_80211acInDepth.pdf</a:t>
            </a:r>
            <a:endParaRPr lang="en-US" sz="1200" dirty="0"/>
          </a:p>
          <a:p>
            <a:pPr marL="0" indent="0">
              <a:buNone/>
            </a:pPr>
            <a:r>
              <a:rPr lang="en-US" sz="1200" dirty="0"/>
              <a:t>[8] </a:t>
            </a:r>
            <a:r>
              <a:rPr lang="en-US" sz="1200" dirty="0" err="1"/>
              <a:t>Xie</a:t>
            </a:r>
            <a:r>
              <a:rPr lang="en-US" sz="1200" dirty="0"/>
              <a:t>, </a:t>
            </a:r>
            <a:r>
              <a:rPr lang="en-US" sz="1200" dirty="0" err="1"/>
              <a:t>Xiufeng</a:t>
            </a:r>
            <a:r>
              <a:rPr lang="en-US" sz="1200" dirty="0"/>
              <a:t>, and </a:t>
            </a:r>
            <a:r>
              <a:rPr lang="en-US" sz="1200" dirty="0" err="1"/>
              <a:t>Xinyu</a:t>
            </a:r>
            <a:r>
              <a:rPr lang="en-US" sz="1200" dirty="0"/>
              <a:t> Zhang. "Scalable user selection for MU-MIMO networks." In IEEE INFOCOM 2014-IEEE Conference on Computer Communications, pp. 808-816. IEEE, 2014.</a:t>
            </a:r>
          </a:p>
          <a:p>
            <a:pPr marL="0" indent="0">
              <a:buNone/>
            </a:pPr>
            <a:r>
              <a:rPr lang="en-US" sz="1200" dirty="0"/>
              <a:t>[9] Sur, </a:t>
            </a:r>
            <a:r>
              <a:rPr lang="en-US" sz="1200" dirty="0" err="1"/>
              <a:t>Sanjib</a:t>
            </a:r>
            <a:r>
              <a:rPr lang="en-US" sz="1200" dirty="0"/>
              <a:t>, </a:t>
            </a:r>
            <a:r>
              <a:rPr lang="en-US" sz="1200" dirty="0" err="1"/>
              <a:t>Ioannis</a:t>
            </a:r>
            <a:r>
              <a:rPr lang="en-US" sz="1200" dirty="0"/>
              <a:t> </a:t>
            </a:r>
            <a:r>
              <a:rPr lang="en-US" sz="1200" dirty="0" err="1"/>
              <a:t>Pefkianakis</a:t>
            </a:r>
            <a:r>
              <a:rPr lang="en-US" sz="1200" dirty="0"/>
              <a:t>, </a:t>
            </a:r>
            <a:r>
              <a:rPr lang="en-US" sz="1200" dirty="0" err="1"/>
              <a:t>Xinyu</a:t>
            </a:r>
            <a:r>
              <a:rPr lang="en-US" sz="1200" dirty="0"/>
              <a:t> Zhang, and </a:t>
            </a:r>
            <a:r>
              <a:rPr lang="en-US" sz="1200" dirty="0" err="1"/>
              <a:t>Kyu</a:t>
            </a:r>
            <a:r>
              <a:rPr lang="en-US" sz="1200" dirty="0"/>
              <a:t>-Han Kim. "Practical MU-MIMO User Selection on 802.11 ac Commodity Networks.“ </a:t>
            </a:r>
            <a:r>
              <a:rPr lang="en-US" sz="1200" dirty="0" err="1"/>
              <a:t>MobiCom</a:t>
            </a:r>
            <a:r>
              <a:rPr lang="en-US" sz="1200" dirty="0"/>
              <a:t> 2016 </a:t>
            </a:r>
          </a:p>
        </p:txBody>
      </p:sp>
      <p:sp>
        <p:nvSpPr>
          <p:cNvPr id="7" name="Slide Number Placeholder 6"/>
          <p:cNvSpPr>
            <a:spLocks noGrp="1"/>
          </p:cNvSpPr>
          <p:nvPr>
            <p:ph type="sldNum" sz="quarter" idx="12"/>
          </p:nvPr>
        </p:nvSpPr>
        <p:spPr>
          <a:xfrm>
            <a:off x="6930736" y="6460400"/>
            <a:ext cx="2057400" cy="365125"/>
          </a:xfrm>
        </p:spPr>
        <p:txBody>
          <a:bodyPr/>
          <a:lstStyle/>
          <a:p>
            <a:fld id="{A75E27EB-3160-4CD9-8D87-5A6A393A4E22}" type="slidenum">
              <a:rPr lang="en-US" smtClean="0"/>
              <a:t>81</a:t>
            </a:fld>
            <a:endParaRPr lang="en-US" dirty="0"/>
          </a:p>
        </p:txBody>
      </p:sp>
    </p:spTree>
    <p:extLst>
      <p:ext uri="{BB962C8B-B14F-4D97-AF65-F5344CB8AC3E}">
        <p14:creationId xmlns:p14="http://schemas.microsoft.com/office/powerpoint/2010/main" val="2068741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06582"/>
          </a:xfrm>
          <a:solidFill>
            <a:srgbClr val="1E6238"/>
          </a:solidFill>
        </p:spPr>
        <p:txBody>
          <a:bodyPr>
            <a:normAutofit/>
          </a:bodyPr>
          <a:lstStyle/>
          <a:p>
            <a:pPr algn="ctr"/>
            <a:r>
              <a:rPr lang="en-US" sz="3200" b="1" dirty="0">
                <a:solidFill>
                  <a:schemeClr val="bg1"/>
                </a:solidFill>
              </a:rPr>
              <a:t>Channel Matrix</a:t>
            </a:r>
          </a:p>
        </p:txBody>
      </p:sp>
      <p:sp>
        <p:nvSpPr>
          <p:cNvPr id="3" name="Content Placeholder 2"/>
          <p:cNvSpPr>
            <a:spLocks noGrp="1"/>
          </p:cNvSpPr>
          <p:nvPr>
            <p:ph idx="1"/>
          </p:nvPr>
        </p:nvSpPr>
        <p:spPr>
          <a:xfrm>
            <a:off x="155864" y="852055"/>
            <a:ext cx="8832272" cy="5860472"/>
          </a:xfrm>
        </p:spPr>
        <p:txBody>
          <a:bodyPr>
            <a:normAutofit/>
          </a:bodyPr>
          <a:lstStyle/>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endParaRPr lang="en-US" sz="2400" dirty="0"/>
          </a:p>
          <a:p>
            <a:endParaRPr lang="en-US" sz="2400" dirty="0"/>
          </a:p>
          <a:p>
            <a:endParaRPr lang="en-US" sz="2000" dirty="0"/>
          </a:p>
        </p:txBody>
      </p:sp>
      <p:sp>
        <p:nvSpPr>
          <p:cNvPr id="7" name="Slide Number Placeholder 6"/>
          <p:cNvSpPr>
            <a:spLocks noGrp="1"/>
          </p:cNvSpPr>
          <p:nvPr>
            <p:ph type="sldNum" sz="quarter" idx="12"/>
          </p:nvPr>
        </p:nvSpPr>
        <p:spPr/>
        <p:txBody>
          <a:bodyPr/>
          <a:lstStyle/>
          <a:p>
            <a:fld id="{A75E27EB-3160-4CD9-8D87-5A6A393A4E22}" type="slidenum">
              <a:rPr lang="en-US" smtClean="0"/>
              <a:t>9</a:t>
            </a:fld>
            <a:endParaRPr lang="en-US" dirty="0"/>
          </a:p>
        </p:txBody>
      </p:sp>
      <p:grpSp>
        <p:nvGrpSpPr>
          <p:cNvPr id="44" name="Group 43"/>
          <p:cNvGrpSpPr/>
          <p:nvPr/>
        </p:nvGrpSpPr>
        <p:grpSpPr>
          <a:xfrm>
            <a:off x="440385" y="1038627"/>
            <a:ext cx="3281928" cy="1443149"/>
            <a:chOff x="571012" y="1349826"/>
            <a:chExt cx="3281928" cy="1443149"/>
          </a:xfrm>
        </p:grpSpPr>
        <p:sp>
          <p:nvSpPr>
            <p:cNvPr id="34" name="Rounded Rectangle 33"/>
            <p:cNvSpPr/>
            <p:nvPr/>
          </p:nvSpPr>
          <p:spPr>
            <a:xfrm>
              <a:off x="783771" y="1349827"/>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Tx</a:t>
              </a:r>
              <a:endParaRPr lang="en-US" dirty="0"/>
            </a:p>
          </p:txBody>
        </p:sp>
        <p:sp>
          <p:nvSpPr>
            <p:cNvPr id="35" name="Rounded Rectangle 34"/>
            <p:cNvSpPr/>
            <p:nvPr/>
          </p:nvSpPr>
          <p:spPr>
            <a:xfrm>
              <a:off x="3191691" y="1349826"/>
              <a:ext cx="583475" cy="1402081"/>
            </a:xfrm>
            <a:prstGeom prst="roundRect">
              <a:avLst>
                <a:gd name="adj" fmla="val 771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Rx</a:t>
              </a:r>
            </a:p>
          </p:txBody>
        </p:sp>
        <p:grpSp>
          <p:nvGrpSpPr>
            <p:cNvPr id="36" name="Group 35"/>
            <p:cNvGrpSpPr/>
            <p:nvPr/>
          </p:nvGrpSpPr>
          <p:grpSpPr>
            <a:xfrm>
              <a:off x="1367246" y="1789654"/>
              <a:ext cx="389262" cy="423558"/>
              <a:chOff x="1519646" y="1470313"/>
              <a:chExt cx="389262" cy="423558"/>
            </a:xfrm>
          </p:grpSpPr>
          <p:sp>
            <p:nvSpPr>
              <p:cNvPr id="37" name="L-Shape 36"/>
              <p:cNvSpPr/>
              <p:nvPr/>
            </p:nvSpPr>
            <p:spPr>
              <a:xfrm rot="16200000">
                <a:off x="1524122" y="1619671"/>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10800000">
                <a:off x="1638299" y="1470313"/>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2802429" y="1789268"/>
              <a:ext cx="385452" cy="430270"/>
              <a:chOff x="2806239" y="1315675"/>
              <a:chExt cx="385452" cy="430270"/>
            </a:xfrm>
          </p:grpSpPr>
          <p:sp>
            <p:nvSpPr>
              <p:cNvPr id="40" name="Isosceles Triangle 39"/>
              <p:cNvSpPr/>
              <p:nvPr/>
            </p:nvSpPr>
            <p:spPr>
              <a:xfrm rot="10800000">
                <a:off x="2806239" y="1315675"/>
                <a:ext cx="270609" cy="185747"/>
              </a:xfrm>
              <a:prstGeom prst="triangle">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Shape 40"/>
              <p:cNvSpPr/>
              <p:nvPr/>
            </p:nvSpPr>
            <p:spPr>
              <a:xfrm>
                <a:off x="2921967" y="1467270"/>
                <a:ext cx="269724" cy="278675"/>
              </a:xfrm>
              <a:prstGeom prst="corner">
                <a:avLst>
                  <a:gd name="adj1" fmla="val 16646"/>
                  <a:gd name="adj2" fmla="val 14362"/>
                </a:avLst>
              </a:prstGeom>
              <a:solidFill>
                <a:srgbClr val="4472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Arrow Connector 41"/>
            <p:cNvCxnSpPr/>
            <p:nvPr/>
          </p:nvCxnSpPr>
          <p:spPr>
            <a:xfrm>
              <a:off x="1837509" y="1975015"/>
              <a:ext cx="903959" cy="0"/>
            </a:xfrm>
            <a:prstGeom prst="straightConnector1">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71012" y="2523424"/>
              <a:ext cx="3281928" cy="26955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SISO</a:t>
              </a:r>
            </a:p>
          </p:txBody>
        </p:sp>
      </p:grpSp>
      <mc:AlternateContent xmlns:mc="http://schemas.openxmlformats.org/markup-compatibility/2006" xmlns:a14="http://schemas.microsoft.com/office/drawing/2010/main">
        <mc:Choice Requires="a14">
          <p:sp>
            <p:nvSpPr>
              <p:cNvPr id="64" name="TextBox 63"/>
              <p:cNvSpPr txBox="1"/>
              <p:nvPr/>
            </p:nvSpPr>
            <p:spPr>
              <a:xfrm>
                <a:off x="5432493" y="1919263"/>
                <a:ext cx="159075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𝐻𝑥</m:t>
                      </m:r>
                      <m:r>
                        <a:rPr lang="en-US" sz="2400" b="0" i="1" smtClean="0">
                          <a:latin typeface="Cambria Math" panose="02040503050406030204" pitchFamily="18" charset="0"/>
                        </a:rPr>
                        <m:t>+</m:t>
                      </m:r>
                      <m:r>
                        <a:rPr lang="en-US" sz="2400" b="0" i="1" smtClean="0">
                          <a:latin typeface="Cambria Math" panose="02040503050406030204" pitchFamily="18" charset="0"/>
                        </a:rPr>
                        <m:t>𝑛</m:t>
                      </m:r>
                    </m:oMath>
                  </m:oMathPara>
                </a14:m>
                <a:endParaRPr lang="en-US" sz="2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5432493" y="1919263"/>
                <a:ext cx="1590756" cy="369332"/>
              </a:xfrm>
              <a:prstGeom prst="rect">
                <a:avLst/>
              </a:prstGeom>
              <a:blipFill>
                <a:blip r:embed="rId2"/>
                <a:stretch>
                  <a:fillRect l="-4215" r="-2299"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2068007" y="1366474"/>
                <a:ext cx="2279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oMath>
                  </m:oMathPara>
                </a14:m>
                <a:endParaRPr lang="en-US" dirty="0"/>
              </a:p>
            </p:txBody>
          </p:sp>
        </mc:Choice>
        <mc:Fallback xmlns="">
          <p:sp>
            <p:nvSpPr>
              <p:cNvPr id="65" name="TextBox 64"/>
              <p:cNvSpPr txBox="1">
                <a:spLocks noRot="1" noChangeAspect="1" noMove="1" noResize="1" noEditPoints="1" noAdjustHandles="1" noChangeArrowheads="1" noChangeShapeType="1" noTextEdit="1"/>
              </p:cNvSpPr>
              <p:nvPr/>
            </p:nvSpPr>
            <p:spPr>
              <a:xfrm>
                <a:off x="2068007" y="1366474"/>
                <a:ext cx="227947" cy="276999"/>
              </a:xfrm>
              <a:prstGeom prst="rect">
                <a:avLst/>
              </a:prstGeom>
              <a:blipFill>
                <a:blip r:embed="rId3"/>
                <a:stretch>
                  <a:fillRect l="-23684" r="-21053" b="-6522"/>
                </a:stretch>
              </a:blipFill>
            </p:spPr>
            <p:txBody>
              <a:bodyPr/>
              <a:lstStyle/>
              <a:p>
                <a:r>
                  <a:rPr lang="en-US">
                    <a:noFill/>
                  </a:rPr>
                  <a:t> </a:t>
                </a:r>
              </a:p>
            </p:txBody>
          </p:sp>
        </mc:Fallback>
      </mc:AlternateContent>
      <p:sp>
        <p:nvSpPr>
          <p:cNvPr id="66" name="TextBox 65"/>
          <p:cNvSpPr txBox="1"/>
          <p:nvPr/>
        </p:nvSpPr>
        <p:spPr>
          <a:xfrm>
            <a:off x="4000795" y="1096350"/>
            <a:ext cx="2002973" cy="369332"/>
          </a:xfrm>
          <a:prstGeom prst="rect">
            <a:avLst/>
          </a:prstGeom>
          <a:noFill/>
        </p:spPr>
        <p:txBody>
          <a:bodyPr wrap="square" rtlCol="0">
            <a:spAutoFit/>
          </a:bodyPr>
          <a:lstStyle/>
          <a:p>
            <a:r>
              <a:rPr lang="en-US" dirty="0"/>
              <a:t>Received signal</a:t>
            </a:r>
          </a:p>
        </p:txBody>
      </p:sp>
      <p:sp>
        <p:nvSpPr>
          <p:cNvPr id="67" name="TextBox 66"/>
          <p:cNvSpPr txBox="1"/>
          <p:nvPr/>
        </p:nvSpPr>
        <p:spPr>
          <a:xfrm>
            <a:off x="4000796" y="2805057"/>
            <a:ext cx="2415460" cy="369332"/>
          </a:xfrm>
          <a:prstGeom prst="rect">
            <a:avLst/>
          </a:prstGeom>
          <a:noFill/>
        </p:spPr>
        <p:txBody>
          <a:bodyPr wrap="square" rtlCol="0">
            <a:spAutoFit/>
          </a:bodyPr>
          <a:lstStyle/>
          <a:p>
            <a:r>
              <a:rPr lang="en-US" dirty="0"/>
              <a:t>Channel matrix/vector</a:t>
            </a:r>
          </a:p>
        </p:txBody>
      </p:sp>
      <p:sp>
        <p:nvSpPr>
          <p:cNvPr id="68" name="TextBox 67"/>
          <p:cNvSpPr txBox="1"/>
          <p:nvPr/>
        </p:nvSpPr>
        <p:spPr>
          <a:xfrm>
            <a:off x="6833421" y="2757395"/>
            <a:ext cx="2002973" cy="369332"/>
          </a:xfrm>
          <a:prstGeom prst="rect">
            <a:avLst/>
          </a:prstGeom>
          <a:noFill/>
        </p:spPr>
        <p:txBody>
          <a:bodyPr wrap="square" rtlCol="0">
            <a:spAutoFit/>
          </a:bodyPr>
          <a:lstStyle/>
          <a:p>
            <a:r>
              <a:rPr lang="en-US" dirty="0"/>
              <a:t>Transmitted signal</a:t>
            </a:r>
          </a:p>
        </p:txBody>
      </p:sp>
      <p:sp>
        <p:nvSpPr>
          <p:cNvPr id="69" name="TextBox 68"/>
          <p:cNvSpPr txBox="1"/>
          <p:nvPr/>
        </p:nvSpPr>
        <p:spPr>
          <a:xfrm>
            <a:off x="6986608" y="1073310"/>
            <a:ext cx="2002973" cy="369332"/>
          </a:xfrm>
          <a:prstGeom prst="rect">
            <a:avLst/>
          </a:prstGeom>
          <a:noFill/>
        </p:spPr>
        <p:txBody>
          <a:bodyPr wrap="square" rtlCol="0">
            <a:spAutoFit/>
          </a:bodyPr>
          <a:lstStyle/>
          <a:p>
            <a:r>
              <a:rPr lang="en-US" dirty="0"/>
              <a:t>noise</a:t>
            </a:r>
          </a:p>
        </p:txBody>
      </p:sp>
      <p:cxnSp>
        <p:nvCxnSpPr>
          <p:cNvPr id="71" name="Straight Arrow Connector 70"/>
          <p:cNvCxnSpPr>
            <a:stCxn id="66" idx="2"/>
          </p:cNvCxnSpPr>
          <p:nvPr/>
        </p:nvCxnSpPr>
        <p:spPr>
          <a:xfrm>
            <a:off x="5002282" y="1465682"/>
            <a:ext cx="412487" cy="46578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653316" y="2288595"/>
            <a:ext cx="350452" cy="49582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flipV="1">
            <a:off x="6484291" y="2320297"/>
            <a:ext cx="652834" cy="464123"/>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833422" y="1474344"/>
            <a:ext cx="303703" cy="476621"/>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4" name="TextBox 83"/>
              <p:cNvSpPr txBox="1"/>
              <p:nvPr/>
            </p:nvSpPr>
            <p:spPr>
              <a:xfrm>
                <a:off x="3712406" y="4388798"/>
                <a:ext cx="2008883" cy="276999"/>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𝐻</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baseline="-25000" smtClean="0">
                        <a:latin typeface="Cambria Math" panose="02040503050406030204" pitchFamily="18" charset="0"/>
                      </a:rPr>
                      <m:t>1</m:t>
                    </m:r>
                    <m:r>
                      <a:rPr lang="en-US" b="0" i="0" smtClean="0">
                        <a:latin typeface="Cambria Math" panose="02040503050406030204" pitchFamily="18" charset="0"/>
                      </a:rPr>
                      <m:t>,</m:t>
                    </m:r>
                    <m:r>
                      <m:rPr>
                        <m:sty m:val="p"/>
                      </m:rPr>
                      <a:rPr lang="en-US">
                        <a:latin typeface="Cambria Math" panose="02040503050406030204" pitchFamily="18" charset="0"/>
                      </a:rPr>
                      <m:t>C</m:t>
                    </m:r>
                    <m:r>
                      <a:rPr lang="en-US" b="0" i="0" baseline="-25000" smtClean="0">
                        <a:latin typeface="Cambria Math" panose="02040503050406030204" pitchFamily="18" charset="0"/>
                      </a:rPr>
                      <m:t>2</m:t>
                    </m:r>
                    <m:r>
                      <a:rPr lang="en-US">
                        <a:latin typeface="Cambria Math" panose="02040503050406030204" pitchFamily="18" charset="0"/>
                      </a:rPr>
                      <m:t>,</m:t>
                    </m:r>
                  </m:oMath>
                </a14:m>
                <a:r>
                  <a:rPr lang="en-US" dirty="0"/>
                  <a:t> </a:t>
                </a:r>
                <a14:m>
                  <m:oMath xmlns:m="http://schemas.openxmlformats.org/officeDocument/2006/math">
                    <m:r>
                      <m:rPr>
                        <m:sty m:val="p"/>
                      </m:rPr>
                      <a:rPr lang="en-US">
                        <a:latin typeface="Cambria Math" panose="02040503050406030204" pitchFamily="18" charset="0"/>
                      </a:rPr>
                      <m:t>C</m:t>
                    </m:r>
                    <m:r>
                      <a:rPr lang="en-US" b="0" i="0" baseline="-25000" smtClean="0">
                        <a:latin typeface="Cambria Math" panose="02040503050406030204" pitchFamily="18" charset="0"/>
                      </a:rPr>
                      <m:t>3</m:t>
                    </m:r>
                    <m:r>
                      <a:rPr lang="en-US">
                        <a:latin typeface="Cambria Math" panose="02040503050406030204" pitchFamily="18" charset="0"/>
                      </a:rPr>
                      <m:t>,</m:t>
                    </m:r>
                  </m:oMath>
                </a14:m>
                <a:r>
                  <a:rPr lang="en-US" dirty="0"/>
                  <a:t>… </a:t>
                </a:r>
                <a14:m>
                  <m:oMath xmlns:m="http://schemas.openxmlformats.org/officeDocument/2006/math">
                    <m:r>
                      <m:rPr>
                        <m:sty m:val="p"/>
                      </m:rPr>
                      <a:rPr lang="en-US">
                        <a:latin typeface="Cambria Math" panose="02040503050406030204" pitchFamily="18" charset="0"/>
                      </a:rPr>
                      <m:t>C</m:t>
                    </m:r>
                    <m:r>
                      <m:rPr>
                        <m:sty m:val="p"/>
                      </m:rPr>
                      <a:rPr lang="en-US" b="0" i="0" baseline="-25000" smtClean="0">
                        <a:latin typeface="Cambria Math" panose="02040503050406030204" pitchFamily="18" charset="0"/>
                      </a:rPr>
                      <m:t>s</m:t>
                    </m:r>
                    <m:r>
                      <a:rPr lang="en-US" b="0" i="0" smtClean="0">
                        <a:latin typeface="Cambria Math" panose="02040503050406030204" pitchFamily="18" charset="0"/>
                      </a:rPr>
                      <m:t>}</m:t>
                    </m:r>
                  </m:oMath>
                </a14:m>
                <a:endParaRPr lang="en-US" dirty="0"/>
              </a:p>
            </p:txBody>
          </p:sp>
        </mc:Choice>
        <mc:Fallback xmlns="">
          <p:sp>
            <p:nvSpPr>
              <p:cNvPr id="84" name="TextBox 83"/>
              <p:cNvSpPr txBox="1">
                <a:spLocks noRot="1" noChangeAspect="1" noMove="1" noResize="1" noEditPoints="1" noAdjustHandles="1" noChangeArrowheads="1" noChangeShapeType="1" noTextEdit="1"/>
              </p:cNvSpPr>
              <p:nvPr/>
            </p:nvSpPr>
            <p:spPr>
              <a:xfrm>
                <a:off x="3712406" y="4388798"/>
                <a:ext cx="2008883" cy="276999"/>
              </a:xfrm>
              <a:prstGeom prst="rect">
                <a:avLst/>
              </a:prstGeom>
              <a:blipFill>
                <a:blip r:embed="rId4"/>
                <a:stretch>
                  <a:fillRect l="-4242" t="-28889" r="-1515" b="-51111"/>
                </a:stretch>
              </a:blipFill>
            </p:spPr>
            <p:txBody>
              <a:bodyPr/>
              <a:lstStyle/>
              <a:p>
                <a:r>
                  <a:rPr lang="en-US">
                    <a:noFill/>
                  </a:rPr>
                  <a:t> </a:t>
                </a:r>
              </a:p>
            </p:txBody>
          </p:sp>
        </mc:Fallback>
      </mc:AlternateContent>
      <p:sp>
        <p:nvSpPr>
          <p:cNvPr id="85" name="TextBox 84"/>
          <p:cNvSpPr txBox="1"/>
          <p:nvPr/>
        </p:nvSpPr>
        <p:spPr>
          <a:xfrm>
            <a:off x="2378292" y="3854035"/>
            <a:ext cx="3580016" cy="369332"/>
          </a:xfrm>
          <a:prstGeom prst="rect">
            <a:avLst/>
          </a:prstGeom>
          <a:noFill/>
        </p:spPr>
        <p:txBody>
          <a:bodyPr wrap="square" rtlCol="0">
            <a:spAutoFit/>
          </a:bodyPr>
          <a:lstStyle/>
          <a:p>
            <a:r>
              <a:rPr lang="en-US" dirty="0"/>
              <a:t>OFDM with S subcarriers,</a:t>
            </a:r>
          </a:p>
        </p:txBody>
      </p:sp>
      <p:sp>
        <p:nvSpPr>
          <p:cNvPr id="86" name="TextBox 85"/>
          <p:cNvSpPr txBox="1"/>
          <p:nvPr/>
        </p:nvSpPr>
        <p:spPr>
          <a:xfrm>
            <a:off x="2378293" y="4811269"/>
            <a:ext cx="3580016" cy="369332"/>
          </a:xfrm>
          <a:prstGeom prst="rect">
            <a:avLst/>
          </a:prstGeom>
          <a:noFill/>
        </p:spPr>
        <p:txBody>
          <a:bodyPr wrap="square" rtlCol="0">
            <a:spAutoFit/>
          </a:bodyPr>
          <a:lstStyle/>
          <a:p>
            <a:r>
              <a:rPr lang="en-US" dirty="0"/>
              <a:t>where</a:t>
            </a:r>
          </a:p>
        </p:txBody>
      </p:sp>
      <mc:AlternateContent xmlns:mc="http://schemas.openxmlformats.org/markup-compatibility/2006" xmlns:a14="http://schemas.microsoft.com/office/drawing/2010/main">
        <mc:Choice Requires="a14">
          <p:sp>
            <p:nvSpPr>
              <p:cNvPr id="87" name="TextBox 86"/>
              <p:cNvSpPr txBox="1"/>
              <p:nvPr/>
            </p:nvSpPr>
            <p:spPr>
              <a:xfrm>
                <a:off x="3710677" y="5250966"/>
                <a:ext cx="1206997" cy="285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baseline="-25000" smtClean="0">
                          <a:latin typeface="Cambria Math" panose="02040503050406030204" pitchFamily="18" charset="0"/>
                        </a:rPr>
                        <m:t>𝑖</m:t>
                      </m:r>
                      <m:r>
                        <a:rPr lang="en-US"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baseline="-25000" smtClean="0">
                              <a:latin typeface="Cambria Math" panose="02040503050406030204" pitchFamily="18" charset="0"/>
                            </a:rPr>
                            <m:t>𝑖</m:t>
                          </m:r>
                        </m:e>
                      </m:d>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𝑗𝑝</m:t>
                          </m:r>
                        </m:sup>
                      </m:sSup>
                    </m:oMath>
                  </m:oMathPara>
                </a14:m>
                <a:endParaRPr 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3710677" y="5250966"/>
                <a:ext cx="1206997" cy="285912"/>
              </a:xfrm>
              <a:prstGeom prst="rect">
                <a:avLst/>
              </a:prstGeom>
              <a:blipFill>
                <a:blip r:embed="rId5"/>
                <a:stretch>
                  <a:fillRect l="-4545" t="-6383" r="-3535" b="-14894"/>
                </a:stretch>
              </a:blipFill>
            </p:spPr>
            <p:txBody>
              <a:bodyPr/>
              <a:lstStyle/>
              <a:p>
                <a:r>
                  <a:rPr lang="en-US">
                    <a:noFill/>
                  </a:rPr>
                  <a:t> </a:t>
                </a:r>
              </a:p>
            </p:txBody>
          </p:sp>
        </mc:Fallback>
      </mc:AlternateContent>
      <p:sp>
        <p:nvSpPr>
          <p:cNvPr id="88" name="TextBox 87"/>
          <p:cNvSpPr txBox="1"/>
          <p:nvPr/>
        </p:nvSpPr>
        <p:spPr>
          <a:xfrm>
            <a:off x="3309913" y="5991703"/>
            <a:ext cx="1234235" cy="369332"/>
          </a:xfrm>
          <a:prstGeom prst="rect">
            <a:avLst/>
          </a:prstGeom>
          <a:noFill/>
        </p:spPr>
        <p:txBody>
          <a:bodyPr wrap="square" rtlCol="0">
            <a:spAutoFit/>
          </a:bodyPr>
          <a:lstStyle/>
          <a:p>
            <a:r>
              <a:rPr lang="en-US" dirty="0"/>
              <a:t>Amplitude</a:t>
            </a:r>
            <a:endParaRPr lang="en-US" i="1" baseline="-25000" dirty="0"/>
          </a:p>
        </p:txBody>
      </p:sp>
      <p:sp>
        <p:nvSpPr>
          <p:cNvPr id="89" name="TextBox 88"/>
          <p:cNvSpPr txBox="1"/>
          <p:nvPr/>
        </p:nvSpPr>
        <p:spPr>
          <a:xfrm>
            <a:off x="5127633" y="5807037"/>
            <a:ext cx="745508" cy="369332"/>
          </a:xfrm>
          <a:prstGeom prst="rect">
            <a:avLst/>
          </a:prstGeom>
          <a:noFill/>
        </p:spPr>
        <p:txBody>
          <a:bodyPr wrap="square" rtlCol="0">
            <a:spAutoFit/>
          </a:bodyPr>
          <a:lstStyle/>
          <a:p>
            <a:r>
              <a:rPr lang="en-US" dirty="0"/>
              <a:t>Phase</a:t>
            </a:r>
            <a:endParaRPr lang="en-US" i="1" baseline="-25000" dirty="0"/>
          </a:p>
        </p:txBody>
      </p:sp>
      <p:cxnSp>
        <p:nvCxnSpPr>
          <p:cNvPr id="91" name="Straight Arrow Connector 90"/>
          <p:cNvCxnSpPr/>
          <p:nvPr/>
        </p:nvCxnSpPr>
        <p:spPr>
          <a:xfrm flipV="1">
            <a:off x="4314175" y="5617024"/>
            <a:ext cx="92365" cy="37467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87" idx="3"/>
          </p:cNvCxnSpPr>
          <p:nvPr/>
        </p:nvCxnSpPr>
        <p:spPr>
          <a:xfrm flipH="1" flipV="1">
            <a:off x="4917674" y="5393922"/>
            <a:ext cx="307473" cy="41311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63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P spid="89" grpId="0"/>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472C4">
            <a:alpha val="5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rgbClr val="00206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4664</TotalTime>
  <Words>4853</Words>
  <Application>Microsoft Office PowerPoint</Application>
  <PresentationFormat>On-screen Show (4:3)</PresentationFormat>
  <Paragraphs>1498</Paragraphs>
  <Slides>81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Calibri</vt:lpstr>
      <vt:lpstr>Calibri Light</vt:lpstr>
      <vt:lpstr>Cambria Math</vt:lpstr>
      <vt:lpstr>Courier New</vt:lpstr>
      <vt:lpstr>Wingdings</vt:lpstr>
      <vt:lpstr>2_Office Theme</vt:lpstr>
      <vt:lpstr>PowerPoint Presentation</vt:lpstr>
      <vt:lpstr>802.11 PHY and MAC</vt:lpstr>
      <vt:lpstr>Wireless networking - I</vt:lpstr>
      <vt:lpstr>Wireless Capacity</vt:lpstr>
      <vt:lpstr>Wireless Capacity</vt:lpstr>
      <vt:lpstr>Multiple Antenna Systems</vt:lpstr>
      <vt:lpstr>MIMO</vt:lpstr>
      <vt:lpstr>Spatial Diversity</vt:lpstr>
      <vt:lpstr>Channel Matrix</vt:lpstr>
      <vt:lpstr>Channel Matrix</vt:lpstr>
      <vt:lpstr>MIMO Techniques [1]</vt:lpstr>
      <vt:lpstr>SIMO</vt:lpstr>
      <vt:lpstr>SIMO</vt:lpstr>
      <vt:lpstr>SIMO</vt:lpstr>
      <vt:lpstr>SEL vs. MRC</vt:lpstr>
      <vt:lpstr>MISO</vt:lpstr>
      <vt:lpstr>MISO</vt:lpstr>
      <vt:lpstr>MIMO and Capacity</vt:lpstr>
      <vt:lpstr>MIMO and Capacity</vt:lpstr>
      <vt:lpstr>MIMO and Capacity</vt:lpstr>
      <vt:lpstr>MIMO and Capacity</vt:lpstr>
      <vt:lpstr>MIMO and Capacity</vt:lpstr>
      <vt:lpstr>MIMO</vt:lpstr>
      <vt:lpstr>MIMO spatial multiplexing</vt:lpstr>
      <vt:lpstr>MIMO spatial multiplexing</vt:lpstr>
      <vt:lpstr>MIMO in 802.11n</vt:lpstr>
      <vt:lpstr>MIMO in 802.11ac</vt:lpstr>
      <vt:lpstr>802.11 PHY and MAC</vt:lpstr>
      <vt:lpstr>Wireless networking - I</vt:lpstr>
      <vt:lpstr>Rate adaptation with MIMO</vt:lpstr>
      <vt:lpstr>Rate Adaptation with MIMO</vt:lpstr>
      <vt:lpstr>MiRA Rate Space</vt:lpstr>
      <vt:lpstr>802.11n Frame Error Rate</vt:lpstr>
      <vt:lpstr>MiRA Case Study</vt:lpstr>
      <vt:lpstr>MiRA Case Study</vt:lpstr>
      <vt:lpstr>Rate and Frame Loss Rate</vt:lpstr>
      <vt:lpstr>MiRA algorithm</vt:lpstr>
      <vt:lpstr>MiRA algorithm</vt:lpstr>
      <vt:lpstr>MiRA example</vt:lpstr>
      <vt:lpstr>Channel quality vs. collisions</vt:lpstr>
      <vt:lpstr>MiRA Performance</vt:lpstr>
      <vt:lpstr>Wireless networking - I</vt:lpstr>
      <vt:lpstr>MIMO Power Consumption</vt:lpstr>
      <vt:lpstr>MIMO Energy Consumption</vt:lpstr>
      <vt:lpstr>MIMO vs. Channel width</vt:lpstr>
      <vt:lpstr>MIMO vs. Channel width</vt:lpstr>
      <vt:lpstr>Wireless networking - I</vt:lpstr>
      <vt:lpstr>Omni-directional antenna</vt:lpstr>
      <vt:lpstr>Omni-directional antenna</vt:lpstr>
      <vt:lpstr>Beamforming</vt:lpstr>
      <vt:lpstr>Beamforming</vt:lpstr>
      <vt:lpstr>Beamforming</vt:lpstr>
      <vt:lpstr>Beamforming</vt:lpstr>
      <vt:lpstr>Beamforming</vt:lpstr>
      <vt:lpstr>Beamforming</vt:lpstr>
      <vt:lpstr>Beamforming</vt:lpstr>
      <vt:lpstr>Beamforming</vt:lpstr>
      <vt:lpstr>Channel sounding in 802.11ac</vt:lpstr>
      <vt:lpstr>Channel sounding in 802.11ac</vt:lpstr>
      <vt:lpstr>Channel sounding in 802.11ac</vt:lpstr>
      <vt:lpstr>Channel matrix</vt:lpstr>
      <vt:lpstr>Channel feedback</vt:lpstr>
      <vt:lpstr>Wireless networking - I</vt:lpstr>
      <vt:lpstr>Multi-User Beamforming</vt:lpstr>
      <vt:lpstr>Multi-User MIMO (MU-MIMO)</vt:lpstr>
      <vt:lpstr>MU-MIMO</vt:lpstr>
      <vt:lpstr>Channel sounding in MU-MIMO</vt:lpstr>
      <vt:lpstr>MU-MIMO Data Transmission</vt:lpstr>
      <vt:lpstr>Challenges in MU-MIMO</vt:lpstr>
      <vt:lpstr>Interference in MU-MIMO</vt:lpstr>
      <vt:lpstr>User Grouping in MU-MIMO</vt:lpstr>
      <vt:lpstr>User Grouping</vt:lpstr>
      <vt:lpstr>User Grouping</vt:lpstr>
      <vt:lpstr>User Grouping</vt:lpstr>
      <vt:lpstr>User Grouping</vt:lpstr>
      <vt:lpstr>User Grouping</vt:lpstr>
      <vt:lpstr>User Grouping</vt:lpstr>
      <vt:lpstr>User Grouping</vt:lpstr>
      <vt:lpstr>User Grouping</vt:lpstr>
      <vt:lpstr>MUSE Performance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continuous rise of WiFi</dc:title>
  <dc:creator>phpathak</dc:creator>
  <cp:lastModifiedBy>phpathak</cp:lastModifiedBy>
  <cp:revision>546</cp:revision>
  <dcterms:created xsi:type="dcterms:W3CDTF">2016-08-30T13:58:17Z</dcterms:created>
  <dcterms:modified xsi:type="dcterms:W3CDTF">2019-09-29T16:02:06Z</dcterms:modified>
</cp:coreProperties>
</file>