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9"/>
  </p:notesMasterIdLst>
  <p:sldIdLst>
    <p:sldId id="284" r:id="rId2"/>
    <p:sldId id="408" r:id="rId3"/>
    <p:sldId id="409" r:id="rId4"/>
    <p:sldId id="519" r:id="rId5"/>
    <p:sldId id="520" r:id="rId6"/>
    <p:sldId id="411" r:id="rId7"/>
    <p:sldId id="521" r:id="rId8"/>
    <p:sldId id="412" r:id="rId9"/>
    <p:sldId id="522" r:id="rId10"/>
    <p:sldId id="523" r:id="rId11"/>
    <p:sldId id="414" r:id="rId12"/>
    <p:sldId id="415" r:id="rId13"/>
    <p:sldId id="417" r:id="rId14"/>
    <p:sldId id="426" r:id="rId15"/>
    <p:sldId id="427" r:id="rId16"/>
    <p:sldId id="441" r:id="rId17"/>
    <p:sldId id="494" r:id="rId18"/>
    <p:sldId id="418" r:id="rId19"/>
    <p:sldId id="416" r:id="rId20"/>
    <p:sldId id="419" r:id="rId21"/>
    <p:sldId id="420" r:id="rId22"/>
    <p:sldId id="421" r:id="rId23"/>
    <p:sldId id="422" r:id="rId24"/>
    <p:sldId id="423" r:id="rId25"/>
    <p:sldId id="424" r:id="rId26"/>
    <p:sldId id="434" r:id="rId27"/>
    <p:sldId id="435" r:id="rId28"/>
    <p:sldId id="436" r:id="rId29"/>
    <p:sldId id="425" r:id="rId30"/>
    <p:sldId id="429" r:id="rId31"/>
    <p:sldId id="430" r:id="rId32"/>
    <p:sldId id="432" r:id="rId33"/>
    <p:sldId id="437" r:id="rId34"/>
    <p:sldId id="438" r:id="rId35"/>
    <p:sldId id="439" r:id="rId36"/>
    <p:sldId id="442" r:id="rId37"/>
    <p:sldId id="443" r:id="rId38"/>
    <p:sldId id="444" r:id="rId39"/>
    <p:sldId id="446" r:id="rId40"/>
    <p:sldId id="447" r:id="rId41"/>
    <p:sldId id="448" r:id="rId42"/>
    <p:sldId id="449" r:id="rId43"/>
    <p:sldId id="451" r:id="rId44"/>
    <p:sldId id="450" r:id="rId45"/>
    <p:sldId id="453" r:id="rId46"/>
    <p:sldId id="454" r:id="rId47"/>
    <p:sldId id="455" r:id="rId48"/>
    <p:sldId id="456" r:id="rId49"/>
    <p:sldId id="457" r:id="rId50"/>
    <p:sldId id="458" r:id="rId51"/>
    <p:sldId id="459" r:id="rId52"/>
    <p:sldId id="460" r:id="rId53"/>
    <p:sldId id="461" r:id="rId54"/>
    <p:sldId id="462" r:id="rId55"/>
    <p:sldId id="463" r:id="rId56"/>
    <p:sldId id="524" r:id="rId57"/>
    <p:sldId id="525" r:id="rId58"/>
    <p:sldId id="526" r:id="rId59"/>
    <p:sldId id="464" r:id="rId60"/>
    <p:sldId id="465" r:id="rId61"/>
    <p:sldId id="466" r:id="rId62"/>
    <p:sldId id="467" r:id="rId63"/>
    <p:sldId id="468" r:id="rId64"/>
    <p:sldId id="469" r:id="rId65"/>
    <p:sldId id="470" r:id="rId66"/>
    <p:sldId id="471" r:id="rId67"/>
    <p:sldId id="472" r:id="rId68"/>
    <p:sldId id="473" r:id="rId69"/>
    <p:sldId id="474" r:id="rId70"/>
    <p:sldId id="475" r:id="rId71"/>
    <p:sldId id="476" r:id="rId72"/>
    <p:sldId id="477" r:id="rId73"/>
    <p:sldId id="478" r:id="rId74"/>
    <p:sldId id="479" r:id="rId75"/>
    <p:sldId id="480" r:id="rId76"/>
    <p:sldId id="481" r:id="rId77"/>
    <p:sldId id="482" r:id="rId78"/>
    <p:sldId id="483" r:id="rId79"/>
    <p:sldId id="484" r:id="rId80"/>
    <p:sldId id="486" r:id="rId81"/>
    <p:sldId id="488" r:id="rId82"/>
    <p:sldId id="489" r:id="rId83"/>
    <p:sldId id="490" r:id="rId84"/>
    <p:sldId id="491" r:id="rId85"/>
    <p:sldId id="492" r:id="rId86"/>
    <p:sldId id="493" r:id="rId87"/>
    <p:sldId id="496" r:id="rId88"/>
    <p:sldId id="497" r:id="rId89"/>
    <p:sldId id="498" r:id="rId90"/>
    <p:sldId id="503" r:id="rId91"/>
    <p:sldId id="518" r:id="rId92"/>
    <p:sldId id="499" r:id="rId93"/>
    <p:sldId id="500" r:id="rId94"/>
    <p:sldId id="504" r:id="rId95"/>
    <p:sldId id="501" r:id="rId96"/>
    <p:sldId id="505" r:id="rId97"/>
    <p:sldId id="506" r:id="rId98"/>
    <p:sldId id="508" r:id="rId99"/>
    <p:sldId id="507" r:id="rId100"/>
    <p:sldId id="509" r:id="rId101"/>
    <p:sldId id="510" r:id="rId102"/>
    <p:sldId id="517" r:id="rId103"/>
    <p:sldId id="502" r:id="rId104"/>
    <p:sldId id="515" r:id="rId105"/>
    <p:sldId id="516" r:id="rId106"/>
    <p:sldId id="511" r:id="rId107"/>
    <p:sldId id="495"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0" autoAdjust="0"/>
    <p:restoredTop sz="94660"/>
  </p:normalViewPr>
  <p:slideViewPr>
    <p:cSldViewPr snapToGrid="0">
      <p:cViewPr varScale="1">
        <p:scale>
          <a:sx n="111" d="100"/>
          <a:sy n="111" d="100"/>
        </p:scale>
        <p:origin x="117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06136-D4A4-467C-AADC-3C7BF3F41DE8}" type="datetimeFigureOut">
              <a:rPr lang="en-US" smtClean="0"/>
              <a:t>10/7/2019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0F8A2-4F07-4E87-9FB2-71714CC6F78E}" type="slidenum">
              <a:rPr lang="en-US" smtClean="0"/>
              <a:t>‹#›</a:t>
            </a:fld>
            <a:endParaRPr lang="en-US"/>
          </a:p>
        </p:txBody>
      </p:sp>
    </p:spTree>
    <p:extLst>
      <p:ext uri="{BB962C8B-B14F-4D97-AF65-F5344CB8AC3E}">
        <p14:creationId xmlns:p14="http://schemas.microsoft.com/office/powerpoint/2010/main" val="281371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0799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3790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384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08892"/>
          </a:xfrm>
          <a:solidFill>
            <a:srgbClr val="1E6238"/>
          </a:solidFill>
        </p:spPr>
        <p:txBody>
          <a:bodyPr anchor="ctr" anchorCtr="1">
            <a:normAutofit/>
          </a:bodyPr>
          <a:lstStyle>
            <a:lvl1pPr algn="ctr">
              <a:defRPr sz="4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58262" y="984738"/>
            <a:ext cx="8827476" cy="5736738"/>
          </a:xfrm>
        </p:spPr>
        <p:txBody>
          <a:bodyPr/>
          <a:lstStyle>
            <a:lvl1pPr marL="228600" indent="-228600">
              <a:buClr>
                <a:srgbClr val="4472C4"/>
              </a:buClr>
              <a:buFont typeface="Wingdings" panose="05000000000000000000" pitchFamily="2" charset="2"/>
              <a:buChar char="§"/>
              <a:defRPr/>
            </a:lvl1pPr>
            <a:lvl2pPr>
              <a:buClr>
                <a:srgbClr val="4472C4"/>
              </a:buClr>
              <a:defRPr/>
            </a:lvl2pPr>
            <a:lvl3pPr marL="1143000" indent="-228600">
              <a:buClr>
                <a:srgbClr val="4472C4"/>
              </a:buClr>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28338" y="6356351"/>
            <a:ext cx="20574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933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177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632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Footer Placeholder 7"/>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Slide Number Placeholder 8"/>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3479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275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2502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4484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ooter Placeholder 5"/>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3715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A75E27EB-3160-4CD9-8D87-5A6A393A4E22}" type="slidenum">
              <a:rPr kumimoji="0" lang="en-US"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21931905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0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biresearch.com/whitepapers/80211ad-will-vastly-enhance-wi-fi/"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0440" y="1951893"/>
            <a:ext cx="7619999" cy="1444987"/>
          </a:xfrm>
          <a:prstGeom prst="rect">
            <a:avLst/>
          </a:prstGeom>
          <a:solidFill>
            <a:srgbClr val="1E6238"/>
          </a:solidFill>
          <a:effectLst>
            <a:softEdge rad="0"/>
          </a:effectLst>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E2A82B"/>
                </a:solidFill>
                <a:latin typeface="+mn-lt"/>
              </a:rPr>
              <a:t>Multi-gigabit Wireless:</a:t>
            </a:r>
          </a:p>
          <a:p>
            <a:r>
              <a:rPr lang="en-US" sz="3600" b="1" dirty="0">
                <a:solidFill>
                  <a:srgbClr val="E2A82B"/>
                </a:solidFill>
                <a:latin typeface="+mn-lt"/>
              </a:rPr>
              <a:t>Millimeter-wave Networking</a:t>
            </a:r>
          </a:p>
        </p:txBody>
      </p:sp>
      <p:sp>
        <p:nvSpPr>
          <p:cNvPr id="7" name="Title 1"/>
          <p:cNvSpPr txBox="1">
            <a:spLocks/>
          </p:cNvSpPr>
          <p:nvPr/>
        </p:nvSpPr>
        <p:spPr>
          <a:xfrm>
            <a:off x="124402" y="3710355"/>
            <a:ext cx="8892073" cy="854470"/>
          </a:xfrm>
          <a:prstGeom prst="rect">
            <a:avLst/>
          </a:prstGeom>
          <a:noFill/>
        </p:spPr>
        <p:txBody>
          <a:bodyPr vert="horz" lIns="91440" tIns="45720" rIns="91440" bIns="45720" rtlCol="0" anchor="ctr" anchorCtr="1">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latin typeface="+mn-lt"/>
              </a:rPr>
              <a:t>CS 655: Wireless and Mobile Computing</a:t>
            </a:r>
          </a:p>
          <a:p>
            <a:endParaRPr lang="en-US" sz="2800" dirty="0">
              <a:latin typeface="+mn-lt"/>
            </a:endParaRPr>
          </a:p>
          <a:p>
            <a:r>
              <a:rPr lang="en-US" sz="2800" dirty="0" err="1">
                <a:solidFill>
                  <a:schemeClr val="tx1">
                    <a:lumMod val="50000"/>
                    <a:lumOff val="50000"/>
                  </a:schemeClr>
                </a:solidFill>
                <a:latin typeface="+mn-lt"/>
              </a:rPr>
              <a:t>Parth</a:t>
            </a:r>
            <a:r>
              <a:rPr lang="en-US" sz="2800" dirty="0">
                <a:solidFill>
                  <a:schemeClr val="tx1">
                    <a:lumMod val="50000"/>
                    <a:lumOff val="50000"/>
                  </a:schemeClr>
                </a:solidFill>
                <a:latin typeface="+mn-lt"/>
              </a:rPr>
              <a:t> H. Pathak</a:t>
            </a:r>
          </a:p>
        </p:txBody>
      </p:sp>
    </p:spTree>
    <p:extLst>
      <p:ext uri="{BB962C8B-B14F-4D97-AF65-F5344CB8AC3E}">
        <p14:creationId xmlns:p14="http://schemas.microsoft.com/office/powerpoint/2010/main" val="94176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How bad is the path loss at 60 GHz?</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Transmit power = 18 </a:t>
            </a:r>
            <a:r>
              <a:rPr lang="en-US" sz="2400" dirty="0" err="1"/>
              <a:t>dBm</a:t>
            </a:r>
            <a:endParaRPr lang="en-US" sz="2400" dirty="0"/>
          </a:p>
          <a:p>
            <a:r>
              <a:rPr lang="en-US" sz="2400" dirty="0"/>
              <a:t>Transmit antenna gain = 8 dB, receive antenna gain = 8 dB</a:t>
            </a:r>
          </a:p>
          <a:p>
            <a:endParaRPr lang="en-US" sz="2400" dirty="0"/>
          </a:p>
          <a:p>
            <a:endParaRPr lang="en-US" sz="2400" dirty="0"/>
          </a:p>
          <a:p>
            <a:endParaRPr lang="en-US" sz="2400" dirty="0"/>
          </a:p>
          <a:p>
            <a:endParaRPr lang="en-US" sz="2400" dirty="0"/>
          </a:p>
          <a:p>
            <a:r>
              <a:rPr lang="en-US" sz="2400" dirty="0"/>
              <a:t>Receiver sensitivity for minimum MCS = -80 </a:t>
            </a:r>
            <a:r>
              <a:rPr lang="en-US" sz="2400" dirty="0" err="1"/>
              <a:t>dBm</a:t>
            </a:r>
            <a:r>
              <a:rPr lang="en-US" sz="2400" dirty="0"/>
              <a:t>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916208" y="1797723"/>
                <a:ext cx="5014528" cy="400110"/>
              </a:xfrm>
              <a:prstGeom prst="rect">
                <a:avLst/>
              </a:prstGeom>
              <a:ln>
                <a:solidFill>
                  <a:srgbClr val="4472C4"/>
                </a:solidFill>
              </a:ln>
            </p:spPr>
            <p:style>
              <a:lnRef idx="2">
                <a:schemeClr val="dk1"/>
              </a:lnRef>
              <a:fillRef idx="1">
                <a:schemeClr val="lt1"/>
              </a:fillRef>
              <a:effectRef idx="0">
                <a:schemeClr val="dk1"/>
              </a:effectRef>
              <a:fontRef idx="minor">
                <a:schemeClr val="dk1"/>
              </a:fontRef>
            </p:style>
            <p:txBody>
              <a:bodyPr wrap="square" rtlCol="0">
                <a:spAutoFit/>
              </a:bodyPr>
              <a:lstStyle/>
              <a:p>
                <a:pPr lvl="1" algn="ctr"/>
                <a14:m>
                  <m:oMathPara xmlns:m="http://schemas.openxmlformats.org/officeDocument/2006/math">
                    <m:oMathParaPr>
                      <m:jc m:val="centerGroup"/>
                    </m:oMathParaPr>
                    <m:oMath xmlns:m="http://schemas.openxmlformats.org/officeDocument/2006/math">
                      <m:r>
                        <m:rPr>
                          <m:sty m:val="p"/>
                        </m:rPr>
                        <a:rPr lang="en-US" sz="2000" b="0" i="0" smtClean="0">
                          <a:solidFill>
                            <a:srgbClr val="4472C4"/>
                          </a:solidFill>
                          <a:latin typeface="Cambria Math" panose="02040503050406030204" pitchFamily="18" charset="0"/>
                        </a:rPr>
                        <m:t>L</m:t>
                      </m:r>
                      <m:r>
                        <m:rPr>
                          <m:sty m:val="p"/>
                        </m:rPr>
                        <a:rPr lang="en-US" sz="2000" b="0" i="0" baseline="-25000" smtClean="0">
                          <a:solidFill>
                            <a:srgbClr val="4472C4"/>
                          </a:solidFill>
                          <a:latin typeface="Cambria Math" panose="02040503050406030204" pitchFamily="18" charset="0"/>
                        </a:rPr>
                        <m:t>dB</m:t>
                      </m:r>
                      <m:r>
                        <a:rPr lang="en-US" sz="2000" b="0" i="0" smtClean="0">
                          <a:solidFill>
                            <a:srgbClr val="4472C4"/>
                          </a:solidFill>
                          <a:latin typeface="Cambria Math" panose="02040503050406030204" pitchFamily="18" charset="0"/>
                        </a:rPr>
                        <m:t>=</m:t>
                      </m:r>
                      <m:r>
                        <a:rPr lang="en-US" sz="2000" b="0" i="1" smtClean="0">
                          <a:solidFill>
                            <a:srgbClr val="4472C4"/>
                          </a:solidFill>
                          <a:latin typeface="Cambria Math" panose="02040503050406030204" pitchFamily="18" charset="0"/>
                        </a:rPr>
                        <m:t>20</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 </m:t>
                          </m:r>
                          <m:r>
                            <a:rPr lang="en-US" sz="2000" b="0" i="1" smtClean="0">
                              <a:solidFill>
                                <a:srgbClr val="4472C4"/>
                              </a:solidFill>
                              <a:latin typeface="Cambria Math" panose="02040503050406030204" pitchFamily="18" charset="0"/>
                            </a:rPr>
                            <m:t>𝑓</m:t>
                          </m:r>
                          <m:r>
                            <a:rPr lang="en-US" sz="2000" b="0" i="1" smtClean="0">
                              <a:solidFill>
                                <a:srgbClr val="4472C4"/>
                              </a:solidFill>
                              <a:latin typeface="Cambria Math" panose="02040503050406030204" pitchFamily="18" charset="0"/>
                            </a:rPr>
                            <m:t>+10 </m:t>
                          </m:r>
                          <m:r>
                            <a:rPr lang="en-US" sz="2000" b="0" i="1" smtClean="0">
                              <a:solidFill>
                                <a:srgbClr val="4472C4"/>
                              </a:solidFill>
                              <a:latin typeface="Cambria Math" panose="02040503050406030204" pitchFamily="18" charset="0"/>
                            </a:rPr>
                            <m:t>𝑛</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𝑑</m:t>
                              </m:r>
                              <m:r>
                                <a:rPr lang="en-US" sz="2000" b="0" i="1" smtClean="0">
                                  <a:solidFill>
                                    <a:srgbClr val="4472C4"/>
                                  </a:solidFill>
                                  <a:latin typeface="Cambria Math" panose="02040503050406030204" pitchFamily="18" charset="0"/>
                                </a:rPr>
                                <m:t> −27.55</m:t>
                              </m:r>
                            </m:e>
                          </m:func>
                        </m:e>
                      </m:func>
                    </m:oMath>
                  </m:oMathPara>
                </a14:m>
                <a:endParaRPr lang="en-US" sz="2000" dirty="0">
                  <a:solidFill>
                    <a:srgbClr val="4472C4"/>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16208" y="1797723"/>
                <a:ext cx="5014528" cy="400110"/>
              </a:xfrm>
              <a:prstGeom prst="rect">
                <a:avLst/>
              </a:prstGeom>
              <a:blipFill>
                <a:blip r:embed="rId2"/>
                <a:stretch>
                  <a:fillRect b="-11765"/>
                </a:stretch>
              </a:blipFill>
              <a:ln>
                <a:solidFill>
                  <a:srgbClr val="4472C4"/>
                </a:solidFill>
              </a:ln>
            </p:spPr>
            <p:txBody>
              <a:bodyPr/>
              <a:lstStyle/>
              <a:p>
                <a:r>
                  <a:rPr lang="en-US">
                    <a:noFill/>
                  </a:rPr>
                  <a:t> </a:t>
                </a:r>
              </a:p>
            </p:txBody>
          </p:sp>
        </mc:Fallback>
      </mc:AlternateContent>
      <p:sp>
        <p:nvSpPr>
          <p:cNvPr id="6" name="Rectangle 5"/>
          <p:cNvSpPr/>
          <p:nvPr/>
        </p:nvSpPr>
        <p:spPr>
          <a:xfrm>
            <a:off x="2407637" y="2236945"/>
            <a:ext cx="5609492" cy="1015663"/>
          </a:xfrm>
          <a:prstGeom prst="rect">
            <a:avLst/>
          </a:prstGeom>
        </p:spPr>
        <p:txBody>
          <a:bodyPr wrap="square">
            <a:spAutoFit/>
          </a:bodyPr>
          <a:lstStyle/>
          <a:p>
            <a:pPr lvl="1"/>
            <a:r>
              <a:rPr lang="en-US" sz="2000" dirty="0"/>
              <a:t>f = signal frequency in MHz</a:t>
            </a:r>
          </a:p>
          <a:p>
            <a:pPr lvl="1"/>
            <a:r>
              <a:rPr lang="en-US" sz="2000" dirty="0"/>
              <a:t>d = distance between </a:t>
            </a:r>
            <a:r>
              <a:rPr lang="en-US" sz="2000" dirty="0" err="1"/>
              <a:t>Tx</a:t>
            </a:r>
            <a:r>
              <a:rPr lang="en-US" sz="2000" dirty="0"/>
              <a:t> and Rx in meters,</a:t>
            </a:r>
          </a:p>
          <a:p>
            <a:pPr lvl="1"/>
            <a:r>
              <a:rPr lang="en-US" sz="2000" dirty="0"/>
              <a:t>n = 4 (path loss exponent)</a:t>
            </a:r>
          </a:p>
        </p:txBody>
      </p:sp>
      <p:graphicFrame>
        <p:nvGraphicFramePr>
          <p:cNvPr id="4" name="Table 3"/>
          <p:cNvGraphicFramePr>
            <a:graphicFrameLocks noGrp="1"/>
          </p:cNvGraphicFramePr>
          <p:nvPr>
            <p:extLst>
              <p:ext uri="{D42A27DB-BD31-4B8C-83A1-F6EECF244321}">
                <p14:modId xmlns:p14="http://schemas.microsoft.com/office/powerpoint/2010/main" val="1793354134"/>
              </p:ext>
            </p:extLst>
          </p:nvPr>
        </p:nvGraphicFramePr>
        <p:xfrm>
          <a:off x="1951808" y="4523569"/>
          <a:ext cx="4064000" cy="14833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393233750"/>
                    </a:ext>
                  </a:extLst>
                </a:gridCol>
                <a:gridCol w="2032000">
                  <a:extLst>
                    <a:ext uri="{9D8B030D-6E8A-4147-A177-3AD203B41FA5}">
                      <a16:colId xmlns:a16="http://schemas.microsoft.com/office/drawing/2014/main" val="2433865654"/>
                    </a:ext>
                  </a:extLst>
                </a:gridCol>
              </a:tblGrid>
              <a:tr h="370840">
                <a:tc>
                  <a:txBody>
                    <a:bodyPr/>
                    <a:lstStyle/>
                    <a:p>
                      <a:r>
                        <a:rPr lang="en-US" b="1" dirty="0"/>
                        <a:t>f</a:t>
                      </a:r>
                    </a:p>
                  </a:txBody>
                  <a:tcPr/>
                </a:tc>
                <a:tc>
                  <a:txBody>
                    <a:bodyPr/>
                    <a:lstStyle/>
                    <a:p>
                      <a:r>
                        <a:rPr lang="en-US" b="1" dirty="0"/>
                        <a:t>Range</a:t>
                      </a:r>
                      <a:r>
                        <a:rPr lang="en-US" b="1" baseline="0" dirty="0"/>
                        <a:t> (m)</a:t>
                      </a:r>
                      <a:endParaRPr lang="en-US" b="1" dirty="0"/>
                    </a:p>
                  </a:txBody>
                  <a:tcPr/>
                </a:tc>
                <a:extLst>
                  <a:ext uri="{0D108BD9-81ED-4DB2-BD59-A6C34878D82A}">
                    <a16:rowId xmlns:a16="http://schemas.microsoft.com/office/drawing/2014/main" val="164290728"/>
                  </a:ext>
                </a:extLst>
              </a:tr>
              <a:tr h="370840">
                <a:tc>
                  <a:txBody>
                    <a:bodyPr/>
                    <a:lstStyle/>
                    <a:p>
                      <a:r>
                        <a:rPr lang="en-US" dirty="0"/>
                        <a:t>2.4</a:t>
                      </a:r>
                      <a:r>
                        <a:rPr lang="en-US" baseline="0" dirty="0"/>
                        <a:t> GHz</a:t>
                      </a:r>
                      <a:endParaRPr lang="en-US" dirty="0"/>
                    </a:p>
                  </a:txBody>
                  <a:tcPr/>
                </a:tc>
                <a:tc>
                  <a:txBody>
                    <a:bodyPr/>
                    <a:lstStyle/>
                    <a:p>
                      <a:r>
                        <a:rPr lang="en-US" dirty="0"/>
                        <a:t>70</a:t>
                      </a:r>
                    </a:p>
                  </a:txBody>
                  <a:tcPr/>
                </a:tc>
                <a:extLst>
                  <a:ext uri="{0D108BD9-81ED-4DB2-BD59-A6C34878D82A}">
                    <a16:rowId xmlns:a16="http://schemas.microsoft.com/office/drawing/2014/main" val="296831894"/>
                  </a:ext>
                </a:extLst>
              </a:tr>
              <a:tr h="370840">
                <a:tc>
                  <a:txBody>
                    <a:bodyPr/>
                    <a:lstStyle/>
                    <a:p>
                      <a:r>
                        <a:rPr lang="en-US" dirty="0"/>
                        <a:t>5 GHz</a:t>
                      </a:r>
                    </a:p>
                  </a:txBody>
                  <a:tcPr/>
                </a:tc>
                <a:tc>
                  <a:txBody>
                    <a:bodyPr/>
                    <a:lstStyle/>
                    <a:p>
                      <a:r>
                        <a:rPr lang="en-US" dirty="0"/>
                        <a:t>48</a:t>
                      </a:r>
                    </a:p>
                  </a:txBody>
                  <a:tcPr/>
                </a:tc>
                <a:extLst>
                  <a:ext uri="{0D108BD9-81ED-4DB2-BD59-A6C34878D82A}">
                    <a16:rowId xmlns:a16="http://schemas.microsoft.com/office/drawing/2014/main" val="3810925929"/>
                  </a:ext>
                </a:extLst>
              </a:tr>
              <a:tr h="370840">
                <a:tc>
                  <a:txBody>
                    <a:bodyPr/>
                    <a:lstStyle/>
                    <a:p>
                      <a:r>
                        <a:rPr lang="en-US" dirty="0"/>
                        <a:t>60</a:t>
                      </a:r>
                      <a:r>
                        <a:rPr lang="en-US" baseline="0" dirty="0"/>
                        <a:t> GHz</a:t>
                      </a:r>
                      <a:endParaRPr lang="en-US" dirty="0"/>
                    </a:p>
                  </a:txBody>
                  <a:tcPr/>
                </a:tc>
                <a:tc>
                  <a:txBody>
                    <a:bodyPr/>
                    <a:lstStyle/>
                    <a:p>
                      <a:r>
                        <a:rPr lang="en-US" dirty="0"/>
                        <a:t>14</a:t>
                      </a:r>
                    </a:p>
                  </a:txBody>
                  <a:tcPr/>
                </a:tc>
                <a:extLst>
                  <a:ext uri="{0D108BD9-81ED-4DB2-BD59-A6C34878D82A}">
                    <a16:rowId xmlns:a16="http://schemas.microsoft.com/office/drawing/2014/main" val="2673338223"/>
                  </a:ext>
                </a:extLst>
              </a:tr>
            </a:tbl>
          </a:graphicData>
        </a:graphic>
      </p:graphicFrame>
    </p:spTree>
    <p:extLst>
      <p:ext uri="{BB962C8B-B14F-4D97-AF65-F5344CB8AC3E}">
        <p14:creationId xmlns:p14="http://schemas.microsoft.com/office/powerpoint/2010/main" val="1675195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Distinguishing human and object reflections</a:t>
            </a:r>
          </a:p>
          <a:p>
            <a:pPr lvl="1"/>
            <a:r>
              <a:rPr lang="en-US" sz="2000" dirty="0"/>
              <a:t>Reflection loss is different for humans and objects</a:t>
            </a:r>
          </a:p>
          <a:p>
            <a:pPr lvl="1"/>
            <a:r>
              <a:rPr lang="en-US" sz="2000" dirty="0"/>
              <a:t>Use the pre-known values of reflection losses to determine if a reflection is human or an object</a:t>
            </a:r>
          </a:p>
          <a:p>
            <a:endParaRPr lang="en-US" sz="2000" dirty="0"/>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100</a:t>
            </a:fld>
            <a:endParaRPr lang="en-US" dirty="0"/>
          </a:p>
        </p:txBody>
      </p:sp>
      <p:pic>
        <p:nvPicPr>
          <p:cNvPr id="9" name="Picture 8"/>
          <p:cNvPicPr>
            <a:picLocks noChangeAspect="1"/>
          </p:cNvPicPr>
          <p:nvPr/>
        </p:nvPicPr>
        <p:blipFill>
          <a:blip r:embed="rId2"/>
          <a:stretch>
            <a:fillRect/>
          </a:stretch>
        </p:blipFill>
        <p:spPr>
          <a:xfrm>
            <a:off x="2491555" y="2443366"/>
            <a:ext cx="3931330" cy="4017034"/>
          </a:xfrm>
          <a:prstGeom prst="rect">
            <a:avLst/>
          </a:prstGeom>
        </p:spPr>
      </p:pic>
    </p:spTree>
    <p:extLst>
      <p:ext uri="{BB962C8B-B14F-4D97-AF65-F5344CB8AC3E}">
        <p14:creationId xmlns:p14="http://schemas.microsoft.com/office/powerpoint/2010/main" val="529886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Another observation</a:t>
            </a:r>
          </a:p>
          <a:p>
            <a:pPr lvl="1"/>
            <a:r>
              <a:rPr lang="en-US" sz="2000" dirty="0"/>
              <a:t>If a reflection is from human, the RSS will vary over time due to heart beat and breathing motions</a:t>
            </a:r>
          </a:p>
          <a:p>
            <a:pPr lvl="1"/>
            <a:r>
              <a:rPr lang="en-US" sz="2000" dirty="0"/>
              <a:t>No/less variations will be observed if reflection is from objects</a:t>
            </a:r>
          </a:p>
          <a:p>
            <a:pPr lvl="1"/>
            <a:endParaRPr lang="en-US" sz="2000" dirty="0"/>
          </a:p>
          <a:p>
            <a:pPr lvl="1"/>
            <a:endParaRPr lang="en-US" sz="2000" dirty="0"/>
          </a:p>
          <a:p>
            <a:r>
              <a:rPr lang="en-US" sz="2400" dirty="0"/>
              <a:t>Algorithm</a:t>
            </a:r>
          </a:p>
          <a:p>
            <a:pPr lvl="1"/>
            <a:r>
              <a:rPr lang="en-US" sz="2000" dirty="0"/>
              <a:t>For every new reflection, get k samples (dwell time) of RSS values</a:t>
            </a:r>
          </a:p>
          <a:p>
            <a:pPr lvl="1"/>
            <a:r>
              <a:rPr lang="en-US" sz="2000" dirty="0"/>
              <a:t>Calculate mean and variance of the k samples</a:t>
            </a:r>
          </a:p>
          <a:p>
            <a:pPr lvl="1"/>
            <a:r>
              <a:rPr lang="en-US" sz="2000" dirty="0"/>
              <a:t>If mean reflection loss is typical loss value of human and variance is higher than a threshold</a:t>
            </a:r>
          </a:p>
          <a:p>
            <a:pPr lvl="2"/>
            <a:r>
              <a:rPr lang="en-US" sz="1600" dirty="0"/>
              <a:t>Reflection is from a human</a:t>
            </a:r>
          </a:p>
          <a:p>
            <a:pPr lvl="1"/>
            <a:r>
              <a:rPr lang="en-US" sz="2000" dirty="0"/>
              <a:t>Else</a:t>
            </a:r>
          </a:p>
          <a:p>
            <a:pPr lvl="2"/>
            <a:r>
              <a:rPr lang="en-US" sz="1600" dirty="0"/>
              <a:t>Reflection is from an object</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101</a:t>
            </a:fld>
            <a:endParaRPr lang="en-US" dirty="0"/>
          </a:p>
        </p:txBody>
      </p:sp>
    </p:spTree>
    <p:extLst>
      <p:ext uri="{BB962C8B-B14F-4D97-AF65-F5344CB8AC3E}">
        <p14:creationId xmlns:p14="http://schemas.microsoft.com/office/powerpoint/2010/main" val="32116873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Human finding accuracy</a:t>
            </a: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102</a:t>
            </a:fld>
            <a:endParaRPr lang="en-US" dirty="0"/>
          </a:p>
        </p:txBody>
      </p:sp>
      <p:pic>
        <p:nvPicPr>
          <p:cNvPr id="4" name="Picture 3"/>
          <p:cNvPicPr>
            <a:picLocks noChangeAspect="1"/>
          </p:cNvPicPr>
          <p:nvPr/>
        </p:nvPicPr>
        <p:blipFill>
          <a:blip r:embed="rId2"/>
          <a:stretch>
            <a:fillRect/>
          </a:stretch>
        </p:blipFill>
        <p:spPr>
          <a:xfrm>
            <a:off x="2197036" y="1298220"/>
            <a:ext cx="4733700" cy="5281467"/>
          </a:xfrm>
          <a:prstGeom prst="rect">
            <a:avLst/>
          </a:prstGeom>
        </p:spPr>
      </p:pic>
    </p:spTree>
    <p:extLst>
      <p:ext uri="{BB962C8B-B14F-4D97-AF65-F5344CB8AC3E}">
        <p14:creationId xmlns:p14="http://schemas.microsoft.com/office/powerpoint/2010/main" val="6138315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3. Sensing multiple humans</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Can we sense vital signs of multiple people?</a:t>
            </a:r>
            <a:endParaRPr lang="en-US" sz="1600" dirty="0"/>
          </a:p>
          <a:p>
            <a:pPr lvl="1"/>
            <a:r>
              <a:rPr lang="en-US" sz="2000" dirty="0"/>
              <a:t>Useful in homes, offices etc. </a:t>
            </a:r>
          </a:p>
          <a:p>
            <a:pPr lvl="1"/>
            <a:endParaRPr lang="en-US" sz="2000" dirty="0"/>
          </a:p>
          <a:p>
            <a:r>
              <a:rPr lang="en-US" sz="2400" dirty="0"/>
              <a:t>Multiple humans and </a:t>
            </a:r>
            <a:r>
              <a:rPr lang="en-US" sz="2400" dirty="0" err="1"/>
              <a:t>mmwave</a:t>
            </a:r>
            <a:r>
              <a:rPr lang="en-US" sz="2400" dirty="0"/>
              <a:t> propagation</a:t>
            </a:r>
          </a:p>
          <a:p>
            <a:pPr lvl="1"/>
            <a:r>
              <a:rPr lang="en-US" sz="2000" dirty="0"/>
              <a:t>Can result in blockage and interference</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103</a:t>
            </a:fld>
            <a:endParaRPr lang="en-US" dirty="0"/>
          </a:p>
        </p:txBody>
      </p:sp>
      <p:pic>
        <p:nvPicPr>
          <p:cNvPr id="4" name="Picture 3"/>
          <p:cNvPicPr>
            <a:picLocks noChangeAspect="1"/>
          </p:cNvPicPr>
          <p:nvPr/>
        </p:nvPicPr>
        <p:blipFill>
          <a:blip r:embed="rId2"/>
          <a:stretch>
            <a:fillRect/>
          </a:stretch>
        </p:blipFill>
        <p:spPr>
          <a:xfrm>
            <a:off x="289335" y="3098358"/>
            <a:ext cx="8283976" cy="2964867"/>
          </a:xfrm>
          <a:prstGeom prst="rect">
            <a:avLst/>
          </a:prstGeom>
        </p:spPr>
      </p:pic>
    </p:spTree>
    <p:extLst>
      <p:ext uri="{BB962C8B-B14F-4D97-AF65-F5344CB8AC3E}">
        <p14:creationId xmlns:p14="http://schemas.microsoft.com/office/powerpoint/2010/main" val="30897325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3. Sensing multiple humans</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104</a:t>
            </a:fld>
            <a:endParaRPr lang="en-US" dirty="0"/>
          </a:p>
        </p:txBody>
      </p:sp>
      <p:pic>
        <p:nvPicPr>
          <p:cNvPr id="4" name="Picture 3"/>
          <p:cNvPicPr>
            <a:picLocks noChangeAspect="1"/>
          </p:cNvPicPr>
          <p:nvPr/>
        </p:nvPicPr>
        <p:blipFill>
          <a:blip r:embed="rId2"/>
          <a:stretch>
            <a:fillRect/>
          </a:stretch>
        </p:blipFill>
        <p:spPr>
          <a:xfrm>
            <a:off x="155864" y="935451"/>
            <a:ext cx="8283976" cy="2964867"/>
          </a:xfrm>
          <a:prstGeom prst="rect">
            <a:avLst/>
          </a:prstGeom>
        </p:spPr>
      </p:pic>
      <p:pic>
        <p:nvPicPr>
          <p:cNvPr id="5" name="Picture 4"/>
          <p:cNvPicPr>
            <a:picLocks noChangeAspect="1"/>
          </p:cNvPicPr>
          <p:nvPr/>
        </p:nvPicPr>
        <p:blipFill>
          <a:blip r:embed="rId3"/>
          <a:stretch>
            <a:fillRect/>
          </a:stretch>
        </p:blipFill>
        <p:spPr>
          <a:xfrm>
            <a:off x="2751993" y="4076775"/>
            <a:ext cx="3942770" cy="2459294"/>
          </a:xfrm>
          <a:prstGeom prst="rect">
            <a:avLst/>
          </a:prstGeom>
        </p:spPr>
      </p:pic>
    </p:spTree>
    <p:extLst>
      <p:ext uri="{BB962C8B-B14F-4D97-AF65-F5344CB8AC3E}">
        <p14:creationId xmlns:p14="http://schemas.microsoft.com/office/powerpoint/2010/main" val="23140302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3. Sensing multiple humans</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105</a:t>
            </a:fld>
            <a:endParaRPr lang="en-US" dirty="0"/>
          </a:p>
        </p:txBody>
      </p:sp>
      <p:pic>
        <p:nvPicPr>
          <p:cNvPr id="6" name="Picture 5"/>
          <p:cNvPicPr>
            <a:picLocks noChangeAspect="1"/>
          </p:cNvPicPr>
          <p:nvPr/>
        </p:nvPicPr>
        <p:blipFill>
          <a:blip r:embed="rId2"/>
          <a:stretch>
            <a:fillRect/>
          </a:stretch>
        </p:blipFill>
        <p:spPr>
          <a:xfrm>
            <a:off x="4197063" y="964181"/>
            <a:ext cx="4541654" cy="2374915"/>
          </a:xfrm>
          <a:prstGeom prst="rect">
            <a:avLst/>
          </a:prstGeom>
        </p:spPr>
      </p:pic>
      <p:pic>
        <p:nvPicPr>
          <p:cNvPr id="8" name="Picture 7"/>
          <p:cNvPicPr>
            <a:picLocks noChangeAspect="1"/>
          </p:cNvPicPr>
          <p:nvPr/>
        </p:nvPicPr>
        <p:blipFill>
          <a:blip r:embed="rId3"/>
          <a:stretch>
            <a:fillRect/>
          </a:stretch>
        </p:blipFill>
        <p:spPr>
          <a:xfrm>
            <a:off x="1842718" y="3707050"/>
            <a:ext cx="5458564" cy="2907531"/>
          </a:xfrm>
          <a:prstGeom prst="rect">
            <a:avLst/>
          </a:prstGeom>
        </p:spPr>
      </p:pic>
      <p:pic>
        <p:nvPicPr>
          <p:cNvPr id="9" name="Picture 8"/>
          <p:cNvPicPr>
            <a:picLocks noChangeAspect="1"/>
          </p:cNvPicPr>
          <p:nvPr/>
        </p:nvPicPr>
        <p:blipFill>
          <a:blip r:embed="rId4"/>
          <a:stretch>
            <a:fillRect/>
          </a:stretch>
        </p:blipFill>
        <p:spPr>
          <a:xfrm>
            <a:off x="92954" y="852053"/>
            <a:ext cx="4167019" cy="2599169"/>
          </a:xfrm>
          <a:prstGeom prst="rect">
            <a:avLst/>
          </a:prstGeom>
        </p:spPr>
      </p:pic>
    </p:spTree>
    <p:extLst>
      <p:ext uri="{BB962C8B-B14F-4D97-AF65-F5344CB8AC3E}">
        <p14:creationId xmlns:p14="http://schemas.microsoft.com/office/powerpoint/2010/main" val="5425858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err="1">
                <a:solidFill>
                  <a:schemeClr val="bg1"/>
                </a:solidFill>
              </a:rPr>
              <a:t>mmVital</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Breathing and heart rate estimation accuracy</a:t>
            </a: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106</a:t>
            </a:fld>
            <a:endParaRPr lang="en-US" dirty="0"/>
          </a:p>
        </p:txBody>
      </p:sp>
      <p:pic>
        <p:nvPicPr>
          <p:cNvPr id="4" name="Picture 3"/>
          <p:cNvPicPr>
            <a:picLocks noChangeAspect="1"/>
          </p:cNvPicPr>
          <p:nvPr/>
        </p:nvPicPr>
        <p:blipFill>
          <a:blip r:embed="rId2"/>
          <a:stretch>
            <a:fillRect/>
          </a:stretch>
        </p:blipFill>
        <p:spPr>
          <a:xfrm>
            <a:off x="155864" y="1312312"/>
            <a:ext cx="8596754" cy="4687832"/>
          </a:xfrm>
          <a:prstGeom prst="rect">
            <a:avLst/>
          </a:prstGeom>
        </p:spPr>
      </p:pic>
    </p:spTree>
    <p:extLst>
      <p:ext uri="{BB962C8B-B14F-4D97-AF65-F5344CB8AC3E}">
        <p14:creationId xmlns:p14="http://schemas.microsoft.com/office/powerpoint/2010/main" val="21365410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References</a:t>
            </a:r>
          </a:p>
        </p:txBody>
      </p:sp>
      <p:sp>
        <p:nvSpPr>
          <p:cNvPr id="3" name="Content Placeholder 2"/>
          <p:cNvSpPr>
            <a:spLocks noGrp="1"/>
          </p:cNvSpPr>
          <p:nvPr>
            <p:ph idx="1"/>
          </p:nvPr>
        </p:nvSpPr>
        <p:spPr>
          <a:xfrm>
            <a:off x="155864" y="852055"/>
            <a:ext cx="8832272" cy="5860472"/>
          </a:xfrm>
        </p:spPr>
        <p:txBody>
          <a:bodyPr>
            <a:noAutofit/>
          </a:bodyPr>
          <a:lstStyle/>
          <a:p>
            <a:pPr marL="0" indent="0">
              <a:buNone/>
            </a:pPr>
            <a:r>
              <a:rPr lang="en-US" sz="1400" dirty="0"/>
              <a:t>[1] Yang, </a:t>
            </a:r>
            <a:r>
              <a:rPr lang="en-US" sz="1400" dirty="0" err="1"/>
              <a:t>Zhicheng</a:t>
            </a:r>
            <a:r>
              <a:rPr lang="en-US" sz="1400" dirty="0"/>
              <a:t>, </a:t>
            </a:r>
            <a:r>
              <a:rPr lang="en-US" sz="1400" dirty="0" err="1"/>
              <a:t>Parth</a:t>
            </a:r>
            <a:r>
              <a:rPr lang="en-US" sz="1400" dirty="0"/>
              <a:t> H. Pathak, </a:t>
            </a:r>
            <a:r>
              <a:rPr lang="en-US" sz="1400" dirty="0" err="1"/>
              <a:t>Yunze</a:t>
            </a:r>
            <a:r>
              <a:rPr lang="en-US" sz="1400" dirty="0"/>
              <a:t> Zeng, and </a:t>
            </a:r>
            <a:r>
              <a:rPr lang="en-US" sz="1400" dirty="0" err="1"/>
              <a:t>Prasant</a:t>
            </a:r>
            <a:r>
              <a:rPr lang="en-US" sz="1400" dirty="0"/>
              <a:t> </a:t>
            </a:r>
            <a:r>
              <a:rPr lang="en-US" sz="1400" dirty="0" err="1"/>
              <a:t>Mohapatra</a:t>
            </a:r>
            <a:r>
              <a:rPr lang="en-US" sz="1400" dirty="0"/>
              <a:t>. "Sensor-assisted codebook-based beamforming for mobility management in 60 </a:t>
            </a:r>
            <a:r>
              <a:rPr lang="en-US" sz="1400" dirty="0" err="1"/>
              <a:t>ghz</a:t>
            </a:r>
            <a:r>
              <a:rPr lang="en-US" sz="1400" dirty="0"/>
              <a:t> </a:t>
            </a:r>
            <a:r>
              <a:rPr lang="en-US" sz="1400" dirty="0" err="1"/>
              <a:t>wlans</a:t>
            </a:r>
            <a:r>
              <a:rPr lang="en-US" sz="1400" dirty="0"/>
              <a:t>." In Mobile Ad Hoc and Sensor Systems (MASS), 2015 IEEE 12th International Conference on, pp. 333-341. IEEE, 2015.</a:t>
            </a:r>
          </a:p>
          <a:p>
            <a:pPr marL="0" indent="0">
              <a:buNone/>
            </a:pPr>
            <a:r>
              <a:rPr lang="en-US" sz="1400" dirty="0"/>
              <a:t>[2] Wang, </a:t>
            </a:r>
            <a:r>
              <a:rPr lang="en-US" sz="1400" dirty="0" err="1"/>
              <a:t>Junyi</a:t>
            </a:r>
            <a:r>
              <a:rPr lang="en-US" sz="1400" dirty="0"/>
              <a:t>. "Beam codebook based beamforming protocol for multi-</a:t>
            </a:r>
            <a:r>
              <a:rPr lang="en-US" sz="1400" dirty="0" err="1"/>
              <a:t>Gbps</a:t>
            </a:r>
            <a:r>
              <a:rPr lang="en-US" sz="1400" dirty="0"/>
              <a:t> millimeter-wave WPAN systems." IEEE Journal on Selected Areas in Communications 27, no. 8 (2009): 1390-1399.</a:t>
            </a:r>
          </a:p>
          <a:p>
            <a:pPr marL="0" indent="0">
              <a:buNone/>
            </a:pPr>
            <a:r>
              <a:rPr lang="en-US" sz="1400" dirty="0"/>
              <a:t>[3] Sur, </a:t>
            </a:r>
            <a:r>
              <a:rPr lang="en-US" sz="1400" dirty="0" err="1"/>
              <a:t>Sanjib</a:t>
            </a:r>
            <a:r>
              <a:rPr lang="en-US" sz="1400" dirty="0"/>
              <a:t>, </a:t>
            </a:r>
            <a:r>
              <a:rPr lang="en-US" sz="1400" dirty="0" err="1"/>
              <a:t>Vignesh</a:t>
            </a:r>
            <a:r>
              <a:rPr lang="en-US" sz="1400" dirty="0"/>
              <a:t> </a:t>
            </a:r>
            <a:r>
              <a:rPr lang="en-US" sz="1400" dirty="0" err="1"/>
              <a:t>Venkateswaran</a:t>
            </a:r>
            <a:r>
              <a:rPr lang="en-US" sz="1400" dirty="0"/>
              <a:t>, </a:t>
            </a:r>
            <a:r>
              <a:rPr lang="en-US" sz="1400" dirty="0" err="1"/>
              <a:t>Xinyu</a:t>
            </a:r>
            <a:r>
              <a:rPr lang="en-US" sz="1400" dirty="0"/>
              <a:t> Zhang, and </a:t>
            </a:r>
            <a:r>
              <a:rPr lang="en-US" sz="1400" dirty="0" err="1"/>
              <a:t>Parmesh</a:t>
            </a:r>
            <a:r>
              <a:rPr lang="en-US" sz="1400" dirty="0"/>
              <a:t> </a:t>
            </a:r>
            <a:r>
              <a:rPr lang="en-US" sz="1400" dirty="0" err="1"/>
              <a:t>Ramanathan</a:t>
            </a:r>
            <a:r>
              <a:rPr lang="en-US" sz="1400" dirty="0"/>
              <a:t>. "60 </a:t>
            </a:r>
            <a:r>
              <a:rPr lang="en-US" sz="1400" dirty="0" err="1"/>
              <a:t>ghz</a:t>
            </a:r>
            <a:r>
              <a:rPr lang="en-US" sz="1400" dirty="0"/>
              <a:t> indoor networking through flexible beams: A link-level profiling." In ACM SIGMETRICS Performance Evaluation Review, vol. 43, no. 1, pp. 71-84. ACM, 2015.</a:t>
            </a:r>
          </a:p>
          <a:p>
            <a:pPr marL="0" indent="0">
              <a:buNone/>
            </a:pPr>
            <a:r>
              <a:rPr lang="en-US" sz="1400" dirty="0"/>
              <a:t>[4] Yang, </a:t>
            </a:r>
            <a:r>
              <a:rPr lang="en-US" sz="1400" dirty="0" err="1"/>
              <a:t>Zhicheng</a:t>
            </a:r>
            <a:r>
              <a:rPr lang="en-US" sz="1400" dirty="0"/>
              <a:t>, </a:t>
            </a:r>
            <a:r>
              <a:rPr lang="en-US" sz="1400" dirty="0" err="1"/>
              <a:t>Parth</a:t>
            </a:r>
            <a:r>
              <a:rPr lang="en-US" sz="1400" dirty="0"/>
              <a:t> H. Pathak, </a:t>
            </a:r>
            <a:r>
              <a:rPr lang="en-US" sz="1400" dirty="0" err="1"/>
              <a:t>Yunze</a:t>
            </a:r>
            <a:r>
              <a:rPr lang="en-US" sz="1400" dirty="0"/>
              <a:t> Zeng, </a:t>
            </a:r>
            <a:r>
              <a:rPr lang="en-US" sz="1400" dirty="0" err="1"/>
              <a:t>Xixi</a:t>
            </a:r>
            <a:r>
              <a:rPr lang="en-US" sz="1400" dirty="0"/>
              <a:t> </a:t>
            </a:r>
            <a:r>
              <a:rPr lang="en-US" sz="1400" dirty="0" err="1"/>
              <a:t>Liran</a:t>
            </a:r>
            <a:r>
              <a:rPr lang="en-US" sz="1400" dirty="0"/>
              <a:t>, and </a:t>
            </a:r>
            <a:r>
              <a:rPr lang="en-US" sz="1400" dirty="0" err="1"/>
              <a:t>Prasant</a:t>
            </a:r>
            <a:r>
              <a:rPr lang="en-US" sz="1400" dirty="0"/>
              <a:t> </a:t>
            </a:r>
            <a:r>
              <a:rPr lang="en-US" sz="1400" dirty="0" err="1"/>
              <a:t>Mohapatra</a:t>
            </a:r>
            <a:r>
              <a:rPr lang="en-US" sz="1400" dirty="0"/>
              <a:t>. "Monitoring Vital Signs Using Millimeter Wave.“ ACM </a:t>
            </a:r>
            <a:r>
              <a:rPr lang="en-US" sz="1400" dirty="0" err="1"/>
              <a:t>MobiHoc</a:t>
            </a:r>
            <a:r>
              <a:rPr lang="en-US" sz="1400" dirty="0"/>
              <a:t> 2016</a:t>
            </a:r>
          </a:p>
          <a:p>
            <a:pPr marL="0" indent="0">
              <a:buNone/>
            </a:pPr>
            <a:r>
              <a:rPr lang="en-US" sz="1400" dirty="0"/>
              <a:t>[5] Wu, Ting, Theodore S. Rappaport, and Christopher M. Collins. "The human body and millimeter-wave wireless communication systems: Interactions and implications." In 2015 IEEE International Conference on Communications (ICC), pp. 2423-2429. IEEE, 2015.</a:t>
            </a:r>
          </a:p>
          <a:p>
            <a:pPr marL="0" indent="0">
              <a:buNone/>
            </a:pPr>
            <a:r>
              <a:rPr lang="en-US" sz="1400" dirty="0"/>
              <a:t>[6] MK </a:t>
            </a:r>
            <a:r>
              <a:rPr lang="en-US" sz="1400" dirty="0" err="1"/>
              <a:t>Haider</a:t>
            </a:r>
            <a:r>
              <a:rPr lang="en-US" sz="1400" dirty="0"/>
              <a:t>, EW Knightly, Mobility resilience and overhead constrained adaptation in directional 60 GHz WLANs: protocol design and system implementation, Proceedings of the 17th ACM International Symposium (</a:t>
            </a:r>
            <a:r>
              <a:rPr lang="en-US" sz="1400" dirty="0" err="1"/>
              <a:t>MobiHoc</a:t>
            </a:r>
            <a:r>
              <a:rPr lang="en-US" sz="1400" dirty="0"/>
              <a:t>) 2016</a:t>
            </a:r>
          </a:p>
          <a:p>
            <a:pPr marL="0" indent="0">
              <a:buNone/>
            </a:pPr>
            <a:r>
              <a:rPr lang="en-US" sz="1400" dirty="0"/>
              <a:t>[7] Sur, </a:t>
            </a:r>
            <a:r>
              <a:rPr lang="en-US" sz="1400" dirty="0" err="1"/>
              <a:t>Sanjib</a:t>
            </a:r>
            <a:r>
              <a:rPr lang="en-US" sz="1400" dirty="0"/>
              <a:t>, </a:t>
            </a:r>
            <a:r>
              <a:rPr lang="en-US" sz="1400" dirty="0" err="1"/>
              <a:t>Xinyu</a:t>
            </a:r>
            <a:r>
              <a:rPr lang="en-US" sz="1400" dirty="0"/>
              <a:t> Zhang, </a:t>
            </a:r>
            <a:r>
              <a:rPr lang="en-US" sz="1400" dirty="0" err="1"/>
              <a:t>Parmesh</a:t>
            </a:r>
            <a:r>
              <a:rPr lang="en-US" sz="1400" dirty="0"/>
              <a:t> </a:t>
            </a:r>
            <a:r>
              <a:rPr lang="en-US" sz="1400" dirty="0" err="1"/>
              <a:t>Ramanathan</a:t>
            </a:r>
            <a:r>
              <a:rPr lang="en-US" sz="1400" dirty="0"/>
              <a:t>, and </a:t>
            </a:r>
            <a:r>
              <a:rPr lang="en-US" sz="1400" dirty="0" err="1"/>
              <a:t>Ranveer</a:t>
            </a:r>
            <a:r>
              <a:rPr lang="en-US" sz="1400" dirty="0"/>
              <a:t> Chandra. "</a:t>
            </a:r>
            <a:r>
              <a:rPr lang="en-US" sz="1400" dirty="0" err="1"/>
              <a:t>BeamSpy</a:t>
            </a:r>
            <a:r>
              <a:rPr lang="en-US" sz="1400" dirty="0"/>
              <a:t>: enabling robust 60 GHz links under blockage." In 13th USENIX Symposium on Networked Systems Design and Implementation (NSDI 16), pp. 193-206. 2016.</a:t>
            </a:r>
          </a:p>
          <a:p>
            <a:pPr marL="0" indent="0">
              <a:buNone/>
            </a:pPr>
            <a:r>
              <a:rPr lang="en-US" sz="1400" dirty="0"/>
              <a:t>[8] </a:t>
            </a:r>
            <a:r>
              <a:rPr lang="en-US" sz="1400" dirty="0" err="1"/>
              <a:t>Assasa</a:t>
            </a:r>
            <a:r>
              <a:rPr lang="en-US" sz="1400" dirty="0"/>
              <a:t>, Hany, and Joerg Widmer. "Implementation and Evaluation of a WLAN IEEE 802.11 ad Model in ns-3." Proceedings of the Workshop on ns-3. ACM, 2016.</a:t>
            </a:r>
          </a:p>
          <a:p>
            <a:pPr marL="0" indent="0">
              <a:buNone/>
            </a:pPr>
            <a:r>
              <a:rPr lang="en-US" sz="1400" dirty="0"/>
              <a:t>	</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107</a:t>
            </a:fld>
            <a:endParaRPr lang="en-US" dirty="0"/>
          </a:p>
        </p:txBody>
      </p:sp>
    </p:spTree>
    <p:extLst>
      <p:ext uri="{BB962C8B-B14F-4D97-AF65-F5344CB8AC3E}">
        <p14:creationId xmlns:p14="http://schemas.microsoft.com/office/powerpoint/2010/main" val="1292399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5204778" y="3539893"/>
            <a:ext cx="3612496" cy="909149"/>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60 GHz path loss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to deal with such high path loss?</a:t>
            </a:r>
          </a:p>
          <a:p>
            <a:pPr lvl="1"/>
            <a:r>
              <a:rPr lang="en-US" sz="2000" dirty="0"/>
              <a:t>Directionality – concentrate the radiated energy in one direction</a:t>
            </a:r>
          </a:p>
          <a:p>
            <a:pPr lvl="1"/>
            <a:endParaRPr lang="en-US" sz="2000" dirty="0"/>
          </a:p>
          <a:p>
            <a:pPr lvl="1"/>
            <a:endParaRPr lang="en-US" sz="2000" dirty="0"/>
          </a:p>
          <a:p>
            <a:pPr lvl="1"/>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11</a:t>
            </a:fld>
            <a:endParaRPr lang="en-US" dirty="0"/>
          </a:p>
        </p:txBody>
      </p:sp>
      <p:sp>
        <p:nvSpPr>
          <p:cNvPr id="6" name="Oval 5"/>
          <p:cNvSpPr/>
          <p:nvPr/>
        </p:nvSpPr>
        <p:spPr>
          <a:xfrm>
            <a:off x="733927" y="3057925"/>
            <a:ext cx="1902223" cy="1848181"/>
          </a:xfrm>
          <a:prstGeom prst="ellipse">
            <a:avLst/>
          </a:prstGeom>
          <a:gradFill flip="none" rotWithShape="1">
            <a:gsLst>
              <a:gs pos="0">
                <a:schemeClr val="accent2">
                  <a:lumMod val="75000"/>
                </a:schemeClr>
              </a:gs>
              <a:gs pos="74000">
                <a:srgbClr val="FF0000">
                  <a:lumMod val="0"/>
                  <a:lumOff val="100000"/>
                </a:srgbClr>
              </a:gs>
            </a:gsLst>
            <a:path path="circle">
              <a:fillToRect l="50000" t="50000" r="50000" b="50000"/>
            </a:path>
            <a:tileRect/>
          </a:gra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 name="Oval 4"/>
          <p:cNvSpPr/>
          <p:nvPr/>
        </p:nvSpPr>
        <p:spPr>
          <a:xfrm>
            <a:off x="1564922" y="3863435"/>
            <a:ext cx="232124" cy="237160"/>
          </a:xfrm>
          <a:prstGeom prst="ellipse">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2982089" y="3863435"/>
            <a:ext cx="232124" cy="237160"/>
          </a:xfrm>
          <a:prstGeom prst="ellipse">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5000375" y="3863435"/>
            <a:ext cx="232124" cy="237160"/>
          </a:xfrm>
          <a:prstGeom prst="ellipse">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7350852" y="3822853"/>
            <a:ext cx="232124" cy="237160"/>
          </a:xfrm>
          <a:prstGeom prst="ellipse">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1298863" y="5065285"/>
            <a:ext cx="222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Omni-directional transmission</a:t>
            </a:r>
          </a:p>
        </p:txBody>
      </p:sp>
      <p:sp>
        <p:nvSpPr>
          <p:cNvPr id="16" name="TextBox 15"/>
          <p:cNvSpPr txBox="1"/>
          <p:nvPr/>
        </p:nvSpPr>
        <p:spPr>
          <a:xfrm>
            <a:off x="5557270" y="5065285"/>
            <a:ext cx="222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Directional transmission</a:t>
            </a:r>
          </a:p>
        </p:txBody>
      </p:sp>
    </p:spTree>
    <p:extLst>
      <p:ext uri="{BB962C8B-B14F-4D97-AF65-F5344CB8AC3E}">
        <p14:creationId xmlns:p14="http://schemas.microsoft.com/office/powerpoint/2010/main" val="188774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60 GHz Network</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71" y="1161167"/>
            <a:ext cx="6888339" cy="4986167"/>
          </a:xfrm>
          <a:prstGeom prst="rect">
            <a:avLst/>
          </a:prstGeom>
        </p:spPr>
      </p:pic>
    </p:spTree>
    <p:extLst>
      <p:ext uri="{BB962C8B-B14F-4D97-AF65-F5344CB8AC3E}">
        <p14:creationId xmlns:p14="http://schemas.microsoft.com/office/powerpoint/2010/main" val="273197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60 GHz Network</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Many advantages over conventional </a:t>
            </a:r>
            <a:r>
              <a:rPr lang="en-US" sz="2400" dirty="0" err="1"/>
              <a:t>omni</a:t>
            </a:r>
            <a:r>
              <a:rPr lang="en-US" sz="2400" dirty="0"/>
              <a:t>-directional networks</a:t>
            </a:r>
          </a:p>
          <a:p>
            <a:endParaRPr lang="en-US" sz="2400" dirty="0"/>
          </a:p>
          <a:p>
            <a:r>
              <a:rPr lang="en-US" sz="2400" dirty="0"/>
              <a:t>Directionality</a:t>
            </a:r>
          </a:p>
          <a:p>
            <a:pPr lvl="1"/>
            <a:r>
              <a:rPr lang="en-US" sz="2000" dirty="0"/>
              <a:t>Smaller interference footprint</a:t>
            </a:r>
          </a:p>
          <a:p>
            <a:pPr lvl="1"/>
            <a:r>
              <a:rPr lang="en-US" sz="2000" dirty="0"/>
              <a:t>Higher spatial reuse</a:t>
            </a:r>
          </a:p>
          <a:p>
            <a:pPr lvl="1"/>
            <a:r>
              <a:rPr lang="en-US" sz="2000" dirty="0"/>
              <a:t>Many directional links can operate in parallel without interfering with each other</a:t>
            </a:r>
          </a:p>
          <a:p>
            <a:pPr lvl="1"/>
            <a:r>
              <a:rPr lang="en-US" sz="2000" dirty="0"/>
              <a:t>Different from </a:t>
            </a:r>
            <a:r>
              <a:rPr lang="en-US" sz="2000" dirty="0" err="1"/>
              <a:t>omni</a:t>
            </a:r>
            <a:r>
              <a:rPr lang="en-US" sz="2000" dirty="0"/>
              <a:t> directional cases where sharing in time, frequency and space is inevitable </a:t>
            </a:r>
          </a:p>
          <a:p>
            <a:pPr lvl="1"/>
            <a:endParaRPr lang="en-US" sz="2000" dirty="0"/>
          </a:p>
          <a:p>
            <a:r>
              <a:rPr lang="en-US" sz="2400" dirty="0"/>
              <a:t>Wireless networking standards</a:t>
            </a:r>
          </a:p>
          <a:p>
            <a:pPr lvl="1"/>
            <a:r>
              <a:rPr lang="en-US" sz="2000" dirty="0"/>
              <a:t>IEEE 802.11ad – derived from </a:t>
            </a:r>
            <a:r>
              <a:rPr lang="en-US" sz="2000" dirty="0" err="1"/>
              <a:t>WiGig</a:t>
            </a:r>
            <a:r>
              <a:rPr lang="en-US" sz="2000" dirty="0"/>
              <a:t> </a:t>
            </a:r>
          </a:p>
          <a:p>
            <a:pPr lvl="1"/>
            <a:r>
              <a:rPr lang="en-US" sz="2000" dirty="0"/>
              <a:t>IEEE 802.11ay – in development</a:t>
            </a:r>
          </a:p>
          <a:p>
            <a:pPr lvl="1"/>
            <a:r>
              <a:rPr lang="en-US" sz="2000" dirty="0"/>
              <a:t>Other – 802.15.3c, </a:t>
            </a:r>
            <a:r>
              <a:rPr lang="en-US" sz="2000" dirty="0" err="1"/>
              <a:t>WirelessHD</a:t>
            </a:r>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505" y="3782291"/>
            <a:ext cx="3230461" cy="2338389"/>
          </a:xfrm>
          <a:prstGeom prst="rect">
            <a:avLst/>
          </a:prstGeom>
        </p:spPr>
      </p:pic>
    </p:spTree>
    <p:extLst>
      <p:ext uri="{BB962C8B-B14F-4D97-AF65-F5344CB8AC3E}">
        <p14:creationId xmlns:p14="http://schemas.microsoft.com/office/powerpoint/2010/main" val="13622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802.11ad overview</a:t>
            </a: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14</a:t>
            </a:fld>
            <a:endParaRPr lang="en-US" dirty="0"/>
          </a:p>
        </p:txBody>
      </p:sp>
      <p:sp>
        <p:nvSpPr>
          <p:cNvPr id="4" name="Rectangle 3"/>
          <p:cNvSpPr/>
          <p:nvPr/>
        </p:nvSpPr>
        <p:spPr>
          <a:xfrm>
            <a:off x="767645" y="1693334"/>
            <a:ext cx="7163018" cy="666045"/>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 GHz ISM band in USA/Canada</a:t>
            </a:r>
          </a:p>
        </p:txBody>
      </p:sp>
      <p:sp>
        <p:nvSpPr>
          <p:cNvPr id="6" name="TextBox 5"/>
          <p:cNvSpPr txBox="1"/>
          <p:nvPr/>
        </p:nvSpPr>
        <p:spPr>
          <a:xfrm>
            <a:off x="395111" y="1219200"/>
            <a:ext cx="1174045" cy="383822"/>
          </a:xfrm>
          <a:prstGeom prst="rect">
            <a:avLst/>
          </a:prstGeom>
          <a:noFill/>
        </p:spPr>
        <p:txBody>
          <a:bodyPr wrap="square" rtlCol="0">
            <a:spAutoFit/>
          </a:bodyPr>
          <a:lstStyle/>
          <a:p>
            <a:r>
              <a:rPr lang="en-US" dirty="0"/>
              <a:t>57.05 GHz</a:t>
            </a:r>
          </a:p>
        </p:txBody>
      </p:sp>
      <p:sp>
        <p:nvSpPr>
          <p:cNvPr id="8" name="TextBox 7"/>
          <p:cNvSpPr txBox="1"/>
          <p:nvPr/>
        </p:nvSpPr>
        <p:spPr>
          <a:xfrm>
            <a:off x="7541530" y="1292511"/>
            <a:ext cx="1174045" cy="383822"/>
          </a:xfrm>
          <a:prstGeom prst="rect">
            <a:avLst/>
          </a:prstGeom>
          <a:noFill/>
        </p:spPr>
        <p:txBody>
          <a:bodyPr wrap="square" rtlCol="0">
            <a:spAutoFit/>
          </a:bodyPr>
          <a:lstStyle/>
          <a:p>
            <a:r>
              <a:rPr lang="en-US" dirty="0"/>
              <a:t>64 GHz</a:t>
            </a:r>
          </a:p>
        </p:txBody>
      </p:sp>
      <p:sp>
        <p:nvSpPr>
          <p:cNvPr id="9" name="Rectangle 8"/>
          <p:cNvSpPr/>
          <p:nvPr/>
        </p:nvSpPr>
        <p:spPr>
          <a:xfrm>
            <a:off x="903111" y="2638675"/>
            <a:ext cx="2280355" cy="267471"/>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Channel 1</a:t>
            </a:r>
          </a:p>
        </p:txBody>
      </p:sp>
      <p:sp>
        <p:nvSpPr>
          <p:cNvPr id="10" name="Rectangle 9"/>
          <p:cNvSpPr/>
          <p:nvPr/>
        </p:nvSpPr>
        <p:spPr>
          <a:xfrm>
            <a:off x="3183466" y="3332902"/>
            <a:ext cx="2280355" cy="267471"/>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Channel 2</a:t>
            </a:r>
          </a:p>
        </p:txBody>
      </p:sp>
      <p:sp>
        <p:nvSpPr>
          <p:cNvPr id="11" name="Rectangle 10"/>
          <p:cNvSpPr/>
          <p:nvPr/>
        </p:nvSpPr>
        <p:spPr>
          <a:xfrm>
            <a:off x="5463821" y="4098288"/>
            <a:ext cx="2280355" cy="267471"/>
          </a:xfrm>
          <a:prstGeom prst="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Channel 3</a:t>
            </a:r>
          </a:p>
        </p:txBody>
      </p:sp>
      <p:sp>
        <p:nvSpPr>
          <p:cNvPr id="12" name="TextBox 11"/>
          <p:cNvSpPr txBox="1"/>
          <p:nvPr/>
        </p:nvSpPr>
        <p:spPr>
          <a:xfrm>
            <a:off x="395110" y="2859707"/>
            <a:ext cx="1174045" cy="383822"/>
          </a:xfrm>
          <a:prstGeom prst="rect">
            <a:avLst/>
          </a:prstGeom>
          <a:noFill/>
        </p:spPr>
        <p:txBody>
          <a:bodyPr wrap="square" rtlCol="0">
            <a:spAutoFit/>
          </a:bodyPr>
          <a:lstStyle/>
          <a:p>
            <a:r>
              <a:rPr lang="en-US" dirty="0"/>
              <a:t>57.24 GHz</a:t>
            </a:r>
          </a:p>
        </p:txBody>
      </p:sp>
      <p:sp>
        <p:nvSpPr>
          <p:cNvPr id="13" name="TextBox 12"/>
          <p:cNvSpPr txBox="1"/>
          <p:nvPr/>
        </p:nvSpPr>
        <p:spPr>
          <a:xfrm>
            <a:off x="2684041" y="3553934"/>
            <a:ext cx="1174045" cy="383822"/>
          </a:xfrm>
          <a:prstGeom prst="rect">
            <a:avLst/>
          </a:prstGeom>
          <a:noFill/>
        </p:spPr>
        <p:txBody>
          <a:bodyPr wrap="square" rtlCol="0">
            <a:spAutoFit/>
          </a:bodyPr>
          <a:lstStyle/>
          <a:p>
            <a:r>
              <a:rPr lang="en-US" dirty="0"/>
              <a:t>59.40 GHz</a:t>
            </a:r>
          </a:p>
        </p:txBody>
      </p:sp>
      <p:sp>
        <p:nvSpPr>
          <p:cNvPr id="14" name="TextBox 13"/>
          <p:cNvSpPr txBox="1"/>
          <p:nvPr/>
        </p:nvSpPr>
        <p:spPr>
          <a:xfrm>
            <a:off x="4964179" y="4319320"/>
            <a:ext cx="1174045" cy="383822"/>
          </a:xfrm>
          <a:prstGeom prst="rect">
            <a:avLst/>
          </a:prstGeom>
          <a:noFill/>
        </p:spPr>
        <p:txBody>
          <a:bodyPr wrap="square" rtlCol="0">
            <a:spAutoFit/>
          </a:bodyPr>
          <a:lstStyle/>
          <a:p>
            <a:r>
              <a:rPr lang="en-US" dirty="0"/>
              <a:t>61.56 GHz</a:t>
            </a:r>
          </a:p>
        </p:txBody>
      </p:sp>
      <p:sp>
        <p:nvSpPr>
          <p:cNvPr id="15" name="TextBox 14"/>
          <p:cNvSpPr txBox="1"/>
          <p:nvPr/>
        </p:nvSpPr>
        <p:spPr>
          <a:xfrm>
            <a:off x="7372413" y="4342540"/>
            <a:ext cx="1174045" cy="383822"/>
          </a:xfrm>
          <a:prstGeom prst="rect">
            <a:avLst/>
          </a:prstGeom>
          <a:noFill/>
        </p:spPr>
        <p:txBody>
          <a:bodyPr wrap="square" rtlCol="0">
            <a:spAutoFit/>
          </a:bodyPr>
          <a:lstStyle/>
          <a:p>
            <a:r>
              <a:rPr lang="en-US" dirty="0"/>
              <a:t>63.72 GHz</a:t>
            </a:r>
          </a:p>
        </p:txBody>
      </p:sp>
    </p:spTree>
    <p:extLst>
      <p:ext uri="{BB962C8B-B14F-4D97-AF65-F5344CB8AC3E}">
        <p14:creationId xmlns:p14="http://schemas.microsoft.com/office/powerpoint/2010/main" val="2501252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802.11ad PHY overview</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MCS 1-12</a:t>
            </a:r>
          </a:p>
          <a:p>
            <a:pPr lvl="1"/>
            <a:r>
              <a:rPr lang="en-US" sz="2000" dirty="0"/>
              <a:t>Single carrier</a:t>
            </a:r>
          </a:p>
          <a:p>
            <a:pPr lvl="1"/>
            <a:r>
              <a:rPr lang="en-US" sz="2000" dirty="0"/>
              <a:t>BPSK, QPSK and 16 QAM</a:t>
            </a:r>
          </a:p>
          <a:p>
            <a:pPr lvl="1"/>
            <a:r>
              <a:rPr lang="en-US" sz="2000" dirty="0"/>
              <a:t>Coding rate – 1/2, 5/8, 3/4, 13/16</a:t>
            </a:r>
          </a:p>
          <a:p>
            <a:pPr lvl="1"/>
            <a:r>
              <a:rPr lang="en-US" sz="2000" dirty="0"/>
              <a:t>Data rates – 385 Mbps to 4620 Mbps</a:t>
            </a:r>
            <a:endParaRPr lang="en-US" sz="2400" dirty="0"/>
          </a:p>
          <a:p>
            <a:endParaRPr lang="en-US" sz="2400" dirty="0"/>
          </a:p>
          <a:p>
            <a:r>
              <a:rPr lang="en-US" sz="2400" dirty="0"/>
              <a:t>MCS 13-24</a:t>
            </a:r>
          </a:p>
          <a:p>
            <a:pPr lvl="1"/>
            <a:r>
              <a:rPr lang="en-US" sz="2000" dirty="0"/>
              <a:t>OFDM</a:t>
            </a:r>
          </a:p>
          <a:p>
            <a:pPr lvl="1"/>
            <a:r>
              <a:rPr lang="en-US" sz="2000" dirty="0"/>
              <a:t>512 subcarriers in total per channel </a:t>
            </a:r>
          </a:p>
          <a:p>
            <a:pPr lvl="1"/>
            <a:r>
              <a:rPr lang="en-US" sz="2000" dirty="0"/>
              <a:t>QPSK, 16 QAM, 64 QAM</a:t>
            </a:r>
          </a:p>
          <a:p>
            <a:pPr lvl="1"/>
            <a:r>
              <a:rPr lang="en-US" sz="2000" dirty="0"/>
              <a:t>Coding rate – 1/2, 5/8, 3/4, 13/16</a:t>
            </a:r>
          </a:p>
          <a:p>
            <a:pPr lvl="1"/>
            <a:r>
              <a:rPr lang="en-US" sz="2000" dirty="0"/>
              <a:t>Date rates – 693 Mbps to </a:t>
            </a:r>
            <a:r>
              <a:rPr lang="en-US" sz="2000" dirty="0">
                <a:solidFill>
                  <a:srgbClr val="FF0000"/>
                </a:solidFill>
              </a:rPr>
              <a:t>6756.75 Mbps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15</a:t>
            </a:fld>
            <a:endParaRPr lang="en-US" dirty="0"/>
          </a:p>
        </p:txBody>
      </p:sp>
      <p:sp>
        <p:nvSpPr>
          <p:cNvPr id="4" name="TextBox 3"/>
          <p:cNvSpPr txBox="1"/>
          <p:nvPr/>
        </p:nvSpPr>
        <p:spPr>
          <a:xfrm>
            <a:off x="5591908" y="5418168"/>
            <a:ext cx="3077308" cy="646331"/>
          </a:xfrm>
          <a:prstGeom prst="rect">
            <a:avLst/>
          </a:prstGeom>
          <a:noFill/>
        </p:spPr>
        <p:txBody>
          <a:bodyPr wrap="square" rtlCol="0">
            <a:spAutoFit/>
          </a:bodyPr>
          <a:lstStyle/>
          <a:p>
            <a:r>
              <a:rPr lang="en-US" dirty="0"/>
              <a:t>What’s the difference with this and 802.11ac’s highest rate?</a:t>
            </a:r>
          </a:p>
        </p:txBody>
      </p:sp>
      <p:cxnSp>
        <p:nvCxnSpPr>
          <p:cNvPr id="6" name="Straight Arrow Connector 5"/>
          <p:cNvCxnSpPr/>
          <p:nvPr/>
        </p:nvCxnSpPr>
        <p:spPr>
          <a:xfrm flipH="1" flipV="1">
            <a:off x="5046786" y="5257800"/>
            <a:ext cx="545122" cy="23739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4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Dual band and tri band </a:t>
            </a:r>
            <a:r>
              <a:rPr lang="en-US" sz="3200" b="1" dirty="0" err="1">
                <a:solidFill>
                  <a:schemeClr val="bg1"/>
                </a:solidFill>
              </a:rPr>
              <a:t>WiFi</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16</a:t>
            </a:fld>
            <a:endParaRPr lang="en-US" dirty="0"/>
          </a:p>
        </p:txBody>
      </p:sp>
      <p:pic>
        <p:nvPicPr>
          <p:cNvPr id="4" name="Picture 3"/>
          <p:cNvPicPr>
            <a:picLocks noChangeAspect="1"/>
          </p:cNvPicPr>
          <p:nvPr/>
        </p:nvPicPr>
        <p:blipFill>
          <a:blip r:embed="rId2"/>
          <a:stretch>
            <a:fillRect/>
          </a:stretch>
        </p:blipFill>
        <p:spPr>
          <a:xfrm>
            <a:off x="442277" y="1079863"/>
            <a:ext cx="7914675" cy="4511893"/>
          </a:xfrm>
          <a:prstGeom prst="rect">
            <a:avLst/>
          </a:prstGeom>
        </p:spPr>
      </p:pic>
      <p:sp>
        <p:nvSpPr>
          <p:cNvPr id="6" name="Rectangle 5"/>
          <p:cNvSpPr/>
          <p:nvPr/>
        </p:nvSpPr>
        <p:spPr>
          <a:xfrm>
            <a:off x="927462" y="5634898"/>
            <a:ext cx="7702732" cy="646331"/>
          </a:xfrm>
          <a:prstGeom prst="rect">
            <a:avLst/>
          </a:prstGeom>
        </p:spPr>
        <p:txBody>
          <a:bodyPr wrap="square">
            <a:spAutoFit/>
          </a:bodyPr>
          <a:lstStyle/>
          <a:p>
            <a:r>
              <a:rPr lang="en-US" dirty="0">
                <a:hlinkClick r:id="rId3"/>
              </a:rPr>
              <a:t>https://www.abiresearch.com/whitepapers/80211ad-will-vastly-enhance-wi-fi/</a:t>
            </a:r>
            <a:endParaRPr lang="en-US" dirty="0"/>
          </a:p>
          <a:p>
            <a:endParaRPr lang="en-US" dirty="0"/>
          </a:p>
        </p:txBody>
      </p:sp>
    </p:spTree>
    <p:extLst>
      <p:ext uri="{BB962C8B-B14F-4D97-AF65-F5344CB8AC3E}">
        <p14:creationId xmlns:p14="http://schemas.microsoft.com/office/powerpoint/2010/main" val="58265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Directionality</a:t>
            </a:r>
          </a:p>
        </p:txBody>
      </p:sp>
      <p:sp>
        <p:nvSpPr>
          <p:cNvPr id="3" name="Content Placeholder 2"/>
          <p:cNvSpPr>
            <a:spLocks noGrp="1"/>
          </p:cNvSpPr>
          <p:nvPr>
            <p:ph idx="1"/>
          </p:nvPr>
        </p:nvSpPr>
        <p:spPr>
          <a:xfrm>
            <a:off x="2382714" y="2031023"/>
            <a:ext cx="6605421" cy="4681504"/>
          </a:xfrm>
        </p:spPr>
        <p:txBody>
          <a:bodyPr>
            <a:normAutofit/>
          </a:bodyPr>
          <a:lstStyle/>
          <a:p>
            <a:r>
              <a:rPr lang="en-US" sz="2400" dirty="0"/>
              <a:t>Types of beamforming</a:t>
            </a:r>
          </a:p>
          <a:p>
            <a:pPr lvl="1"/>
            <a:r>
              <a:rPr lang="en-US" sz="2000" dirty="0"/>
              <a:t>Mechanical beamforming </a:t>
            </a:r>
          </a:p>
          <a:p>
            <a:pPr lvl="1"/>
            <a:r>
              <a:rPr lang="en-US" sz="2000" dirty="0"/>
              <a:t>Digital beamforming</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17</a:t>
            </a:fld>
            <a:endParaRPr lang="en-US" dirty="0"/>
          </a:p>
        </p:txBody>
      </p:sp>
    </p:spTree>
    <p:extLst>
      <p:ext uri="{BB962C8B-B14F-4D97-AF65-F5344CB8AC3E}">
        <p14:creationId xmlns:p14="http://schemas.microsoft.com/office/powerpoint/2010/main" val="21134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dirty="0"/>
              <a:t>Directional antenna terminology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3-dB and first null to null </a:t>
            </a:r>
            <a:r>
              <a:rPr lang="en-US" sz="2400" dirty="0" err="1"/>
              <a:t>beamwidths</a:t>
            </a:r>
            <a:endParaRPr lang="en-US" sz="2400" dirty="0"/>
          </a:p>
          <a:p>
            <a:pPr lvl="1"/>
            <a:r>
              <a:rPr lang="en-US" sz="2000" dirty="0"/>
              <a:t>First null to null </a:t>
            </a:r>
            <a:r>
              <a:rPr lang="en-US" sz="2000" dirty="0" err="1"/>
              <a:t>beamwidth</a:t>
            </a:r>
            <a:r>
              <a:rPr lang="en-US" sz="2000" dirty="0"/>
              <a:t> – angle between points where the gain is zero</a:t>
            </a:r>
          </a:p>
          <a:p>
            <a:pPr lvl="1"/>
            <a:r>
              <a:rPr lang="en-US" sz="2000" dirty="0"/>
              <a:t>3-dB </a:t>
            </a:r>
            <a:r>
              <a:rPr lang="en-US" sz="2000" dirty="0" err="1"/>
              <a:t>beamwidth</a:t>
            </a:r>
            <a:r>
              <a:rPr lang="en-US" sz="2000" dirty="0"/>
              <a:t> – angle between the points where the gain is half of the peak gain (or 3 dB lower than the peak gain)</a:t>
            </a:r>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18</a:t>
            </a:fld>
            <a:endParaRPr lang="en-US" dirty="0"/>
          </a:p>
        </p:txBody>
      </p:sp>
      <p:sp>
        <p:nvSpPr>
          <p:cNvPr id="6" name="Oval 5"/>
          <p:cNvSpPr/>
          <p:nvPr/>
        </p:nvSpPr>
        <p:spPr>
          <a:xfrm>
            <a:off x="2879481" y="3683974"/>
            <a:ext cx="1828800" cy="1828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65281" y="4369774"/>
            <a:ext cx="457200"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22281" y="3226774"/>
            <a:ext cx="2743200" cy="2743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36681" y="4141174"/>
            <a:ext cx="914400" cy="9144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08081" y="3912574"/>
            <a:ext cx="1371600" cy="1371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50881" y="3455374"/>
            <a:ext cx="2286000" cy="2286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793881" y="2417882"/>
            <a:ext cx="0" cy="4352192"/>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86962" y="4593978"/>
            <a:ext cx="5101936" cy="0"/>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3785541" y="4264268"/>
            <a:ext cx="1388280" cy="685800"/>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0"/>
          </p:cNvCxnSpPr>
          <p:nvPr/>
        </p:nvCxnSpPr>
        <p:spPr>
          <a:xfrm flipV="1">
            <a:off x="3785644" y="3437203"/>
            <a:ext cx="1859018" cy="1147986"/>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0"/>
          </p:cNvCxnSpPr>
          <p:nvPr/>
        </p:nvCxnSpPr>
        <p:spPr>
          <a:xfrm>
            <a:off x="3785644" y="4585189"/>
            <a:ext cx="1804622" cy="1156185"/>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8" idx="0"/>
          </p:cNvCxnSpPr>
          <p:nvPr/>
        </p:nvCxnSpPr>
        <p:spPr>
          <a:xfrm flipV="1">
            <a:off x="3785644" y="4237889"/>
            <a:ext cx="1859018" cy="34730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8" idx="0"/>
          </p:cNvCxnSpPr>
          <p:nvPr/>
        </p:nvCxnSpPr>
        <p:spPr>
          <a:xfrm>
            <a:off x="3785644" y="4585189"/>
            <a:ext cx="1804622" cy="391258"/>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43298" y="3033343"/>
            <a:ext cx="290147" cy="369332"/>
          </a:xfrm>
          <a:prstGeom prst="rect">
            <a:avLst/>
          </a:prstGeom>
          <a:noFill/>
        </p:spPr>
        <p:txBody>
          <a:bodyPr wrap="square" rtlCol="0">
            <a:spAutoFit/>
          </a:bodyPr>
          <a:lstStyle/>
          <a:p>
            <a:r>
              <a:rPr lang="en-US" dirty="0"/>
              <a:t>0</a:t>
            </a:r>
          </a:p>
        </p:txBody>
      </p:sp>
      <p:sp>
        <p:nvSpPr>
          <p:cNvPr id="38" name="TextBox 37"/>
          <p:cNvSpPr txBox="1"/>
          <p:nvPr/>
        </p:nvSpPr>
        <p:spPr>
          <a:xfrm>
            <a:off x="3472963" y="3261889"/>
            <a:ext cx="539085" cy="369332"/>
          </a:xfrm>
          <a:prstGeom prst="rect">
            <a:avLst/>
          </a:prstGeom>
          <a:noFill/>
        </p:spPr>
        <p:txBody>
          <a:bodyPr wrap="square" rtlCol="0">
            <a:spAutoFit/>
          </a:bodyPr>
          <a:lstStyle/>
          <a:p>
            <a:r>
              <a:rPr lang="en-US" dirty="0"/>
              <a:t>-5</a:t>
            </a:r>
          </a:p>
        </p:txBody>
      </p:sp>
      <p:sp>
        <p:nvSpPr>
          <p:cNvPr id="39" name="TextBox 38"/>
          <p:cNvSpPr txBox="1"/>
          <p:nvPr/>
        </p:nvSpPr>
        <p:spPr>
          <a:xfrm>
            <a:off x="3373505" y="3508102"/>
            <a:ext cx="539085" cy="369332"/>
          </a:xfrm>
          <a:prstGeom prst="rect">
            <a:avLst/>
          </a:prstGeom>
          <a:noFill/>
        </p:spPr>
        <p:txBody>
          <a:bodyPr wrap="square" rtlCol="0">
            <a:spAutoFit/>
          </a:bodyPr>
          <a:lstStyle/>
          <a:p>
            <a:r>
              <a:rPr lang="en-US" dirty="0"/>
              <a:t>-10</a:t>
            </a:r>
          </a:p>
        </p:txBody>
      </p:sp>
      <p:sp>
        <p:nvSpPr>
          <p:cNvPr id="40" name="TextBox 39"/>
          <p:cNvSpPr txBox="1"/>
          <p:nvPr/>
        </p:nvSpPr>
        <p:spPr>
          <a:xfrm>
            <a:off x="3370753" y="3747692"/>
            <a:ext cx="539085" cy="369332"/>
          </a:xfrm>
          <a:prstGeom prst="rect">
            <a:avLst/>
          </a:prstGeom>
          <a:noFill/>
        </p:spPr>
        <p:txBody>
          <a:bodyPr wrap="square" rtlCol="0">
            <a:spAutoFit/>
          </a:bodyPr>
          <a:lstStyle/>
          <a:p>
            <a:r>
              <a:rPr lang="en-US" dirty="0"/>
              <a:t>-15</a:t>
            </a:r>
          </a:p>
        </p:txBody>
      </p:sp>
      <p:sp>
        <p:nvSpPr>
          <p:cNvPr id="41" name="TextBox 40"/>
          <p:cNvSpPr txBox="1"/>
          <p:nvPr/>
        </p:nvSpPr>
        <p:spPr>
          <a:xfrm>
            <a:off x="3378992" y="3976290"/>
            <a:ext cx="539085" cy="369332"/>
          </a:xfrm>
          <a:prstGeom prst="rect">
            <a:avLst/>
          </a:prstGeom>
          <a:noFill/>
        </p:spPr>
        <p:txBody>
          <a:bodyPr wrap="square" rtlCol="0">
            <a:spAutoFit/>
          </a:bodyPr>
          <a:lstStyle/>
          <a:p>
            <a:r>
              <a:rPr lang="en-US" dirty="0"/>
              <a:t>-20</a:t>
            </a:r>
          </a:p>
        </p:txBody>
      </p:sp>
      <p:sp>
        <p:nvSpPr>
          <p:cNvPr id="42" name="TextBox 41"/>
          <p:cNvSpPr txBox="1"/>
          <p:nvPr/>
        </p:nvSpPr>
        <p:spPr>
          <a:xfrm>
            <a:off x="3370753" y="2545234"/>
            <a:ext cx="539085" cy="369332"/>
          </a:xfrm>
          <a:prstGeom prst="rect">
            <a:avLst/>
          </a:prstGeom>
          <a:noFill/>
        </p:spPr>
        <p:txBody>
          <a:bodyPr wrap="square" rtlCol="0">
            <a:spAutoFit/>
          </a:bodyPr>
          <a:lstStyle/>
          <a:p>
            <a:r>
              <a:rPr lang="en-US" dirty="0"/>
              <a:t>90</a:t>
            </a:r>
          </a:p>
        </p:txBody>
      </p:sp>
      <p:sp>
        <p:nvSpPr>
          <p:cNvPr id="43" name="TextBox 42"/>
          <p:cNvSpPr txBox="1"/>
          <p:nvPr/>
        </p:nvSpPr>
        <p:spPr>
          <a:xfrm>
            <a:off x="1425997" y="4240059"/>
            <a:ext cx="539085" cy="369332"/>
          </a:xfrm>
          <a:prstGeom prst="rect">
            <a:avLst/>
          </a:prstGeom>
          <a:noFill/>
        </p:spPr>
        <p:txBody>
          <a:bodyPr wrap="square" rtlCol="0">
            <a:spAutoFit/>
          </a:bodyPr>
          <a:lstStyle/>
          <a:p>
            <a:r>
              <a:rPr lang="en-US" dirty="0"/>
              <a:t>180</a:t>
            </a:r>
          </a:p>
        </p:txBody>
      </p:sp>
      <p:sp>
        <p:nvSpPr>
          <p:cNvPr id="44" name="TextBox 43"/>
          <p:cNvSpPr txBox="1"/>
          <p:nvPr/>
        </p:nvSpPr>
        <p:spPr>
          <a:xfrm>
            <a:off x="3294360" y="5991930"/>
            <a:ext cx="539085" cy="369332"/>
          </a:xfrm>
          <a:prstGeom prst="rect">
            <a:avLst/>
          </a:prstGeom>
          <a:noFill/>
        </p:spPr>
        <p:txBody>
          <a:bodyPr wrap="square" rtlCol="0">
            <a:spAutoFit/>
          </a:bodyPr>
          <a:lstStyle/>
          <a:p>
            <a:r>
              <a:rPr lang="en-US" dirty="0"/>
              <a:t>270</a:t>
            </a:r>
          </a:p>
        </p:txBody>
      </p:sp>
      <p:sp>
        <p:nvSpPr>
          <p:cNvPr id="45" name="TextBox 44"/>
          <p:cNvSpPr txBox="1"/>
          <p:nvPr/>
        </p:nvSpPr>
        <p:spPr>
          <a:xfrm>
            <a:off x="5909073" y="4574113"/>
            <a:ext cx="539085" cy="369332"/>
          </a:xfrm>
          <a:prstGeom prst="rect">
            <a:avLst/>
          </a:prstGeom>
          <a:noFill/>
        </p:spPr>
        <p:txBody>
          <a:bodyPr wrap="square" rtlCol="0">
            <a:spAutoFit/>
          </a:bodyPr>
          <a:lstStyle/>
          <a:p>
            <a:r>
              <a:rPr lang="en-US" dirty="0"/>
              <a:t>0</a:t>
            </a:r>
          </a:p>
        </p:txBody>
      </p:sp>
      <p:sp>
        <p:nvSpPr>
          <p:cNvPr id="46" name="Arc 45"/>
          <p:cNvSpPr/>
          <p:nvPr/>
        </p:nvSpPr>
        <p:spPr>
          <a:xfrm rot="2500301">
            <a:off x="4633897" y="4184489"/>
            <a:ext cx="914400" cy="914400"/>
          </a:xfrm>
          <a:prstGeom prst="arc">
            <a:avLst>
              <a:gd name="adj1" fmla="val 16200000"/>
              <a:gd name="adj2" fmla="val 47236"/>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6066704" y="3855046"/>
            <a:ext cx="2659148" cy="646331"/>
          </a:xfrm>
          <a:prstGeom prst="rect">
            <a:avLst/>
          </a:prstGeom>
          <a:noFill/>
        </p:spPr>
        <p:txBody>
          <a:bodyPr wrap="square" rtlCol="0">
            <a:spAutoFit/>
          </a:bodyPr>
          <a:lstStyle/>
          <a:p>
            <a:r>
              <a:rPr lang="en-US" dirty="0"/>
              <a:t>Half power </a:t>
            </a:r>
            <a:r>
              <a:rPr lang="en-US" dirty="0" err="1"/>
              <a:t>beamwidth</a:t>
            </a:r>
            <a:r>
              <a:rPr lang="en-US" dirty="0"/>
              <a:t> </a:t>
            </a:r>
          </a:p>
          <a:p>
            <a:r>
              <a:rPr lang="en-US" dirty="0"/>
              <a:t>(3-dB </a:t>
            </a:r>
            <a:r>
              <a:rPr lang="en-US" dirty="0" err="1"/>
              <a:t>beamwidth</a:t>
            </a:r>
            <a:r>
              <a:rPr lang="en-US" dirty="0"/>
              <a:t>)</a:t>
            </a:r>
          </a:p>
        </p:txBody>
      </p:sp>
      <p:cxnSp>
        <p:nvCxnSpPr>
          <p:cNvPr id="49" name="Straight Arrow Connector 48"/>
          <p:cNvCxnSpPr/>
          <p:nvPr/>
        </p:nvCxnSpPr>
        <p:spPr>
          <a:xfrm flipH="1">
            <a:off x="5644663" y="4348320"/>
            <a:ext cx="454932" cy="15305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0" name="Arc 49"/>
          <p:cNvSpPr/>
          <p:nvPr/>
        </p:nvSpPr>
        <p:spPr>
          <a:xfrm rot="2126712">
            <a:off x="3605807" y="3304690"/>
            <a:ext cx="2164296" cy="2723598"/>
          </a:xfrm>
          <a:prstGeom prst="arc">
            <a:avLst>
              <a:gd name="adj1" fmla="val 16200000"/>
              <a:gd name="adj2" fmla="val 1192175"/>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6102324" y="2954070"/>
            <a:ext cx="2659148" cy="646331"/>
          </a:xfrm>
          <a:prstGeom prst="rect">
            <a:avLst/>
          </a:prstGeom>
          <a:noFill/>
        </p:spPr>
        <p:txBody>
          <a:bodyPr wrap="square" rtlCol="0">
            <a:spAutoFit/>
          </a:bodyPr>
          <a:lstStyle/>
          <a:p>
            <a:r>
              <a:rPr lang="en-US" dirty="0"/>
              <a:t>Full </a:t>
            </a:r>
            <a:r>
              <a:rPr lang="en-US" dirty="0" err="1"/>
              <a:t>beamwidth</a:t>
            </a:r>
            <a:r>
              <a:rPr lang="en-US" dirty="0"/>
              <a:t> (first null to null </a:t>
            </a:r>
            <a:r>
              <a:rPr lang="en-US" dirty="0" err="1"/>
              <a:t>beamwidth</a:t>
            </a:r>
            <a:r>
              <a:rPr lang="en-US" dirty="0"/>
              <a:t>)</a:t>
            </a:r>
          </a:p>
        </p:txBody>
      </p:sp>
      <p:cxnSp>
        <p:nvCxnSpPr>
          <p:cNvPr id="52" name="Straight Arrow Connector 51"/>
          <p:cNvCxnSpPr/>
          <p:nvPr/>
        </p:nvCxnSpPr>
        <p:spPr>
          <a:xfrm flipH="1">
            <a:off x="5682209" y="3472578"/>
            <a:ext cx="429886" cy="27796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054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Directionality</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Mechanical beamforming</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Problems</a:t>
            </a:r>
          </a:p>
          <a:p>
            <a:pPr lvl="1"/>
            <a:r>
              <a:rPr lang="en-US" sz="2000" dirty="0"/>
              <a:t>Large form factor</a:t>
            </a:r>
          </a:p>
          <a:p>
            <a:pPr lvl="1"/>
            <a:r>
              <a:rPr lang="en-US" sz="2000" dirty="0"/>
              <a:t>Slow mechanical rotation for beam-switching</a:t>
            </a:r>
          </a:p>
          <a:p>
            <a:endParaRPr lang="en-US" sz="2400" dirty="0"/>
          </a:p>
          <a:p>
            <a:endParaRPr lang="en-US" sz="24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19</a:t>
            </a:fld>
            <a:endParaRPr lang="en-US" dirty="0"/>
          </a:p>
        </p:txBody>
      </p:sp>
      <p:pic>
        <p:nvPicPr>
          <p:cNvPr id="4" name="Picture 3"/>
          <p:cNvPicPr>
            <a:picLocks noChangeAspect="1"/>
          </p:cNvPicPr>
          <p:nvPr/>
        </p:nvPicPr>
        <p:blipFill>
          <a:blip r:embed="rId2"/>
          <a:stretch>
            <a:fillRect/>
          </a:stretch>
        </p:blipFill>
        <p:spPr>
          <a:xfrm>
            <a:off x="2043289" y="1587395"/>
            <a:ext cx="4676755" cy="3454421"/>
          </a:xfrm>
          <a:prstGeom prst="rect">
            <a:avLst/>
          </a:prstGeom>
        </p:spPr>
      </p:pic>
    </p:spTree>
    <p:extLst>
      <p:ext uri="{BB962C8B-B14F-4D97-AF65-F5344CB8AC3E}">
        <p14:creationId xmlns:p14="http://schemas.microsoft.com/office/powerpoint/2010/main" val="38321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802.11ac and beyond</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lvl="1"/>
            <a:endParaRPr lang="en-US" sz="2000" dirty="0"/>
          </a:p>
          <a:p>
            <a:pPr lvl="1"/>
            <a:endParaRPr lang="en-US" sz="2000" dirty="0"/>
          </a:p>
          <a:p>
            <a:pPr lvl="1"/>
            <a:r>
              <a:rPr lang="en-US" sz="2000" dirty="0" err="1"/>
              <a:t>WiFi</a:t>
            </a:r>
            <a:r>
              <a:rPr lang="en-US" sz="2000" dirty="0"/>
              <a:t> data speed has increased significantly over the last few years</a:t>
            </a:r>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06369198"/>
              </p:ext>
            </p:extLst>
          </p:nvPr>
        </p:nvGraphicFramePr>
        <p:xfrm>
          <a:off x="748194" y="1188560"/>
          <a:ext cx="7647612" cy="3346041"/>
        </p:xfrm>
        <a:graphic>
          <a:graphicData uri="http://schemas.openxmlformats.org/drawingml/2006/table">
            <a:tbl>
              <a:tblPr firstRow="1" bandRow="1">
                <a:tableStyleId>{D7AC3CCA-C797-4891-BE02-D94E43425B78}</a:tableStyleId>
              </a:tblPr>
              <a:tblGrid>
                <a:gridCol w="1092516">
                  <a:extLst>
                    <a:ext uri="{9D8B030D-6E8A-4147-A177-3AD203B41FA5}">
                      <a16:colId xmlns:a16="http://schemas.microsoft.com/office/drawing/2014/main" val="4201468297"/>
                    </a:ext>
                  </a:extLst>
                </a:gridCol>
                <a:gridCol w="1092516">
                  <a:extLst>
                    <a:ext uri="{9D8B030D-6E8A-4147-A177-3AD203B41FA5}">
                      <a16:colId xmlns:a16="http://schemas.microsoft.com/office/drawing/2014/main" val="1201745405"/>
                    </a:ext>
                  </a:extLst>
                </a:gridCol>
                <a:gridCol w="1092516">
                  <a:extLst>
                    <a:ext uri="{9D8B030D-6E8A-4147-A177-3AD203B41FA5}">
                      <a16:colId xmlns:a16="http://schemas.microsoft.com/office/drawing/2014/main" val="2529207593"/>
                    </a:ext>
                  </a:extLst>
                </a:gridCol>
                <a:gridCol w="1092516">
                  <a:extLst>
                    <a:ext uri="{9D8B030D-6E8A-4147-A177-3AD203B41FA5}">
                      <a16:colId xmlns:a16="http://schemas.microsoft.com/office/drawing/2014/main" val="1401791588"/>
                    </a:ext>
                  </a:extLst>
                </a:gridCol>
                <a:gridCol w="1092516">
                  <a:extLst>
                    <a:ext uri="{9D8B030D-6E8A-4147-A177-3AD203B41FA5}">
                      <a16:colId xmlns:a16="http://schemas.microsoft.com/office/drawing/2014/main" val="1075274311"/>
                    </a:ext>
                  </a:extLst>
                </a:gridCol>
                <a:gridCol w="1092516">
                  <a:extLst>
                    <a:ext uri="{9D8B030D-6E8A-4147-A177-3AD203B41FA5}">
                      <a16:colId xmlns:a16="http://schemas.microsoft.com/office/drawing/2014/main" val="2135929800"/>
                    </a:ext>
                  </a:extLst>
                </a:gridCol>
                <a:gridCol w="1092516">
                  <a:extLst>
                    <a:ext uri="{9D8B030D-6E8A-4147-A177-3AD203B41FA5}">
                      <a16:colId xmlns:a16="http://schemas.microsoft.com/office/drawing/2014/main" val="3552980216"/>
                    </a:ext>
                  </a:extLst>
                </a:gridCol>
              </a:tblGrid>
              <a:tr h="423001">
                <a:tc rowSpan="2">
                  <a:txBody>
                    <a:bodyPr/>
                    <a:lstStyle/>
                    <a:p>
                      <a:pPr algn="ctr"/>
                      <a:r>
                        <a:rPr lang="en-US" sz="1050" dirty="0"/>
                        <a:t>MCS index</a:t>
                      </a:r>
                    </a:p>
                  </a:txBody>
                  <a:tcPr/>
                </a:tc>
                <a:tc rowSpan="2">
                  <a:txBody>
                    <a:bodyPr/>
                    <a:lstStyle/>
                    <a:p>
                      <a:pPr algn="ctr"/>
                      <a:r>
                        <a:rPr lang="en-US" sz="1050" dirty="0"/>
                        <a:t>Modulation</a:t>
                      </a:r>
                    </a:p>
                  </a:txBody>
                  <a:tcPr/>
                </a:tc>
                <a:tc rowSpan="2">
                  <a:txBody>
                    <a:bodyPr/>
                    <a:lstStyle/>
                    <a:p>
                      <a:pPr algn="ctr"/>
                      <a:r>
                        <a:rPr lang="en-US" sz="1050" dirty="0"/>
                        <a:t>Coding rate</a:t>
                      </a:r>
                    </a:p>
                  </a:txBody>
                  <a:tcPr/>
                </a:tc>
                <a:tc gridSpan="4">
                  <a:txBody>
                    <a:bodyPr/>
                    <a:lstStyle/>
                    <a:p>
                      <a:pPr algn="ctr"/>
                      <a:r>
                        <a:rPr lang="en-US" sz="1050" baseline="0" dirty="0"/>
                        <a:t>160 MHz</a:t>
                      </a:r>
                    </a:p>
                    <a:p>
                      <a:pPr algn="ctr"/>
                      <a:r>
                        <a:rPr lang="en-US" sz="1050" baseline="0" dirty="0"/>
                        <a:t>Data rate (Mbps)</a:t>
                      </a:r>
                    </a:p>
                  </a:txBody>
                  <a:tcPr/>
                </a:tc>
                <a:tc hMerge="1">
                  <a:txBody>
                    <a:bodyPr/>
                    <a:lstStyle/>
                    <a:p>
                      <a:pPr algn="ctr"/>
                      <a:endParaRPr lang="en-US" sz="1600" baseline="0" dirty="0"/>
                    </a:p>
                  </a:txBody>
                  <a:tcPr/>
                </a:tc>
                <a:tc hMerge="1">
                  <a:txBody>
                    <a:bodyPr/>
                    <a:lstStyle/>
                    <a:p>
                      <a:pPr algn="ctr"/>
                      <a:endParaRPr lang="en-US" sz="1600" baseline="0" dirty="0"/>
                    </a:p>
                  </a:txBody>
                  <a:tcPr/>
                </a:tc>
                <a:tc hMerge="1">
                  <a:txBody>
                    <a:bodyPr/>
                    <a:lstStyle/>
                    <a:p>
                      <a:pPr algn="ctr"/>
                      <a:endParaRPr lang="en-US" sz="1600" baseline="0" dirty="0"/>
                    </a:p>
                  </a:txBody>
                  <a:tcPr/>
                </a:tc>
                <a:extLst>
                  <a:ext uri="{0D108BD9-81ED-4DB2-BD59-A6C34878D82A}">
                    <a16:rowId xmlns:a16="http://schemas.microsoft.com/office/drawing/2014/main" val="1117300380"/>
                  </a:ext>
                </a:extLst>
              </a:tr>
              <a:tr h="2448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50" b="1" baseline="0" dirty="0"/>
                        <a:t>1x1</a:t>
                      </a:r>
                    </a:p>
                  </a:txBody>
                  <a:tcPr/>
                </a:tc>
                <a:tc>
                  <a:txBody>
                    <a:bodyPr/>
                    <a:lstStyle/>
                    <a:p>
                      <a:pPr algn="ctr"/>
                      <a:r>
                        <a:rPr lang="en-US" sz="1050" b="1" baseline="0" dirty="0"/>
                        <a:t>2x2</a:t>
                      </a:r>
                    </a:p>
                  </a:txBody>
                  <a:tcPr/>
                </a:tc>
                <a:tc>
                  <a:txBody>
                    <a:bodyPr/>
                    <a:lstStyle/>
                    <a:p>
                      <a:pPr algn="ctr"/>
                      <a:r>
                        <a:rPr lang="en-US" sz="1050" b="1" baseline="0" dirty="0"/>
                        <a:t>4x4</a:t>
                      </a:r>
                    </a:p>
                  </a:txBody>
                  <a:tcPr/>
                </a:tc>
                <a:tc>
                  <a:txBody>
                    <a:bodyPr/>
                    <a:lstStyle/>
                    <a:p>
                      <a:pPr algn="ctr"/>
                      <a:r>
                        <a:rPr lang="en-US" sz="1050" b="1" baseline="0" dirty="0"/>
                        <a:t>8x8</a:t>
                      </a:r>
                    </a:p>
                  </a:txBody>
                  <a:tcPr/>
                </a:tc>
                <a:extLst>
                  <a:ext uri="{0D108BD9-81ED-4DB2-BD59-A6C34878D82A}">
                    <a16:rowId xmlns:a16="http://schemas.microsoft.com/office/drawing/2014/main" val="2784578442"/>
                  </a:ext>
                </a:extLst>
              </a:tr>
              <a:tr h="267158">
                <a:tc>
                  <a:txBody>
                    <a:bodyPr/>
                    <a:lstStyle/>
                    <a:p>
                      <a:pPr algn="ctr"/>
                      <a:r>
                        <a:rPr lang="en-US" sz="1050" dirty="0"/>
                        <a:t>0</a:t>
                      </a:r>
                    </a:p>
                  </a:txBody>
                  <a:tcPr/>
                </a:tc>
                <a:tc>
                  <a:txBody>
                    <a:bodyPr/>
                    <a:lstStyle/>
                    <a:p>
                      <a:pPr algn="ctr"/>
                      <a:r>
                        <a:rPr lang="en-US" sz="1050" dirty="0"/>
                        <a:t>BPSK</a:t>
                      </a:r>
                    </a:p>
                  </a:txBody>
                  <a:tcPr/>
                </a:tc>
                <a:tc>
                  <a:txBody>
                    <a:bodyPr/>
                    <a:lstStyle/>
                    <a:p>
                      <a:pPr algn="ctr"/>
                      <a:r>
                        <a:rPr lang="en-US" sz="1050" dirty="0"/>
                        <a:t>1/2</a:t>
                      </a:r>
                    </a:p>
                  </a:txBody>
                  <a:tcPr/>
                </a:tc>
                <a:tc>
                  <a:txBody>
                    <a:bodyPr/>
                    <a:lstStyle/>
                    <a:p>
                      <a:pPr algn="ctr"/>
                      <a:r>
                        <a:rPr lang="en-US" sz="1100" dirty="0"/>
                        <a:t>65</a:t>
                      </a:r>
                    </a:p>
                  </a:txBody>
                  <a:tcPr/>
                </a:tc>
                <a:tc>
                  <a:txBody>
                    <a:bodyPr/>
                    <a:lstStyle/>
                    <a:p>
                      <a:pPr algn="ctr"/>
                      <a:r>
                        <a:rPr lang="en-US" sz="1100" dirty="0"/>
                        <a:t>130</a:t>
                      </a:r>
                    </a:p>
                  </a:txBody>
                  <a:tcPr/>
                </a:tc>
                <a:tc>
                  <a:txBody>
                    <a:bodyPr/>
                    <a:lstStyle/>
                    <a:p>
                      <a:pPr algn="ctr"/>
                      <a:r>
                        <a:rPr lang="en-US" sz="1100" dirty="0"/>
                        <a:t>260</a:t>
                      </a:r>
                    </a:p>
                  </a:txBody>
                  <a:tcPr/>
                </a:tc>
                <a:tc>
                  <a:txBody>
                    <a:bodyPr/>
                    <a:lstStyle/>
                    <a:p>
                      <a:pPr algn="ctr"/>
                      <a:r>
                        <a:rPr lang="en-US" sz="1100" dirty="0"/>
                        <a:t>520</a:t>
                      </a:r>
                    </a:p>
                  </a:txBody>
                  <a:tcPr/>
                </a:tc>
                <a:extLst>
                  <a:ext uri="{0D108BD9-81ED-4DB2-BD59-A6C34878D82A}">
                    <a16:rowId xmlns:a16="http://schemas.microsoft.com/office/drawing/2014/main" val="1735133713"/>
                  </a:ext>
                </a:extLst>
              </a:tr>
              <a:tr h="267158">
                <a:tc>
                  <a:txBody>
                    <a:bodyPr/>
                    <a:lstStyle/>
                    <a:p>
                      <a:pPr algn="ctr"/>
                      <a:r>
                        <a:rPr lang="en-US" sz="1050" dirty="0"/>
                        <a:t>1</a:t>
                      </a:r>
                    </a:p>
                  </a:txBody>
                  <a:tcPr/>
                </a:tc>
                <a:tc>
                  <a:txBody>
                    <a:bodyPr/>
                    <a:lstStyle/>
                    <a:p>
                      <a:pPr algn="ctr"/>
                      <a:r>
                        <a:rPr lang="en-US" sz="1050" dirty="0"/>
                        <a:t>QPSK</a:t>
                      </a:r>
                    </a:p>
                  </a:txBody>
                  <a:tcPr/>
                </a:tc>
                <a:tc>
                  <a:txBody>
                    <a:bodyPr/>
                    <a:lstStyle/>
                    <a:p>
                      <a:pPr algn="ctr"/>
                      <a:r>
                        <a:rPr lang="en-US" sz="1050" dirty="0"/>
                        <a:t>1/2</a:t>
                      </a:r>
                    </a:p>
                  </a:txBody>
                  <a:tcPr/>
                </a:tc>
                <a:tc>
                  <a:txBody>
                    <a:bodyPr/>
                    <a:lstStyle/>
                    <a:p>
                      <a:pPr algn="ctr"/>
                      <a:r>
                        <a:rPr lang="en-US" sz="1100" dirty="0"/>
                        <a:t>130</a:t>
                      </a:r>
                    </a:p>
                  </a:txBody>
                  <a:tcPr/>
                </a:tc>
                <a:tc>
                  <a:txBody>
                    <a:bodyPr/>
                    <a:lstStyle/>
                    <a:p>
                      <a:pPr algn="ctr"/>
                      <a:r>
                        <a:rPr lang="en-US" sz="1100" dirty="0"/>
                        <a:t>260</a:t>
                      </a:r>
                    </a:p>
                  </a:txBody>
                  <a:tcPr/>
                </a:tc>
                <a:tc>
                  <a:txBody>
                    <a:bodyPr/>
                    <a:lstStyle/>
                    <a:p>
                      <a:pPr algn="ctr"/>
                      <a:r>
                        <a:rPr lang="en-US" sz="1100" dirty="0"/>
                        <a:t>520</a:t>
                      </a:r>
                    </a:p>
                  </a:txBody>
                  <a:tcPr/>
                </a:tc>
                <a:tc>
                  <a:txBody>
                    <a:bodyPr/>
                    <a:lstStyle/>
                    <a:p>
                      <a:pPr algn="ctr"/>
                      <a:r>
                        <a:rPr lang="en-US" sz="1100" dirty="0"/>
                        <a:t>1040</a:t>
                      </a:r>
                    </a:p>
                  </a:txBody>
                  <a:tcPr/>
                </a:tc>
                <a:extLst>
                  <a:ext uri="{0D108BD9-81ED-4DB2-BD59-A6C34878D82A}">
                    <a16:rowId xmlns:a16="http://schemas.microsoft.com/office/drawing/2014/main" val="150940291"/>
                  </a:ext>
                </a:extLst>
              </a:tr>
              <a:tr h="267158">
                <a:tc>
                  <a:txBody>
                    <a:bodyPr/>
                    <a:lstStyle/>
                    <a:p>
                      <a:pPr algn="ctr"/>
                      <a:r>
                        <a:rPr lang="en-US" sz="1050" dirty="0"/>
                        <a:t>2</a:t>
                      </a:r>
                    </a:p>
                  </a:txBody>
                  <a:tcPr/>
                </a:tc>
                <a:tc>
                  <a:txBody>
                    <a:bodyPr/>
                    <a:lstStyle/>
                    <a:p>
                      <a:pPr algn="ctr"/>
                      <a:r>
                        <a:rPr lang="en-US" sz="1050" dirty="0"/>
                        <a:t>QPSK</a:t>
                      </a:r>
                    </a:p>
                  </a:txBody>
                  <a:tcPr/>
                </a:tc>
                <a:tc>
                  <a:txBody>
                    <a:bodyPr/>
                    <a:lstStyle/>
                    <a:p>
                      <a:pPr algn="ctr"/>
                      <a:r>
                        <a:rPr lang="en-US" sz="1050" dirty="0"/>
                        <a:t>3/4</a:t>
                      </a:r>
                    </a:p>
                  </a:txBody>
                  <a:tcPr/>
                </a:tc>
                <a:tc>
                  <a:txBody>
                    <a:bodyPr/>
                    <a:lstStyle/>
                    <a:p>
                      <a:pPr algn="ctr"/>
                      <a:r>
                        <a:rPr lang="en-US" sz="1100" dirty="0"/>
                        <a:t>195</a:t>
                      </a:r>
                    </a:p>
                  </a:txBody>
                  <a:tcPr/>
                </a:tc>
                <a:tc>
                  <a:txBody>
                    <a:bodyPr/>
                    <a:lstStyle/>
                    <a:p>
                      <a:pPr algn="ctr"/>
                      <a:r>
                        <a:rPr lang="en-US" sz="1100" dirty="0"/>
                        <a:t>390</a:t>
                      </a:r>
                    </a:p>
                  </a:txBody>
                  <a:tcPr/>
                </a:tc>
                <a:tc>
                  <a:txBody>
                    <a:bodyPr/>
                    <a:lstStyle/>
                    <a:p>
                      <a:pPr algn="ctr"/>
                      <a:r>
                        <a:rPr lang="en-US" sz="1100" dirty="0"/>
                        <a:t>780</a:t>
                      </a:r>
                    </a:p>
                  </a:txBody>
                  <a:tcPr/>
                </a:tc>
                <a:tc>
                  <a:txBody>
                    <a:bodyPr/>
                    <a:lstStyle/>
                    <a:p>
                      <a:pPr algn="ctr"/>
                      <a:r>
                        <a:rPr lang="en-US" sz="1100" dirty="0"/>
                        <a:t>1560</a:t>
                      </a:r>
                    </a:p>
                  </a:txBody>
                  <a:tcPr/>
                </a:tc>
                <a:extLst>
                  <a:ext uri="{0D108BD9-81ED-4DB2-BD59-A6C34878D82A}">
                    <a16:rowId xmlns:a16="http://schemas.microsoft.com/office/drawing/2014/main" val="1680319119"/>
                  </a:ext>
                </a:extLst>
              </a:tr>
              <a:tr h="267158">
                <a:tc>
                  <a:txBody>
                    <a:bodyPr/>
                    <a:lstStyle/>
                    <a:p>
                      <a:pPr algn="ctr"/>
                      <a:r>
                        <a:rPr lang="en-US" sz="1050" dirty="0"/>
                        <a:t>3</a:t>
                      </a:r>
                    </a:p>
                  </a:txBody>
                  <a:tcPr/>
                </a:tc>
                <a:tc>
                  <a:txBody>
                    <a:bodyPr/>
                    <a:lstStyle/>
                    <a:p>
                      <a:pPr algn="ctr"/>
                      <a:r>
                        <a:rPr lang="en-US" sz="1050" dirty="0"/>
                        <a:t>16-QAM</a:t>
                      </a:r>
                    </a:p>
                  </a:txBody>
                  <a:tcPr/>
                </a:tc>
                <a:tc>
                  <a:txBody>
                    <a:bodyPr/>
                    <a:lstStyle/>
                    <a:p>
                      <a:pPr algn="ctr"/>
                      <a:r>
                        <a:rPr lang="en-US" sz="1050" dirty="0"/>
                        <a:t>1/2</a:t>
                      </a:r>
                    </a:p>
                  </a:txBody>
                  <a:tcPr/>
                </a:tc>
                <a:tc>
                  <a:txBody>
                    <a:bodyPr/>
                    <a:lstStyle/>
                    <a:p>
                      <a:pPr algn="ctr"/>
                      <a:r>
                        <a:rPr lang="en-US" sz="1100" dirty="0"/>
                        <a:t>260</a:t>
                      </a:r>
                    </a:p>
                  </a:txBody>
                  <a:tcPr/>
                </a:tc>
                <a:tc>
                  <a:txBody>
                    <a:bodyPr/>
                    <a:lstStyle/>
                    <a:p>
                      <a:pPr algn="ctr"/>
                      <a:r>
                        <a:rPr lang="en-US" sz="1100" dirty="0"/>
                        <a:t>520</a:t>
                      </a:r>
                    </a:p>
                  </a:txBody>
                  <a:tcPr/>
                </a:tc>
                <a:tc>
                  <a:txBody>
                    <a:bodyPr/>
                    <a:lstStyle/>
                    <a:p>
                      <a:pPr algn="ctr"/>
                      <a:r>
                        <a:rPr lang="en-US" sz="1100" dirty="0"/>
                        <a:t>1040</a:t>
                      </a:r>
                    </a:p>
                  </a:txBody>
                  <a:tcPr/>
                </a:tc>
                <a:tc>
                  <a:txBody>
                    <a:bodyPr/>
                    <a:lstStyle/>
                    <a:p>
                      <a:pPr algn="ctr"/>
                      <a:r>
                        <a:rPr lang="en-US" sz="1100" dirty="0"/>
                        <a:t>2080</a:t>
                      </a:r>
                    </a:p>
                  </a:txBody>
                  <a:tcPr/>
                </a:tc>
                <a:extLst>
                  <a:ext uri="{0D108BD9-81ED-4DB2-BD59-A6C34878D82A}">
                    <a16:rowId xmlns:a16="http://schemas.microsoft.com/office/drawing/2014/main" val="511029591"/>
                  </a:ext>
                </a:extLst>
              </a:tr>
              <a:tr h="267158">
                <a:tc>
                  <a:txBody>
                    <a:bodyPr/>
                    <a:lstStyle/>
                    <a:p>
                      <a:pPr algn="ctr"/>
                      <a:r>
                        <a:rPr lang="en-US" sz="1050" dirty="0"/>
                        <a:t>4</a:t>
                      </a:r>
                    </a:p>
                  </a:txBody>
                  <a:tcPr/>
                </a:tc>
                <a:tc>
                  <a:txBody>
                    <a:bodyPr/>
                    <a:lstStyle/>
                    <a:p>
                      <a:pPr algn="ctr"/>
                      <a:r>
                        <a:rPr lang="en-US" sz="1050" dirty="0"/>
                        <a:t>16-QAM</a:t>
                      </a:r>
                    </a:p>
                  </a:txBody>
                  <a:tcPr/>
                </a:tc>
                <a:tc>
                  <a:txBody>
                    <a:bodyPr/>
                    <a:lstStyle/>
                    <a:p>
                      <a:pPr algn="ctr"/>
                      <a:r>
                        <a:rPr lang="en-US" sz="1050" dirty="0"/>
                        <a:t>3/4</a:t>
                      </a:r>
                    </a:p>
                  </a:txBody>
                  <a:tcPr/>
                </a:tc>
                <a:tc>
                  <a:txBody>
                    <a:bodyPr/>
                    <a:lstStyle/>
                    <a:p>
                      <a:pPr algn="ctr"/>
                      <a:r>
                        <a:rPr lang="en-US" sz="1100" dirty="0"/>
                        <a:t>390</a:t>
                      </a:r>
                    </a:p>
                  </a:txBody>
                  <a:tcPr/>
                </a:tc>
                <a:tc>
                  <a:txBody>
                    <a:bodyPr/>
                    <a:lstStyle/>
                    <a:p>
                      <a:pPr algn="ctr"/>
                      <a:r>
                        <a:rPr lang="en-US" sz="1100" dirty="0"/>
                        <a:t>780</a:t>
                      </a:r>
                    </a:p>
                  </a:txBody>
                  <a:tcPr/>
                </a:tc>
                <a:tc>
                  <a:txBody>
                    <a:bodyPr/>
                    <a:lstStyle/>
                    <a:p>
                      <a:pPr algn="ctr"/>
                      <a:r>
                        <a:rPr lang="en-US" sz="1100" dirty="0"/>
                        <a:t>1560</a:t>
                      </a:r>
                    </a:p>
                  </a:txBody>
                  <a:tcPr/>
                </a:tc>
                <a:tc>
                  <a:txBody>
                    <a:bodyPr/>
                    <a:lstStyle/>
                    <a:p>
                      <a:pPr algn="ctr"/>
                      <a:r>
                        <a:rPr lang="en-US" sz="1100" dirty="0"/>
                        <a:t>3120</a:t>
                      </a:r>
                    </a:p>
                  </a:txBody>
                  <a:tcPr/>
                </a:tc>
                <a:extLst>
                  <a:ext uri="{0D108BD9-81ED-4DB2-BD59-A6C34878D82A}">
                    <a16:rowId xmlns:a16="http://schemas.microsoft.com/office/drawing/2014/main" val="1474515119"/>
                  </a:ext>
                </a:extLst>
              </a:tr>
              <a:tr h="267158">
                <a:tc>
                  <a:txBody>
                    <a:bodyPr/>
                    <a:lstStyle/>
                    <a:p>
                      <a:pPr algn="ctr"/>
                      <a:r>
                        <a:rPr lang="en-US" sz="1050" dirty="0"/>
                        <a:t>5</a:t>
                      </a:r>
                    </a:p>
                  </a:txBody>
                  <a:tcPr/>
                </a:tc>
                <a:tc>
                  <a:txBody>
                    <a:bodyPr/>
                    <a:lstStyle/>
                    <a:p>
                      <a:pPr algn="ctr"/>
                      <a:r>
                        <a:rPr lang="en-US" sz="1050" dirty="0"/>
                        <a:t>64-QAM</a:t>
                      </a:r>
                    </a:p>
                  </a:txBody>
                  <a:tcPr/>
                </a:tc>
                <a:tc>
                  <a:txBody>
                    <a:bodyPr/>
                    <a:lstStyle/>
                    <a:p>
                      <a:pPr algn="ctr"/>
                      <a:r>
                        <a:rPr lang="en-US" sz="1050" dirty="0"/>
                        <a:t>2/3</a:t>
                      </a:r>
                    </a:p>
                  </a:txBody>
                  <a:tcPr/>
                </a:tc>
                <a:tc>
                  <a:txBody>
                    <a:bodyPr/>
                    <a:lstStyle/>
                    <a:p>
                      <a:pPr algn="ctr"/>
                      <a:r>
                        <a:rPr lang="en-US" sz="1100" dirty="0"/>
                        <a:t>520</a:t>
                      </a:r>
                    </a:p>
                  </a:txBody>
                  <a:tcPr/>
                </a:tc>
                <a:tc>
                  <a:txBody>
                    <a:bodyPr/>
                    <a:lstStyle/>
                    <a:p>
                      <a:pPr algn="ctr"/>
                      <a:r>
                        <a:rPr lang="en-US" sz="1100" dirty="0"/>
                        <a:t>1040</a:t>
                      </a:r>
                    </a:p>
                  </a:txBody>
                  <a:tcPr/>
                </a:tc>
                <a:tc>
                  <a:txBody>
                    <a:bodyPr/>
                    <a:lstStyle/>
                    <a:p>
                      <a:pPr algn="ctr"/>
                      <a:r>
                        <a:rPr lang="en-US" sz="1100" dirty="0"/>
                        <a:t>2080</a:t>
                      </a:r>
                    </a:p>
                  </a:txBody>
                  <a:tcPr/>
                </a:tc>
                <a:tc>
                  <a:txBody>
                    <a:bodyPr/>
                    <a:lstStyle/>
                    <a:p>
                      <a:pPr algn="ctr"/>
                      <a:r>
                        <a:rPr lang="en-US" sz="1100" dirty="0"/>
                        <a:t>4160</a:t>
                      </a:r>
                    </a:p>
                  </a:txBody>
                  <a:tcPr/>
                </a:tc>
                <a:extLst>
                  <a:ext uri="{0D108BD9-81ED-4DB2-BD59-A6C34878D82A}">
                    <a16:rowId xmlns:a16="http://schemas.microsoft.com/office/drawing/2014/main" val="651637845"/>
                  </a:ext>
                </a:extLst>
              </a:tr>
              <a:tr h="267158">
                <a:tc>
                  <a:txBody>
                    <a:bodyPr/>
                    <a:lstStyle/>
                    <a:p>
                      <a:pPr algn="ctr"/>
                      <a:r>
                        <a:rPr lang="en-US" sz="1050" dirty="0"/>
                        <a:t>6</a:t>
                      </a:r>
                    </a:p>
                  </a:txBody>
                  <a:tcPr/>
                </a:tc>
                <a:tc>
                  <a:txBody>
                    <a:bodyPr/>
                    <a:lstStyle/>
                    <a:p>
                      <a:pPr algn="ctr"/>
                      <a:r>
                        <a:rPr lang="en-US" sz="1050" dirty="0"/>
                        <a:t>64-QAM</a:t>
                      </a:r>
                    </a:p>
                  </a:txBody>
                  <a:tcPr/>
                </a:tc>
                <a:tc>
                  <a:txBody>
                    <a:bodyPr/>
                    <a:lstStyle/>
                    <a:p>
                      <a:pPr algn="ctr"/>
                      <a:r>
                        <a:rPr lang="en-US" sz="1050" dirty="0"/>
                        <a:t>3/4</a:t>
                      </a:r>
                    </a:p>
                  </a:txBody>
                  <a:tcPr/>
                </a:tc>
                <a:tc>
                  <a:txBody>
                    <a:bodyPr/>
                    <a:lstStyle/>
                    <a:p>
                      <a:pPr algn="ctr"/>
                      <a:r>
                        <a:rPr lang="en-US" sz="1100" dirty="0"/>
                        <a:t>585</a:t>
                      </a:r>
                    </a:p>
                  </a:txBody>
                  <a:tcPr/>
                </a:tc>
                <a:tc>
                  <a:txBody>
                    <a:bodyPr/>
                    <a:lstStyle/>
                    <a:p>
                      <a:pPr algn="ctr"/>
                      <a:r>
                        <a:rPr lang="en-US" sz="1100" dirty="0"/>
                        <a:t>1170</a:t>
                      </a:r>
                    </a:p>
                  </a:txBody>
                  <a:tcPr/>
                </a:tc>
                <a:tc>
                  <a:txBody>
                    <a:bodyPr/>
                    <a:lstStyle/>
                    <a:p>
                      <a:pPr algn="ctr"/>
                      <a:r>
                        <a:rPr lang="en-US" sz="1100" dirty="0"/>
                        <a:t>2340</a:t>
                      </a:r>
                    </a:p>
                  </a:txBody>
                  <a:tcPr/>
                </a:tc>
                <a:tc>
                  <a:txBody>
                    <a:bodyPr/>
                    <a:lstStyle/>
                    <a:p>
                      <a:pPr algn="ctr"/>
                      <a:r>
                        <a:rPr lang="en-US" sz="1100" dirty="0"/>
                        <a:t>4680</a:t>
                      </a:r>
                    </a:p>
                  </a:txBody>
                  <a:tcPr/>
                </a:tc>
                <a:extLst>
                  <a:ext uri="{0D108BD9-81ED-4DB2-BD59-A6C34878D82A}">
                    <a16:rowId xmlns:a16="http://schemas.microsoft.com/office/drawing/2014/main" val="2701775894"/>
                  </a:ext>
                </a:extLst>
              </a:tr>
              <a:tr h="267158">
                <a:tc>
                  <a:txBody>
                    <a:bodyPr/>
                    <a:lstStyle/>
                    <a:p>
                      <a:pPr algn="ctr"/>
                      <a:r>
                        <a:rPr lang="en-US" sz="1050" dirty="0"/>
                        <a:t>7</a:t>
                      </a:r>
                    </a:p>
                  </a:txBody>
                  <a:tcPr/>
                </a:tc>
                <a:tc>
                  <a:txBody>
                    <a:bodyPr/>
                    <a:lstStyle/>
                    <a:p>
                      <a:pPr algn="ctr"/>
                      <a:r>
                        <a:rPr lang="en-US" sz="1050" dirty="0"/>
                        <a:t>64-QAM</a:t>
                      </a:r>
                    </a:p>
                  </a:txBody>
                  <a:tcPr/>
                </a:tc>
                <a:tc>
                  <a:txBody>
                    <a:bodyPr/>
                    <a:lstStyle/>
                    <a:p>
                      <a:pPr algn="ctr"/>
                      <a:r>
                        <a:rPr lang="en-US" sz="1050" dirty="0"/>
                        <a:t>5/6</a:t>
                      </a:r>
                    </a:p>
                  </a:txBody>
                  <a:tcPr/>
                </a:tc>
                <a:tc>
                  <a:txBody>
                    <a:bodyPr/>
                    <a:lstStyle/>
                    <a:p>
                      <a:pPr algn="ctr"/>
                      <a:r>
                        <a:rPr lang="en-US" sz="1100" dirty="0"/>
                        <a:t>650</a:t>
                      </a:r>
                    </a:p>
                  </a:txBody>
                  <a:tcPr/>
                </a:tc>
                <a:tc>
                  <a:txBody>
                    <a:bodyPr/>
                    <a:lstStyle/>
                    <a:p>
                      <a:pPr algn="ctr"/>
                      <a:r>
                        <a:rPr lang="en-US" sz="1100" dirty="0"/>
                        <a:t>1300</a:t>
                      </a:r>
                    </a:p>
                  </a:txBody>
                  <a:tcPr/>
                </a:tc>
                <a:tc>
                  <a:txBody>
                    <a:bodyPr/>
                    <a:lstStyle/>
                    <a:p>
                      <a:pPr algn="ctr"/>
                      <a:r>
                        <a:rPr lang="en-US" sz="1100" dirty="0"/>
                        <a:t>2600</a:t>
                      </a:r>
                    </a:p>
                  </a:txBody>
                  <a:tcPr/>
                </a:tc>
                <a:tc>
                  <a:txBody>
                    <a:bodyPr/>
                    <a:lstStyle/>
                    <a:p>
                      <a:pPr algn="ctr"/>
                      <a:r>
                        <a:rPr lang="en-US" sz="1100" dirty="0"/>
                        <a:t>5200</a:t>
                      </a:r>
                    </a:p>
                  </a:txBody>
                  <a:tcPr/>
                </a:tc>
                <a:extLst>
                  <a:ext uri="{0D108BD9-81ED-4DB2-BD59-A6C34878D82A}">
                    <a16:rowId xmlns:a16="http://schemas.microsoft.com/office/drawing/2014/main" val="3610342120"/>
                  </a:ext>
                </a:extLst>
              </a:tr>
              <a:tr h="267158">
                <a:tc>
                  <a:txBody>
                    <a:bodyPr/>
                    <a:lstStyle/>
                    <a:p>
                      <a:pPr algn="ctr"/>
                      <a:r>
                        <a:rPr lang="en-US" sz="1050" dirty="0"/>
                        <a:t>8</a:t>
                      </a:r>
                    </a:p>
                  </a:txBody>
                  <a:tcPr/>
                </a:tc>
                <a:tc>
                  <a:txBody>
                    <a:bodyPr/>
                    <a:lstStyle/>
                    <a:p>
                      <a:pPr algn="ctr"/>
                      <a:r>
                        <a:rPr lang="en-US" sz="1050" dirty="0"/>
                        <a:t>256-QAM</a:t>
                      </a:r>
                    </a:p>
                  </a:txBody>
                  <a:tcPr/>
                </a:tc>
                <a:tc>
                  <a:txBody>
                    <a:bodyPr/>
                    <a:lstStyle/>
                    <a:p>
                      <a:pPr algn="ctr"/>
                      <a:r>
                        <a:rPr lang="en-US" sz="1050" dirty="0"/>
                        <a:t>3/4</a:t>
                      </a:r>
                    </a:p>
                  </a:txBody>
                  <a:tcPr/>
                </a:tc>
                <a:tc>
                  <a:txBody>
                    <a:bodyPr/>
                    <a:lstStyle/>
                    <a:p>
                      <a:pPr algn="ctr"/>
                      <a:r>
                        <a:rPr lang="en-US" sz="1100" dirty="0"/>
                        <a:t>780</a:t>
                      </a:r>
                    </a:p>
                  </a:txBody>
                  <a:tcPr/>
                </a:tc>
                <a:tc>
                  <a:txBody>
                    <a:bodyPr/>
                    <a:lstStyle/>
                    <a:p>
                      <a:pPr algn="ctr"/>
                      <a:r>
                        <a:rPr lang="en-US" sz="1100" dirty="0"/>
                        <a:t>1566</a:t>
                      </a:r>
                    </a:p>
                  </a:txBody>
                  <a:tcPr/>
                </a:tc>
                <a:tc>
                  <a:txBody>
                    <a:bodyPr/>
                    <a:lstStyle/>
                    <a:p>
                      <a:pPr algn="ctr"/>
                      <a:r>
                        <a:rPr lang="en-US" sz="1100" dirty="0"/>
                        <a:t>3120</a:t>
                      </a:r>
                    </a:p>
                  </a:txBody>
                  <a:tcPr/>
                </a:tc>
                <a:tc>
                  <a:txBody>
                    <a:bodyPr/>
                    <a:lstStyle/>
                    <a:p>
                      <a:pPr algn="ctr"/>
                      <a:r>
                        <a:rPr lang="en-US" sz="1100" dirty="0"/>
                        <a:t>6240</a:t>
                      </a:r>
                    </a:p>
                  </a:txBody>
                  <a:tcPr/>
                </a:tc>
                <a:extLst>
                  <a:ext uri="{0D108BD9-81ED-4DB2-BD59-A6C34878D82A}">
                    <a16:rowId xmlns:a16="http://schemas.microsoft.com/office/drawing/2014/main" val="3362355106"/>
                  </a:ext>
                </a:extLst>
              </a:tr>
              <a:tr h="267158">
                <a:tc>
                  <a:txBody>
                    <a:bodyPr/>
                    <a:lstStyle/>
                    <a:p>
                      <a:pPr algn="ctr"/>
                      <a:r>
                        <a:rPr lang="en-US" sz="1050" dirty="0"/>
                        <a:t>9</a:t>
                      </a:r>
                    </a:p>
                  </a:txBody>
                  <a:tcPr/>
                </a:tc>
                <a:tc>
                  <a:txBody>
                    <a:bodyPr/>
                    <a:lstStyle/>
                    <a:p>
                      <a:pPr algn="ctr"/>
                      <a:r>
                        <a:rPr lang="en-US" sz="1050" dirty="0"/>
                        <a:t>256-QAM</a:t>
                      </a:r>
                    </a:p>
                  </a:txBody>
                  <a:tcPr/>
                </a:tc>
                <a:tc>
                  <a:txBody>
                    <a:bodyPr/>
                    <a:lstStyle/>
                    <a:p>
                      <a:pPr algn="ctr"/>
                      <a:r>
                        <a:rPr lang="en-US" sz="1050" dirty="0"/>
                        <a:t>5/6</a:t>
                      </a:r>
                    </a:p>
                  </a:txBody>
                  <a:tcPr/>
                </a:tc>
                <a:tc>
                  <a:txBody>
                    <a:bodyPr/>
                    <a:lstStyle/>
                    <a:p>
                      <a:pPr algn="ctr"/>
                      <a:r>
                        <a:rPr lang="en-US" sz="1100" dirty="0"/>
                        <a:t>866.7</a:t>
                      </a:r>
                    </a:p>
                  </a:txBody>
                  <a:tcPr/>
                </a:tc>
                <a:tc>
                  <a:txBody>
                    <a:bodyPr/>
                    <a:lstStyle/>
                    <a:p>
                      <a:pPr algn="ctr"/>
                      <a:r>
                        <a:rPr lang="en-US" sz="1100" dirty="0"/>
                        <a:t>1733.3</a:t>
                      </a:r>
                    </a:p>
                  </a:txBody>
                  <a:tcPr/>
                </a:tc>
                <a:tc>
                  <a:txBody>
                    <a:bodyPr/>
                    <a:lstStyle/>
                    <a:p>
                      <a:pPr algn="ctr"/>
                      <a:r>
                        <a:rPr lang="en-US" sz="1100" dirty="0"/>
                        <a:t>3466.7</a:t>
                      </a:r>
                    </a:p>
                  </a:txBody>
                  <a:tcPr/>
                </a:tc>
                <a:tc>
                  <a:txBody>
                    <a:bodyPr/>
                    <a:lstStyle/>
                    <a:p>
                      <a:pPr algn="ctr"/>
                      <a:r>
                        <a:rPr lang="en-US" sz="1100" dirty="0">
                          <a:solidFill>
                            <a:srgbClr val="FF0000"/>
                          </a:solidFill>
                        </a:rPr>
                        <a:t>6933.3</a:t>
                      </a:r>
                    </a:p>
                  </a:txBody>
                  <a:tcPr/>
                </a:tc>
                <a:extLst>
                  <a:ext uri="{0D108BD9-81ED-4DB2-BD59-A6C34878D82A}">
                    <a16:rowId xmlns:a16="http://schemas.microsoft.com/office/drawing/2014/main" val="3211485330"/>
                  </a:ext>
                </a:extLst>
              </a:tr>
            </a:tbl>
          </a:graphicData>
        </a:graphic>
      </p:graphicFrame>
    </p:spTree>
    <p:extLst>
      <p:ext uri="{BB962C8B-B14F-4D97-AF65-F5344CB8AC3E}">
        <p14:creationId xmlns:p14="http://schemas.microsoft.com/office/powerpoint/2010/main" val="973988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60 GHz Digital beamforming</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Phased antenna array</a:t>
            </a:r>
          </a:p>
          <a:p>
            <a:pPr lvl="1"/>
            <a:r>
              <a:rPr lang="en-US" sz="2000" dirty="0"/>
              <a:t>Multiple antennas combined to form a larger antenna array</a:t>
            </a:r>
          </a:p>
          <a:p>
            <a:pPr lvl="1"/>
            <a:r>
              <a:rPr lang="en-US" sz="2000" dirty="0"/>
              <a:t>Each antenna in the array is referred as antenna element</a:t>
            </a:r>
          </a:p>
          <a:p>
            <a:pPr lvl="1"/>
            <a:r>
              <a:rPr lang="en-US" sz="2000" dirty="0"/>
              <a:t>Smaller form factor – can fit in mobile devices</a:t>
            </a:r>
          </a:p>
          <a:p>
            <a:pPr lvl="1"/>
            <a:endParaRPr lang="en-US" sz="2000" dirty="0"/>
          </a:p>
          <a:p>
            <a:pPr lvl="1"/>
            <a:r>
              <a:rPr lang="en-US" sz="2000" dirty="0"/>
              <a:t>More antenna elements </a:t>
            </a:r>
          </a:p>
          <a:p>
            <a:pPr lvl="2"/>
            <a:r>
              <a:rPr lang="en-US" sz="1600" dirty="0"/>
              <a:t>Higher directional gain</a:t>
            </a:r>
          </a:p>
          <a:p>
            <a:pPr lvl="2"/>
            <a:r>
              <a:rPr lang="en-US" sz="1600" dirty="0"/>
              <a:t>Complex high-precision design required</a:t>
            </a:r>
          </a:p>
          <a:p>
            <a:pPr lvl="2"/>
            <a:endParaRPr lang="en-US" sz="1600" dirty="0"/>
          </a:p>
          <a:p>
            <a:r>
              <a:rPr lang="en-US" sz="2400" dirty="0"/>
              <a:t>Rule of thumb for antenna spacing</a:t>
            </a:r>
          </a:p>
          <a:p>
            <a:pPr lvl="1"/>
            <a:r>
              <a:rPr lang="en-US" sz="2000" dirty="0"/>
              <a:t>Antennas spaced at a distance that is half of the signal wavelength increase beamforming gain</a:t>
            </a:r>
          </a:p>
          <a:p>
            <a:pPr lvl="1"/>
            <a:endParaRPr lang="en-US" sz="2000" dirty="0"/>
          </a:p>
          <a:p>
            <a:r>
              <a:rPr lang="en-US" sz="2400" dirty="0"/>
              <a:t>60 GHz multi-antenna systems</a:t>
            </a:r>
          </a:p>
          <a:p>
            <a:pPr lvl="1"/>
            <a:r>
              <a:rPr lang="en-US" sz="2000" dirty="0"/>
              <a:t>Wavelength in millimeter means that antennas can be placed very close to each other</a:t>
            </a:r>
          </a:p>
          <a:p>
            <a:pPr marL="457200" lvl="1" indent="0">
              <a:buNone/>
            </a:pPr>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20</a:t>
            </a:fld>
            <a:endParaRPr lang="en-US" dirty="0"/>
          </a:p>
        </p:txBody>
      </p:sp>
    </p:spTree>
    <p:extLst>
      <p:ext uri="{BB962C8B-B14F-4D97-AF65-F5344CB8AC3E}">
        <p14:creationId xmlns:p14="http://schemas.microsoft.com/office/powerpoint/2010/main" val="28310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Phased antenna array</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err="1"/>
              <a:t>Wilocity</a:t>
            </a:r>
            <a:r>
              <a:rPr lang="en-US" sz="2400" dirty="0"/>
              <a:t>, Qualcomm 60 GHz antenna array</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12" y="1709384"/>
            <a:ext cx="5667375" cy="3190875"/>
          </a:xfrm>
          <a:prstGeom prst="rect">
            <a:avLst/>
          </a:prstGeom>
        </p:spPr>
      </p:pic>
      <p:sp>
        <p:nvSpPr>
          <p:cNvPr id="5" name="Rectangle 4"/>
          <p:cNvSpPr/>
          <p:nvPr/>
        </p:nvSpPr>
        <p:spPr>
          <a:xfrm>
            <a:off x="2694273" y="5202530"/>
            <a:ext cx="3755452" cy="369332"/>
          </a:xfrm>
          <a:prstGeom prst="rect">
            <a:avLst/>
          </a:prstGeom>
        </p:spPr>
        <p:txBody>
          <a:bodyPr wrap="none">
            <a:spAutoFit/>
          </a:bodyPr>
          <a:lstStyle/>
          <a:p>
            <a:r>
              <a:rPr lang="en-US" dirty="0"/>
              <a:t>http://wilocity.com/products/chipsets</a:t>
            </a:r>
          </a:p>
        </p:txBody>
      </p:sp>
    </p:spTree>
    <p:extLst>
      <p:ext uri="{BB962C8B-B14F-4D97-AF65-F5344CB8AC3E}">
        <p14:creationId xmlns:p14="http://schemas.microsoft.com/office/powerpoint/2010/main" val="3292475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dirty="0"/>
              <a:t>Phased antenna array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22</a:t>
            </a:fld>
            <a:endParaRPr lang="en-US" dirty="0"/>
          </a:p>
        </p:txBody>
      </p:sp>
      <p:pic>
        <p:nvPicPr>
          <p:cNvPr id="4" name="Picture 3"/>
          <p:cNvPicPr>
            <a:picLocks noChangeAspect="1"/>
          </p:cNvPicPr>
          <p:nvPr/>
        </p:nvPicPr>
        <p:blipFill>
          <a:blip r:embed="rId2"/>
          <a:stretch>
            <a:fillRect/>
          </a:stretch>
        </p:blipFill>
        <p:spPr>
          <a:xfrm>
            <a:off x="1219200" y="837607"/>
            <a:ext cx="6527689" cy="5874920"/>
          </a:xfrm>
          <a:prstGeom prst="rect">
            <a:avLst/>
          </a:prstGeom>
        </p:spPr>
      </p:pic>
      <p:sp>
        <p:nvSpPr>
          <p:cNvPr id="5" name="TextBox 4"/>
          <p:cNvSpPr txBox="1"/>
          <p:nvPr/>
        </p:nvSpPr>
        <p:spPr>
          <a:xfrm>
            <a:off x="7280031" y="5442439"/>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99561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Beamforming - Challenges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Device mobility </a:t>
            </a:r>
          </a:p>
          <a:p>
            <a:pPr lvl="1"/>
            <a:r>
              <a:rPr lang="en-US" sz="2000" dirty="0"/>
              <a:t>Transmitter and receiver beams can be misaligned if either of them are mobile</a:t>
            </a:r>
          </a:p>
          <a:p>
            <a:pPr lvl="1"/>
            <a:r>
              <a:rPr lang="en-US" sz="2000" dirty="0"/>
              <a:t>Requires fast beam switching – constantly adapt the direction of beam</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r>
              <a:rPr lang="en-US" sz="2400" dirty="0"/>
              <a:t>Link outage</a:t>
            </a:r>
          </a:p>
          <a:p>
            <a:pPr lvl="1"/>
            <a:r>
              <a:rPr lang="en-US" sz="2000" dirty="0"/>
              <a:t>Misalignment can result in disconnection of the link</a:t>
            </a:r>
          </a:p>
          <a:p>
            <a:pPr lvl="1"/>
            <a:r>
              <a:rPr lang="en-US" sz="2000" dirty="0"/>
              <a:t>Requires complete exhaustive search to re-establish link</a:t>
            </a:r>
          </a:p>
          <a:p>
            <a:pPr lvl="1"/>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23</a:t>
            </a:fld>
            <a:endParaRPr lang="en-US" dirty="0"/>
          </a:p>
        </p:txBody>
      </p:sp>
      <p:pic>
        <p:nvPicPr>
          <p:cNvPr id="4" name="Picture 3"/>
          <p:cNvPicPr>
            <a:picLocks noChangeAspect="1"/>
          </p:cNvPicPr>
          <p:nvPr/>
        </p:nvPicPr>
        <p:blipFill>
          <a:blip r:embed="rId2"/>
          <a:stretch>
            <a:fillRect/>
          </a:stretch>
        </p:blipFill>
        <p:spPr>
          <a:xfrm>
            <a:off x="2508415" y="2695991"/>
            <a:ext cx="1917600" cy="2172600"/>
          </a:xfrm>
          <a:prstGeom prst="rect">
            <a:avLst/>
          </a:prstGeom>
        </p:spPr>
      </p:pic>
      <p:pic>
        <p:nvPicPr>
          <p:cNvPr id="6" name="Picture 5"/>
          <p:cNvPicPr>
            <a:picLocks noChangeAspect="1"/>
          </p:cNvPicPr>
          <p:nvPr/>
        </p:nvPicPr>
        <p:blipFill>
          <a:blip r:embed="rId3"/>
          <a:stretch>
            <a:fillRect/>
          </a:stretch>
        </p:blipFill>
        <p:spPr>
          <a:xfrm>
            <a:off x="4979733" y="3424089"/>
            <a:ext cx="2774400" cy="428400"/>
          </a:xfrm>
          <a:prstGeom prst="rect">
            <a:avLst/>
          </a:prstGeom>
        </p:spPr>
      </p:pic>
    </p:spTree>
    <p:extLst>
      <p:ext uri="{BB962C8B-B14F-4D97-AF65-F5344CB8AC3E}">
        <p14:creationId xmlns:p14="http://schemas.microsoft.com/office/powerpoint/2010/main" val="160067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Adaptive beamforming</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Adaptive beamforming</a:t>
            </a:r>
          </a:p>
          <a:p>
            <a:pPr lvl="1"/>
            <a:r>
              <a:rPr lang="en-US" sz="2000" dirty="0" err="1"/>
              <a:t>Tx</a:t>
            </a:r>
            <a:r>
              <a:rPr lang="en-US" sz="2000" dirty="0"/>
              <a:t> measure the channel conditions and constantly adapt the beam based on Rx mobility</a:t>
            </a:r>
          </a:p>
          <a:p>
            <a:pPr lvl="1"/>
            <a:endParaRPr lang="en-US" sz="2000" dirty="0"/>
          </a:p>
          <a:p>
            <a:r>
              <a:rPr lang="en-US" sz="2400" dirty="0"/>
              <a:t>Channel feedback</a:t>
            </a:r>
          </a:p>
          <a:p>
            <a:pPr lvl="1"/>
            <a:r>
              <a:rPr lang="en-US" sz="2000" dirty="0"/>
              <a:t>Rx actively provides channel measurement (CSI) </a:t>
            </a:r>
          </a:p>
          <a:p>
            <a:pPr lvl="1"/>
            <a:r>
              <a:rPr lang="en-US" sz="2000" dirty="0" err="1"/>
              <a:t>Tx</a:t>
            </a:r>
            <a:r>
              <a:rPr lang="en-US" sz="2000" dirty="0"/>
              <a:t> uses the CSI to calculate the beam steering matrix</a:t>
            </a:r>
          </a:p>
          <a:p>
            <a:pPr lvl="1"/>
            <a:r>
              <a:rPr lang="en-US" sz="2000" dirty="0"/>
              <a:t>Beam steering matrix – phase of each beamforming matrix</a:t>
            </a:r>
          </a:p>
          <a:p>
            <a:pPr lvl="1"/>
            <a:endParaRPr lang="en-US" sz="2000" dirty="0"/>
          </a:p>
          <a:p>
            <a:pPr lvl="1"/>
            <a:endParaRPr lang="en-US" sz="2000" dirty="0"/>
          </a:p>
          <a:p>
            <a:pPr lvl="1"/>
            <a:endParaRPr lang="en-US" sz="2000" dirty="0"/>
          </a:p>
          <a:p>
            <a:r>
              <a:rPr lang="en-US" sz="2400" dirty="0"/>
              <a:t>Challenges in using adaptive beamforming for 60 GHz?</a:t>
            </a:r>
          </a:p>
          <a:p>
            <a:pPr lvl="1"/>
            <a:r>
              <a:rPr lang="en-US" sz="2000" dirty="0"/>
              <a:t>Large number of </a:t>
            </a:r>
            <a:r>
              <a:rPr lang="en-US" sz="2000" dirty="0" err="1"/>
              <a:t>Tx</a:t>
            </a:r>
            <a:r>
              <a:rPr lang="en-US" sz="2000" dirty="0"/>
              <a:t> and Rx antenna</a:t>
            </a:r>
          </a:p>
          <a:p>
            <a:pPr lvl="1"/>
            <a:r>
              <a:rPr lang="en-US" sz="2000" dirty="0"/>
              <a:t>Wider channels mean many subcarriers</a:t>
            </a:r>
          </a:p>
          <a:p>
            <a:pPr lvl="1"/>
            <a:r>
              <a:rPr lang="en-US" sz="2000" dirty="0"/>
              <a:t>CSI (</a:t>
            </a:r>
            <a:r>
              <a:rPr lang="en-US" sz="2000" dirty="0" err="1"/>
              <a:t>Tx</a:t>
            </a:r>
            <a:r>
              <a:rPr lang="en-US" sz="2000" dirty="0"/>
              <a:t> antenna x Rx antenna x subcarriers) can be very large</a:t>
            </a:r>
          </a:p>
          <a:p>
            <a:pPr lvl="1"/>
            <a:r>
              <a:rPr lang="en-US" sz="2000" dirty="0"/>
              <a:t>Prohibitive overhead to share CSI constantly</a:t>
            </a:r>
          </a:p>
          <a:p>
            <a:endParaRPr lang="en-US" sz="2400" dirty="0"/>
          </a:p>
          <a:p>
            <a:pPr lvl="1"/>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24</a:t>
            </a:fld>
            <a:endParaRPr lang="en-US" dirty="0"/>
          </a:p>
        </p:txBody>
      </p:sp>
      <p:pic>
        <p:nvPicPr>
          <p:cNvPr id="5" name="Picture 4"/>
          <p:cNvPicPr>
            <a:picLocks noChangeAspect="1"/>
          </p:cNvPicPr>
          <p:nvPr/>
        </p:nvPicPr>
        <p:blipFill>
          <a:blip r:embed="rId2"/>
          <a:stretch>
            <a:fillRect/>
          </a:stretch>
        </p:blipFill>
        <p:spPr>
          <a:xfrm>
            <a:off x="7070536" y="2026957"/>
            <a:ext cx="1917600" cy="2172600"/>
          </a:xfrm>
          <a:prstGeom prst="rect">
            <a:avLst/>
          </a:prstGeom>
        </p:spPr>
      </p:pic>
      <p:pic>
        <p:nvPicPr>
          <p:cNvPr id="6" name="Picture 5"/>
          <p:cNvPicPr>
            <a:picLocks noChangeAspect="1"/>
          </p:cNvPicPr>
          <p:nvPr/>
        </p:nvPicPr>
        <p:blipFill>
          <a:blip r:embed="rId3"/>
          <a:stretch>
            <a:fillRect/>
          </a:stretch>
        </p:blipFill>
        <p:spPr>
          <a:xfrm>
            <a:off x="6369600" y="4199557"/>
            <a:ext cx="2774400" cy="428400"/>
          </a:xfrm>
          <a:prstGeom prst="rect">
            <a:avLst/>
          </a:prstGeom>
        </p:spPr>
      </p:pic>
    </p:spTree>
    <p:extLst>
      <p:ext uri="{BB962C8B-B14F-4D97-AF65-F5344CB8AC3E}">
        <p14:creationId xmlns:p14="http://schemas.microsoft.com/office/powerpoint/2010/main" val="174243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Codebook</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An alternative to adaptive beamforming</a:t>
            </a:r>
          </a:p>
          <a:p>
            <a:endParaRPr lang="en-US" sz="2400" dirty="0"/>
          </a:p>
          <a:p>
            <a:r>
              <a:rPr lang="en-US" sz="2400" dirty="0"/>
              <a:t>Codebook</a:t>
            </a:r>
          </a:p>
          <a:p>
            <a:pPr lvl="1"/>
            <a:r>
              <a:rPr lang="en-US" sz="2000" dirty="0"/>
              <a:t>A pre-calculated collection of beam directions </a:t>
            </a:r>
          </a:p>
          <a:p>
            <a:pPr lvl="1"/>
            <a:r>
              <a:rPr lang="en-US" sz="2000" dirty="0"/>
              <a:t>All beam directions together cover the entire space</a:t>
            </a:r>
          </a:p>
          <a:p>
            <a:pPr lvl="1"/>
            <a:endParaRPr lang="en-US" sz="2000" dirty="0"/>
          </a:p>
          <a:p>
            <a:r>
              <a:rPr lang="en-US" sz="2400" dirty="0"/>
              <a:t>How to use codebook?</a:t>
            </a:r>
          </a:p>
          <a:p>
            <a:pPr lvl="1"/>
            <a:r>
              <a:rPr lang="en-US" sz="2000" dirty="0"/>
              <a:t>Choose a beam direction that maximizes the link connection strength</a:t>
            </a:r>
          </a:p>
          <a:p>
            <a:pPr lvl="1"/>
            <a:r>
              <a:rPr lang="en-US" sz="2000" dirty="0"/>
              <a:t>Switching beam directions can be achieved with very small latency (in </a:t>
            </a:r>
            <a:r>
              <a:rPr lang="en-US" sz="2000" dirty="0" err="1"/>
              <a:t>nano</a:t>
            </a:r>
            <a:r>
              <a:rPr lang="en-US" sz="2000" dirty="0"/>
              <a:t> seconds)</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25</a:t>
            </a:fld>
            <a:endParaRPr lang="en-US" dirty="0"/>
          </a:p>
        </p:txBody>
      </p:sp>
      <p:pic>
        <p:nvPicPr>
          <p:cNvPr id="4" name="Picture 3"/>
          <p:cNvPicPr>
            <a:picLocks noChangeAspect="1"/>
          </p:cNvPicPr>
          <p:nvPr/>
        </p:nvPicPr>
        <p:blipFill>
          <a:blip r:embed="rId2"/>
          <a:stretch>
            <a:fillRect/>
          </a:stretch>
        </p:blipFill>
        <p:spPr>
          <a:xfrm>
            <a:off x="2727257" y="4615543"/>
            <a:ext cx="2881386" cy="1940230"/>
          </a:xfrm>
          <a:prstGeom prst="rect">
            <a:avLst/>
          </a:prstGeom>
        </p:spPr>
      </p:pic>
    </p:spTree>
    <p:extLst>
      <p:ext uri="{BB962C8B-B14F-4D97-AF65-F5344CB8AC3E}">
        <p14:creationId xmlns:p14="http://schemas.microsoft.com/office/powerpoint/2010/main" val="1406784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Codebook</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Codebook patterns</a:t>
            </a:r>
          </a:p>
          <a:p>
            <a:pPr lvl="1"/>
            <a:r>
              <a:rPr lang="en-US" sz="2000" dirty="0"/>
              <a:t>Codebook contains multiple patterns</a:t>
            </a:r>
          </a:p>
          <a:p>
            <a:pPr lvl="1"/>
            <a:r>
              <a:rPr lang="en-US" sz="2000" dirty="0"/>
              <a:t>Each pattern is a set of weights applied to the antenna elements</a:t>
            </a:r>
          </a:p>
          <a:p>
            <a:pPr lvl="1"/>
            <a:r>
              <a:rPr lang="en-US" sz="2000" dirty="0"/>
              <a:t>Applying the weights results in creation of beams of that pattern</a:t>
            </a:r>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26</a:t>
            </a:fld>
            <a:endParaRPr lang="en-US" dirty="0"/>
          </a:p>
        </p:txBody>
      </p:sp>
      <p:pic>
        <p:nvPicPr>
          <p:cNvPr id="5" name="Picture 4"/>
          <p:cNvPicPr>
            <a:picLocks noChangeAspect="1"/>
          </p:cNvPicPr>
          <p:nvPr/>
        </p:nvPicPr>
        <p:blipFill>
          <a:blip r:embed="rId2"/>
          <a:stretch>
            <a:fillRect/>
          </a:stretch>
        </p:blipFill>
        <p:spPr>
          <a:xfrm>
            <a:off x="2630300" y="3081575"/>
            <a:ext cx="3883399" cy="2614952"/>
          </a:xfrm>
          <a:prstGeom prst="rect">
            <a:avLst/>
          </a:prstGeom>
        </p:spPr>
      </p:pic>
      <p:sp>
        <p:nvSpPr>
          <p:cNvPr id="6" name="TextBox 5"/>
          <p:cNvSpPr txBox="1"/>
          <p:nvPr/>
        </p:nvSpPr>
        <p:spPr>
          <a:xfrm>
            <a:off x="5996354" y="4097216"/>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4020199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Codebook Generation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DFT codebook generation</a:t>
            </a:r>
          </a:p>
          <a:p>
            <a:pPr lvl="1"/>
            <a:r>
              <a:rPr lang="en-US" sz="2000" dirty="0"/>
              <a:t>Consider a node with P antenna, and you want to generate Q patterns, the weights of each pattern are calculated using – </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27</a:t>
            </a:fld>
            <a:endParaRPr lang="en-US" dirty="0"/>
          </a:p>
        </p:txBody>
      </p:sp>
      <p:pic>
        <p:nvPicPr>
          <p:cNvPr id="4" name="Picture 3"/>
          <p:cNvPicPr>
            <a:picLocks noChangeAspect="1"/>
          </p:cNvPicPr>
          <p:nvPr/>
        </p:nvPicPr>
        <p:blipFill>
          <a:blip r:embed="rId2"/>
          <a:stretch>
            <a:fillRect/>
          </a:stretch>
        </p:blipFill>
        <p:spPr>
          <a:xfrm>
            <a:off x="1284044" y="2072278"/>
            <a:ext cx="6079201" cy="1336200"/>
          </a:xfrm>
          <a:prstGeom prst="rect">
            <a:avLst/>
          </a:prstGeom>
        </p:spPr>
      </p:pic>
      <p:pic>
        <p:nvPicPr>
          <p:cNvPr id="5" name="Picture 4"/>
          <p:cNvPicPr>
            <a:picLocks noChangeAspect="1"/>
          </p:cNvPicPr>
          <p:nvPr/>
        </p:nvPicPr>
        <p:blipFill>
          <a:blip r:embed="rId3"/>
          <a:stretch>
            <a:fillRect/>
          </a:stretch>
        </p:blipFill>
        <p:spPr>
          <a:xfrm>
            <a:off x="1284044" y="3835514"/>
            <a:ext cx="6212444" cy="2624886"/>
          </a:xfrm>
          <a:prstGeom prst="rect">
            <a:avLst/>
          </a:prstGeom>
        </p:spPr>
      </p:pic>
      <p:sp>
        <p:nvSpPr>
          <p:cNvPr id="8" name="TextBox 7"/>
          <p:cNvSpPr txBox="1"/>
          <p:nvPr/>
        </p:nvSpPr>
        <p:spPr>
          <a:xfrm>
            <a:off x="7188757" y="6236540"/>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1659821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Digital Beamforming</a:t>
            </a:r>
          </a:p>
        </p:txBody>
      </p:sp>
      <p:sp>
        <p:nvSpPr>
          <p:cNvPr id="3" name="Content Placeholder 2"/>
          <p:cNvSpPr>
            <a:spLocks noGrp="1"/>
          </p:cNvSpPr>
          <p:nvPr>
            <p:ph idx="1"/>
          </p:nvPr>
        </p:nvSpPr>
        <p:spPr>
          <a:xfrm>
            <a:off x="3714044" y="808866"/>
            <a:ext cx="5069721" cy="5860472"/>
          </a:xfrm>
        </p:spPr>
        <p:txBody>
          <a:bodyPr>
            <a:normAutofit/>
          </a:bodyPr>
          <a:lstStyle/>
          <a:p>
            <a:r>
              <a:rPr lang="en-US" sz="2000" dirty="0"/>
              <a:t>How to apply the codebook weights?</a:t>
            </a:r>
          </a:p>
          <a:p>
            <a:pPr lvl="1"/>
            <a:r>
              <a:rPr lang="en-US" sz="1800" dirty="0"/>
              <a:t>Codebook weight is a complex number representing the phase shift and amplitude modification for each antenna element</a:t>
            </a:r>
          </a:p>
          <a:p>
            <a:pPr lvl="1"/>
            <a:endParaRPr lang="en-US" sz="1800" dirty="0"/>
          </a:p>
          <a:p>
            <a:r>
              <a:rPr lang="en-US" sz="2000" dirty="0"/>
              <a:t>Pattern generation</a:t>
            </a:r>
          </a:p>
          <a:p>
            <a:pPr lvl="1"/>
            <a:r>
              <a:rPr lang="en-US" sz="1800" dirty="0"/>
              <a:t>When all weights of a pattern are applied to the antenna elements, the corresponding beam pattern is generated</a:t>
            </a:r>
          </a:p>
          <a:p>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28</a:t>
            </a:fld>
            <a:endParaRPr lang="en-US" dirty="0"/>
          </a:p>
        </p:txBody>
      </p:sp>
      <p:pic>
        <p:nvPicPr>
          <p:cNvPr id="5" name="Picture 4"/>
          <p:cNvPicPr>
            <a:picLocks noChangeAspect="1"/>
          </p:cNvPicPr>
          <p:nvPr/>
        </p:nvPicPr>
        <p:blipFill>
          <a:blip r:embed="rId2"/>
          <a:stretch>
            <a:fillRect/>
          </a:stretch>
        </p:blipFill>
        <p:spPr>
          <a:xfrm>
            <a:off x="345677" y="935949"/>
            <a:ext cx="3234169" cy="1546776"/>
          </a:xfrm>
          <a:prstGeom prst="rect">
            <a:avLst/>
          </a:prstGeom>
        </p:spPr>
      </p:pic>
      <p:sp>
        <p:nvSpPr>
          <p:cNvPr id="6" name="Oval 5"/>
          <p:cNvSpPr/>
          <p:nvPr/>
        </p:nvSpPr>
        <p:spPr>
          <a:xfrm>
            <a:off x="2969987" y="1218270"/>
            <a:ext cx="282222" cy="327378"/>
          </a:xfrm>
          <a:prstGeom prst="ellipse">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263887" y="1381959"/>
            <a:ext cx="959556" cy="16368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553605" y="1218137"/>
            <a:ext cx="528735" cy="1335138"/>
          </a:xfrm>
          <a:prstGeom prst="ellipse">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428380" y="4494386"/>
            <a:ext cx="3894010" cy="2210227"/>
          </a:xfrm>
          <a:prstGeom prst="rect">
            <a:avLst/>
          </a:prstGeom>
        </p:spPr>
      </p:pic>
      <p:cxnSp>
        <p:nvCxnSpPr>
          <p:cNvPr id="21" name="Straight Arrow Connector 20"/>
          <p:cNvCxnSpPr>
            <a:stCxn id="11" idx="4"/>
            <a:endCxn id="4" idx="0"/>
          </p:cNvCxnSpPr>
          <p:nvPr/>
        </p:nvCxnSpPr>
        <p:spPr>
          <a:xfrm flipH="1">
            <a:off x="1552439" y="2553275"/>
            <a:ext cx="265534" cy="51504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stretch>
            <a:fillRect/>
          </a:stretch>
        </p:blipFill>
        <p:spPr>
          <a:xfrm>
            <a:off x="5204132" y="4083983"/>
            <a:ext cx="3453207" cy="2325275"/>
          </a:xfrm>
          <a:prstGeom prst="rect">
            <a:avLst/>
          </a:prstGeom>
        </p:spPr>
      </p:pic>
      <p:cxnSp>
        <p:nvCxnSpPr>
          <p:cNvPr id="25" name="Straight Arrow Connector 24"/>
          <p:cNvCxnSpPr/>
          <p:nvPr/>
        </p:nvCxnSpPr>
        <p:spPr>
          <a:xfrm flipV="1">
            <a:off x="4651131" y="5246620"/>
            <a:ext cx="533518" cy="9910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540978" y="4346222"/>
            <a:ext cx="1116361" cy="191911"/>
          </a:xfrm>
          <a:prstGeom prst="ellipse">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826" y="3068320"/>
            <a:ext cx="2571226" cy="2031325"/>
          </a:xfrm>
          <a:prstGeom prst="rect">
            <a:avLst/>
          </a:prstGeom>
          <a:noFill/>
        </p:spPr>
        <p:txBody>
          <a:bodyPr wrap="square" rtlCol="0">
            <a:spAutoFit/>
          </a:bodyPr>
          <a:lstStyle/>
          <a:p>
            <a:r>
              <a:rPr lang="en-US" sz="1400" dirty="0"/>
              <a:t>Signal: s(t) = x(t) + j y(t)</a:t>
            </a:r>
          </a:p>
          <a:p>
            <a:endParaRPr lang="en-US" sz="1400" dirty="0"/>
          </a:p>
          <a:p>
            <a:r>
              <a:rPr lang="en-US" sz="1400" dirty="0"/>
              <a:t>Weight: w = a (cos </a:t>
            </a:r>
            <a:r>
              <a:rPr lang="el-GR" sz="1400" dirty="0"/>
              <a:t>θ</a:t>
            </a:r>
            <a:r>
              <a:rPr lang="en-US" sz="1400" dirty="0"/>
              <a:t>) + j a (sin </a:t>
            </a:r>
            <a:r>
              <a:rPr lang="el-GR" sz="1400" dirty="0"/>
              <a:t>θ</a:t>
            </a:r>
            <a:r>
              <a:rPr lang="en-US" sz="1400" dirty="0"/>
              <a:t>)</a:t>
            </a:r>
          </a:p>
          <a:p>
            <a:r>
              <a:rPr lang="en-US" sz="1400" dirty="0"/>
              <a:t>a = amplitude </a:t>
            </a:r>
          </a:p>
          <a:p>
            <a:r>
              <a:rPr lang="en-US" sz="1400" dirty="0"/>
              <a:t>θ = phase shift</a:t>
            </a:r>
          </a:p>
          <a:p>
            <a:endParaRPr lang="en-US" sz="1400" dirty="0"/>
          </a:p>
          <a:p>
            <a:r>
              <a:rPr lang="en-US" sz="1400" dirty="0"/>
              <a:t>For each antenna element:</a:t>
            </a:r>
          </a:p>
          <a:p>
            <a:r>
              <a:rPr lang="en-US" sz="1400" dirty="0"/>
              <a:t>	calculate s(t) * w</a:t>
            </a:r>
          </a:p>
          <a:p>
            <a:endParaRPr lang="en-US" sz="1400" dirty="0"/>
          </a:p>
        </p:txBody>
      </p:sp>
      <p:cxnSp>
        <p:nvCxnSpPr>
          <p:cNvPr id="18" name="Straight Arrow Connector 17"/>
          <p:cNvCxnSpPr/>
          <p:nvPr/>
        </p:nvCxnSpPr>
        <p:spPr>
          <a:xfrm>
            <a:off x="2602523" y="4083982"/>
            <a:ext cx="977323" cy="54077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8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dirty="0"/>
              <a:t>Codebook example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29</a:t>
            </a:fld>
            <a:endParaRPr lang="en-US" dirty="0"/>
          </a:p>
        </p:txBody>
      </p:sp>
      <p:pic>
        <p:nvPicPr>
          <p:cNvPr id="4" name="Picture 3"/>
          <p:cNvPicPr>
            <a:picLocks noChangeAspect="1"/>
          </p:cNvPicPr>
          <p:nvPr/>
        </p:nvPicPr>
        <p:blipFill>
          <a:blip r:embed="rId2"/>
          <a:stretch>
            <a:fillRect/>
          </a:stretch>
        </p:blipFill>
        <p:spPr>
          <a:xfrm>
            <a:off x="2513050" y="1219478"/>
            <a:ext cx="4117900" cy="3513777"/>
          </a:xfrm>
          <a:prstGeom prst="rect">
            <a:avLst/>
          </a:prstGeom>
        </p:spPr>
      </p:pic>
      <p:pic>
        <p:nvPicPr>
          <p:cNvPr id="5" name="Picture 4"/>
          <p:cNvPicPr>
            <a:picLocks noChangeAspect="1"/>
          </p:cNvPicPr>
          <p:nvPr/>
        </p:nvPicPr>
        <p:blipFill>
          <a:blip r:embed="rId3"/>
          <a:stretch>
            <a:fillRect/>
          </a:stretch>
        </p:blipFill>
        <p:spPr>
          <a:xfrm>
            <a:off x="2020549" y="5185400"/>
            <a:ext cx="4610401" cy="1275000"/>
          </a:xfrm>
          <a:prstGeom prst="rect">
            <a:avLst/>
          </a:prstGeom>
        </p:spPr>
      </p:pic>
      <p:sp>
        <p:nvSpPr>
          <p:cNvPr id="8" name="TextBox 7"/>
          <p:cNvSpPr txBox="1"/>
          <p:nvPr/>
        </p:nvSpPr>
        <p:spPr>
          <a:xfrm>
            <a:off x="6392008" y="3921370"/>
            <a:ext cx="615462"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25383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Challenges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Problem</a:t>
            </a:r>
          </a:p>
          <a:p>
            <a:pPr lvl="1"/>
            <a:r>
              <a:rPr lang="en-US" sz="2000" dirty="0"/>
              <a:t>Noticeable difference in practice and theory</a:t>
            </a:r>
          </a:p>
          <a:p>
            <a:pPr lvl="1"/>
            <a:endParaRPr lang="en-US" sz="2000" dirty="0"/>
          </a:p>
          <a:p>
            <a:r>
              <a:rPr lang="en-US" sz="2400" dirty="0"/>
              <a:t>Possible contributing factors?</a:t>
            </a:r>
          </a:p>
          <a:p>
            <a:pPr lvl="1"/>
            <a:r>
              <a:rPr lang="en-US" sz="2000" dirty="0"/>
              <a:t>Sharing in space, time and frequency</a:t>
            </a:r>
          </a:p>
          <a:p>
            <a:pPr lvl="1"/>
            <a:endParaRPr lang="en-US" sz="2000" dirty="0"/>
          </a:p>
          <a:p>
            <a:pPr lvl="1"/>
            <a:r>
              <a:rPr lang="en-US" sz="2000" dirty="0"/>
              <a:t>Spectrum scarcity</a:t>
            </a:r>
          </a:p>
          <a:p>
            <a:pPr lvl="2"/>
            <a:r>
              <a:rPr lang="en-US" sz="1600" dirty="0"/>
              <a:t>Insufficient number of orthogonal channels </a:t>
            </a:r>
          </a:p>
          <a:p>
            <a:pPr lvl="2"/>
            <a:r>
              <a:rPr lang="en-US" sz="1600" dirty="0"/>
              <a:t>Requires sharing of frequency in time</a:t>
            </a:r>
          </a:p>
          <a:p>
            <a:pPr lvl="2"/>
            <a:endParaRPr lang="en-US" sz="1600" dirty="0"/>
          </a:p>
          <a:p>
            <a:pPr lvl="1"/>
            <a:r>
              <a:rPr lang="en-US" sz="2000" dirty="0"/>
              <a:t>Interference</a:t>
            </a:r>
          </a:p>
          <a:p>
            <a:pPr lvl="2"/>
            <a:r>
              <a:rPr lang="en-US" sz="1600" dirty="0"/>
              <a:t>Omni directional wireless propagation reduces spatial reuse</a:t>
            </a:r>
          </a:p>
          <a:p>
            <a:pPr lvl="2"/>
            <a:r>
              <a:rPr lang="en-US" sz="1600" dirty="0"/>
              <a:t>Spatial reuse – number of links that can be operate in parallel</a:t>
            </a:r>
          </a:p>
          <a:p>
            <a:pPr lvl="2"/>
            <a:endParaRPr lang="en-US" sz="1600" dirty="0"/>
          </a:p>
          <a:p>
            <a:pPr lvl="1"/>
            <a:r>
              <a:rPr lang="en-US" sz="2000" dirty="0"/>
              <a:t>Mobile devices</a:t>
            </a:r>
          </a:p>
          <a:p>
            <a:pPr lvl="2"/>
            <a:r>
              <a:rPr lang="en-US" sz="1600" dirty="0"/>
              <a:t>Resource constrained, example</a:t>
            </a:r>
          </a:p>
          <a:p>
            <a:pPr lvl="2"/>
            <a:r>
              <a:rPr lang="en-US" sz="1600" dirty="0"/>
              <a:t>Energy, computation, memory, form factor</a:t>
            </a:r>
          </a:p>
          <a:p>
            <a:pPr lvl="2"/>
            <a:r>
              <a:rPr lang="en-US" sz="1600" dirty="0"/>
              <a:t>Example – limited use of MIMO</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a:t>
            </a:fld>
            <a:endParaRPr lang="en-US" dirty="0"/>
          </a:p>
        </p:txBody>
      </p:sp>
    </p:spTree>
    <p:extLst>
      <p:ext uri="{BB962C8B-B14F-4D97-AF65-F5344CB8AC3E}">
        <p14:creationId xmlns:p14="http://schemas.microsoft.com/office/powerpoint/2010/main" val="36026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49444" y="3497349"/>
            <a:ext cx="1486297" cy="1416821"/>
            <a:chOff x="1916279" y="1566796"/>
            <a:chExt cx="4655824" cy="4659031"/>
          </a:xfrm>
        </p:grpSpPr>
        <p:sp>
          <p:nvSpPr>
            <p:cNvPr id="88" name="Oval 87"/>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a:endCxn id="88"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92" name="Straight Connector 91"/>
            <p:cNvCxnSpPr>
              <a:endCxn id="88"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p:cNvGrpSpPr/>
            <p:nvPr/>
          </p:nvGrpSpPr>
          <p:grpSpPr>
            <a:xfrm rot="19406794">
              <a:off x="3756576" y="2544723"/>
              <a:ext cx="2420328" cy="946722"/>
              <a:chOff x="4304175" y="2025037"/>
              <a:chExt cx="2420328" cy="946722"/>
            </a:xfrm>
          </p:grpSpPr>
          <p:sp>
            <p:nvSpPr>
              <p:cNvPr id="121" name="Freeform 120"/>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rot="4527724">
              <a:off x="3620671" y="3843613"/>
              <a:ext cx="2815527" cy="1546089"/>
              <a:chOff x="3917685" y="4926522"/>
              <a:chExt cx="2815527" cy="1546089"/>
            </a:xfrm>
          </p:grpSpPr>
          <p:sp>
            <p:nvSpPr>
              <p:cNvPr id="114" name="Freeform 113"/>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rot="19406794">
                <a:off x="3917685" y="4926522"/>
                <a:ext cx="2420328" cy="946722"/>
                <a:chOff x="4304175" y="2025037"/>
                <a:chExt cx="2420328" cy="946722"/>
              </a:xfrm>
            </p:grpSpPr>
            <p:sp>
              <p:nvSpPr>
                <p:cNvPr id="118" name="Freeform 117"/>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p:cNvGrpSpPr/>
            <p:nvPr/>
          </p:nvGrpSpPr>
          <p:grpSpPr>
            <a:xfrm rot="10407369">
              <a:off x="1916279" y="1850992"/>
              <a:ext cx="2815527" cy="3479698"/>
              <a:chOff x="3908976" y="2697123"/>
              <a:chExt cx="2815527" cy="3479698"/>
            </a:xfrm>
          </p:grpSpPr>
          <p:sp>
            <p:nvSpPr>
              <p:cNvPr id="99" name="Freeform 98"/>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rot="19406794">
                <a:off x="3908976" y="2697123"/>
                <a:ext cx="2420328" cy="946722"/>
                <a:chOff x="4304175" y="2025037"/>
                <a:chExt cx="2420328" cy="946722"/>
              </a:xfrm>
            </p:grpSpPr>
            <p:sp>
              <p:nvSpPr>
                <p:cNvPr id="111" name="Freeform 110"/>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rot="4527724">
                <a:off x="3773071" y="3996013"/>
                <a:ext cx="2815527" cy="1546089"/>
                <a:chOff x="3917685" y="4926522"/>
                <a:chExt cx="2815527" cy="1546089"/>
              </a:xfrm>
            </p:grpSpPr>
            <p:sp>
              <p:nvSpPr>
                <p:cNvPr id="104" name="Freeform 103"/>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rot="19406794">
                  <a:off x="3917685" y="4926522"/>
                  <a:ext cx="2420328" cy="946722"/>
                  <a:chOff x="4304175" y="2025037"/>
                  <a:chExt cx="2420328" cy="946722"/>
                </a:xfrm>
              </p:grpSpPr>
              <p:sp>
                <p:nvSpPr>
                  <p:cNvPr id="108" name="Freeform 107"/>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7" name="Freeform 96"/>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p:cNvGrpSpPr/>
          <p:nvPr/>
        </p:nvGrpSpPr>
        <p:grpSpPr>
          <a:xfrm>
            <a:off x="2051849" y="4698531"/>
            <a:ext cx="1486297" cy="1416821"/>
            <a:chOff x="1916279" y="1566796"/>
            <a:chExt cx="4655824" cy="4659031"/>
          </a:xfrm>
        </p:grpSpPr>
        <p:sp>
          <p:nvSpPr>
            <p:cNvPr id="51" name="Oval 50"/>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endCxn id="51"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Connector 54"/>
            <p:cNvCxnSpPr>
              <a:endCxn id="51"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rot="19406794">
              <a:off x="3756576" y="2544723"/>
              <a:ext cx="2420328" cy="946722"/>
              <a:chOff x="4304175" y="2025037"/>
              <a:chExt cx="2420328" cy="946722"/>
            </a:xfrm>
          </p:grpSpPr>
          <p:sp>
            <p:nvSpPr>
              <p:cNvPr id="84" name="Freeform 83"/>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rot="4527724">
              <a:off x="3620671" y="3843613"/>
              <a:ext cx="2815527" cy="1546089"/>
              <a:chOff x="3917685" y="4926522"/>
              <a:chExt cx="2815527" cy="1546089"/>
            </a:xfrm>
          </p:grpSpPr>
          <p:sp>
            <p:nvSpPr>
              <p:cNvPr id="77" name="Freeform 76"/>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rot="19406794">
                <a:off x="3917685" y="4926522"/>
                <a:ext cx="2420328" cy="946722"/>
                <a:chOff x="4304175" y="2025037"/>
                <a:chExt cx="2420328" cy="946722"/>
              </a:xfrm>
            </p:grpSpPr>
            <p:sp>
              <p:nvSpPr>
                <p:cNvPr id="81" name="Freeform 80"/>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p:cNvGrpSpPr/>
            <p:nvPr/>
          </p:nvGrpSpPr>
          <p:grpSpPr>
            <a:xfrm rot="10407369">
              <a:off x="1916279" y="1850992"/>
              <a:ext cx="2815527" cy="3479698"/>
              <a:chOff x="3908976" y="2697123"/>
              <a:chExt cx="2815527" cy="3479698"/>
            </a:xfrm>
          </p:grpSpPr>
          <p:sp>
            <p:nvSpPr>
              <p:cNvPr id="62" name="Freeform 61"/>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rot="19406794">
                <a:off x="3908976" y="2697123"/>
                <a:ext cx="2420328" cy="946722"/>
                <a:chOff x="4304175" y="2025037"/>
                <a:chExt cx="2420328" cy="946722"/>
              </a:xfrm>
            </p:grpSpPr>
            <p:sp>
              <p:nvSpPr>
                <p:cNvPr id="74" name="Freeform 73"/>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rot="4527724">
                <a:off x="3773071" y="3996013"/>
                <a:ext cx="2815527" cy="1546089"/>
                <a:chOff x="3917685" y="4926522"/>
                <a:chExt cx="2815527" cy="1546089"/>
              </a:xfrm>
            </p:grpSpPr>
            <p:sp>
              <p:nvSpPr>
                <p:cNvPr id="67" name="Freeform 66"/>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rot="19406794">
                  <a:off x="3917685" y="4926522"/>
                  <a:ext cx="2420328" cy="946722"/>
                  <a:chOff x="4304175" y="2025037"/>
                  <a:chExt cx="2420328" cy="946722"/>
                </a:xfrm>
              </p:grpSpPr>
              <p:sp>
                <p:nvSpPr>
                  <p:cNvPr id="71" name="Freeform 70"/>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0" name="Freeform 59"/>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Beamforming</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IEEE 802.11ad beamforming protocol</a:t>
            </a:r>
          </a:p>
          <a:p>
            <a:endParaRPr lang="en-US" sz="2400" dirty="0"/>
          </a:p>
          <a:p>
            <a:r>
              <a:rPr lang="en-US" sz="2400" dirty="0"/>
              <a:t>How can two nodes form beams towards each other?</a:t>
            </a:r>
          </a:p>
          <a:p>
            <a:pPr lvl="1"/>
            <a:endParaRPr lang="en-US" sz="2000" dirty="0"/>
          </a:p>
          <a:p>
            <a:pPr lvl="1"/>
            <a:r>
              <a:rPr lang="en-US" sz="2000" dirty="0"/>
              <a:t>Both nodes have their own codebooks configured</a:t>
            </a:r>
          </a:p>
          <a:p>
            <a:pPr lvl="1"/>
            <a:endParaRPr lang="en-US" sz="2000" dirty="0"/>
          </a:p>
          <a:p>
            <a:pPr lvl="1"/>
            <a:endParaRPr lang="en-US" sz="2000" dirty="0"/>
          </a:p>
        </p:txBody>
      </p:sp>
      <p:sp>
        <p:nvSpPr>
          <p:cNvPr id="4" name="Rectangle 3"/>
          <p:cNvSpPr/>
          <p:nvPr/>
        </p:nvSpPr>
        <p:spPr>
          <a:xfrm>
            <a:off x="1158240" y="3317966"/>
            <a:ext cx="7228114" cy="3213463"/>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2552598" y="5068931"/>
            <a:ext cx="491022" cy="62044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77264" y="3959133"/>
            <a:ext cx="655118" cy="570669"/>
          </a:xfrm>
          <a:prstGeom prst="rect">
            <a:avLst/>
          </a:prstGeom>
        </p:spPr>
      </p:pic>
      <p:sp>
        <p:nvSpPr>
          <p:cNvPr id="11" name="Right Arrow 10"/>
          <p:cNvSpPr/>
          <p:nvPr/>
        </p:nvSpPr>
        <p:spPr>
          <a:xfrm rot="20326196">
            <a:off x="3183846" y="4924001"/>
            <a:ext cx="592182" cy="325757"/>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9618105">
            <a:off x="5717981" y="4183719"/>
            <a:ext cx="592182" cy="325757"/>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12275" y="5701071"/>
            <a:ext cx="2970686" cy="646331"/>
          </a:xfrm>
          <a:prstGeom prst="rect">
            <a:avLst/>
          </a:prstGeom>
          <a:noFill/>
        </p:spPr>
        <p:txBody>
          <a:bodyPr wrap="square" rtlCol="0">
            <a:spAutoFit/>
          </a:bodyPr>
          <a:lstStyle/>
          <a:p>
            <a:pPr algn="ctr"/>
            <a:r>
              <a:rPr lang="en-US" dirty="0"/>
              <a:t>Determine which beams are best for communication</a:t>
            </a:r>
          </a:p>
        </p:txBody>
      </p:sp>
      <p:cxnSp>
        <p:nvCxnSpPr>
          <p:cNvPr id="15" name="Straight Arrow Connector 14"/>
          <p:cNvCxnSpPr/>
          <p:nvPr/>
        </p:nvCxnSpPr>
        <p:spPr>
          <a:xfrm flipV="1">
            <a:off x="3894556" y="4456992"/>
            <a:ext cx="1684228" cy="46378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9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dirty="0"/>
              <a:t>Beamforming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In case of obstruction blocking the line-of-sight (LOS)</a:t>
            </a:r>
          </a:p>
          <a:p>
            <a:pPr lvl="1"/>
            <a:r>
              <a:rPr lang="en-US" sz="2000" dirty="0"/>
              <a:t>Use reflection (from walls, objects etc.) to establish link</a:t>
            </a:r>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31</a:t>
            </a:fld>
            <a:endParaRPr lang="en-US" dirty="0"/>
          </a:p>
        </p:txBody>
      </p:sp>
      <p:grpSp>
        <p:nvGrpSpPr>
          <p:cNvPr id="22" name="Group 21"/>
          <p:cNvGrpSpPr/>
          <p:nvPr/>
        </p:nvGrpSpPr>
        <p:grpSpPr>
          <a:xfrm>
            <a:off x="5692392" y="2870332"/>
            <a:ext cx="1486297" cy="1416821"/>
            <a:chOff x="1916279" y="1566796"/>
            <a:chExt cx="4655824" cy="4659031"/>
          </a:xfrm>
        </p:grpSpPr>
        <p:sp>
          <p:nvSpPr>
            <p:cNvPr id="23" name="Oval 22"/>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3"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Connector 26"/>
            <p:cNvCxnSpPr>
              <a:endCxn id="23"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rot="19406794">
              <a:off x="3756576" y="2544723"/>
              <a:ext cx="2420328" cy="946722"/>
              <a:chOff x="4304175" y="2025037"/>
              <a:chExt cx="2420328" cy="946722"/>
            </a:xfrm>
          </p:grpSpPr>
          <p:sp>
            <p:nvSpPr>
              <p:cNvPr id="56" name="Freeform 55"/>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4527724">
              <a:off x="3620671" y="3843613"/>
              <a:ext cx="2815527" cy="1546089"/>
              <a:chOff x="3917685" y="4926522"/>
              <a:chExt cx="2815527" cy="1546089"/>
            </a:xfrm>
          </p:grpSpPr>
          <p:sp>
            <p:nvSpPr>
              <p:cNvPr id="49" name="Freeform 48"/>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rot="19406794">
                <a:off x="3917685" y="4926522"/>
                <a:ext cx="2420328" cy="946722"/>
                <a:chOff x="4304175" y="2025037"/>
                <a:chExt cx="2420328" cy="946722"/>
              </a:xfrm>
            </p:grpSpPr>
            <p:sp>
              <p:nvSpPr>
                <p:cNvPr id="53" name="Freeform 52"/>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rot="10407369">
              <a:off x="1916279" y="1850992"/>
              <a:ext cx="2815527" cy="3479698"/>
              <a:chOff x="3908976" y="2697123"/>
              <a:chExt cx="2815527" cy="3479698"/>
            </a:xfrm>
          </p:grpSpPr>
          <p:sp>
            <p:nvSpPr>
              <p:cNvPr id="34" name="Freeform 33"/>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rot="19406794">
                <a:off x="3908976" y="2697123"/>
                <a:ext cx="2420328" cy="946722"/>
                <a:chOff x="4304175" y="2025037"/>
                <a:chExt cx="2420328" cy="946722"/>
              </a:xfrm>
            </p:grpSpPr>
            <p:sp>
              <p:nvSpPr>
                <p:cNvPr id="46" name="Freeform 45"/>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rot="4527724">
                <a:off x="3773071" y="3996013"/>
                <a:ext cx="2815527" cy="1546089"/>
                <a:chOff x="3917685" y="4926522"/>
                <a:chExt cx="2815527" cy="1546089"/>
              </a:xfrm>
            </p:grpSpPr>
            <p:sp>
              <p:nvSpPr>
                <p:cNvPr id="39" name="Freeform 38"/>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rot="19406794">
                  <a:off x="3917685" y="4926522"/>
                  <a:ext cx="2420328" cy="946722"/>
                  <a:chOff x="4304175" y="2025037"/>
                  <a:chExt cx="2420328" cy="946722"/>
                </a:xfrm>
              </p:grpSpPr>
              <p:sp>
                <p:nvSpPr>
                  <p:cNvPr id="43" name="Freeform 42"/>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2" name="Freeform 31"/>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1694797" y="4071514"/>
            <a:ext cx="1486297" cy="1416821"/>
            <a:chOff x="1916279" y="1566796"/>
            <a:chExt cx="4655824" cy="4659031"/>
          </a:xfrm>
        </p:grpSpPr>
        <p:sp>
          <p:nvSpPr>
            <p:cNvPr id="60" name="Oval 59"/>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a:endCxn id="60"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Connector 63"/>
            <p:cNvCxnSpPr>
              <a:endCxn id="60"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rot="19406794">
              <a:off x="3756576" y="2544723"/>
              <a:ext cx="2420328" cy="946722"/>
              <a:chOff x="4304175" y="2025037"/>
              <a:chExt cx="2420328" cy="946722"/>
            </a:xfrm>
          </p:grpSpPr>
          <p:sp>
            <p:nvSpPr>
              <p:cNvPr id="93" name="Freeform 92"/>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rot="4527724">
              <a:off x="3620671" y="3843613"/>
              <a:ext cx="2815527" cy="1546089"/>
              <a:chOff x="3917685" y="4926522"/>
              <a:chExt cx="2815527" cy="1546089"/>
            </a:xfrm>
          </p:grpSpPr>
          <p:sp>
            <p:nvSpPr>
              <p:cNvPr id="86" name="Freeform 85"/>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rot="19406794">
                <a:off x="3917685" y="4926522"/>
                <a:ext cx="2420328" cy="946722"/>
                <a:chOff x="4304175" y="2025037"/>
                <a:chExt cx="2420328" cy="946722"/>
              </a:xfrm>
            </p:grpSpPr>
            <p:sp>
              <p:nvSpPr>
                <p:cNvPr id="90" name="Freeform 89"/>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67"/>
            <p:cNvGrpSpPr/>
            <p:nvPr/>
          </p:nvGrpSpPr>
          <p:grpSpPr>
            <a:xfrm rot="10407369">
              <a:off x="1916279" y="1850992"/>
              <a:ext cx="2815527" cy="3479698"/>
              <a:chOff x="3908976" y="2697123"/>
              <a:chExt cx="2815527" cy="3479698"/>
            </a:xfrm>
          </p:grpSpPr>
          <p:sp>
            <p:nvSpPr>
              <p:cNvPr id="71" name="Freeform 70"/>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rot="19406794">
                <a:off x="3908976" y="2697123"/>
                <a:ext cx="2420328" cy="946722"/>
                <a:chOff x="4304175" y="2025037"/>
                <a:chExt cx="2420328" cy="946722"/>
              </a:xfrm>
            </p:grpSpPr>
            <p:sp>
              <p:nvSpPr>
                <p:cNvPr id="83" name="Freeform 82"/>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rot="4527724">
                <a:off x="3773071" y="3996013"/>
                <a:ext cx="2815527" cy="1546089"/>
                <a:chOff x="3917685" y="4926522"/>
                <a:chExt cx="2815527" cy="1546089"/>
              </a:xfrm>
            </p:grpSpPr>
            <p:sp>
              <p:nvSpPr>
                <p:cNvPr id="76" name="Freeform 75"/>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rot="19406794">
                  <a:off x="3917685" y="4926522"/>
                  <a:ext cx="2420328" cy="946722"/>
                  <a:chOff x="4304175" y="2025037"/>
                  <a:chExt cx="2420328" cy="946722"/>
                </a:xfrm>
              </p:grpSpPr>
              <p:sp>
                <p:nvSpPr>
                  <p:cNvPr id="80" name="Freeform 79"/>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9" name="Freeform 68"/>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Rectangle 95"/>
          <p:cNvSpPr/>
          <p:nvPr/>
        </p:nvSpPr>
        <p:spPr>
          <a:xfrm>
            <a:off x="801188" y="2690949"/>
            <a:ext cx="7228114" cy="3213463"/>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7" name="Picture 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2195546" y="4441914"/>
            <a:ext cx="491022" cy="620443"/>
          </a:xfrm>
          <a:prstGeom prst="rect">
            <a:avLst/>
          </a:prstGeom>
        </p:spPr>
      </p:pic>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20212" y="3332116"/>
            <a:ext cx="655118" cy="570669"/>
          </a:xfrm>
          <a:prstGeom prst="rect">
            <a:avLst/>
          </a:prstGeom>
        </p:spPr>
      </p:pic>
      <p:sp>
        <p:nvSpPr>
          <p:cNvPr id="99" name="Right Arrow 98"/>
          <p:cNvSpPr/>
          <p:nvPr/>
        </p:nvSpPr>
        <p:spPr>
          <a:xfrm rot="18961087">
            <a:off x="2583286" y="4079669"/>
            <a:ext cx="592182" cy="325757"/>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rot="12514345">
            <a:off x="5535913" y="3033182"/>
            <a:ext cx="592182" cy="325757"/>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stCxn id="99" idx="3"/>
          </p:cNvCxnSpPr>
          <p:nvPr/>
        </p:nvCxnSpPr>
        <p:spPr>
          <a:xfrm flipV="1">
            <a:off x="3092432" y="2739457"/>
            <a:ext cx="1522767" cy="129747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4278710" y="3300549"/>
            <a:ext cx="261257" cy="176256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8" name="Straight Arrow Connector 107"/>
          <p:cNvCxnSpPr>
            <a:endCxn id="100" idx="3"/>
          </p:cNvCxnSpPr>
          <p:nvPr/>
        </p:nvCxnSpPr>
        <p:spPr>
          <a:xfrm>
            <a:off x="4617989" y="2736905"/>
            <a:ext cx="953984" cy="31754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342045" y="4978260"/>
            <a:ext cx="2340618" cy="646331"/>
          </a:xfrm>
          <a:prstGeom prst="rect">
            <a:avLst/>
          </a:prstGeom>
          <a:noFill/>
        </p:spPr>
        <p:txBody>
          <a:bodyPr wrap="square" rtlCol="0">
            <a:spAutoFit/>
          </a:bodyPr>
          <a:lstStyle/>
          <a:p>
            <a:pPr algn="ctr"/>
            <a:r>
              <a:rPr lang="en-US" dirty="0"/>
              <a:t>Beamforming need not be over LOS</a:t>
            </a:r>
          </a:p>
        </p:txBody>
      </p:sp>
    </p:spTree>
    <p:extLst>
      <p:ext uri="{BB962C8B-B14F-4D97-AF65-F5344CB8AC3E}">
        <p14:creationId xmlns:p14="http://schemas.microsoft.com/office/powerpoint/2010/main" val="13032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Beamforming procedure – I </a:t>
            </a:r>
          </a:p>
        </p:txBody>
      </p:sp>
      <p:sp>
        <p:nvSpPr>
          <p:cNvPr id="3" name="Content Placeholder 2"/>
          <p:cNvSpPr>
            <a:spLocks noGrp="1"/>
          </p:cNvSpPr>
          <p:nvPr>
            <p:ph idx="1"/>
          </p:nvPr>
        </p:nvSpPr>
        <p:spPr>
          <a:xfrm>
            <a:off x="5652420" y="852055"/>
            <a:ext cx="3335715" cy="5860472"/>
          </a:xfrm>
        </p:spPr>
        <p:txBody>
          <a:bodyPr>
            <a:normAutofit/>
          </a:bodyPr>
          <a:lstStyle/>
          <a:p>
            <a:endParaRPr lang="en-US" sz="2400" dirty="0"/>
          </a:p>
          <a:p>
            <a:r>
              <a:rPr lang="en-US" sz="2400" dirty="0"/>
              <a:t>Start with quasi-</a:t>
            </a:r>
            <a:r>
              <a:rPr lang="en-US" sz="2400" dirty="0" err="1"/>
              <a:t>omni</a:t>
            </a:r>
            <a:r>
              <a:rPr lang="en-US" sz="2400" dirty="0"/>
              <a:t> pattern</a:t>
            </a:r>
            <a:endParaRPr lang="en-US" sz="2000" dirty="0"/>
          </a:p>
          <a:p>
            <a:endParaRPr lang="en-US" sz="2400" dirty="0"/>
          </a:p>
          <a:p>
            <a:endParaRPr lang="en-US" sz="2400" dirty="0"/>
          </a:p>
          <a:p>
            <a:endParaRPr lang="en-US" sz="2400" dirty="0"/>
          </a:p>
          <a:p>
            <a:endParaRPr lang="en-US" sz="2400" dirty="0"/>
          </a:p>
          <a:p>
            <a:endParaRPr lang="en-US" sz="2400" dirty="0"/>
          </a:p>
          <a:p>
            <a:r>
              <a:rPr lang="en-US" sz="2400" dirty="0"/>
              <a:t>Probe each half</a:t>
            </a:r>
          </a:p>
          <a:p>
            <a:endParaRPr lang="en-US" sz="2400" dirty="0"/>
          </a:p>
          <a:p>
            <a:r>
              <a:rPr lang="en-US" sz="2400" dirty="0"/>
              <a:t>Estimate coarse-grained direction</a:t>
            </a:r>
            <a:endParaRPr lang="en-US" sz="2000" dirty="0"/>
          </a:p>
          <a:p>
            <a:pPr marL="457200" indent="-457200">
              <a:buAutoNum type="arabicPeriod"/>
            </a:pPr>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32</a:t>
            </a:fld>
            <a:endParaRPr lang="en-US" dirty="0"/>
          </a:p>
        </p:txBody>
      </p:sp>
      <p:grpSp>
        <p:nvGrpSpPr>
          <p:cNvPr id="69" name="Group 68"/>
          <p:cNvGrpSpPr/>
          <p:nvPr/>
        </p:nvGrpSpPr>
        <p:grpSpPr>
          <a:xfrm>
            <a:off x="767504" y="1285577"/>
            <a:ext cx="1809122" cy="1648057"/>
            <a:chOff x="532371" y="1111406"/>
            <a:chExt cx="1809122" cy="1648057"/>
          </a:xfrm>
        </p:grpSpPr>
        <p:grpSp>
          <p:nvGrpSpPr>
            <p:cNvPr id="5" name="Group 4"/>
            <p:cNvGrpSpPr/>
            <p:nvPr/>
          </p:nvGrpSpPr>
          <p:grpSpPr>
            <a:xfrm>
              <a:off x="532371" y="1111406"/>
              <a:ext cx="1809122" cy="1648057"/>
              <a:chOff x="1993809" y="1567543"/>
              <a:chExt cx="4578294" cy="4600263"/>
            </a:xfrm>
          </p:grpSpPr>
          <p:sp>
            <p:nvSpPr>
              <p:cNvPr id="6" name="Oval 5"/>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endCxn id="6" idx="4"/>
              </p:cNvCxnSpPr>
              <p:nvPr/>
            </p:nvCxnSpPr>
            <p:spPr>
              <a:xfrm flipH="1">
                <a:off x="4286103" y="1567543"/>
                <a:ext cx="6769" cy="460026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11" name="Straight Connector 10"/>
              <p:cNvCxnSpPr>
                <a:endCxn id="6" idx="6"/>
              </p:cNvCxnSpPr>
              <p:nvPr/>
            </p:nvCxnSpPr>
            <p:spPr>
              <a:xfrm>
                <a:off x="1993809" y="3881806"/>
                <a:ext cx="4578294" cy="0"/>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grpSp>
        <p:sp>
          <p:nvSpPr>
            <p:cNvPr id="65" name="Freeform 64"/>
            <p:cNvSpPr/>
            <p:nvPr/>
          </p:nvSpPr>
          <p:spPr>
            <a:xfrm>
              <a:off x="1425480" y="1198491"/>
              <a:ext cx="830040" cy="1454331"/>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10800000">
              <a:off x="618306" y="1198490"/>
              <a:ext cx="830075" cy="1454332"/>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313235" y="1800451"/>
              <a:ext cx="252549" cy="26996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grpSp>
      <p:grpSp>
        <p:nvGrpSpPr>
          <p:cNvPr id="70" name="Group 69"/>
          <p:cNvGrpSpPr/>
          <p:nvPr/>
        </p:nvGrpSpPr>
        <p:grpSpPr>
          <a:xfrm>
            <a:off x="3271555" y="1275798"/>
            <a:ext cx="1809122" cy="1648057"/>
            <a:chOff x="532371" y="1111406"/>
            <a:chExt cx="1809122" cy="1648057"/>
          </a:xfrm>
        </p:grpSpPr>
        <p:grpSp>
          <p:nvGrpSpPr>
            <p:cNvPr id="71" name="Group 70"/>
            <p:cNvGrpSpPr/>
            <p:nvPr/>
          </p:nvGrpSpPr>
          <p:grpSpPr>
            <a:xfrm>
              <a:off x="532371" y="1111406"/>
              <a:ext cx="1809122" cy="1648057"/>
              <a:chOff x="1993809" y="1567543"/>
              <a:chExt cx="4578294" cy="4600263"/>
            </a:xfrm>
          </p:grpSpPr>
          <p:sp>
            <p:nvSpPr>
              <p:cNvPr id="75" name="Oval 74"/>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endCxn id="75" idx="4"/>
              </p:cNvCxnSpPr>
              <p:nvPr/>
            </p:nvCxnSpPr>
            <p:spPr>
              <a:xfrm flipH="1">
                <a:off x="4286103" y="1567543"/>
                <a:ext cx="6769" cy="460026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77" name="Straight Connector 76"/>
              <p:cNvCxnSpPr>
                <a:endCxn id="75" idx="6"/>
              </p:cNvCxnSpPr>
              <p:nvPr/>
            </p:nvCxnSpPr>
            <p:spPr>
              <a:xfrm>
                <a:off x="1993809" y="3881806"/>
                <a:ext cx="4578294" cy="0"/>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a:xfrm>
              <a:off x="1425480" y="1198491"/>
              <a:ext cx="830040" cy="1454331"/>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0800000">
              <a:off x="618306" y="1198490"/>
              <a:ext cx="830075" cy="1454332"/>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313235" y="1800451"/>
              <a:ext cx="252549" cy="26996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sp>
        <p:nvSpPr>
          <p:cNvPr id="78" name="TextBox 77"/>
          <p:cNvSpPr txBox="1"/>
          <p:nvPr/>
        </p:nvSpPr>
        <p:spPr>
          <a:xfrm>
            <a:off x="1711801" y="3096008"/>
            <a:ext cx="2340618" cy="369332"/>
          </a:xfrm>
          <a:prstGeom prst="rect">
            <a:avLst/>
          </a:prstGeom>
          <a:noFill/>
        </p:spPr>
        <p:txBody>
          <a:bodyPr wrap="square" rtlCol="0">
            <a:spAutoFit/>
          </a:bodyPr>
          <a:lstStyle/>
          <a:p>
            <a:pPr algn="ctr"/>
            <a:r>
              <a:rPr lang="en-US" dirty="0"/>
              <a:t>Quasi-</a:t>
            </a:r>
            <a:r>
              <a:rPr lang="en-US" dirty="0" err="1"/>
              <a:t>omni</a:t>
            </a:r>
            <a:r>
              <a:rPr lang="en-US" dirty="0"/>
              <a:t> pattern</a:t>
            </a:r>
          </a:p>
        </p:txBody>
      </p:sp>
      <p:grpSp>
        <p:nvGrpSpPr>
          <p:cNvPr id="79" name="Group 78"/>
          <p:cNvGrpSpPr/>
          <p:nvPr/>
        </p:nvGrpSpPr>
        <p:grpSpPr>
          <a:xfrm>
            <a:off x="767504" y="4235078"/>
            <a:ext cx="1809122" cy="1648057"/>
            <a:chOff x="532371" y="1111406"/>
            <a:chExt cx="1809122" cy="1648057"/>
          </a:xfrm>
        </p:grpSpPr>
        <p:grpSp>
          <p:nvGrpSpPr>
            <p:cNvPr id="80" name="Group 79"/>
            <p:cNvGrpSpPr/>
            <p:nvPr/>
          </p:nvGrpSpPr>
          <p:grpSpPr>
            <a:xfrm>
              <a:off x="532371" y="1111406"/>
              <a:ext cx="1809122" cy="1648057"/>
              <a:chOff x="1993809" y="1567543"/>
              <a:chExt cx="4578294" cy="4600263"/>
            </a:xfrm>
          </p:grpSpPr>
          <p:sp>
            <p:nvSpPr>
              <p:cNvPr id="84" name="Oval 83"/>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a:endCxn id="84" idx="4"/>
              </p:cNvCxnSpPr>
              <p:nvPr/>
            </p:nvCxnSpPr>
            <p:spPr>
              <a:xfrm flipH="1">
                <a:off x="4286103" y="1567543"/>
                <a:ext cx="6769" cy="460026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86" name="Straight Connector 85"/>
              <p:cNvCxnSpPr>
                <a:endCxn id="84" idx="6"/>
              </p:cNvCxnSpPr>
              <p:nvPr/>
            </p:nvCxnSpPr>
            <p:spPr>
              <a:xfrm>
                <a:off x="1993809" y="3881806"/>
                <a:ext cx="4578294" cy="0"/>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grpSp>
        <p:sp>
          <p:nvSpPr>
            <p:cNvPr id="81" name="Freeform 80"/>
            <p:cNvSpPr/>
            <p:nvPr/>
          </p:nvSpPr>
          <p:spPr>
            <a:xfrm>
              <a:off x="1425480" y="1198491"/>
              <a:ext cx="830040" cy="1454331"/>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10800000">
              <a:off x="618306" y="1198490"/>
              <a:ext cx="830075" cy="1454332"/>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313235" y="1800451"/>
              <a:ext cx="252549" cy="26996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grpSp>
      <p:grpSp>
        <p:nvGrpSpPr>
          <p:cNvPr id="87" name="Group 86"/>
          <p:cNvGrpSpPr/>
          <p:nvPr/>
        </p:nvGrpSpPr>
        <p:grpSpPr>
          <a:xfrm>
            <a:off x="3271555" y="4225299"/>
            <a:ext cx="1809122" cy="1648057"/>
            <a:chOff x="532371" y="1111406"/>
            <a:chExt cx="1809122" cy="1648057"/>
          </a:xfrm>
        </p:grpSpPr>
        <p:grpSp>
          <p:nvGrpSpPr>
            <p:cNvPr id="88" name="Group 87"/>
            <p:cNvGrpSpPr/>
            <p:nvPr/>
          </p:nvGrpSpPr>
          <p:grpSpPr>
            <a:xfrm>
              <a:off x="532371" y="1111406"/>
              <a:ext cx="1809122" cy="1648057"/>
              <a:chOff x="1993809" y="1567543"/>
              <a:chExt cx="4578294" cy="4600263"/>
            </a:xfrm>
          </p:grpSpPr>
          <p:sp>
            <p:nvSpPr>
              <p:cNvPr id="92" name="Oval 91"/>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a:endCxn id="92" idx="4"/>
              </p:cNvCxnSpPr>
              <p:nvPr/>
            </p:nvCxnSpPr>
            <p:spPr>
              <a:xfrm flipH="1">
                <a:off x="4286103" y="1567543"/>
                <a:ext cx="6769" cy="460026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94" name="Straight Connector 93"/>
              <p:cNvCxnSpPr>
                <a:endCxn id="92" idx="6"/>
              </p:cNvCxnSpPr>
              <p:nvPr/>
            </p:nvCxnSpPr>
            <p:spPr>
              <a:xfrm>
                <a:off x="1993809" y="3881806"/>
                <a:ext cx="4578294" cy="0"/>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grpSp>
        <p:sp>
          <p:nvSpPr>
            <p:cNvPr id="89" name="Freeform 88"/>
            <p:cNvSpPr/>
            <p:nvPr/>
          </p:nvSpPr>
          <p:spPr>
            <a:xfrm>
              <a:off x="1425480" y="1198491"/>
              <a:ext cx="830040" cy="1454331"/>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rot="10800000">
              <a:off x="618306" y="1198490"/>
              <a:ext cx="830075" cy="1454332"/>
            </a:xfrm>
            <a:custGeom>
              <a:avLst/>
              <a:gdLst>
                <a:gd name="connsiteX0" fmla="*/ 39349 w 2321030"/>
                <a:gd name="connsiteY0" fmla="*/ 2249049 h 4496454"/>
                <a:gd name="connsiteX1" fmla="*/ 39349 w 2321030"/>
                <a:gd name="connsiteY1" fmla="*/ 672797 h 4496454"/>
                <a:gd name="connsiteX2" fmla="*/ 570572 w 2321030"/>
                <a:gd name="connsiteY2" fmla="*/ 19655 h 4496454"/>
                <a:gd name="connsiteX3" fmla="*/ 1040834 w 2321030"/>
                <a:gd name="connsiteY3" fmla="*/ 202535 h 4496454"/>
                <a:gd name="connsiteX4" fmla="*/ 1528514 w 2321030"/>
                <a:gd name="connsiteY4" fmla="*/ 533460 h 4496454"/>
                <a:gd name="connsiteX5" fmla="*/ 2007486 w 2321030"/>
                <a:gd name="connsiteY5" fmla="*/ 1143060 h 4496454"/>
                <a:gd name="connsiteX6" fmla="*/ 2320994 w 2321030"/>
                <a:gd name="connsiteY6" fmla="*/ 2257757 h 4496454"/>
                <a:gd name="connsiteX7" fmla="*/ 2024903 w 2321030"/>
                <a:gd name="connsiteY7" fmla="*/ 3372455 h 4496454"/>
                <a:gd name="connsiteX8" fmla="*/ 1545932 w 2321030"/>
                <a:gd name="connsiteY8" fmla="*/ 3938512 h 4496454"/>
                <a:gd name="connsiteX9" fmla="*/ 1075669 w 2321030"/>
                <a:gd name="connsiteY9" fmla="*/ 4269437 h 4496454"/>
                <a:gd name="connsiteX10" fmla="*/ 553154 w 2321030"/>
                <a:gd name="connsiteY10" fmla="*/ 4478443 h 4496454"/>
                <a:gd name="connsiteX11" fmla="*/ 39349 w 2321030"/>
                <a:gd name="connsiteY11" fmla="*/ 3799175 h 4496454"/>
                <a:gd name="connsiteX12" fmla="*/ 39349 w 2321030"/>
                <a:gd name="connsiteY12" fmla="*/ 2249049 h 44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1030" h="4496454">
                  <a:moveTo>
                    <a:pt x="39349" y="2249049"/>
                  </a:moveTo>
                  <a:cubicBezTo>
                    <a:pt x="39349" y="1727986"/>
                    <a:pt x="-49188" y="1044363"/>
                    <a:pt x="39349" y="672797"/>
                  </a:cubicBezTo>
                  <a:cubicBezTo>
                    <a:pt x="127886" y="301231"/>
                    <a:pt x="403658" y="98032"/>
                    <a:pt x="570572" y="19655"/>
                  </a:cubicBezTo>
                  <a:cubicBezTo>
                    <a:pt x="737486" y="-58722"/>
                    <a:pt x="881177" y="116901"/>
                    <a:pt x="1040834" y="202535"/>
                  </a:cubicBezTo>
                  <a:cubicBezTo>
                    <a:pt x="1200491" y="288169"/>
                    <a:pt x="1367405" y="376706"/>
                    <a:pt x="1528514" y="533460"/>
                  </a:cubicBezTo>
                  <a:cubicBezTo>
                    <a:pt x="1689623" y="690214"/>
                    <a:pt x="1875406" y="855677"/>
                    <a:pt x="2007486" y="1143060"/>
                  </a:cubicBezTo>
                  <a:cubicBezTo>
                    <a:pt x="2139566" y="1430443"/>
                    <a:pt x="2318091" y="1886191"/>
                    <a:pt x="2320994" y="2257757"/>
                  </a:cubicBezTo>
                  <a:cubicBezTo>
                    <a:pt x="2323897" y="2629323"/>
                    <a:pt x="2154080" y="3092329"/>
                    <a:pt x="2024903" y="3372455"/>
                  </a:cubicBezTo>
                  <a:cubicBezTo>
                    <a:pt x="1895726" y="3652581"/>
                    <a:pt x="1704138" y="3789015"/>
                    <a:pt x="1545932" y="3938512"/>
                  </a:cubicBezTo>
                  <a:cubicBezTo>
                    <a:pt x="1387726" y="4088009"/>
                    <a:pt x="1241132" y="4179449"/>
                    <a:pt x="1075669" y="4269437"/>
                  </a:cubicBezTo>
                  <a:cubicBezTo>
                    <a:pt x="910206" y="4359425"/>
                    <a:pt x="725874" y="4556820"/>
                    <a:pt x="553154" y="4478443"/>
                  </a:cubicBezTo>
                  <a:cubicBezTo>
                    <a:pt x="380434" y="4400066"/>
                    <a:pt x="124983" y="4169289"/>
                    <a:pt x="39349" y="3799175"/>
                  </a:cubicBezTo>
                  <a:cubicBezTo>
                    <a:pt x="-46285" y="3429061"/>
                    <a:pt x="39349" y="2770112"/>
                    <a:pt x="39349" y="2249049"/>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313235" y="1800451"/>
              <a:ext cx="252549" cy="26996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spTree>
    <p:extLst>
      <p:ext uri="{BB962C8B-B14F-4D97-AF65-F5344CB8AC3E}">
        <p14:creationId xmlns:p14="http://schemas.microsoft.com/office/powerpoint/2010/main" val="3608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62242" y="1228363"/>
            <a:ext cx="1705947" cy="1655845"/>
            <a:chOff x="1993809" y="1567543"/>
            <a:chExt cx="4710432" cy="4658012"/>
          </a:xfrm>
        </p:grpSpPr>
        <p:grpSp>
          <p:nvGrpSpPr>
            <p:cNvPr id="39" name="Group 38"/>
            <p:cNvGrpSpPr/>
            <p:nvPr/>
          </p:nvGrpSpPr>
          <p:grpSpPr>
            <a:xfrm>
              <a:off x="1993809" y="1567543"/>
              <a:ext cx="4578294" cy="4600263"/>
              <a:chOff x="1993809" y="1567543"/>
              <a:chExt cx="4578294" cy="4600263"/>
            </a:xfrm>
          </p:grpSpPr>
          <p:sp>
            <p:nvSpPr>
              <p:cNvPr id="55" name="Oval 54"/>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endCxn id="55"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Connector 56"/>
              <p:cNvCxnSpPr>
                <a:endCxn id="55"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Freeform 39"/>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6200000">
              <a:off x="2201259" y="1439056"/>
              <a:ext cx="2441536" cy="2698511"/>
              <a:chOff x="4279820" y="1901261"/>
              <a:chExt cx="2441536" cy="2698511"/>
            </a:xfrm>
          </p:grpSpPr>
          <p:sp>
            <p:nvSpPr>
              <p:cNvPr id="52" name="Freeform 51"/>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10058964">
              <a:off x="2127268" y="3527044"/>
              <a:ext cx="2441536" cy="2698511"/>
              <a:chOff x="4279820" y="1901261"/>
              <a:chExt cx="2441536" cy="2698511"/>
            </a:xfrm>
          </p:grpSpPr>
          <p:sp>
            <p:nvSpPr>
              <p:cNvPr id="49" name="Freeform 48"/>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rot="4344260">
              <a:off x="4134218" y="3404275"/>
              <a:ext cx="2441536" cy="2698511"/>
              <a:chOff x="4279820" y="1901261"/>
              <a:chExt cx="2441536" cy="2698511"/>
            </a:xfrm>
          </p:grpSpPr>
          <p:sp>
            <p:nvSpPr>
              <p:cNvPr id="46" name="Freeform 45"/>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dirty="0"/>
              <a:t>Beamforming procedure – II </a:t>
            </a:r>
            <a:endParaRPr lang="en-US" sz="3200" b="1" dirty="0">
              <a:solidFill>
                <a:schemeClr val="bg1"/>
              </a:solidFill>
            </a:endParaRPr>
          </a:p>
        </p:txBody>
      </p:sp>
      <p:sp>
        <p:nvSpPr>
          <p:cNvPr id="3" name="Content Placeholder 2"/>
          <p:cNvSpPr>
            <a:spLocks noGrp="1"/>
          </p:cNvSpPr>
          <p:nvPr>
            <p:ph idx="1"/>
          </p:nvPr>
        </p:nvSpPr>
        <p:spPr>
          <a:xfrm>
            <a:off x="5652420" y="1053737"/>
            <a:ext cx="3335715" cy="5658790"/>
          </a:xfrm>
        </p:spPr>
        <p:txBody>
          <a:bodyPr>
            <a:normAutofit/>
          </a:bodyPr>
          <a:lstStyle/>
          <a:p>
            <a:r>
              <a:rPr lang="en-US" sz="2400" dirty="0"/>
              <a:t>Sector Level Sweep (SLS)</a:t>
            </a:r>
          </a:p>
          <a:p>
            <a:endParaRPr lang="en-US" sz="2400" dirty="0"/>
          </a:p>
          <a:p>
            <a:r>
              <a:rPr lang="en-US" sz="2400" dirty="0"/>
              <a:t>Next, probe each sector within the half</a:t>
            </a:r>
          </a:p>
          <a:p>
            <a:endParaRPr lang="en-US" sz="2400" dirty="0"/>
          </a:p>
          <a:p>
            <a:endParaRPr lang="en-US" sz="2400" dirty="0"/>
          </a:p>
          <a:p>
            <a:endParaRPr lang="en-US" sz="2400" dirty="0"/>
          </a:p>
          <a:p>
            <a:r>
              <a:rPr lang="en-US" sz="2400" dirty="0"/>
              <a:t>Determine the sectors with high signal strength</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33</a:t>
            </a:fld>
            <a:endParaRPr lang="en-US" dirty="0"/>
          </a:p>
        </p:txBody>
      </p:sp>
      <p:sp>
        <p:nvSpPr>
          <p:cNvPr id="68" name="Oval 67"/>
          <p:cNvSpPr/>
          <p:nvPr/>
        </p:nvSpPr>
        <p:spPr>
          <a:xfrm>
            <a:off x="1337981" y="1873708"/>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78" name="TextBox 77"/>
          <p:cNvSpPr txBox="1"/>
          <p:nvPr/>
        </p:nvSpPr>
        <p:spPr>
          <a:xfrm>
            <a:off x="1711801" y="3096008"/>
            <a:ext cx="2340618" cy="369332"/>
          </a:xfrm>
          <a:prstGeom prst="rect">
            <a:avLst/>
          </a:prstGeom>
          <a:noFill/>
        </p:spPr>
        <p:txBody>
          <a:bodyPr wrap="square" rtlCol="0">
            <a:spAutoFit/>
          </a:bodyPr>
          <a:lstStyle/>
          <a:p>
            <a:pPr algn="ctr"/>
            <a:r>
              <a:rPr lang="en-US" dirty="0"/>
              <a:t>Sector pattern</a:t>
            </a:r>
          </a:p>
        </p:txBody>
      </p:sp>
      <p:grpSp>
        <p:nvGrpSpPr>
          <p:cNvPr id="59" name="Group 58"/>
          <p:cNvGrpSpPr/>
          <p:nvPr/>
        </p:nvGrpSpPr>
        <p:grpSpPr>
          <a:xfrm rot="10800000">
            <a:off x="3386366" y="1266060"/>
            <a:ext cx="1705947" cy="1655845"/>
            <a:chOff x="1993809" y="1567543"/>
            <a:chExt cx="4710432" cy="4658012"/>
          </a:xfrm>
        </p:grpSpPr>
        <p:grpSp>
          <p:nvGrpSpPr>
            <p:cNvPr id="60" name="Group 59"/>
            <p:cNvGrpSpPr/>
            <p:nvPr/>
          </p:nvGrpSpPr>
          <p:grpSpPr>
            <a:xfrm>
              <a:off x="1993809" y="1567543"/>
              <a:ext cx="4578294" cy="4600263"/>
              <a:chOff x="1993809" y="1567543"/>
              <a:chExt cx="4578294" cy="4600263"/>
            </a:xfrm>
          </p:grpSpPr>
          <p:sp>
            <p:nvSpPr>
              <p:cNvPr id="105" name="Oval 104"/>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a:endCxn id="105"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Connector 106"/>
              <p:cNvCxnSpPr>
                <a:endCxn id="105"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Freeform 60"/>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rot="16200000">
              <a:off x="2201259" y="1439056"/>
              <a:ext cx="2441536" cy="2698511"/>
              <a:chOff x="4279820" y="1901261"/>
              <a:chExt cx="2441536" cy="2698511"/>
            </a:xfrm>
          </p:grpSpPr>
          <p:sp>
            <p:nvSpPr>
              <p:cNvPr id="102" name="Freeform 101"/>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rot="10058964">
              <a:off x="2127268" y="3527044"/>
              <a:ext cx="2441536" cy="2698511"/>
              <a:chOff x="4279820" y="1901261"/>
              <a:chExt cx="2441536" cy="2698511"/>
            </a:xfrm>
          </p:grpSpPr>
          <p:sp>
            <p:nvSpPr>
              <p:cNvPr id="99" name="Freeform 98"/>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rot="4344260">
              <a:off x="4134218" y="3404275"/>
              <a:ext cx="2441536" cy="2698511"/>
              <a:chOff x="4279820" y="1901261"/>
              <a:chExt cx="2441536" cy="2698511"/>
            </a:xfrm>
          </p:grpSpPr>
          <p:sp>
            <p:nvSpPr>
              <p:cNvPr id="96" name="Freeform 95"/>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 name="Oval 107"/>
          <p:cNvSpPr/>
          <p:nvPr/>
        </p:nvSpPr>
        <p:spPr>
          <a:xfrm>
            <a:off x="4122053" y="1927200"/>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nvGrpSpPr>
          <p:cNvPr id="109" name="Group 108"/>
          <p:cNvGrpSpPr/>
          <p:nvPr/>
        </p:nvGrpSpPr>
        <p:grpSpPr>
          <a:xfrm>
            <a:off x="700545" y="4068838"/>
            <a:ext cx="1705947" cy="1655845"/>
            <a:chOff x="1993809" y="1567543"/>
            <a:chExt cx="4710432" cy="4658012"/>
          </a:xfrm>
        </p:grpSpPr>
        <p:grpSp>
          <p:nvGrpSpPr>
            <p:cNvPr id="110" name="Group 109"/>
            <p:cNvGrpSpPr/>
            <p:nvPr/>
          </p:nvGrpSpPr>
          <p:grpSpPr>
            <a:xfrm>
              <a:off x="1993809" y="1567543"/>
              <a:ext cx="4578294" cy="4600263"/>
              <a:chOff x="1993809" y="1567543"/>
              <a:chExt cx="4578294" cy="4600263"/>
            </a:xfrm>
          </p:grpSpPr>
          <p:sp>
            <p:nvSpPr>
              <p:cNvPr id="126" name="Oval 125"/>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a:endCxn id="126"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Connector 127"/>
              <p:cNvCxnSpPr>
                <a:endCxn id="126"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Freeform 110"/>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rot="16200000">
              <a:off x="2201259" y="1439056"/>
              <a:ext cx="2441536" cy="2698511"/>
              <a:chOff x="4279820" y="1901261"/>
              <a:chExt cx="2441536" cy="2698511"/>
            </a:xfrm>
          </p:grpSpPr>
          <p:sp>
            <p:nvSpPr>
              <p:cNvPr id="123" name="Freeform 122"/>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rot="10058964">
              <a:off x="2127268" y="3527044"/>
              <a:ext cx="2441536" cy="2698511"/>
              <a:chOff x="4279820" y="1901261"/>
              <a:chExt cx="2441536" cy="2698511"/>
            </a:xfrm>
          </p:grpSpPr>
          <p:sp>
            <p:nvSpPr>
              <p:cNvPr id="120" name="Freeform 119"/>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4344260">
              <a:off x="4134218" y="3404275"/>
              <a:ext cx="2441536" cy="2698511"/>
              <a:chOff x="4279820" y="1901261"/>
              <a:chExt cx="2441536" cy="2698511"/>
            </a:xfrm>
          </p:grpSpPr>
          <p:sp>
            <p:nvSpPr>
              <p:cNvPr id="117" name="Freeform 116"/>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9" name="Oval 128"/>
          <p:cNvSpPr/>
          <p:nvPr/>
        </p:nvSpPr>
        <p:spPr>
          <a:xfrm>
            <a:off x="1376284" y="4714183"/>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grpSp>
        <p:nvGrpSpPr>
          <p:cNvPr id="130" name="Group 129"/>
          <p:cNvGrpSpPr/>
          <p:nvPr/>
        </p:nvGrpSpPr>
        <p:grpSpPr>
          <a:xfrm rot="10800000">
            <a:off x="3424669" y="4106535"/>
            <a:ext cx="1705947" cy="1655845"/>
            <a:chOff x="1993809" y="1567543"/>
            <a:chExt cx="4710432" cy="4658012"/>
          </a:xfrm>
        </p:grpSpPr>
        <p:grpSp>
          <p:nvGrpSpPr>
            <p:cNvPr id="131" name="Group 130"/>
            <p:cNvGrpSpPr/>
            <p:nvPr/>
          </p:nvGrpSpPr>
          <p:grpSpPr>
            <a:xfrm>
              <a:off x="1993809" y="1567543"/>
              <a:ext cx="4578294" cy="4600263"/>
              <a:chOff x="1993809" y="1567543"/>
              <a:chExt cx="4578294" cy="4600263"/>
            </a:xfrm>
          </p:grpSpPr>
          <p:sp>
            <p:nvSpPr>
              <p:cNvPr id="147" name="Oval 146"/>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p:cNvCxnSpPr>
                <a:endCxn id="147"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49" name="Straight Connector 148"/>
              <p:cNvCxnSpPr>
                <a:endCxn id="147"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33" name="Freeform 132"/>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rot="16200000">
              <a:off x="2201259" y="1439056"/>
              <a:ext cx="2441536" cy="2698511"/>
              <a:chOff x="4279820" y="1901261"/>
              <a:chExt cx="2441536" cy="2698511"/>
            </a:xfrm>
          </p:grpSpPr>
          <p:sp>
            <p:nvSpPr>
              <p:cNvPr id="144" name="Freeform 143"/>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rot="10058964">
              <a:off x="2127268" y="3527044"/>
              <a:ext cx="2441536" cy="2698511"/>
              <a:chOff x="4279820" y="1901261"/>
              <a:chExt cx="2441536" cy="2698511"/>
            </a:xfrm>
          </p:grpSpPr>
          <p:sp>
            <p:nvSpPr>
              <p:cNvPr id="141" name="Freeform 140"/>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rot="4344260">
              <a:off x="4134218" y="3404275"/>
              <a:ext cx="2441536" cy="2698511"/>
              <a:chOff x="4279820" y="1901261"/>
              <a:chExt cx="2441536" cy="2698511"/>
            </a:xfrm>
          </p:grpSpPr>
          <p:sp>
            <p:nvSpPr>
              <p:cNvPr id="138" name="Freeform 137"/>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Freeform 131"/>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Oval 149"/>
          <p:cNvSpPr/>
          <p:nvPr/>
        </p:nvSpPr>
        <p:spPr>
          <a:xfrm>
            <a:off x="4160356" y="4767675"/>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Tree>
    <p:extLst>
      <p:ext uri="{BB962C8B-B14F-4D97-AF65-F5344CB8AC3E}">
        <p14:creationId xmlns:p14="http://schemas.microsoft.com/office/powerpoint/2010/main" val="10773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r>
              <a:rPr lang="en-US" sz="3200" dirty="0"/>
              <a:t>Beamforming procedure – III</a:t>
            </a:r>
            <a:endParaRPr lang="en-US" sz="3200" b="1" dirty="0">
              <a:solidFill>
                <a:schemeClr val="bg1"/>
              </a:solidFill>
            </a:endParaRPr>
          </a:p>
        </p:txBody>
      </p:sp>
      <p:sp>
        <p:nvSpPr>
          <p:cNvPr id="3" name="Content Placeholder 2"/>
          <p:cNvSpPr>
            <a:spLocks noGrp="1"/>
          </p:cNvSpPr>
          <p:nvPr>
            <p:ph idx="1"/>
          </p:nvPr>
        </p:nvSpPr>
        <p:spPr>
          <a:xfrm>
            <a:off x="5652420" y="1053737"/>
            <a:ext cx="3335715" cy="5658790"/>
          </a:xfrm>
        </p:spPr>
        <p:txBody>
          <a:bodyPr>
            <a:normAutofit/>
          </a:bodyPr>
          <a:lstStyle/>
          <a:p>
            <a:r>
              <a:rPr lang="en-US" sz="2400" dirty="0"/>
              <a:t>Beam refinement procedure</a:t>
            </a:r>
          </a:p>
          <a:p>
            <a:endParaRPr lang="en-US" sz="2400" dirty="0"/>
          </a:p>
          <a:p>
            <a:endParaRPr lang="en-US" sz="2400" dirty="0"/>
          </a:p>
          <a:p>
            <a:r>
              <a:rPr lang="en-US" sz="2400" dirty="0" err="1"/>
              <a:t>Tx</a:t>
            </a:r>
            <a:r>
              <a:rPr lang="en-US" sz="2400" dirty="0"/>
              <a:t> probes Rx through sectors </a:t>
            </a:r>
          </a:p>
          <a:p>
            <a:endParaRPr lang="en-US" sz="2400" dirty="0"/>
          </a:p>
          <a:p>
            <a:endParaRPr lang="en-US" sz="2400" dirty="0"/>
          </a:p>
          <a:p>
            <a:r>
              <a:rPr lang="en-US" sz="2400" dirty="0"/>
              <a:t>Rx replies through beams with maximum signal strength</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34</a:t>
            </a:fld>
            <a:endParaRPr lang="en-US" dirty="0"/>
          </a:p>
        </p:txBody>
      </p:sp>
      <p:sp>
        <p:nvSpPr>
          <p:cNvPr id="78" name="TextBox 77"/>
          <p:cNvSpPr txBox="1"/>
          <p:nvPr/>
        </p:nvSpPr>
        <p:spPr>
          <a:xfrm>
            <a:off x="1711801" y="3096008"/>
            <a:ext cx="2340618" cy="369332"/>
          </a:xfrm>
          <a:prstGeom prst="rect">
            <a:avLst/>
          </a:prstGeom>
          <a:noFill/>
        </p:spPr>
        <p:txBody>
          <a:bodyPr wrap="square" rtlCol="0">
            <a:spAutoFit/>
          </a:bodyPr>
          <a:lstStyle/>
          <a:p>
            <a:pPr algn="ctr"/>
            <a:r>
              <a:rPr lang="en-US" dirty="0"/>
              <a:t>Beam pattern</a:t>
            </a:r>
          </a:p>
        </p:txBody>
      </p:sp>
      <p:grpSp>
        <p:nvGrpSpPr>
          <p:cNvPr id="90" name="Group 89"/>
          <p:cNvGrpSpPr/>
          <p:nvPr/>
        </p:nvGrpSpPr>
        <p:grpSpPr>
          <a:xfrm>
            <a:off x="3297343" y="1220054"/>
            <a:ext cx="1802765" cy="1748575"/>
            <a:chOff x="1916279" y="1566796"/>
            <a:chExt cx="4655824" cy="4659031"/>
          </a:xfrm>
        </p:grpSpPr>
        <p:sp>
          <p:nvSpPr>
            <p:cNvPr id="91" name="Oval 90"/>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endCxn id="91"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Connector 150"/>
            <p:cNvCxnSpPr>
              <a:endCxn id="91"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2" name="Freeform 151"/>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p:cNvGrpSpPr/>
            <p:nvPr/>
          </p:nvGrpSpPr>
          <p:grpSpPr>
            <a:xfrm rot="19406794">
              <a:off x="3756576" y="2544723"/>
              <a:ext cx="2420328" cy="946722"/>
              <a:chOff x="4304175" y="2025037"/>
              <a:chExt cx="2420328" cy="946722"/>
            </a:xfrm>
          </p:grpSpPr>
          <p:sp>
            <p:nvSpPr>
              <p:cNvPr id="180" name="Freeform 179"/>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rot="4527724">
              <a:off x="3620671" y="3843613"/>
              <a:ext cx="2815527" cy="1546089"/>
              <a:chOff x="3917685" y="4926522"/>
              <a:chExt cx="2815527" cy="1546089"/>
            </a:xfrm>
          </p:grpSpPr>
          <p:sp>
            <p:nvSpPr>
              <p:cNvPr id="173" name="Freeform 172"/>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p:cNvGrpSpPr/>
              <p:nvPr/>
            </p:nvGrpSpPr>
            <p:grpSpPr>
              <a:xfrm rot="19406794">
                <a:off x="3917685" y="4926522"/>
                <a:ext cx="2420328" cy="946722"/>
                <a:chOff x="4304175" y="2025037"/>
                <a:chExt cx="2420328" cy="946722"/>
              </a:xfrm>
            </p:grpSpPr>
            <p:sp>
              <p:nvSpPr>
                <p:cNvPr id="177" name="Freeform 176"/>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p:cNvGrpSpPr/>
            <p:nvPr/>
          </p:nvGrpSpPr>
          <p:grpSpPr>
            <a:xfrm rot="10407369">
              <a:off x="1916279" y="1850992"/>
              <a:ext cx="2815527" cy="3479698"/>
              <a:chOff x="3908976" y="2697123"/>
              <a:chExt cx="2815527" cy="3479698"/>
            </a:xfrm>
          </p:grpSpPr>
          <p:sp>
            <p:nvSpPr>
              <p:cNvPr id="158" name="Freeform 157"/>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p:cNvGrpSpPr/>
              <p:nvPr/>
            </p:nvGrpSpPr>
            <p:grpSpPr>
              <a:xfrm rot="19406794">
                <a:off x="3908976" y="2697123"/>
                <a:ext cx="2420328" cy="946722"/>
                <a:chOff x="4304175" y="2025037"/>
                <a:chExt cx="2420328" cy="946722"/>
              </a:xfrm>
            </p:grpSpPr>
            <p:sp>
              <p:nvSpPr>
                <p:cNvPr id="170" name="Freeform 169"/>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rot="4527724">
                <a:off x="3773071" y="3996013"/>
                <a:ext cx="2815527" cy="1546089"/>
                <a:chOff x="3917685" y="4926522"/>
                <a:chExt cx="2815527" cy="1546089"/>
              </a:xfrm>
            </p:grpSpPr>
            <p:sp>
              <p:nvSpPr>
                <p:cNvPr id="163" name="Freeform 162"/>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163"/>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rot="19406794">
                  <a:off x="3917685" y="4926522"/>
                  <a:ext cx="2420328" cy="946722"/>
                  <a:chOff x="4304175" y="2025037"/>
                  <a:chExt cx="2420328" cy="946722"/>
                </a:xfrm>
              </p:grpSpPr>
              <p:sp>
                <p:nvSpPr>
                  <p:cNvPr id="167" name="Freeform 166"/>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reeform 167"/>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56" name="Freeform 155"/>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Oval 107"/>
          <p:cNvSpPr/>
          <p:nvPr/>
        </p:nvSpPr>
        <p:spPr>
          <a:xfrm>
            <a:off x="4057850" y="1882534"/>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nvGrpSpPr>
          <p:cNvPr id="183" name="Group 182"/>
          <p:cNvGrpSpPr/>
          <p:nvPr/>
        </p:nvGrpSpPr>
        <p:grpSpPr>
          <a:xfrm>
            <a:off x="684190" y="1242165"/>
            <a:ext cx="1705947" cy="1655845"/>
            <a:chOff x="1993809" y="1567543"/>
            <a:chExt cx="4710432" cy="4658012"/>
          </a:xfrm>
        </p:grpSpPr>
        <p:grpSp>
          <p:nvGrpSpPr>
            <p:cNvPr id="184" name="Group 183"/>
            <p:cNvGrpSpPr/>
            <p:nvPr/>
          </p:nvGrpSpPr>
          <p:grpSpPr>
            <a:xfrm>
              <a:off x="1993809" y="1567543"/>
              <a:ext cx="4578294" cy="4600263"/>
              <a:chOff x="1993809" y="1567543"/>
              <a:chExt cx="4578294" cy="4600263"/>
            </a:xfrm>
          </p:grpSpPr>
          <p:sp>
            <p:nvSpPr>
              <p:cNvPr id="200" name="Oval 199"/>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a:endCxn id="200"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202" name="Straight Connector 201"/>
              <p:cNvCxnSpPr>
                <a:endCxn id="200"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85" name="Freeform 184"/>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p:cNvGrpSpPr/>
            <p:nvPr/>
          </p:nvGrpSpPr>
          <p:grpSpPr>
            <a:xfrm rot="16200000">
              <a:off x="2201259" y="1439056"/>
              <a:ext cx="2441536" cy="2698511"/>
              <a:chOff x="4279820" y="1901261"/>
              <a:chExt cx="2441536" cy="2698511"/>
            </a:xfrm>
          </p:grpSpPr>
          <p:sp>
            <p:nvSpPr>
              <p:cNvPr id="197" name="Freeform 196"/>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rot="10058964">
              <a:off x="2127268" y="3527044"/>
              <a:ext cx="2441536" cy="2698511"/>
              <a:chOff x="4279820" y="1901261"/>
              <a:chExt cx="2441536" cy="2698511"/>
            </a:xfrm>
          </p:grpSpPr>
          <p:sp>
            <p:nvSpPr>
              <p:cNvPr id="194" name="Freeform 193"/>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rot="4344260">
              <a:off x="4134218" y="3404275"/>
              <a:ext cx="2441536" cy="2698511"/>
              <a:chOff x="4279820" y="1901261"/>
              <a:chExt cx="2441536" cy="2698511"/>
            </a:xfrm>
          </p:grpSpPr>
          <p:sp>
            <p:nvSpPr>
              <p:cNvPr id="191" name="Freeform 190"/>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3" name="Oval 202"/>
          <p:cNvSpPr/>
          <p:nvPr/>
        </p:nvSpPr>
        <p:spPr>
          <a:xfrm>
            <a:off x="1359929" y="1887510"/>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grpSp>
        <p:nvGrpSpPr>
          <p:cNvPr id="204" name="Group 203"/>
          <p:cNvGrpSpPr/>
          <p:nvPr/>
        </p:nvGrpSpPr>
        <p:grpSpPr>
          <a:xfrm>
            <a:off x="3303936" y="4063882"/>
            <a:ext cx="1802765" cy="1748575"/>
            <a:chOff x="1916279" y="1566796"/>
            <a:chExt cx="4655824" cy="4659031"/>
          </a:xfrm>
        </p:grpSpPr>
        <p:sp>
          <p:nvSpPr>
            <p:cNvPr id="205" name="Oval 204"/>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205"/>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eeform 206"/>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 name="Straight Connector 207"/>
            <p:cNvCxnSpPr>
              <a:endCxn id="205"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209" name="Straight Connector 208"/>
            <p:cNvCxnSpPr>
              <a:endCxn id="205"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0" name="Freeform 209"/>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p:cNvGrpSpPr/>
            <p:nvPr/>
          </p:nvGrpSpPr>
          <p:grpSpPr>
            <a:xfrm rot="19406794">
              <a:off x="3756576" y="2544723"/>
              <a:ext cx="2420328" cy="946722"/>
              <a:chOff x="4304175" y="2025037"/>
              <a:chExt cx="2420328" cy="946722"/>
            </a:xfrm>
          </p:grpSpPr>
          <p:sp>
            <p:nvSpPr>
              <p:cNvPr id="238" name="Freeform 237"/>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eeform 238"/>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reeform 239"/>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rot="4527724">
              <a:off x="3620671" y="3843613"/>
              <a:ext cx="2815527" cy="1546089"/>
              <a:chOff x="3917685" y="4926522"/>
              <a:chExt cx="2815527" cy="1546089"/>
            </a:xfrm>
          </p:grpSpPr>
          <p:sp>
            <p:nvSpPr>
              <p:cNvPr id="231" name="Freeform 230"/>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rot="19406794">
                <a:off x="3917685" y="4926522"/>
                <a:ext cx="2420328" cy="946722"/>
                <a:chOff x="4304175" y="2025037"/>
                <a:chExt cx="2420328" cy="946722"/>
              </a:xfrm>
            </p:grpSpPr>
            <p:sp>
              <p:nvSpPr>
                <p:cNvPr id="235" name="Freeform 234"/>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212"/>
            <p:cNvGrpSpPr/>
            <p:nvPr/>
          </p:nvGrpSpPr>
          <p:grpSpPr>
            <a:xfrm rot="10407369">
              <a:off x="1916279" y="1850992"/>
              <a:ext cx="2815527" cy="3479698"/>
              <a:chOff x="3908976" y="2697123"/>
              <a:chExt cx="2815527" cy="3479698"/>
            </a:xfrm>
          </p:grpSpPr>
          <p:sp>
            <p:nvSpPr>
              <p:cNvPr id="216" name="Freeform 215"/>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p:cNvGrpSpPr/>
              <p:nvPr/>
            </p:nvGrpSpPr>
            <p:grpSpPr>
              <a:xfrm rot="19406794">
                <a:off x="3908976" y="2697123"/>
                <a:ext cx="2420328" cy="946722"/>
                <a:chOff x="4304175" y="2025037"/>
                <a:chExt cx="2420328" cy="946722"/>
              </a:xfrm>
            </p:grpSpPr>
            <p:sp>
              <p:nvSpPr>
                <p:cNvPr id="228" name="Freeform 227"/>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reeform 228"/>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rot="4527724">
                <a:off x="3773071" y="3996013"/>
                <a:ext cx="2815527" cy="1546089"/>
                <a:chOff x="3917685" y="4926522"/>
                <a:chExt cx="2815527" cy="1546089"/>
              </a:xfrm>
            </p:grpSpPr>
            <p:sp>
              <p:nvSpPr>
                <p:cNvPr id="221" name="Freeform 220"/>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221"/>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reeform 222"/>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p:cNvGrpSpPr/>
                <p:nvPr/>
              </p:nvGrpSpPr>
              <p:grpSpPr>
                <a:xfrm rot="19406794">
                  <a:off x="3917685" y="4926522"/>
                  <a:ext cx="2420328" cy="946722"/>
                  <a:chOff x="4304175" y="2025037"/>
                  <a:chExt cx="2420328" cy="946722"/>
                </a:xfrm>
              </p:grpSpPr>
              <p:sp>
                <p:nvSpPr>
                  <p:cNvPr id="225" name="Freeform 224"/>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Freeform 225"/>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reeform 226"/>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4" name="Freeform 213"/>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reeform 214"/>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1" name="Oval 240"/>
          <p:cNvSpPr/>
          <p:nvPr/>
        </p:nvSpPr>
        <p:spPr>
          <a:xfrm>
            <a:off x="4064443" y="4726362"/>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nvGrpSpPr>
          <p:cNvPr id="242" name="Group 241"/>
          <p:cNvGrpSpPr/>
          <p:nvPr/>
        </p:nvGrpSpPr>
        <p:grpSpPr>
          <a:xfrm>
            <a:off x="690783" y="4085993"/>
            <a:ext cx="1705947" cy="1655845"/>
            <a:chOff x="1993809" y="1567543"/>
            <a:chExt cx="4710432" cy="4658012"/>
          </a:xfrm>
        </p:grpSpPr>
        <p:grpSp>
          <p:nvGrpSpPr>
            <p:cNvPr id="243" name="Group 242"/>
            <p:cNvGrpSpPr/>
            <p:nvPr/>
          </p:nvGrpSpPr>
          <p:grpSpPr>
            <a:xfrm>
              <a:off x="1993809" y="1567543"/>
              <a:ext cx="4578294" cy="4600263"/>
              <a:chOff x="1993809" y="1567543"/>
              <a:chExt cx="4578294" cy="4600263"/>
            </a:xfrm>
          </p:grpSpPr>
          <p:sp>
            <p:nvSpPr>
              <p:cNvPr id="259" name="Oval 258"/>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p:cNvCxnSpPr>
                <a:endCxn id="259"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261" name="Straight Connector 260"/>
              <p:cNvCxnSpPr>
                <a:endCxn id="259"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44" name="Freeform 243"/>
            <p:cNvSpPr/>
            <p:nvPr/>
          </p:nvSpPr>
          <p:spPr>
            <a:xfrm>
              <a:off x="4282956" y="32094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reeform 244"/>
            <p:cNvSpPr/>
            <p:nvPr/>
          </p:nvSpPr>
          <p:spPr>
            <a:xfrm rot="20047423">
              <a:off x="4127420" y="26888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245"/>
            <p:cNvSpPr/>
            <p:nvPr/>
          </p:nvSpPr>
          <p:spPr>
            <a:xfrm rot="18168379">
              <a:off x="3696344" y="22728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246"/>
            <p:cNvGrpSpPr/>
            <p:nvPr/>
          </p:nvGrpSpPr>
          <p:grpSpPr>
            <a:xfrm rot="16200000">
              <a:off x="2201259" y="1439056"/>
              <a:ext cx="2441536" cy="2698511"/>
              <a:chOff x="4279820" y="1901261"/>
              <a:chExt cx="2441536" cy="2698511"/>
            </a:xfrm>
          </p:grpSpPr>
          <p:sp>
            <p:nvSpPr>
              <p:cNvPr id="256" name="Freeform 255"/>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reeform 256"/>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rot="10058964">
              <a:off x="2127268" y="3527044"/>
              <a:ext cx="2441536" cy="2698511"/>
              <a:chOff x="4279820" y="1901261"/>
              <a:chExt cx="2441536" cy="2698511"/>
            </a:xfrm>
          </p:grpSpPr>
          <p:sp>
            <p:nvSpPr>
              <p:cNvPr id="253" name="Freeform 252"/>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253"/>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reeform 254"/>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p:cNvGrpSpPr/>
            <p:nvPr/>
          </p:nvGrpSpPr>
          <p:grpSpPr>
            <a:xfrm rot="4344260">
              <a:off x="4134218" y="3404275"/>
              <a:ext cx="2441536" cy="2698511"/>
              <a:chOff x="4279820" y="1901261"/>
              <a:chExt cx="2441536" cy="2698511"/>
            </a:xfrm>
          </p:grpSpPr>
          <p:sp>
            <p:nvSpPr>
              <p:cNvPr id="250" name="Freeform 249"/>
              <p:cNvSpPr/>
              <p:nvPr/>
            </p:nvSpPr>
            <p:spPr>
              <a:xfrm>
                <a:off x="4435356" y="3361846"/>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reeform 250"/>
              <p:cNvSpPr/>
              <p:nvPr/>
            </p:nvSpPr>
            <p:spPr>
              <a:xfrm rot="20047423">
                <a:off x="4279820" y="2841210"/>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251"/>
              <p:cNvSpPr/>
              <p:nvPr/>
            </p:nvSpPr>
            <p:spPr>
              <a:xfrm rot="18168379">
                <a:off x="3848744" y="2425298"/>
                <a:ext cx="2286000" cy="1237926"/>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2" name="Oval 261"/>
          <p:cNvSpPr/>
          <p:nvPr/>
        </p:nvSpPr>
        <p:spPr>
          <a:xfrm>
            <a:off x="1366522" y="4731338"/>
            <a:ext cx="279742" cy="30395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Tree>
    <p:extLst>
      <p:ext uri="{BB962C8B-B14F-4D97-AF65-F5344CB8AC3E}">
        <p14:creationId xmlns:p14="http://schemas.microsoft.com/office/powerpoint/2010/main" val="12961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6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r>
              <a:rPr lang="en-US" sz="3200" dirty="0"/>
              <a:t>Beamforming procedure – IV</a:t>
            </a:r>
            <a:endParaRPr lang="en-US" sz="3200" b="1" dirty="0">
              <a:solidFill>
                <a:schemeClr val="bg1"/>
              </a:solidFill>
            </a:endParaRPr>
          </a:p>
        </p:txBody>
      </p:sp>
      <p:sp>
        <p:nvSpPr>
          <p:cNvPr id="3" name="Content Placeholder 2"/>
          <p:cNvSpPr>
            <a:spLocks noGrp="1"/>
          </p:cNvSpPr>
          <p:nvPr>
            <p:ph idx="1"/>
          </p:nvPr>
        </p:nvSpPr>
        <p:spPr>
          <a:xfrm>
            <a:off x="5652420" y="1053737"/>
            <a:ext cx="3335715" cy="5658790"/>
          </a:xfrm>
        </p:spPr>
        <p:txBody>
          <a:bodyPr>
            <a:normAutofit/>
          </a:bodyPr>
          <a:lstStyle/>
          <a:p>
            <a:r>
              <a:rPr lang="en-US" sz="2400" dirty="0" err="1"/>
              <a:t>Tx</a:t>
            </a:r>
            <a:r>
              <a:rPr lang="en-US" sz="2400" dirty="0"/>
              <a:t> probes Rx through beams within the sector</a:t>
            </a:r>
          </a:p>
          <a:p>
            <a:endParaRPr lang="en-US" sz="2400" dirty="0"/>
          </a:p>
          <a:p>
            <a:endParaRPr lang="en-US" sz="2400" dirty="0"/>
          </a:p>
          <a:p>
            <a:endParaRPr lang="en-US" sz="2400" dirty="0"/>
          </a:p>
          <a:p>
            <a:endParaRPr lang="en-US" sz="2400" dirty="0"/>
          </a:p>
          <a:p>
            <a:r>
              <a:rPr lang="en-US" sz="2400" dirty="0" err="1"/>
              <a:t>Tx</a:t>
            </a:r>
            <a:r>
              <a:rPr lang="en-US" sz="2400" dirty="0"/>
              <a:t> and Rx agree on beams to use</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35</a:t>
            </a:fld>
            <a:endParaRPr lang="en-US" dirty="0"/>
          </a:p>
        </p:txBody>
      </p:sp>
      <p:grpSp>
        <p:nvGrpSpPr>
          <p:cNvPr id="124" name="Group 123"/>
          <p:cNvGrpSpPr/>
          <p:nvPr/>
        </p:nvGrpSpPr>
        <p:grpSpPr>
          <a:xfrm>
            <a:off x="3283258" y="1055961"/>
            <a:ext cx="1802765" cy="1748575"/>
            <a:chOff x="1916279" y="1566796"/>
            <a:chExt cx="4655824" cy="4659031"/>
          </a:xfrm>
        </p:grpSpPr>
        <p:sp>
          <p:nvSpPr>
            <p:cNvPr id="125" name="Oval 124"/>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a:endCxn id="125"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29" name="Straight Connector 128"/>
            <p:cNvCxnSpPr>
              <a:endCxn id="125"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0" name="Freeform 129"/>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rot="19406794">
              <a:off x="3756576" y="2544723"/>
              <a:ext cx="2420328" cy="946722"/>
              <a:chOff x="4304175" y="2025037"/>
              <a:chExt cx="2420328" cy="946722"/>
            </a:xfrm>
          </p:grpSpPr>
          <p:sp>
            <p:nvSpPr>
              <p:cNvPr id="270" name="Freeform 269"/>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reeform 270"/>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271"/>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rot="4527724">
              <a:off x="3620671" y="3843613"/>
              <a:ext cx="2815527" cy="1546089"/>
              <a:chOff x="3917685" y="4926522"/>
              <a:chExt cx="2815527" cy="1546089"/>
            </a:xfrm>
          </p:grpSpPr>
          <p:sp>
            <p:nvSpPr>
              <p:cNvPr id="263" name="Freeform 262"/>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reeform 263"/>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264"/>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p:cNvGrpSpPr/>
              <p:nvPr/>
            </p:nvGrpSpPr>
            <p:grpSpPr>
              <a:xfrm rot="19406794">
                <a:off x="3917685" y="4926522"/>
                <a:ext cx="2420328" cy="946722"/>
                <a:chOff x="4304175" y="2025037"/>
                <a:chExt cx="2420328" cy="946722"/>
              </a:xfrm>
            </p:grpSpPr>
            <p:sp>
              <p:nvSpPr>
                <p:cNvPr id="267" name="Freeform 266"/>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268"/>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p:cNvGrpSpPr/>
            <p:nvPr/>
          </p:nvGrpSpPr>
          <p:grpSpPr>
            <a:xfrm rot="10407369">
              <a:off x="1916279" y="1850992"/>
              <a:ext cx="2815527" cy="3479698"/>
              <a:chOff x="3908976" y="2697123"/>
              <a:chExt cx="2815527" cy="3479698"/>
            </a:xfrm>
          </p:grpSpPr>
          <p:sp>
            <p:nvSpPr>
              <p:cNvPr id="136" name="Freeform 135"/>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p:cNvGrpSpPr/>
              <p:nvPr/>
            </p:nvGrpSpPr>
            <p:grpSpPr>
              <a:xfrm rot="19406794">
                <a:off x="3908976" y="2697123"/>
                <a:ext cx="2420328" cy="946722"/>
                <a:chOff x="4304175" y="2025037"/>
                <a:chExt cx="2420328" cy="946722"/>
              </a:xfrm>
            </p:grpSpPr>
            <p:sp>
              <p:nvSpPr>
                <p:cNvPr id="148" name="Freeform 147"/>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rot="4527724">
                <a:off x="3773071" y="3996013"/>
                <a:ext cx="2815527" cy="1546089"/>
                <a:chOff x="3917685" y="4926522"/>
                <a:chExt cx="2815527" cy="1546089"/>
              </a:xfrm>
            </p:grpSpPr>
            <p:sp>
              <p:nvSpPr>
                <p:cNvPr id="141" name="Freeform 140"/>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rot="19406794">
                  <a:off x="3917685" y="4926522"/>
                  <a:ext cx="2420328" cy="946722"/>
                  <a:chOff x="4304175" y="2025037"/>
                  <a:chExt cx="2420328" cy="946722"/>
                </a:xfrm>
              </p:grpSpPr>
              <p:sp>
                <p:nvSpPr>
                  <p:cNvPr id="145" name="Freeform 144"/>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145"/>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4" name="Freeform 133"/>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3" name="Oval 272"/>
          <p:cNvSpPr/>
          <p:nvPr/>
        </p:nvSpPr>
        <p:spPr>
          <a:xfrm>
            <a:off x="4043765" y="1718441"/>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nvGrpSpPr>
          <p:cNvPr id="295" name="Group 294"/>
          <p:cNvGrpSpPr/>
          <p:nvPr/>
        </p:nvGrpSpPr>
        <p:grpSpPr>
          <a:xfrm rot="10800000">
            <a:off x="688369" y="1055437"/>
            <a:ext cx="1802765" cy="1748575"/>
            <a:chOff x="1916279" y="1566796"/>
            <a:chExt cx="4655824" cy="4659031"/>
          </a:xfrm>
        </p:grpSpPr>
        <p:sp>
          <p:nvSpPr>
            <p:cNvPr id="296" name="Oval 295"/>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eeform 296"/>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297"/>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Connector 298"/>
            <p:cNvCxnSpPr>
              <a:endCxn id="296"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300" name="Straight Connector 299"/>
            <p:cNvCxnSpPr>
              <a:endCxn id="296"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1" name="Freeform 300"/>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301"/>
            <p:cNvGrpSpPr/>
            <p:nvPr/>
          </p:nvGrpSpPr>
          <p:grpSpPr>
            <a:xfrm rot="19406794">
              <a:off x="3756576" y="2544723"/>
              <a:ext cx="2420328" cy="946722"/>
              <a:chOff x="4304175" y="2025037"/>
              <a:chExt cx="2420328" cy="946722"/>
            </a:xfrm>
          </p:grpSpPr>
          <p:sp>
            <p:nvSpPr>
              <p:cNvPr id="329" name="Freeform 328"/>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329"/>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reeform 330"/>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p:cNvGrpSpPr/>
            <p:nvPr/>
          </p:nvGrpSpPr>
          <p:grpSpPr>
            <a:xfrm rot="4527724">
              <a:off x="3620671" y="3843613"/>
              <a:ext cx="2815527" cy="1546089"/>
              <a:chOff x="3917685" y="4926522"/>
              <a:chExt cx="2815527" cy="1546089"/>
            </a:xfrm>
          </p:grpSpPr>
          <p:sp>
            <p:nvSpPr>
              <p:cNvPr id="322" name="Freeform 321"/>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reeform 322"/>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reeform 323"/>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rot="19406794">
                <a:off x="3917685" y="4926522"/>
                <a:ext cx="2420328" cy="946722"/>
                <a:chOff x="4304175" y="2025037"/>
                <a:chExt cx="2420328" cy="946722"/>
              </a:xfrm>
            </p:grpSpPr>
            <p:sp>
              <p:nvSpPr>
                <p:cNvPr id="326" name="Freeform 325"/>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326"/>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327"/>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4" name="Group 303"/>
            <p:cNvGrpSpPr/>
            <p:nvPr/>
          </p:nvGrpSpPr>
          <p:grpSpPr>
            <a:xfrm rot="10407369">
              <a:off x="1916279" y="1850992"/>
              <a:ext cx="2815527" cy="3479698"/>
              <a:chOff x="3908976" y="2697123"/>
              <a:chExt cx="2815527" cy="3479698"/>
            </a:xfrm>
          </p:grpSpPr>
          <p:sp>
            <p:nvSpPr>
              <p:cNvPr id="307" name="Freeform 306"/>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307"/>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308"/>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rot="19406794">
                <a:off x="3908976" y="2697123"/>
                <a:ext cx="2420328" cy="946722"/>
                <a:chOff x="4304175" y="2025037"/>
                <a:chExt cx="2420328" cy="946722"/>
              </a:xfrm>
            </p:grpSpPr>
            <p:sp>
              <p:nvSpPr>
                <p:cNvPr id="319" name="Freeform 318"/>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reeform 319"/>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reeform 320"/>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p:cNvGrpSpPr/>
              <p:nvPr/>
            </p:nvGrpSpPr>
            <p:grpSpPr>
              <a:xfrm rot="4527724">
                <a:off x="3773071" y="3996013"/>
                <a:ext cx="2815527" cy="1546089"/>
                <a:chOff x="3917685" y="4926522"/>
                <a:chExt cx="2815527" cy="1546089"/>
              </a:xfrm>
            </p:grpSpPr>
            <p:sp>
              <p:nvSpPr>
                <p:cNvPr id="312" name="Freeform 311"/>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eeform 312"/>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reeform 313"/>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314"/>
                <p:cNvGrpSpPr/>
                <p:nvPr/>
              </p:nvGrpSpPr>
              <p:grpSpPr>
                <a:xfrm rot="19406794">
                  <a:off x="3917685" y="4926522"/>
                  <a:ext cx="2420328" cy="946722"/>
                  <a:chOff x="4304175" y="2025037"/>
                  <a:chExt cx="2420328" cy="946722"/>
                </a:xfrm>
              </p:grpSpPr>
              <p:sp>
                <p:nvSpPr>
                  <p:cNvPr id="316" name="Freeform 315"/>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Freeform 316"/>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reeform 317"/>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5" name="Freeform 304"/>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05"/>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2" name="Oval 331"/>
          <p:cNvSpPr/>
          <p:nvPr/>
        </p:nvSpPr>
        <p:spPr>
          <a:xfrm>
            <a:off x="1448876" y="1717917"/>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grpSp>
        <p:nvGrpSpPr>
          <p:cNvPr id="333" name="Group 332"/>
          <p:cNvGrpSpPr/>
          <p:nvPr/>
        </p:nvGrpSpPr>
        <p:grpSpPr>
          <a:xfrm>
            <a:off x="3296727" y="3733846"/>
            <a:ext cx="1802765" cy="1748575"/>
            <a:chOff x="1916279" y="1566796"/>
            <a:chExt cx="4655824" cy="4659031"/>
          </a:xfrm>
        </p:grpSpPr>
        <p:sp>
          <p:nvSpPr>
            <p:cNvPr id="334" name="Oval 333"/>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reeform 334"/>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7" name="Straight Connector 336"/>
            <p:cNvCxnSpPr>
              <a:endCxn id="334"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338" name="Straight Connector 337"/>
            <p:cNvCxnSpPr>
              <a:endCxn id="334"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9" name="Freeform 338"/>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339"/>
            <p:cNvGrpSpPr/>
            <p:nvPr/>
          </p:nvGrpSpPr>
          <p:grpSpPr>
            <a:xfrm rot="19406794">
              <a:off x="3756576" y="2544723"/>
              <a:ext cx="2420328" cy="946722"/>
              <a:chOff x="4304175" y="2025037"/>
              <a:chExt cx="2420328" cy="946722"/>
            </a:xfrm>
          </p:grpSpPr>
          <p:sp>
            <p:nvSpPr>
              <p:cNvPr id="367" name="Freeform 366"/>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reeform 367"/>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reeform 368"/>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p:cNvGrpSpPr/>
            <p:nvPr/>
          </p:nvGrpSpPr>
          <p:grpSpPr>
            <a:xfrm rot="4527724">
              <a:off x="3620671" y="3843613"/>
              <a:ext cx="2815527" cy="1546089"/>
              <a:chOff x="3917685" y="4926522"/>
              <a:chExt cx="2815527" cy="1546089"/>
            </a:xfrm>
          </p:grpSpPr>
          <p:sp>
            <p:nvSpPr>
              <p:cNvPr id="360" name="Freeform 359"/>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reeform 360"/>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reeform 361"/>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62"/>
              <p:cNvGrpSpPr/>
              <p:nvPr/>
            </p:nvGrpSpPr>
            <p:grpSpPr>
              <a:xfrm rot="19406794">
                <a:off x="3917685" y="4926522"/>
                <a:ext cx="2420328" cy="946722"/>
                <a:chOff x="4304175" y="2025037"/>
                <a:chExt cx="2420328" cy="946722"/>
              </a:xfrm>
            </p:grpSpPr>
            <p:sp>
              <p:nvSpPr>
                <p:cNvPr id="364" name="Freeform 363"/>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reeform 365"/>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p:cNvGrpSpPr/>
            <p:nvPr/>
          </p:nvGrpSpPr>
          <p:grpSpPr>
            <a:xfrm rot="10407369">
              <a:off x="1916279" y="1850992"/>
              <a:ext cx="2815527" cy="3479698"/>
              <a:chOff x="3908976" y="2697123"/>
              <a:chExt cx="2815527" cy="3479698"/>
            </a:xfrm>
          </p:grpSpPr>
          <p:sp>
            <p:nvSpPr>
              <p:cNvPr id="345" name="Freeform 344"/>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345"/>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reeform 346"/>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roup 347"/>
              <p:cNvGrpSpPr/>
              <p:nvPr/>
            </p:nvGrpSpPr>
            <p:grpSpPr>
              <a:xfrm rot="19406794">
                <a:off x="3908976" y="2697123"/>
                <a:ext cx="2420328" cy="946722"/>
                <a:chOff x="4304175" y="2025037"/>
                <a:chExt cx="2420328" cy="946722"/>
              </a:xfrm>
            </p:grpSpPr>
            <p:sp>
              <p:nvSpPr>
                <p:cNvPr id="357" name="Freeform 356"/>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reeform 357"/>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reeform 358"/>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p:cNvGrpSpPr/>
              <p:nvPr/>
            </p:nvGrpSpPr>
            <p:grpSpPr>
              <a:xfrm rot="4527724">
                <a:off x="3773071" y="3996013"/>
                <a:ext cx="2815527" cy="1546089"/>
                <a:chOff x="3917685" y="4926522"/>
                <a:chExt cx="2815527" cy="1546089"/>
              </a:xfrm>
            </p:grpSpPr>
            <p:sp>
              <p:nvSpPr>
                <p:cNvPr id="350" name="Freeform 349"/>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350"/>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eeform 351"/>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 352"/>
                <p:cNvGrpSpPr/>
                <p:nvPr/>
              </p:nvGrpSpPr>
              <p:grpSpPr>
                <a:xfrm rot="19406794">
                  <a:off x="3917685" y="4926522"/>
                  <a:ext cx="2420328" cy="946722"/>
                  <a:chOff x="4304175" y="2025037"/>
                  <a:chExt cx="2420328" cy="946722"/>
                </a:xfrm>
              </p:grpSpPr>
              <p:sp>
                <p:nvSpPr>
                  <p:cNvPr id="354" name="Freeform 353"/>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Freeform 354"/>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reeform 355"/>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43" name="Freeform 342"/>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reeform 343"/>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0" name="Oval 369"/>
          <p:cNvSpPr/>
          <p:nvPr/>
        </p:nvSpPr>
        <p:spPr>
          <a:xfrm>
            <a:off x="4057234" y="4396326"/>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grpSp>
        <p:nvGrpSpPr>
          <p:cNvPr id="371" name="Group 370"/>
          <p:cNvGrpSpPr/>
          <p:nvPr/>
        </p:nvGrpSpPr>
        <p:grpSpPr>
          <a:xfrm rot="10800000">
            <a:off x="701838" y="3733322"/>
            <a:ext cx="1802765" cy="1748575"/>
            <a:chOff x="1916279" y="1566796"/>
            <a:chExt cx="4655824" cy="4659031"/>
          </a:xfrm>
        </p:grpSpPr>
        <p:sp>
          <p:nvSpPr>
            <p:cNvPr id="372" name="Oval 371"/>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372"/>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reeform 373"/>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5" name="Straight Connector 374"/>
            <p:cNvCxnSpPr>
              <a:endCxn id="372"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376" name="Straight Connector 375"/>
            <p:cNvCxnSpPr>
              <a:endCxn id="372"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7" name="Freeform 376"/>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377"/>
            <p:cNvGrpSpPr/>
            <p:nvPr/>
          </p:nvGrpSpPr>
          <p:grpSpPr>
            <a:xfrm rot="19406794">
              <a:off x="3756576" y="2544723"/>
              <a:ext cx="2420328" cy="946722"/>
              <a:chOff x="4304175" y="2025037"/>
              <a:chExt cx="2420328" cy="946722"/>
            </a:xfrm>
          </p:grpSpPr>
          <p:sp>
            <p:nvSpPr>
              <p:cNvPr id="405" name="Freeform 404"/>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405"/>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406"/>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378"/>
            <p:cNvGrpSpPr/>
            <p:nvPr/>
          </p:nvGrpSpPr>
          <p:grpSpPr>
            <a:xfrm rot="4527724">
              <a:off x="3620671" y="3843613"/>
              <a:ext cx="2815527" cy="1546089"/>
              <a:chOff x="3917685" y="4926522"/>
              <a:chExt cx="2815527" cy="1546089"/>
            </a:xfrm>
          </p:grpSpPr>
          <p:sp>
            <p:nvSpPr>
              <p:cNvPr id="398" name="Freeform 397"/>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Freeform 398"/>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399"/>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1" name="Group 400"/>
              <p:cNvGrpSpPr/>
              <p:nvPr/>
            </p:nvGrpSpPr>
            <p:grpSpPr>
              <a:xfrm rot="19406794">
                <a:off x="3917685" y="4926522"/>
                <a:ext cx="2420328" cy="946722"/>
                <a:chOff x="4304175" y="2025037"/>
                <a:chExt cx="2420328" cy="946722"/>
              </a:xfrm>
            </p:grpSpPr>
            <p:sp>
              <p:nvSpPr>
                <p:cNvPr id="402" name="Freeform 401"/>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reeform 402"/>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Freeform 403"/>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379"/>
            <p:cNvGrpSpPr/>
            <p:nvPr/>
          </p:nvGrpSpPr>
          <p:grpSpPr>
            <a:xfrm rot="10407369">
              <a:off x="1916279" y="1850992"/>
              <a:ext cx="2815527" cy="3479698"/>
              <a:chOff x="3908976" y="2697123"/>
              <a:chExt cx="2815527" cy="3479698"/>
            </a:xfrm>
          </p:grpSpPr>
          <p:sp>
            <p:nvSpPr>
              <p:cNvPr id="383" name="Freeform 382"/>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reeform 383"/>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reeform 384"/>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385"/>
              <p:cNvGrpSpPr/>
              <p:nvPr/>
            </p:nvGrpSpPr>
            <p:grpSpPr>
              <a:xfrm rot="19406794">
                <a:off x="3908976" y="2697123"/>
                <a:ext cx="2420328" cy="946722"/>
                <a:chOff x="4304175" y="2025037"/>
                <a:chExt cx="2420328" cy="946722"/>
              </a:xfrm>
            </p:grpSpPr>
            <p:sp>
              <p:nvSpPr>
                <p:cNvPr id="395" name="Freeform 394"/>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395"/>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396"/>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p:cNvGrpSpPr/>
              <p:nvPr/>
            </p:nvGrpSpPr>
            <p:grpSpPr>
              <a:xfrm rot="4527724">
                <a:off x="3773071" y="3996013"/>
                <a:ext cx="2815527" cy="1546089"/>
                <a:chOff x="3917685" y="4926522"/>
                <a:chExt cx="2815527" cy="1546089"/>
              </a:xfrm>
            </p:grpSpPr>
            <p:sp>
              <p:nvSpPr>
                <p:cNvPr id="388" name="Freeform 387"/>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388"/>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389"/>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1" name="Group 390"/>
                <p:cNvGrpSpPr/>
                <p:nvPr/>
              </p:nvGrpSpPr>
              <p:grpSpPr>
                <a:xfrm rot="19406794">
                  <a:off x="3917685" y="4926522"/>
                  <a:ext cx="2420328" cy="946722"/>
                  <a:chOff x="4304175" y="2025037"/>
                  <a:chExt cx="2420328" cy="946722"/>
                </a:xfrm>
              </p:grpSpPr>
              <p:sp>
                <p:nvSpPr>
                  <p:cNvPr id="392" name="Freeform 391"/>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Freeform 392"/>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reeform 393"/>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81" name="Freeform 380"/>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reeform 381"/>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8" name="Oval 407"/>
          <p:cNvSpPr/>
          <p:nvPr/>
        </p:nvSpPr>
        <p:spPr>
          <a:xfrm>
            <a:off x="1462345" y="4395802"/>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Tree>
    <p:extLst>
      <p:ext uri="{BB962C8B-B14F-4D97-AF65-F5344CB8AC3E}">
        <p14:creationId xmlns:p14="http://schemas.microsoft.com/office/powerpoint/2010/main" val="5087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P spid="4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Propagation evaluation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Evaluating path loss model</a:t>
            </a:r>
          </a:p>
          <a:p>
            <a:pPr lvl="1"/>
            <a:r>
              <a:rPr lang="en-US" sz="2000" dirty="0"/>
              <a:t>Comparison with experiment results</a:t>
            </a:r>
          </a:p>
          <a:p>
            <a:pPr marL="457200" lvl="1" indent="0">
              <a:buNone/>
            </a:pPr>
            <a:endParaRPr lang="en-US" sz="2000" dirty="0"/>
          </a:p>
          <a:p>
            <a:pPr marL="0" indent="0">
              <a:buNone/>
            </a:pPr>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36</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1951525" y="2061346"/>
                <a:ext cx="5014528" cy="400110"/>
              </a:xfrm>
              <a:prstGeom prst="rect">
                <a:avLst/>
              </a:prstGeom>
              <a:ln>
                <a:solidFill>
                  <a:srgbClr val="4472C4"/>
                </a:solidFill>
              </a:ln>
            </p:spPr>
            <p:style>
              <a:lnRef idx="2">
                <a:schemeClr val="dk1"/>
              </a:lnRef>
              <a:fillRef idx="1">
                <a:schemeClr val="lt1"/>
              </a:fillRef>
              <a:effectRef idx="0">
                <a:schemeClr val="dk1"/>
              </a:effectRef>
              <a:fontRef idx="minor">
                <a:schemeClr val="dk1"/>
              </a:fontRef>
            </p:style>
            <p:txBody>
              <a:bodyPr wrap="square" rtlCol="0">
                <a:spAutoFit/>
              </a:bodyPr>
              <a:lstStyle/>
              <a:p>
                <a:pPr lvl="1" algn="ctr"/>
                <a14:m>
                  <m:oMathPara xmlns:m="http://schemas.openxmlformats.org/officeDocument/2006/math">
                    <m:oMathParaPr>
                      <m:jc m:val="centerGroup"/>
                    </m:oMathParaPr>
                    <m:oMath xmlns:m="http://schemas.openxmlformats.org/officeDocument/2006/math">
                      <m:r>
                        <m:rPr>
                          <m:sty m:val="p"/>
                        </m:rPr>
                        <a:rPr lang="en-US" sz="2000" b="0" i="0" smtClean="0">
                          <a:solidFill>
                            <a:srgbClr val="4472C4"/>
                          </a:solidFill>
                          <a:latin typeface="Cambria Math" panose="02040503050406030204" pitchFamily="18" charset="0"/>
                        </a:rPr>
                        <m:t>L</m:t>
                      </m:r>
                      <m:r>
                        <m:rPr>
                          <m:sty m:val="p"/>
                        </m:rPr>
                        <a:rPr lang="en-US" sz="2000" b="0" i="0" baseline="-25000" smtClean="0">
                          <a:solidFill>
                            <a:srgbClr val="4472C4"/>
                          </a:solidFill>
                          <a:latin typeface="Cambria Math" panose="02040503050406030204" pitchFamily="18" charset="0"/>
                        </a:rPr>
                        <m:t>dB</m:t>
                      </m:r>
                      <m:r>
                        <a:rPr lang="en-US" sz="2000" b="0" i="0" smtClean="0">
                          <a:solidFill>
                            <a:srgbClr val="4472C4"/>
                          </a:solidFill>
                          <a:latin typeface="Cambria Math" panose="02040503050406030204" pitchFamily="18" charset="0"/>
                        </a:rPr>
                        <m:t>=</m:t>
                      </m:r>
                      <m:r>
                        <a:rPr lang="en-US" sz="2000" b="0" i="1" smtClean="0">
                          <a:solidFill>
                            <a:srgbClr val="4472C4"/>
                          </a:solidFill>
                          <a:latin typeface="Cambria Math" panose="02040503050406030204" pitchFamily="18" charset="0"/>
                        </a:rPr>
                        <m:t>20</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 </m:t>
                          </m:r>
                          <m:r>
                            <a:rPr lang="en-US" sz="2000" b="0" i="1" smtClean="0">
                              <a:solidFill>
                                <a:srgbClr val="4472C4"/>
                              </a:solidFill>
                              <a:latin typeface="Cambria Math" panose="02040503050406030204" pitchFamily="18" charset="0"/>
                            </a:rPr>
                            <m:t>𝑓</m:t>
                          </m:r>
                          <m:r>
                            <a:rPr lang="en-US" sz="2000" b="0" i="1" smtClean="0">
                              <a:solidFill>
                                <a:srgbClr val="4472C4"/>
                              </a:solidFill>
                              <a:latin typeface="Cambria Math" panose="02040503050406030204" pitchFamily="18" charset="0"/>
                            </a:rPr>
                            <m:t>+10 </m:t>
                          </m:r>
                          <m:r>
                            <a:rPr lang="en-US" sz="2000" b="0" i="1" smtClean="0">
                              <a:solidFill>
                                <a:srgbClr val="4472C4"/>
                              </a:solidFill>
                              <a:latin typeface="Cambria Math" panose="02040503050406030204" pitchFamily="18" charset="0"/>
                            </a:rPr>
                            <m:t>𝑛</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𝑑</m:t>
                              </m:r>
                              <m:r>
                                <a:rPr lang="en-US" sz="2000" b="0" i="1" smtClean="0">
                                  <a:solidFill>
                                    <a:srgbClr val="4472C4"/>
                                  </a:solidFill>
                                  <a:latin typeface="Cambria Math" panose="02040503050406030204" pitchFamily="18" charset="0"/>
                                </a:rPr>
                                <m:t> −27.55</m:t>
                              </m:r>
                            </m:e>
                          </m:func>
                        </m:e>
                      </m:func>
                    </m:oMath>
                  </m:oMathPara>
                </a14:m>
                <a:endParaRPr lang="en-US" sz="2000" dirty="0">
                  <a:solidFill>
                    <a:srgbClr val="4472C4"/>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951525" y="2061346"/>
                <a:ext cx="5014528" cy="400110"/>
              </a:xfrm>
              <a:prstGeom prst="rect">
                <a:avLst/>
              </a:prstGeom>
              <a:blipFill>
                <a:blip r:embed="rId2"/>
                <a:stretch>
                  <a:fillRect b="-11765"/>
                </a:stretch>
              </a:blipFill>
              <a:ln>
                <a:solidFill>
                  <a:srgbClr val="4472C4"/>
                </a:solidFill>
              </a:ln>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78369" y="2794212"/>
            <a:ext cx="4728762" cy="2447295"/>
          </a:xfrm>
          <a:prstGeom prst="rect">
            <a:avLst/>
          </a:prstGeom>
        </p:spPr>
      </p:pic>
      <p:sp>
        <p:nvSpPr>
          <p:cNvPr id="6" name="TextBox 5"/>
          <p:cNvSpPr txBox="1"/>
          <p:nvPr/>
        </p:nvSpPr>
        <p:spPr>
          <a:xfrm>
            <a:off x="1090876" y="5442633"/>
            <a:ext cx="5327341" cy="1200329"/>
          </a:xfrm>
          <a:prstGeom prst="rect">
            <a:avLst/>
          </a:prstGeom>
          <a:noFill/>
        </p:spPr>
        <p:txBody>
          <a:bodyPr wrap="square" rtlCol="0">
            <a:spAutoFit/>
          </a:bodyPr>
          <a:lstStyle/>
          <a:p>
            <a:r>
              <a:rPr lang="en-US" dirty="0"/>
              <a:t>Better match between model and experiments at </a:t>
            </a:r>
          </a:p>
          <a:p>
            <a:r>
              <a:rPr lang="en-US" dirty="0"/>
              <a:t>	- shorter distances</a:t>
            </a:r>
          </a:p>
          <a:p>
            <a:r>
              <a:rPr lang="en-US" dirty="0"/>
              <a:t>	- narrow </a:t>
            </a:r>
            <a:r>
              <a:rPr lang="en-US" dirty="0" err="1"/>
              <a:t>beamwidth</a:t>
            </a:r>
            <a:endParaRPr lang="en-US" dirty="0"/>
          </a:p>
          <a:p>
            <a:r>
              <a:rPr lang="en-US" dirty="0"/>
              <a:t>	- high antenna placement</a:t>
            </a:r>
          </a:p>
        </p:txBody>
      </p:sp>
      <p:pic>
        <p:nvPicPr>
          <p:cNvPr id="11" name="Picture 10"/>
          <p:cNvPicPr>
            <a:picLocks noChangeAspect="1"/>
          </p:cNvPicPr>
          <p:nvPr/>
        </p:nvPicPr>
        <p:blipFill>
          <a:blip r:embed="rId4"/>
          <a:stretch>
            <a:fillRect/>
          </a:stretch>
        </p:blipFill>
        <p:spPr>
          <a:xfrm>
            <a:off x="4458789" y="2881163"/>
            <a:ext cx="4529347" cy="2422312"/>
          </a:xfrm>
          <a:prstGeom prst="rect">
            <a:avLst/>
          </a:prstGeom>
        </p:spPr>
      </p:pic>
      <p:sp>
        <p:nvSpPr>
          <p:cNvPr id="13" name="TextBox 12"/>
          <p:cNvSpPr txBox="1"/>
          <p:nvPr/>
        </p:nvSpPr>
        <p:spPr>
          <a:xfrm>
            <a:off x="7253660" y="5697271"/>
            <a:ext cx="1020953" cy="369332"/>
          </a:xfrm>
          <a:prstGeom prst="rect">
            <a:avLst/>
          </a:prstGeom>
          <a:noFill/>
        </p:spPr>
        <p:txBody>
          <a:bodyPr wrap="square" rtlCol="0">
            <a:spAutoFit/>
          </a:bodyPr>
          <a:lstStyle/>
          <a:p>
            <a:r>
              <a:rPr lang="en-US" dirty="0">
                <a:solidFill>
                  <a:srgbClr val="FF0000"/>
                </a:solidFill>
              </a:rPr>
              <a:t>Why?</a:t>
            </a:r>
          </a:p>
        </p:txBody>
      </p:sp>
      <p:cxnSp>
        <p:nvCxnSpPr>
          <p:cNvPr id="14" name="Straight Arrow Connector 13"/>
          <p:cNvCxnSpPr>
            <a:stCxn id="13" idx="1"/>
          </p:cNvCxnSpPr>
          <p:nvPr/>
        </p:nvCxnSpPr>
        <p:spPr>
          <a:xfrm flipH="1">
            <a:off x="5451566" y="5881937"/>
            <a:ext cx="1802094" cy="18466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46252" y="2434741"/>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820038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Signal loss with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60 GHz signals can be partially or fully blocked by obstacles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37</a:t>
            </a:fld>
            <a:endParaRPr lang="en-US" dirty="0"/>
          </a:p>
        </p:txBody>
      </p:sp>
      <p:sp>
        <p:nvSpPr>
          <p:cNvPr id="6" name="TextBox 5"/>
          <p:cNvSpPr txBox="1"/>
          <p:nvPr/>
        </p:nvSpPr>
        <p:spPr>
          <a:xfrm>
            <a:off x="2847194" y="5460083"/>
            <a:ext cx="2679935" cy="369332"/>
          </a:xfrm>
          <a:prstGeom prst="rect">
            <a:avLst/>
          </a:prstGeom>
          <a:noFill/>
        </p:spPr>
        <p:txBody>
          <a:bodyPr wrap="square" rtlCol="0">
            <a:spAutoFit/>
          </a:bodyPr>
          <a:lstStyle/>
          <a:p>
            <a:r>
              <a:rPr lang="en-US" dirty="0"/>
              <a:t>A crucial design challenge </a:t>
            </a:r>
          </a:p>
        </p:txBody>
      </p:sp>
      <p:sp>
        <p:nvSpPr>
          <p:cNvPr id="9" name="Rounded Rectangle 8"/>
          <p:cNvSpPr/>
          <p:nvPr/>
        </p:nvSpPr>
        <p:spPr>
          <a:xfrm>
            <a:off x="1471747" y="2630866"/>
            <a:ext cx="818606" cy="783771"/>
          </a:xfrm>
          <a:prstGeom prst="roundRect">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erge 14"/>
          <p:cNvSpPr/>
          <p:nvPr/>
        </p:nvSpPr>
        <p:spPr>
          <a:xfrm rot="5400000">
            <a:off x="2360021" y="2748431"/>
            <a:ext cx="409303" cy="548640"/>
          </a:xfrm>
          <a:prstGeom prst="flowChartMerge">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82388" y="2820475"/>
            <a:ext cx="113211" cy="406928"/>
          </a:xfrm>
          <a:prstGeom prst="ellipse">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572000" y="2434308"/>
            <a:ext cx="261257" cy="176256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9" name="Straight Arrow Connector 18"/>
          <p:cNvCxnSpPr/>
          <p:nvPr/>
        </p:nvCxnSpPr>
        <p:spPr>
          <a:xfrm>
            <a:off x="3056709" y="3169931"/>
            <a:ext cx="1515291" cy="50509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117669" y="3675028"/>
            <a:ext cx="1454331" cy="90057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056709" y="3281238"/>
            <a:ext cx="1515291" cy="49181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117669" y="3785894"/>
            <a:ext cx="1454331" cy="94389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18239" y="2122685"/>
            <a:ext cx="1335740" cy="369332"/>
          </a:xfrm>
          <a:prstGeom prst="rect">
            <a:avLst/>
          </a:prstGeom>
          <a:noFill/>
        </p:spPr>
        <p:txBody>
          <a:bodyPr wrap="square" rtlCol="0">
            <a:spAutoFit/>
          </a:bodyPr>
          <a:lstStyle/>
          <a:p>
            <a:r>
              <a:rPr lang="en-US" dirty="0"/>
              <a:t>Diffraction</a:t>
            </a:r>
          </a:p>
        </p:txBody>
      </p:sp>
      <p:cxnSp>
        <p:nvCxnSpPr>
          <p:cNvPr id="29" name="Straight Arrow Connector 28"/>
          <p:cNvCxnSpPr/>
          <p:nvPr/>
        </p:nvCxnSpPr>
        <p:spPr>
          <a:xfrm>
            <a:off x="4833257" y="3022752"/>
            <a:ext cx="1193074" cy="59346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838056" y="3132849"/>
            <a:ext cx="1193074" cy="59346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22155" y="3706689"/>
            <a:ext cx="1771169" cy="646331"/>
          </a:xfrm>
          <a:prstGeom prst="rect">
            <a:avLst/>
          </a:prstGeom>
          <a:noFill/>
        </p:spPr>
        <p:txBody>
          <a:bodyPr wrap="square" rtlCol="0">
            <a:spAutoFit/>
          </a:bodyPr>
          <a:lstStyle/>
          <a:p>
            <a:r>
              <a:rPr lang="en-US" dirty="0"/>
              <a:t>Penetration and refraction</a:t>
            </a:r>
          </a:p>
        </p:txBody>
      </p:sp>
      <p:cxnSp>
        <p:nvCxnSpPr>
          <p:cNvPr id="35" name="Straight Arrow Connector 34"/>
          <p:cNvCxnSpPr/>
          <p:nvPr/>
        </p:nvCxnSpPr>
        <p:spPr>
          <a:xfrm flipV="1">
            <a:off x="3056709" y="2457085"/>
            <a:ext cx="1493516" cy="33303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558201" y="1676299"/>
            <a:ext cx="927908" cy="77802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19292" y="4333037"/>
            <a:ext cx="1335740" cy="369332"/>
          </a:xfrm>
          <a:prstGeom prst="rect">
            <a:avLst/>
          </a:prstGeom>
          <a:noFill/>
        </p:spPr>
        <p:txBody>
          <a:bodyPr wrap="square" rtlCol="0">
            <a:spAutoFit/>
          </a:bodyPr>
          <a:lstStyle/>
          <a:p>
            <a:r>
              <a:rPr lang="en-US" dirty="0"/>
              <a:t>Reflection</a:t>
            </a:r>
          </a:p>
        </p:txBody>
      </p:sp>
      <p:cxnSp>
        <p:nvCxnSpPr>
          <p:cNvPr id="43" name="Straight Arrow Connector 42"/>
          <p:cNvCxnSpPr/>
          <p:nvPr/>
        </p:nvCxnSpPr>
        <p:spPr>
          <a:xfrm>
            <a:off x="3056709" y="2864961"/>
            <a:ext cx="1493516" cy="18197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276741" y="3056933"/>
            <a:ext cx="273485" cy="11299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4429142" y="3067525"/>
            <a:ext cx="136744" cy="25480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4313584" y="2824975"/>
            <a:ext cx="236641" cy="20758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258034" y="2901611"/>
            <a:ext cx="1335740" cy="369332"/>
          </a:xfrm>
          <a:prstGeom prst="rect">
            <a:avLst/>
          </a:prstGeom>
          <a:noFill/>
        </p:spPr>
        <p:txBody>
          <a:bodyPr wrap="square" rtlCol="0">
            <a:spAutoFit/>
          </a:bodyPr>
          <a:lstStyle/>
          <a:p>
            <a:r>
              <a:rPr lang="en-US" dirty="0"/>
              <a:t>Scattering</a:t>
            </a:r>
          </a:p>
        </p:txBody>
      </p:sp>
    </p:spTree>
    <p:extLst>
      <p:ext uri="{BB962C8B-B14F-4D97-AF65-F5344CB8AC3E}">
        <p14:creationId xmlns:p14="http://schemas.microsoft.com/office/powerpoint/2010/main" val="177870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Signal loss</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38</a:t>
            </a:fld>
            <a:endParaRPr lang="en-US" dirty="0"/>
          </a:p>
        </p:txBody>
      </p:sp>
      <p:pic>
        <p:nvPicPr>
          <p:cNvPr id="4" name="Picture 3"/>
          <p:cNvPicPr>
            <a:picLocks noChangeAspect="1"/>
          </p:cNvPicPr>
          <p:nvPr/>
        </p:nvPicPr>
        <p:blipFill>
          <a:blip r:embed="rId2"/>
          <a:stretch>
            <a:fillRect/>
          </a:stretch>
        </p:blipFill>
        <p:spPr>
          <a:xfrm>
            <a:off x="280457" y="1628503"/>
            <a:ext cx="8389303" cy="3813188"/>
          </a:xfrm>
          <a:prstGeom prst="rect">
            <a:avLst/>
          </a:prstGeom>
        </p:spPr>
      </p:pic>
      <p:sp>
        <p:nvSpPr>
          <p:cNvPr id="8" name="Rectangle 7"/>
          <p:cNvSpPr/>
          <p:nvPr/>
        </p:nvSpPr>
        <p:spPr>
          <a:xfrm>
            <a:off x="155864" y="2534194"/>
            <a:ext cx="8639793" cy="21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42309" y="5432362"/>
            <a:ext cx="5477692" cy="369332"/>
          </a:xfrm>
          <a:prstGeom prst="rect">
            <a:avLst/>
          </a:prstGeom>
          <a:noFill/>
        </p:spPr>
        <p:txBody>
          <a:bodyPr wrap="square" rtlCol="0">
            <a:spAutoFit/>
          </a:bodyPr>
          <a:lstStyle/>
          <a:p>
            <a:r>
              <a:rPr lang="en-US" dirty="0" err="1"/>
              <a:t>Tx</a:t>
            </a:r>
            <a:r>
              <a:rPr lang="en-US" dirty="0"/>
              <a:t> and Rx distance 1m with object in between</a:t>
            </a:r>
          </a:p>
        </p:txBody>
      </p:sp>
      <p:sp>
        <p:nvSpPr>
          <p:cNvPr id="9" name="TextBox 8"/>
          <p:cNvSpPr txBox="1"/>
          <p:nvPr/>
        </p:nvSpPr>
        <p:spPr>
          <a:xfrm>
            <a:off x="7808630" y="1182081"/>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172100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Signal loss</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39</a:t>
            </a:fld>
            <a:endParaRPr lang="en-US" dirty="0"/>
          </a:p>
        </p:txBody>
      </p:sp>
      <p:pic>
        <p:nvPicPr>
          <p:cNvPr id="4" name="Picture 3"/>
          <p:cNvPicPr>
            <a:picLocks noChangeAspect="1"/>
          </p:cNvPicPr>
          <p:nvPr/>
        </p:nvPicPr>
        <p:blipFill>
          <a:blip r:embed="rId2"/>
          <a:stretch>
            <a:fillRect/>
          </a:stretch>
        </p:blipFill>
        <p:spPr>
          <a:xfrm>
            <a:off x="280457" y="1628503"/>
            <a:ext cx="8389303" cy="3813188"/>
          </a:xfrm>
          <a:prstGeom prst="rect">
            <a:avLst/>
          </a:prstGeom>
        </p:spPr>
      </p:pic>
      <p:sp>
        <p:nvSpPr>
          <p:cNvPr id="8" name="Rectangle 7"/>
          <p:cNvSpPr/>
          <p:nvPr/>
        </p:nvSpPr>
        <p:spPr>
          <a:xfrm>
            <a:off x="155864" y="3378925"/>
            <a:ext cx="8639793" cy="133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26214" y="1104990"/>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80084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The quest for high speed wireless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Applications driving the growth</a:t>
            </a:r>
          </a:p>
          <a:p>
            <a:pPr marL="457200" lvl="1" indent="0">
              <a:buNone/>
            </a:pPr>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a:t>
            </a:fld>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35" y="2161702"/>
            <a:ext cx="3467900" cy="19762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5896" y="4283387"/>
            <a:ext cx="322677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High definition (4K and beyond) video streaming</a:t>
            </a:r>
          </a:p>
        </p:txBody>
      </p:sp>
      <p:pic>
        <p:nvPicPr>
          <p:cNvPr id="1030" name="Picture 6" descr="Image result for red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063" y="1100243"/>
            <a:ext cx="2234880" cy="25904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n holding 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560" y="1774414"/>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camo.githubusercontent.com/bd7861a37af9413a9206c38535d8684a7f32ead1/68747470733a2f2f662e636c6f75642e6769746875622e636f6d2f6173736574732f313036373930372f313733313732362f37393330373439652d363330662d313165332d383330312d3832383539366130653630322e706e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56003">
            <a:off x="7107107" y="1959152"/>
            <a:ext cx="423264" cy="4232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195405" y="1036865"/>
            <a:ext cx="15474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Sync and go</a:t>
            </a:r>
          </a:p>
        </p:txBody>
      </p:sp>
      <p:pic>
        <p:nvPicPr>
          <p:cNvPr id="1034" name="Picture 10" descr="Image result for screen mirror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063" y="4510461"/>
            <a:ext cx="1609340" cy="13173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l-product-images.www8-hp.com/digmedialib/prodimg/lowres/c045337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2087" y="4998366"/>
            <a:ext cx="715517" cy="536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camo.githubusercontent.com/bd7861a37af9413a9206c38535d8684a7f32ead1/68747470733a2f2f662e636c6f75642e6769746875622e636f6d2f6173736574732f313036373930372f313733313732362f37393330373439652d363330662d313165332d383330312d3832383539366130653630322e706e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88003">
            <a:off x="7527949" y="5358243"/>
            <a:ext cx="318638" cy="306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s://camo.githubusercontent.com/bd7861a37af9413a9206c38535d8684a7f32ead1/68747470733a2f2f662e636c6f75642e6769746875622e636f6d2f6173736574732f313036373930372f313733313732362f37393330373439652d363330662d313165332d383330312d3832383539366130653630322e706e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744340">
            <a:off x="6456842" y="5066245"/>
            <a:ext cx="318638" cy="3060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lapto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762" y="5625527"/>
            <a:ext cx="1415562" cy="10174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better call sau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5750359"/>
            <a:ext cx="815622" cy="4184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Image result for better call sau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45" y="4588730"/>
            <a:ext cx="1272777" cy="7492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151776" y="5919298"/>
            <a:ext cx="20177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Wireless docking, screen mirroring</a:t>
            </a:r>
          </a:p>
        </p:txBody>
      </p:sp>
      <p:sp>
        <p:nvSpPr>
          <p:cNvPr id="4" name="Rectangle 3"/>
          <p:cNvSpPr/>
          <p:nvPr/>
        </p:nvSpPr>
        <p:spPr>
          <a:xfrm>
            <a:off x="381102" y="5636435"/>
            <a:ext cx="3814011" cy="646331"/>
          </a:xfrm>
          <a:prstGeom prst="rect">
            <a:avLst/>
          </a:prstGeom>
          <a:ln>
            <a:solidFill>
              <a:schemeClr val="tx1"/>
            </a:solidFill>
          </a:ln>
        </p:spPr>
        <p:txBody>
          <a:bodyPr wrap="square">
            <a:spAutoFit/>
          </a:bodyPr>
          <a:lstStyle/>
          <a:p>
            <a:pPr lvl="1"/>
            <a:r>
              <a:rPr lang="en-US" sz="2000" dirty="0"/>
              <a:t>Tether less interfaces</a:t>
            </a:r>
          </a:p>
          <a:p>
            <a:pPr lvl="2"/>
            <a:r>
              <a:rPr lang="en-US" sz="1600" dirty="0"/>
              <a:t>Wireless USB, PCI buses, HDMI</a:t>
            </a:r>
          </a:p>
        </p:txBody>
      </p:sp>
    </p:spTree>
    <p:extLst>
      <p:ext uri="{BB962C8B-B14F-4D97-AF65-F5344CB8AC3E}">
        <p14:creationId xmlns:p14="http://schemas.microsoft.com/office/powerpoint/2010/main" val="2908026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Signal loss</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40</a:t>
            </a:fld>
            <a:endParaRPr lang="en-US" dirty="0"/>
          </a:p>
        </p:txBody>
      </p:sp>
      <p:pic>
        <p:nvPicPr>
          <p:cNvPr id="4" name="Picture 3"/>
          <p:cNvPicPr>
            <a:picLocks noChangeAspect="1"/>
          </p:cNvPicPr>
          <p:nvPr/>
        </p:nvPicPr>
        <p:blipFill>
          <a:blip r:embed="rId2"/>
          <a:stretch>
            <a:fillRect/>
          </a:stretch>
        </p:blipFill>
        <p:spPr>
          <a:xfrm>
            <a:off x="280457" y="1628503"/>
            <a:ext cx="8389303" cy="3813188"/>
          </a:xfrm>
          <a:prstGeom prst="rect">
            <a:avLst/>
          </a:prstGeom>
        </p:spPr>
      </p:pic>
      <p:sp>
        <p:nvSpPr>
          <p:cNvPr id="8" name="Rectangle 7"/>
          <p:cNvSpPr/>
          <p:nvPr/>
        </p:nvSpPr>
        <p:spPr>
          <a:xfrm>
            <a:off x="155864" y="4214949"/>
            <a:ext cx="8639793" cy="496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71237" y="1104990"/>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365120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Signal loss</a:t>
            </a:r>
          </a:p>
        </p:txBody>
      </p:sp>
      <p:sp>
        <p:nvSpPr>
          <p:cNvPr id="3" name="Content Placeholder 2"/>
          <p:cNvSpPr>
            <a:spLocks noGrp="1"/>
          </p:cNvSpPr>
          <p:nvPr>
            <p:ph idx="1"/>
          </p:nvPr>
        </p:nvSpPr>
        <p:spPr>
          <a:xfrm>
            <a:off x="155864" y="852055"/>
            <a:ext cx="8832272" cy="5860472"/>
          </a:xfrm>
        </p:spPr>
        <p:txBody>
          <a:bodyPr>
            <a:normAutofit/>
          </a:bodyPr>
          <a:lstStyle/>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41</a:t>
            </a:fld>
            <a:endParaRPr lang="en-US" dirty="0"/>
          </a:p>
        </p:txBody>
      </p:sp>
      <p:pic>
        <p:nvPicPr>
          <p:cNvPr id="4" name="Picture 3"/>
          <p:cNvPicPr>
            <a:picLocks noChangeAspect="1"/>
          </p:cNvPicPr>
          <p:nvPr/>
        </p:nvPicPr>
        <p:blipFill>
          <a:blip r:embed="rId2"/>
          <a:stretch>
            <a:fillRect/>
          </a:stretch>
        </p:blipFill>
        <p:spPr>
          <a:xfrm>
            <a:off x="280457" y="1628503"/>
            <a:ext cx="8389303" cy="3813188"/>
          </a:xfrm>
          <a:prstGeom prst="rect">
            <a:avLst/>
          </a:prstGeom>
        </p:spPr>
      </p:pic>
      <p:sp>
        <p:nvSpPr>
          <p:cNvPr id="8" name="Rectangle 7"/>
          <p:cNvSpPr/>
          <p:nvPr/>
        </p:nvSpPr>
        <p:spPr>
          <a:xfrm>
            <a:off x="155864" y="4214949"/>
            <a:ext cx="8639793" cy="496387"/>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99837" y="1104990"/>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671329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Human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60 GHz networks</a:t>
            </a:r>
          </a:p>
          <a:p>
            <a:pPr lvl="1"/>
            <a:r>
              <a:rPr lang="en-US" sz="2000" dirty="0"/>
              <a:t>Human mobility – results in unpredictable blockage of links</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marL="457200" lvl="1" indent="0">
              <a:buNone/>
            </a:pPr>
            <a:r>
              <a:rPr lang="en-US" sz="2000" dirty="0"/>
              <a:t>			Self blockage - human body blocks link to mobile device 				- specifically a challenge for mobile devices</a:t>
            </a:r>
          </a:p>
          <a:p>
            <a:endParaRPr lang="en-US" sz="2400" dirty="0"/>
          </a:p>
          <a:p>
            <a:endParaRPr lang="en-US" sz="2400" dirty="0"/>
          </a:p>
          <a:p>
            <a:endParaRPr lang="en-US" sz="2400" dirty="0"/>
          </a:p>
          <a:p>
            <a:endParaRPr lang="en-US" sz="2400" dirty="0"/>
          </a:p>
          <a:p>
            <a:endParaRPr lang="en-US" sz="2400" dirty="0"/>
          </a:p>
          <a:p>
            <a:endParaRPr lang="en-US" sz="2400" dirty="0"/>
          </a:p>
          <a:p>
            <a:pPr lvl="2"/>
            <a:endParaRPr lang="en-US" sz="1600" dirty="0"/>
          </a:p>
          <a:p>
            <a:pPr lvl="2"/>
            <a:endParaRPr lang="en-US" sz="1600" dirty="0"/>
          </a:p>
          <a:p>
            <a:pPr lvl="2"/>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42</a:t>
            </a:fld>
            <a:endParaRPr lang="en-US" dirty="0"/>
          </a:p>
        </p:txBody>
      </p:sp>
      <p:pic>
        <p:nvPicPr>
          <p:cNvPr id="8" name="Picture 7"/>
          <p:cNvPicPr>
            <a:picLocks noChangeAspect="1"/>
          </p:cNvPicPr>
          <p:nvPr/>
        </p:nvPicPr>
        <p:blipFill>
          <a:blip r:embed="rId2"/>
          <a:stretch>
            <a:fillRect/>
          </a:stretch>
        </p:blipFill>
        <p:spPr>
          <a:xfrm>
            <a:off x="792796" y="2156442"/>
            <a:ext cx="3478848" cy="2508155"/>
          </a:xfrm>
          <a:prstGeom prst="rect">
            <a:avLst/>
          </a:prstGeom>
        </p:spPr>
      </p:pic>
      <p:pic>
        <p:nvPicPr>
          <p:cNvPr id="1026" name="Picture 2" descr="https://lh3.googleusercontent.com/VJ3wHo_Jnv_ApqVsujAy-nmBpR0K6DRuhyjzFZYcyqvEeIrxVQcn82puqcOMYxltU7KoZUDlJwMOBW7SHzBX_wHZPYuwFbqIIsGvIS3kExAsgfoXB4BCIwYk_Pzq2kltvs8DMyij2515"/>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2477" y="2965324"/>
            <a:ext cx="495899" cy="1474792"/>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a:off x="2373958" y="1604566"/>
            <a:ext cx="316524" cy="474785"/>
          </a:xfrm>
          <a:prstGeom prst="down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076" y="2638936"/>
            <a:ext cx="904875" cy="19526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07949" y="2965324"/>
            <a:ext cx="649846" cy="701351"/>
          </a:xfrm>
          <a:prstGeom prst="rect">
            <a:avLst/>
          </a:prstGeom>
          <a:noFill/>
        </p:spPr>
      </p:pic>
      <p:sp>
        <p:nvSpPr>
          <p:cNvPr id="16" name="Right Arrow 15"/>
          <p:cNvSpPr/>
          <p:nvPr/>
        </p:nvSpPr>
        <p:spPr>
          <a:xfrm rot="20792813">
            <a:off x="6430322" y="3039222"/>
            <a:ext cx="663268" cy="237392"/>
          </a:xfrm>
          <a:prstGeom prst="right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17"/>
          <p:cNvSpPr/>
          <p:nvPr/>
        </p:nvSpPr>
        <p:spPr>
          <a:xfrm>
            <a:off x="7648575" y="2609678"/>
            <a:ext cx="331376" cy="352208"/>
          </a:xfrm>
          <a:prstGeom prst="mathMultiply">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Down Arrow 19"/>
          <p:cNvSpPr/>
          <p:nvPr/>
        </p:nvSpPr>
        <p:spPr>
          <a:xfrm rot="10800000">
            <a:off x="6603694" y="4581129"/>
            <a:ext cx="316524" cy="648654"/>
          </a:xfrm>
          <a:prstGeom prst="downArrow">
            <a:avLst/>
          </a:pr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0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Human blockage</a:t>
            </a:r>
          </a:p>
        </p:txBody>
      </p:sp>
      <p:sp>
        <p:nvSpPr>
          <p:cNvPr id="3" name="Content Placeholder 2"/>
          <p:cNvSpPr>
            <a:spLocks noGrp="1"/>
          </p:cNvSpPr>
          <p:nvPr>
            <p:ph idx="1"/>
          </p:nvPr>
        </p:nvSpPr>
        <p:spPr>
          <a:xfrm>
            <a:off x="1978269" y="1740877"/>
            <a:ext cx="5635870" cy="4971650"/>
          </a:xfrm>
        </p:spPr>
        <p:txBody>
          <a:bodyPr>
            <a:normAutofit/>
          </a:bodyPr>
          <a:lstStyle/>
          <a:p>
            <a:r>
              <a:rPr lang="en-US" sz="2400" dirty="0"/>
              <a:t>Blockage and reflection of millimeter wave signal from human body</a:t>
            </a:r>
          </a:p>
          <a:p>
            <a:endParaRPr lang="en-US" sz="2400" dirty="0"/>
          </a:p>
          <a:p>
            <a:pPr lvl="1"/>
            <a:r>
              <a:rPr lang="en-US" sz="2000" dirty="0"/>
              <a:t>Depends on many factors</a:t>
            </a:r>
          </a:p>
          <a:p>
            <a:pPr lvl="1"/>
            <a:endParaRPr lang="en-US" sz="2000" dirty="0"/>
          </a:p>
          <a:p>
            <a:pPr lvl="2"/>
            <a:r>
              <a:rPr lang="en-US" sz="1600" dirty="0"/>
              <a:t>Human skin permittivity </a:t>
            </a:r>
          </a:p>
          <a:p>
            <a:pPr lvl="2"/>
            <a:r>
              <a:rPr lang="en-US" sz="1600" dirty="0"/>
              <a:t>Signal frequency</a:t>
            </a:r>
          </a:p>
          <a:p>
            <a:pPr lvl="2"/>
            <a:r>
              <a:rPr lang="en-US" sz="1600" dirty="0"/>
              <a:t>Signal incident angle</a:t>
            </a:r>
          </a:p>
          <a:p>
            <a:pPr lvl="2"/>
            <a:endParaRPr lang="en-US" sz="1600" dirty="0"/>
          </a:p>
          <a:p>
            <a:pPr lvl="2"/>
            <a:endParaRPr lang="en-US" sz="1600" dirty="0"/>
          </a:p>
          <a:p>
            <a:pPr lvl="2"/>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43</a:t>
            </a:fld>
            <a:endParaRPr lang="en-US" dirty="0"/>
          </a:p>
        </p:txBody>
      </p:sp>
    </p:spTree>
    <p:extLst>
      <p:ext uri="{BB962C8B-B14F-4D97-AF65-F5344CB8AC3E}">
        <p14:creationId xmlns:p14="http://schemas.microsoft.com/office/powerpoint/2010/main" val="1756080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Human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Skin permittivity</a:t>
            </a:r>
          </a:p>
          <a:p>
            <a:pPr lvl="1"/>
            <a:r>
              <a:rPr lang="en-US" sz="2000" dirty="0"/>
              <a:t>Relative to permittivity of free space </a:t>
            </a:r>
          </a:p>
          <a:p>
            <a:pPr lvl="1"/>
            <a:r>
              <a:rPr lang="en-US" sz="2000" dirty="0"/>
              <a:t>Permittivity decreases with increase in signal frequency</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44</a:t>
            </a:fld>
            <a:endParaRPr lang="en-US" dirty="0"/>
          </a:p>
        </p:txBody>
      </p:sp>
      <p:pic>
        <p:nvPicPr>
          <p:cNvPr id="8" name="Picture 7"/>
          <p:cNvPicPr>
            <a:picLocks noChangeAspect="1"/>
          </p:cNvPicPr>
          <p:nvPr/>
        </p:nvPicPr>
        <p:blipFill>
          <a:blip r:embed="rId2"/>
          <a:stretch>
            <a:fillRect/>
          </a:stretch>
        </p:blipFill>
        <p:spPr>
          <a:xfrm>
            <a:off x="749489" y="2004647"/>
            <a:ext cx="7895285" cy="3775702"/>
          </a:xfrm>
          <a:prstGeom prst="rect">
            <a:avLst/>
          </a:prstGeom>
        </p:spPr>
      </p:pic>
      <p:sp>
        <p:nvSpPr>
          <p:cNvPr id="6" name="TextBox 5"/>
          <p:cNvSpPr txBox="1"/>
          <p:nvPr/>
        </p:nvSpPr>
        <p:spPr>
          <a:xfrm>
            <a:off x="8236624" y="2538136"/>
            <a:ext cx="615462"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1257762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Human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Incident angle</a:t>
            </a:r>
          </a:p>
          <a:p>
            <a:pPr lvl="1"/>
            <a:r>
              <a:rPr lang="en-US" sz="2000" dirty="0"/>
              <a:t>Power reflection coefficient – ratio of reflected power to the incident power</a:t>
            </a:r>
          </a:p>
          <a:p>
            <a:pPr lvl="1"/>
            <a:r>
              <a:rPr lang="en-US" sz="2000" dirty="0"/>
              <a:t>Incident power – power of the signal that impinged on human body</a:t>
            </a:r>
          </a:p>
          <a:p>
            <a:pPr lvl="1"/>
            <a:r>
              <a:rPr lang="en-US" sz="2000" dirty="0"/>
              <a:t>Reflected power – power of the signal that reflected from human body</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45</a:t>
            </a:fld>
            <a:endParaRPr lang="en-US" dirty="0"/>
          </a:p>
        </p:txBody>
      </p:sp>
      <p:pic>
        <p:nvPicPr>
          <p:cNvPr id="4" name="Picture 3"/>
          <p:cNvPicPr>
            <a:picLocks noChangeAspect="1"/>
          </p:cNvPicPr>
          <p:nvPr/>
        </p:nvPicPr>
        <p:blipFill>
          <a:blip r:embed="rId2"/>
          <a:stretch>
            <a:fillRect/>
          </a:stretch>
        </p:blipFill>
        <p:spPr>
          <a:xfrm>
            <a:off x="3443552" y="2715253"/>
            <a:ext cx="4376527" cy="3184386"/>
          </a:xfrm>
          <a:prstGeom prst="rect">
            <a:avLst/>
          </a:prstGeom>
        </p:spPr>
      </p:pic>
      <p:sp>
        <p:nvSpPr>
          <p:cNvPr id="5" name="TextBox 4"/>
          <p:cNvSpPr txBox="1"/>
          <p:nvPr/>
        </p:nvSpPr>
        <p:spPr>
          <a:xfrm>
            <a:off x="155863" y="3367454"/>
            <a:ext cx="2585627" cy="923330"/>
          </a:xfrm>
          <a:prstGeom prst="rect">
            <a:avLst/>
          </a:prstGeom>
          <a:noFill/>
        </p:spPr>
        <p:txBody>
          <a:bodyPr wrap="square" rtlCol="0">
            <a:spAutoFit/>
          </a:bodyPr>
          <a:lstStyle/>
          <a:p>
            <a:r>
              <a:rPr lang="en-US" dirty="0"/>
              <a:t>If the transmitted power is P(</a:t>
            </a:r>
            <a:r>
              <a:rPr lang="en-US" dirty="0" err="1"/>
              <a:t>Tx</a:t>
            </a:r>
            <a:r>
              <a:rPr lang="en-US" dirty="0"/>
              <a:t>), how to calculate incident power?</a:t>
            </a:r>
          </a:p>
        </p:txBody>
      </p:sp>
      <p:cxnSp>
        <p:nvCxnSpPr>
          <p:cNvPr id="9" name="Straight Arrow Connector 8"/>
          <p:cNvCxnSpPr/>
          <p:nvPr/>
        </p:nvCxnSpPr>
        <p:spPr>
          <a:xfrm flipV="1">
            <a:off x="2741490" y="3367454"/>
            <a:ext cx="2322880" cy="41483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18285" y="3578469"/>
            <a:ext cx="0" cy="2435469"/>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18285" y="3578469"/>
            <a:ext cx="1239715" cy="1644162"/>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7323304">
            <a:off x="5498266" y="3692192"/>
            <a:ext cx="536330" cy="488152"/>
          </a:xfrm>
          <a:prstGeom prst="arc">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flipH="1" flipV="1">
            <a:off x="5838092" y="4193931"/>
            <a:ext cx="167054" cy="45720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27618" y="4796203"/>
            <a:ext cx="973888" cy="523220"/>
          </a:xfrm>
          <a:prstGeom prst="rect">
            <a:avLst/>
          </a:prstGeom>
          <a:noFill/>
        </p:spPr>
        <p:txBody>
          <a:bodyPr wrap="square" rtlCol="0">
            <a:spAutoFit/>
          </a:bodyPr>
          <a:lstStyle/>
          <a:p>
            <a:r>
              <a:rPr lang="en-US" sz="1400" dirty="0"/>
              <a:t>Incident angle</a:t>
            </a:r>
          </a:p>
        </p:txBody>
      </p:sp>
    </p:spTree>
    <p:extLst>
      <p:ext uri="{BB962C8B-B14F-4D97-AF65-F5344CB8AC3E}">
        <p14:creationId xmlns:p14="http://schemas.microsoft.com/office/powerpoint/2010/main" val="2156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Human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Incident angle</a:t>
            </a:r>
          </a:p>
          <a:p>
            <a:pPr lvl="1"/>
            <a:r>
              <a:rPr lang="en-US" sz="2000" dirty="0"/>
              <a:t>Power reflection coefficient – ratio of reflected power to the incident power</a:t>
            </a:r>
          </a:p>
          <a:p>
            <a:pPr lvl="1"/>
            <a:r>
              <a:rPr lang="en-US" sz="2000" dirty="0"/>
              <a:t>As the incident angle increases, more incident power is reflected</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46</a:t>
            </a:fld>
            <a:endParaRPr lang="en-US" dirty="0"/>
          </a:p>
        </p:txBody>
      </p:sp>
      <p:pic>
        <p:nvPicPr>
          <p:cNvPr id="4" name="Picture 3"/>
          <p:cNvPicPr>
            <a:picLocks noChangeAspect="1"/>
          </p:cNvPicPr>
          <p:nvPr/>
        </p:nvPicPr>
        <p:blipFill>
          <a:blip r:embed="rId2"/>
          <a:stretch>
            <a:fillRect/>
          </a:stretch>
        </p:blipFill>
        <p:spPr>
          <a:xfrm>
            <a:off x="723653" y="3087902"/>
            <a:ext cx="3027586" cy="2202889"/>
          </a:xfrm>
          <a:prstGeom prst="rect">
            <a:avLst/>
          </a:prstGeom>
        </p:spPr>
      </p:pic>
      <p:pic>
        <p:nvPicPr>
          <p:cNvPr id="14" name="Picture 13"/>
          <p:cNvPicPr>
            <a:picLocks noChangeAspect="1"/>
          </p:cNvPicPr>
          <p:nvPr/>
        </p:nvPicPr>
        <p:blipFill>
          <a:blip r:embed="rId3"/>
          <a:stretch>
            <a:fillRect/>
          </a:stretch>
        </p:blipFill>
        <p:spPr>
          <a:xfrm>
            <a:off x="4460339" y="2734406"/>
            <a:ext cx="3657428" cy="3129377"/>
          </a:xfrm>
          <a:prstGeom prst="rect">
            <a:avLst/>
          </a:prstGeom>
        </p:spPr>
      </p:pic>
      <p:sp>
        <p:nvSpPr>
          <p:cNvPr id="8" name="TextBox 7"/>
          <p:cNvSpPr txBox="1"/>
          <p:nvPr/>
        </p:nvSpPr>
        <p:spPr>
          <a:xfrm>
            <a:off x="7651705" y="2365074"/>
            <a:ext cx="615462"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016181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Coverage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do 60 GHz links perform in real office environment?</a:t>
            </a:r>
          </a:p>
          <a:p>
            <a:pPr lvl="1"/>
            <a:r>
              <a:rPr lang="en-US" sz="2000" dirty="0" err="1"/>
              <a:t>Tx</a:t>
            </a:r>
            <a:r>
              <a:rPr lang="en-US" sz="2000" dirty="0"/>
              <a:t> and Rx use 180 degree </a:t>
            </a:r>
            <a:r>
              <a:rPr lang="en-US" sz="2000" dirty="0" err="1"/>
              <a:t>beamwidth</a:t>
            </a:r>
            <a:r>
              <a:rPr lang="en-US" sz="2000" dirty="0"/>
              <a:t> antenna</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Even in presence of blockage and obstructions, 60 GHz link can provide high data rates within enclosed spaces</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47</a:t>
            </a:fld>
            <a:endParaRPr lang="en-US" dirty="0"/>
          </a:p>
        </p:txBody>
      </p:sp>
      <p:pic>
        <p:nvPicPr>
          <p:cNvPr id="5" name="Picture 4"/>
          <p:cNvPicPr>
            <a:picLocks noChangeAspect="1"/>
          </p:cNvPicPr>
          <p:nvPr/>
        </p:nvPicPr>
        <p:blipFill rotWithShape="1">
          <a:blip r:embed="rId2"/>
          <a:srcRect b="2449"/>
          <a:stretch/>
        </p:blipFill>
        <p:spPr>
          <a:xfrm>
            <a:off x="721364" y="2181160"/>
            <a:ext cx="3496472" cy="2795953"/>
          </a:xfrm>
          <a:prstGeom prst="rect">
            <a:avLst/>
          </a:prstGeom>
        </p:spPr>
      </p:pic>
      <p:pic>
        <p:nvPicPr>
          <p:cNvPr id="6" name="Picture 5"/>
          <p:cNvPicPr>
            <a:picLocks noChangeAspect="1"/>
          </p:cNvPicPr>
          <p:nvPr/>
        </p:nvPicPr>
        <p:blipFill>
          <a:blip r:embed="rId3"/>
          <a:stretch>
            <a:fillRect/>
          </a:stretch>
        </p:blipFill>
        <p:spPr>
          <a:xfrm>
            <a:off x="4783335" y="2262647"/>
            <a:ext cx="3560475" cy="2787161"/>
          </a:xfrm>
          <a:prstGeom prst="rect">
            <a:avLst/>
          </a:prstGeom>
        </p:spPr>
      </p:pic>
      <p:sp>
        <p:nvSpPr>
          <p:cNvPr id="8" name="TextBox 7"/>
          <p:cNvSpPr txBox="1"/>
          <p:nvPr/>
        </p:nvSpPr>
        <p:spPr>
          <a:xfrm>
            <a:off x="8372674" y="852055"/>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5284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Coverage</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do 60 GHz links perform in real office environment?</a:t>
            </a:r>
          </a:p>
          <a:p>
            <a:pPr lvl="1"/>
            <a:r>
              <a:rPr lang="en-US" sz="2000" dirty="0"/>
              <a:t>Evaluation with different </a:t>
            </a:r>
            <a:r>
              <a:rPr lang="en-US" sz="2000" dirty="0" err="1"/>
              <a:t>beamwidths</a:t>
            </a:r>
            <a:r>
              <a:rPr lang="en-US" sz="2000" dirty="0"/>
              <a:t> and comparison with </a:t>
            </a:r>
            <a:r>
              <a:rPr lang="en-US" sz="2000" dirty="0" err="1"/>
              <a:t>WiFi</a:t>
            </a:r>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Narrower </a:t>
            </a:r>
            <a:r>
              <a:rPr lang="en-US" sz="2000" dirty="0" err="1"/>
              <a:t>beamwidths</a:t>
            </a:r>
            <a:r>
              <a:rPr lang="en-US" sz="2000" dirty="0"/>
              <a:t> can provide higher data rates </a:t>
            </a:r>
            <a:r>
              <a:rPr lang="en-US" sz="2000" dirty="0" err="1"/>
              <a:t>upto</a:t>
            </a:r>
            <a:r>
              <a:rPr lang="en-US" sz="2000" dirty="0"/>
              <a:t> farther distances</a:t>
            </a:r>
          </a:p>
          <a:p>
            <a:pPr lvl="1"/>
            <a:r>
              <a:rPr lang="en-US" sz="2000" dirty="0"/>
              <a:t>Challenge – narrower beams are more vulnerable to blockages</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48</a:t>
            </a:fld>
            <a:endParaRPr lang="en-US" dirty="0"/>
          </a:p>
        </p:txBody>
      </p:sp>
      <p:pic>
        <p:nvPicPr>
          <p:cNvPr id="5" name="Picture 4"/>
          <p:cNvPicPr>
            <a:picLocks noChangeAspect="1"/>
          </p:cNvPicPr>
          <p:nvPr/>
        </p:nvPicPr>
        <p:blipFill rotWithShape="1">
          <a:blip r:embed="rId2"/>
          <a:srcRect b="2449"/>
          <a:stretch/>
        </p:blipFill>
        <p:spPr>
          <a:xfrm>
            <a:off x="721364" y="2181160"/>
            <a:ext cx="3496472" cy="2795953"/>
          </a:xfrm>
          <a:prstGeom prst="rect">
            <a:avLst/>
          </a:prstGeom>
        </p:spPr>
      </p:pic>
      <p:pic>
        <p:nvPicPr>
          <p:cNvPr id="4" name="Picture 3"/>
          <p:cNvPicPr>
            <a:picLocks noChangeAspect="1"/>
          </p:cNvPicPr>
          <p:nvPr/>
        </p:nvPicPr>
        <p:blipFill>
          <a:blip r:embed="rId3"/>
          <a:stretch>
            <a:fillRect/>
          </a:stretch>
        </p:blipFill>
        <p:spPr>
          <a:xfrm>
            <a:off x="4589311" y="2303584"/>
            <a:ext cx="4088574" cy="2673529"/>
          </a:xfrm>
          <a:prstGeom prst="rect">
            <a:avLst/>
          </a:prstGeom>
        </p:spPr>
      </p:pic>
      <p:sp>
        <p:nvSpPr>
          <p:cNvPr id="8" name="TextBox 7"/>
          <p:cNvSpPr txBox="1"/>
          <p:nvPr/>
        </p:nvSpPr>
        <p:spPr>
          <a:xfrm>
            <a:off x="7799837" y="1922675"/>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278440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Beam forming overhead</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What is the overhead of beamforming in practice?</a:t>
            </a:r>
          </a:p>
          <a:p>
            <a:pPr lvl="1"/>
            <a:r>
              <a:rPr lang="en-US" sz="2000" dirty="0"/>
              <a:t>Sector level sweep followed by beam refinement procedure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Searching using narrower beams consumes more time</a:t>
            </a:r>
          </a:p>
          <a:p>
            <a:pPr lvl="1"/>
            <a:r>
              <a:rPr lang="en-US" sz="2000" dirty="0"/>
              <a:t>What are the trade-offs? Why not to use larger </a:t>
            </a:r>
            <a:r>
              <a:rPr lang="en-US" sz="2000" dirty="0" err="1"/>
              <a:t>beamwidths</a:t>
            </a:r>
            <a:r>
              <a:rPr lang="en-US" sz="2000" dirty="0"/>
              <a:t> always?</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49</a:t>
            </a:fld>
            <a:endParaRPr lang="en-US" dirty="0"/>
          </a:p>
        </p:txBody>
      </p:sp>
      <p:pic>
        <p:nvPicPr>
          <p:cNvPr id="6" name="Picture 5"/>
          <p:cNvPicPr>
            <a:picLocks noChangeAspect="1"/>
          </p:cNvPicPr>
          <p:nvPr/>
        </p:nvPicPr>
        <p:blipFill>
          <a:blip r:embed="rId2"/>
          <a:stretch>
            <a:fillRect/>
          </a:stretch>
        </p:blipFill>
        <p:spPr>
          <a:xfrm>
            <a:off x="1804820" y="2082883"/>
            <a:ext cx="5037992" cy="2992508"/>
          </a:xfrm>
          <a:prstGeom prst="rect">
            <a:avLst/>
          </a:prstGeom>
        </p:spPr>
      </p:pic>
      <p:sp>
        <p:nvSpPr>
          <p:cNvPr id="8" name="TextBox 7"/>
          <p:cNvSpPr txBox="1"/>
          <p:nvPr/>
        </p:nvSpPr>
        <p:spPr>
          <a:xfrm>
            <a:off x="6410652" y="2406255"/>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50658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The quest for high speed wireless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Virtual reality</a:t>
            </a:r>
          </a:p>
          <a:p>
            <a:pPr marL="457200" lvl="1" indent="0">
              <a:buNone/>
            </a:pPr>
            <a:endParaRPr lang="en-US" sz="2000" dirty="0"/>
          </a:p>
          <a:p>
            <a:pPr lvl="1"/>
            <a:endParaRPr lang="en-US" sz="2000" dirty="0"/>
          </a:p>
        </p:txBody>
      </p:sp>
      <p:pic>
        <p:nvPicPr>
          <p:cNvPr id="4" name="Picture 3"/>
          <p:cNvPicPr>
            <a:picLocks noChangeAspect="1"/>
          </p:cNvPicPr>
          <p:nvPr/>
        </p:nvPicPr>
        <p:blipFill rotWithShape="1">
          <a:blip r:embed="rId2"/>
          <a:srcRect l="96" t="18661" r="73654" b="8005"/>
          <a:stretch/>
        </p:blipFill>
        <p:spPr>
          <a:xfrm>
            <a:off x="369277" y="3508130"/>
            <a:ext cx="3415812" cy="2927840"/>
          </a:xfrm>
          <a:prstGeom prst="rect">
            <a:avLst/>
          </a:prstGeom>
        </p:spPr>
      </p:pic>
      <p:pic>
        <p:nvPicPr>
          <p:cNvPr id="2050" name="Picture 2" descr="Image result for network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751" y="4026876"/>
            <a:ext cx="882163" cy="1890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tc v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19" y="1688122"/>
            <a:ext cx="2603928" cy="14642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4506" y="1951892"/>
            <a:ext cx="4650155" cy="2615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71629" y="4574576"/>
            <a:ext cx="3943032" cy="276999"/>
          </a:xfrm>
          <a:prstGeom prst="rect">
            <a:avLst/>
          </a:prstGeom>
        </p:spPr>
        <p:txBody>
          <a:bodyPr wrap="square">
            <a:spAutoFit/>
          </a:bodyPr>
          <a:lstStyle/>
          <a:p>
            <a:r>
              <a:rPr lang="en-US" sz="1200" dirty="0"/>
              <a:t>https://www.youtube.com/watch?v=Oxfj-qoV5KE</a:t>
            </a:r>
          </a:p>
        </p:txBody>
      </p:sp>
    </p:spTree>
    <p:extLst>
      <p:ext uri="{BB962C8B-B14F-4D97-AF65-F5344CB8AC3E}">
        <p14:creationId xmlns:p14="http://schemas.microsoft.com/office/powerpoint/2010/main" val="2146196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Beam forming overhead</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AP discovery through beam search</a:t>
            </a:r>
          </a:p>
          <a:p>
            <a:pPr lvl="1"/>
            <a:r>
              <a:rPr lang="en-US" sz="2000" dirty="0"/>
              <a:t>AP broadcasts beacons over quasi-</a:t>
            </a:r>
            <a:r>
              <a:rPr lang="en-US" sz="2000" dirty="0" err="1"/>
              <a:t>omni</a:t>
            </a:r>
            <a:r>
              <a:rPr lang="en-US" sz="2000" dirty="0"/>
              <a:t> beams</a:t>
            </a:r>
          </a:p>
          <a:p>
            <a:pPr lvl="1"/>
            <a:r>
              <a:rPr lang="en-US" sz="2000" dirty="0"/>
              <a:t>More antenna elements on client used to create narrow beams</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Client mobility further increases the beamforming overhead</a:t>
            </a:r>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50</a:t>
            </a:fld>
            <a:endParaRPr lang="en-US" dirty="0"/>
          </a:p>
        </p:txBody>
      </p:sp>
      <p:pic>
        <p:nvPicPr>
          <p:cNvPr id="4" name="Picture 3"/>
          <p:cNvPicPr>
            <a:picLocks noChangeAspect="1"/>
          </p:cNvPicPr>
          <p:nvPr/>
        </p:nvPicPr>
        <p:blipFill>
          <a:blip r:embed="rId2"/>
          <a:stretch>
            <a:fillRect/>
          </a:stretch>
        </p:blipFill>
        <p:spPr>
          <a:xfrm>
            <a:off x="1538655" y="2260860"/>
            <a:ext cx="5623532" cy="3146054"/>
          </a:xfrm>
          <a:prstGeom prst="rect">
            <a:avLst/>
          </a:prstGeom>
        </p:spPr>
      </p:pic>
      <p:sp>
        <p:nvSpPr>
          <p:cNvPr id="6" name="TextBox 5"/>
          <p:cNvSpPr txBox="1"/>
          <p:nvPr/>
        </p:nvSpPr>
        <p:spPr>
          <a:xfrm>
            <a:off x="7122829" y="2142483"/>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458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Blockage and mobility</a:t>
            </a:r>
            <a:endParaRPr lang="en-US" sz="3200" b="1" dirty="0">
              <a:solidFill>
                <a:schemeClr val="bg1"/>
              </a:solidFill>
            </a:endParaRPr>
          </a:p>
        </p:txBody>
      </p:sp>
      <p:sp>
        <p:nvSpPr>
          <p:cNvPr id="3" name="Content Placeholder 2"/>
          <p:cNvSpPr>
            <a:spLocks noGrp="1"/>
          </p:cNvSpPr>
          <p:nvPr>
            <p:ph idx="1"/>
          </p:nvPr>
        </p:nvSpPr>
        <p:spPr>
          <a:xfrm>
            <a:off x="155864" y="852055"/>
            <a:ext cx="5330536" cy="5860472"/>
          </a:xfrm>
        </p:spPr>
        <p:txBody>
          <a:bodyPr>
            <a:normAutofit/>
          </a:bodyPr>
          <a:lstStyle/>
          <a:p>
            <a:r>
              <a:rPr lang="en-US" sz="2400" dirty="0"/>
              <a:t>Two important open challenges </a:t>
            </a:r>
          </a:p>
          <a:p>
            <a:pPr lvl="1"/>
            <a:r>
              <a:rPr lang="en-US" sz="2000" dirty="0"/>
              <a:t>Blockage and mobility</a:t>
            </a:r>
          </a:p>
          <a:p>
            <a:endParaRPr lang="en-US" sz="2400" dirty="0"/>
          </a:p>
          <a:p>
            <a:r>
              <a:rPr lang="en-US" sz="2400" dirty="0"/>
              <a:t>Blockage</a:t>
            </a:r>
          </a:p>
          <a:p>
            <a:pPr lvl="1"/>
            <a:r>
              <a:rPr lang="en-US" sz="2000" dirty="0"/>
              <a:t>Commonly caused by human mobility over </a:t>
            </a:r>
            <a:r>
              <a:rPr lang="en-US" sz="2000" dirty="0" err="1"/>
              <a:t>Tx</a:t>
            </a:r>
            <a:r>
              <a:rPr lang="en-US" sz="2000" dirty="0"/>
              <a:t>, Rx path</a:t>
            </a:r>
          </a:p>
          <a:p>
            <a:pPr lvl="1"/>
            <a:r>
              <a:rPr lang="en-US" sz="2000" dirty="0"/>
              <a:t>Human body blockage can result in complete link outage, especially when narrow </a:t>
            </a:r>
            <a:r>
              <a:rPr lang="en-US" sz="2000" dirty="0" err="1"/>
              <a:t>beamwidth</a:t>
            </a:r>
            <a:r>
              <a:rPr lang="en-US" sz="2000" dirty="0"/>
              <a:t> is in use</a:t>
            </a:r>
          </a:p>
          <a:p>
            <a:pPr marL="457200" lvl="1" indent="0">
              <a:buNone/>
            </a:pPr>
            <a:endParaRPr lang="en-US" sz="2000" dirty="0"/>
          </a:p>
          <a:p>
            <a:r>
              <a:rPr lang="en-US" sz="2400" dirty="0"/>
              <a:t>Mobility</a:t>
            </a:r>
          </a:p>
          <a:p>
            <a:pPr lvl="1"/>
            <a:r>
              <a:rPr lang="en-US" sz="2000" dirty="0"/>
              <a:t>One or both endpoints of a 60 GHz link are mobile</a:t>
            </a:r>
          </a:p>
          <a:p>
            <a:pPr lvl="1"/>
            <a:r>
              <a:rPr lang="en-US" sz="2000" dirty="0"/>
              <a:t>Requires constant tracking of mobile endpoints</a:t>
            </a:r>
          </a:p>
          <a:p>
            <a:pPr lvl="1"/>
            <a:r>
              <a:rPr lang="en-US" sz="2000" dirty="0"/>
              <a:t>Beam steering – change beam direction based on observed direction</a:t>
            </a:r>
          </a:p>
          <a:p>
            <a:pPr lvl="1"/>
            <a:endParaRPr lang="en-US" sz="2000" dirty="0"/>
          </a:p>
          <a:p>
            <a:pPr lvl="1"/>
            <a:endParaRPr lang="en-US" sz="2000" dirty="0"/>
          </a:p>
          <a:p>
            <a:pPr marL="457200" lvl="1"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7356270" y="1045349"/>
            <a:ext cx="491022" cy="62044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04318" y="3008467"/>
            <a:ext cx="655118" cy="570669"/>
          </a:xfrm>
          <a:prstGeom prst="rect">
            <a:avLst/>
          </a:prstGeom>
        </p:spPr>
      </p:pic>
      <p:sp>
        <p:nvSpPr>
          <p:cNvPr id="9" name="Freeform 8"/>
          <p:cNvSpPr/>
          <p:nvPr/>
        </p:nvSpPr>
        <p:spPr>
          <a:xfrm rot="5400000">
            <a:off x="6975974" y="2198219"/>
            <a:ext cx="1251613" cy="258609"/>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9609" y="1873071"/>
            <a:ext cx="1149034" cy="908904"/>
          </a:xfrm>
          <a:prstGeom prst="rect">
            <a:avLst/>
          </a:prstGeom>
        </p:spPr>
      </p:pic>
      <p:cxnSp>
        <p:nvCxnSpPr>
          <p:cNvPr id="11" name="Straight Arrow Connector 10"/>
          <p:cNvCxnSpPr/>
          <p:nvPr/>
        </p:nvCxnSpPr>
        <p:spPr>
          <a:xfrm>
            <a:off x="7367122" y="2415446"/>
            <a:ext cx="607655"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6327569" y="4777258"/>
            <a:ext cx="491022" cy="62044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92363" y="4949286"/>
            <a:ext cx="655118" cy="570669"/>
          </a:xfrm>
          <a:prstGeom prst="rect">
            <a:avLst/>
          </a:prstGeom>
        </p:spPr>
      </p:pic>
      <p:sp>
        <p:nvSpPr>
          <p:cNvPr id="14" name="Freeform 13"/>
          <p:cNvSpPr/>
          <p:nvPr/>
        </p:nvSpPr>
        <p:spPr>
          <a:xfrm rot="10800000">
            <a:off x="6767312" y="5003709"/>
            <a:ext cx="1251613" cy="258609"/>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573080" y="3683977"/>
            <a:ext cx="0" cy="101656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573080" y="5519955"/>
            <a:ext cx="0" cy="94044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018925" y="1373180"/>
            <a:ext cx="1039203" cy="369332"/>
          </a:xfrm>
          <a:prstGeom prst="rect">
            <a:avLst/>
          </a:prstGeom>
          <a:noFill/>
        </p:spPr>
        <p:txBody>
          <a:bodyPr wrap="square" rtlCol="0">
            <a:spAutoFit/>
          </a:bodyPr>
          <a:lstStyle/>
          <a:p>
            <a:r>
              <a:rPr lang="en-US" dirty="0"/>
              <a:t>Blockage </a:t>
            </a:r>
          </a:p>
        </p:txBody>
      </p:sp>
      <p:sp>
        <p:nvSpPr>
          <p:cNvPr id="21" name="TextBox 20"/>
          <p:cNvSpPr txBox="1"/>
          <p:nvPr/>
        </p:nvSpPr>
        <p:spPr>
          <a:xfrm>
            <a:off x="6707176" y="4113044"/>
            <a:ext cx="1039203" cy="369332"/>
          </a:xfrm>
          <a:prstGeom prst="rect">
            <a:avLst/>
          </a:prstGeom>
          <a:noFill/>
        </p:spPr>
        <p:txBody>
          <a:bodyPr wrap="square" rtlCol="0">
            <a:spAutoFit/>
          </a:bodyPr>
          <a:lstStyle/>
          <a:p>
            <a:r>
              <a:rPr lang="en-US" dirty="0"/>
              <a:t>Mobility </a:t>
            </a:r>
          </a:p>
        </p:txBody>
      </p:sp>
      <p:pic>
        <p:nvPicPr>
          <p:cNvPr id="22" name="Picture 2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6327569" y="3987487"/>
            <a:ext cx="491022" cy="620443"/>
          </a:xfrm>
          <a:prstGeom prst="rect">
            <a:avLst/>
          </a:prstGeom>
        </p:spPr>
      </p:pic>
      <p:pic>
        <p:nvPicPr>
          <p:cNvPr id="27" name="Picture 2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6327569" y="5596727"/>
            <a:ext cx="491022" cy="620443"/>
          </a:xfrm>
          <a:prstGeom prst="rect">
            <a:avLst/>
          </a:prstGeom>
        </p:spPr>
      </p:pic>
    </p:spTree>
    <p:extLst>
      <p:ext uri="{BB962C8B-B14F-4D97-AF65-F5344CB8AC3E}">
        <p14:creationId xmlns:p14="http://schemas.microsoft.com/office/powerpoint/2010/main" val="287510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Two possible solutions</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Two solutions have been proposed to overcome blockage and mobility related outages</a:t>
            </a:r>
          </a:p>
          <a:p>
            <a:endParaRPr lang="en-US" sz="2400" dirty="0"/>
          </a:p>
          <a:p>
            <a:r>
              <a:rPr lang="en-US" sz="2400" dirty="0" err="1"/>
              <a:t>Beamwidth</a:t>
            </a:r>
            <a:r>
              <a:rPr lang="en-US" sz="2400" dirty="0"/>
              <a:t> dilation/adaptation</a:t>
            </a:r>
          </a:p>
          <a:p>
            <a:pPr lvl="1"/>
            <a:r>
              <a:rPr lang="en-US" sz="2000" dirty="0"/>
              <a:t>When link is blocked or the other endpoint is mobile, increase </a:t>
            </a:r>
            <a:r>
              <a:rPr lang="en-US" sz="2000" dirty="0" err="1"/>
              <a:t>beamwidth</a:t>
            </a:r>
            <a:r>
              <a:rPr lang="en-US" sz="2000" dirty="0"/>
              <a:t> to maintain link</a:t>
            </a:r>
          </a:p>
          <a:p>
            <a:endParaRPr lang="en-US" sz="2400" dirty="0"/>
          </a:p>
          <a:p>
            <a:r>
              <a:rPr lang="en-US" sz="2400" dirty="0"/>
              <a:t>Beam steering</a:t>
            </a:r>
            <a:endParaRPr lang="en-US" sz="2000" dirty="0"/>
          </a:p>
          <a:p>
            <a:pPr lvl="1"/>
            <a:r>
              <a:rPr lang="en-US" sz="2000" dirty="0"/>
              <a:t>Use an alternate path when current path is blocked or unavailable due to endpoint mobility</a:t>
            </a:r>
          </a:p>
          <a:p>
            <a:pPr marL="457200" lvl="1"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52</a:t>
            </a:fld>
            <a:endParaRPr lang="en-US" dirty="0"/>
          </a:p>
        </p:txBody>
      </p:sp>
    </p:spTree>
    <p:extLst>
      <p:ext uri="{BB962C8B-B14F-4D97-AF65-F5344CB8AC3E}">
        <p14:creationId xmlns:p14="http://schemas.microsoft.com/office/powerpoint/2010/main" val="2863195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Two possible solutions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1421699" y="1300327"/>
            <a:ext cx="491022" cy="62044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69747" y="3263445"/>
            <a:ext cx="655118" cy="570669"/>
          </a:xfrm>
          <a:prstGeom prst="rect">
            <a:avLst/>
          </a:prstGeom>
        </p:spPr>
      </p:pic>
      <p:sp>
        <p:nvSpPr>
          <p:cNvPr id="9" name="Freeform 8"/>
          <p:cNvSpPr/>
          <p:nvPr/>
        </p:nvSpPr>
        <p:spPr>
          <a:xfrm rot="5400000">
            <a:off x="966749" y="2527850"/>
            <a:ext cx="1401973" cy="259663"/>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324" y="2176015"/>
            <a:ext cx="1149034" cy="908904"/>
          </a:xfrm>
          <a:prstGeom prst="rect">
            <a:avLst/>
          </a:prstGeom>
        </p:spPr>
      </p:pic>
      <p:sp>
        <p:nvSpPr>
          <p:cNvPr id="12" name="TextBox 11"/>
          <p:cNvSpPr txBox="1"/>
          <p:nvPr/>
        </p:nvSpPr>
        <p:spPr>
          <a:xfrm>
            <a:off x="4080" y="2356303"/>
            <a:ext cx="1039203" cy="369332"/>
          </a:xfrm>
          <a:prstGeom prst="rect">
            <a:avLst/>
          </a:prstGeom>
          <a:noFill/>
        </p:spPr>
        <p:txBody>
          <a:bodyPr wrap="square" rtlCol="0">
            <a:spAutoFit/>
          </a:bodyPr>
          <a:lstStyle/>
          <a:p>
            <a:r>
              <a:rPr lang="en-US" dirty="0"/>
              <a:t>Blockage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3200440" y="1300329"/>
            <a:ext cx="491022" cy="62044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48488" y="3263447"/>
            <a:ext cx="655118" cy="570669"/>
          </a:xfrm>
          <a:prstGeom prst="rect">
            <a:avLst/>
          </a:prstGeom>
        </p:spPr>
      </p:pic>
      <p:sp>
        <p:nvSpPr>
          <p:cNvPr id="15" name="Freeform 14"/>
          <p:cNvSpPr/>
          <p:nvPr/>
        </p:nvSpPr>
        <p:spPr>
          <a:xfrm rot="5400000">
            <a:off x="2740590" y="2230212"/>
            <a:ext cx="1401971" cy="854938"/>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058" y="2203229"/>
            <a:ext cx="1149034" cy="908904"/>
          </a:xfrm>
          <a:prstGeom prst="rect">
            <a:avLst/>
          </a:prstGeom>
        </p:spPr>
      </p:pic>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6075760" y="1273646"/>
            <a:ext cx="491022" cy="620443"/>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23808" y="3236764"/>
            <a:ext cx="655118" cy="570669"/>
          </a:xfrm>
          <a:prstGeom prst="rect">
            <a:avLst/>
          </a:prstGeom>
        </p:spPr>
      </p:pic>
      <p:sp>
        <p:nvSpPr>
          <p:cNvPr id="27" name="Freeform 26"/>
          <p:cNvSpPr/>
          <p:nvPr/>
        </p:nvSpPr>
        <p:spPr>
          <a:xfrm rot="5400000">
            <a:off x="5620810" y="2501169"/>
            <a:ext cx="1401973" cy="259663"/>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385" y="2149334"/>
            <a:ext cx="1149034" cy="908904"/>
          </a:xfrm>
          <a:prstGeom prst="rect">
            <a:avLst/>
          </a:prstGeom>
        </p:spPr>
      </p:pic>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7854501" y="1273648"/>
            <a:ext cx="491022" cy="620443"/>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02549" y="3236766"/>
            <a:ext cx="655118" cy="57066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591" y="2107268"/>
            <a:ext cx="1149034" cy="908904"/>
          </a:xfrm>
          <a:prstGeom prst="rect">
            <a:avLst/>
          </a:prstGeom>
        </p:spPr>
      </p:pic>
      <p:sp>
        <p:nvSpPr>
          <p:cNvPr id="33" name="Rectangle 32"/>
          <p:cNvSpPr/>
          <p:nvPr/>
        </p:nvSpPr>
        <p:spPr>
          <a:xfrm>
            <a:off x="7257516" y="1722504"/>
            <a:ext cx="261257" cy="176256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Freeform 33"/>
          <p:cNvSpPr/>
          <p:nvPr/>
        </p:nvSpPr>
        <p:spPr>
          <a:xfrm rot="7539422">
            <a:off x="7382652" y="2151522"/>
            <a:ext cx="787813" cy="220196"/>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3274908">
            <a:off x="7361161" y="2833543"/>
            <a:ext cx="787813" cy="220196"/>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1617328" y="4792209"/>
            <a:ext cx="200306" cy="253102"/>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67795" y="4726040"/>
            <a:ext cx="655118" cy="570669"/>
          </a:xfrm>
          <a:prstGeom prst="rect">
            <a:avLst/>
          </a:prstGeom>
        </p:spPr>
      </p:pic>
      <p:sp>
        <p:nvSpPr>
          <p:cNvPr id="38" name="Freeform 37"/>
          <p:cNvSpPr/>
          <p:nvPr/>
        </p:nvSpPr>
        <p:spPr>
          <a:xfrm rot="10800000">
            <a:off x="1642744" y="4780463"/>
            <a:ext cx="1251613" cy="258609"/>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5217" y="5122728"/>
            <a:ext cx="1039203" cy="369332"/>
          </a:xfrm>
          <a:prstGeom prst="rect">
            <a:avLst/>
          </a:prstGeom>
          <a:noFill/>
        </p:spPr>
        <p:txBody>
          <a:bodyPr wrap="square" rtlCol="0">
            <a:spAutoFit/>
          </a:bodyPr>
          <a:lstStyle/>
          <a:p>
            <a:r>
              <a:rPr lang="en-US" dirty="0"/>
              <a:t>Mobility </a:t>
            </a:r>
          </a:p>
        </p:txBody>
      </p:sp>
      <p:pic>
        <p:nvPicPr>
          <p:cNvPr id="42" name="Picture 4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1606194" y="4408096"/>
            <a:ext cx="222577" cy="281243"/>
          </a:xfrm>
          <a:prstGeom prst="rect">
            <a:avLst/>
          </a:prstGeom>
        </p:spPr>
      </p:pic>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1487345" y="5811635"/>
            <a:ext cx="252670" cy="319268"/>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35475" y="5807246"/>
            <a:ext cx="655118" cy="570669"/>
          </a:xfrm>
          <a:prstGeom prst="rect">
            <a:avLst/>
          </a:prstGeom>
        </p:spPr>
      </p:pic>
      <p:sp>
        <p:nvSpPr>
          <p:cNvPr id="45" name="Freeform 44"/>
          <p:cNvSpPr/>
          <p:nvPr/>
        </p:nvSpPr>
        <p:spPr>
          <a:xfrm rot="10800000">
            <a:off x="1444135" y="5492060"/>
            <a:ext cx="1523659" cy="767513"/>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1673874" y="5489302"/>
            <a:ext cx="222577" cy="281243"/>
          </a:xfrm>
          <a:prstGeom prst="rect">
            <a:avLst/>
          </a:prstGeom>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6107013" y="4672865"/>
            <a:ext cx="200306" cy="253102"/>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57480" y="4606696"/>
            <a:ext cx="655118" cy="570669"/>
          </a:xfrm>
          <a:prstGeom prst="rect">
            <a:avLst/>
          </a:prstGeom>
        </p:spPr>
      </p:pic>
      <p:sp>
        <p:nvSpPr>
          <p:cNvPr id="49" name="Freeform 48"/>
          <p:cNvSpPr/>
          <p:nvPr/>
        </p:nvSpPr>
        <p:spPr>
          <a:xfrm rot="10800000">
            <a:off x="6132429" y="4661119"/>
            <a:ext cx="1251613" cy="258609"/>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6095879" y="4288752"/>
            <a:ext cx="222577" cy="281243"/>
          </a:xfrm>
          <a:prstGeom prst="rect">
            <a:avLst/>
          </a:prstGeom>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6107013" y="6045629"/>
            <a:ext cx="200306" cy="253102"/>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57480" y="5979460"/>
            <a:ext cx="655118" cy="570669"/>
          </a:xfrm>
          <a:prstGeom prst="rect">
            <a:avLst/>
          </a:prstGeom>
        </p:spPr>
      </p:pic>
      <p:pic>
        <p:nvPicPr>
          <p:cNvPr id="54" name="Picture 5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19816">
            <a:off x="6095879" y="5661516"/>
            <a:ext cx="222577" cy="281243"/>
          </a:xfrm>
          <a:prstGeom prst="rect">
            <a:avLst/>
          </a:prstGeom>
        </p:spPr>
      </p:pic>
      <p:sp>
        <p:nvSpPr>
          <p:cNvPr id="57" name="Freeform 56"/>
          <p:cNvSpPr/>
          <p:nvPr/>
        </p:nvSpPr>
        <p:spPr>
          <a:xfrm rot="11661876">
            <a:off x="6067630" y="5810734"/>
            <a:ext cx="1375402" cy="224637"/>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9637" y="759715"/>
            <a:ext cx="2107189" cy="369332"/>
          </a:xfrm>
          <a:prstGeom prst="rect">
            <a:avLst/>
          </a:prstGeom>
          <a:noFill/>
        </p:spPr>
        <p:txBody>
          <a:bodyPr wrap="square" rtlCol="0">
            <a:spAutoFit/>
          </a:bodyPr>
          <a:lstStyle/>
          <a:p>
            <a:r>
              <a:rPr lang="en-US" dirty="0" err="1"/>
              <a:t>Beamwidth</a:t>
            </a:r>
            <a:r>
              <a:rPr lang="en-US" dirty="0"/>
              <a:t> dilation</a:t>
            </a:r>
          </a:p>
        </p:txBody>
      </p:sp>
      <p:sp>
        <p:nvSpPr>
          <p:cNvPr id="59" name="TextBox 58"/>
          <p:cNvSpPr txBox="1"/>
          <p:nvPr/>
        </p:nvSpPr>
        <p:spPr>
          <a:xfrm>
            <a:off x="6207166" y="762243"/>
            <a:ext cx="2107189" cy="369332"/>
          </a:xfrm>
          <a:prstGeom prst="rect">
            <a:avLst/>
          </a:prstGeom>
          <a:noFill/>
        </p:spPr>
        <p:txBody>
          <a:bodyPr wrap="square" rtlCol="0">
            <a:spAutoFit/>
          </a:bodyPr>
          <a:lstStyle/>
          <a:p>
            <a:r>
              <a:rPr lang="en-US" dirty="0"/>
              <a:t>Beam steering</a:t>
            </a:r>
          </a:p>
        </p:txBody>
      </p:sp>
    </p:spTree>
    <p:extLst>
      <p:ext uri="{BB962C8B-B14F-4D97-AF65-F5344CB8AC3E}">
        <p14:creationId xmlns:p14="http://schemas.microsoft.com/office/powerpoint/2010/main" val="1492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animBg="1"/>
      <p:bldP spid="38" grpId="0" animBg="1"/>
      <p:bldP spid="41" grpId="0"/>
      <p:bldP spid="45" grpId="0" animBg="1"/>
      <p:bldP spid="49" grpId="0" animBg="1"/>
      <p:bldP spid="57" grpId="0" animBg="1"/>
      <p:bldP spid="5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Beam steering for blockage</a:t>
            </a:r>
          </a:p>
        </p:txBody>
      </p:sp>
      <p:sp>
        <p:nvSpPr>
          <p:cNvPr id="3" name="Content Placeholder 2"/>
          <p:cNvSpPr>
            <a:spLocks noGrp="1"/>
          </p:cNvSpPr>
          <p:nvPr>
            <p:ph idx="1"/>
          </p:nvPr>
        </p:nvSpPr>
        <p:spPr>
          <a:xfrm>
            <a:off x="155864" y="852055"/>
            <a:ext cx="8832272" cy="5860472"/>
          </a:xfrm>
        </p:spPr>
        <p:txBody>
          <a:bodyPr>
            <a:normAutofit/>
          </a:bodyPr>
          <a:lstStyle/>
          <a:p>
            <a:r>
              <a:rPr lang="en-US" sz="2000" dirty="0"/>
              <a:t>How effective is beam steering in presence of human blockage?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Beam steering performs better when</a:t>
            </a:r>
          </a:p>
          <a:p>
            <a:pPr lvl="1"/>
            <a:r>
              <a:rPr lang="en-US" sz="1600" dirty="0"/>
              <a:t>Blockage is not closer to </a:t>
            </a:r>
            <a:r>
              <a:rPr lang="en-US" sz="1600" dirty="0" err="1"/>
              <a:t>Tx</a:t>
            </a:r>
            <a:r>
              <a:rPr lang="en-US" sz="1600" dirty="0"/>
              <a:t> or Rx</a:t>
            </a:r>
          </a:p>
          <a:p>
            <a:pPr lvl="1"/>
            <a:r>
              <a:rPr lang="en-US" sz="1600" dirty="0"/>
              <a:t>There exists sufficient reflective objects in the environment</a:t>
            </a:r>
          </a:p>
          <a:p>
            <a:endParaRPr lang="en-US" sz="2000" dirty="0"/>
          </a:p>
          <a:p>
            <a:endParaRPr lang="en-US" sz="2000" dirty="0"/>
          </a:p>
          <a:p>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5609769" y="2547969"/>
            <a:ext cx="491022" cy="6204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57817" y="4511087"/>
            <a:ext cx="655118" cy="570669"/>
          </a:xfrm>
          <a:prstGeom prst="rect">
            <a:avLst/>
          </a:prstGeom>
        </p:spPr>
      </p:pic>
      <p:sp>
        <p:nvSpPr>
          <p:cNvPr id="8" name="Freeform 7"/>
          <p:cNvSpPr/>
          <p:nvPr/>
        </p:nvSpPr>
        <p:spPr>
          <a:xfrm rot="5400000">
            <a:off x="5154819" y="3775492"/>
            <a:ext cx="1401973" cy="259663"/>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394" y="3423657"/>
            <a:ext cx="1149034" cy="90890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9816">
            <a:off x="7388510" y="2547971"/>
            <a:ext cx="491022" cy="62044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36558" y="4511089"/>
            <a:ext cx="655118" cy="5706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600" y="3381591"/>
            <a:ext cx="1149034" cy="908904"/>
          </a:xfrm>
          <a:prstGeom prst="rect">
            <a:avLst/>
          </a:prstGeom>
        </p:spPr>
      </p:pic>
      <p:sp>
        <p:nvSpPr>
          <p:cNvPr id="13" name="Rectangle 12"/>
          <p:cNvSpPr/>
          <p:nvPr/>
        </p:nvSpPr>
        <p:spPr>
          <a:xfrm>
            <a:off x="6791525" y="2996827"/>
            <a:ext cx="261257" cy="176256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Freeform 13"/>
          <p:cNvSpPr/>
          <p:nvPr/>
        </p:nvSpPr>
        <p:spPr>
          <a:xfrm rot="7539422">
            <a:off x="6916661" y="3425845"/>
            <a:ext cx="787813" cy="220196"/>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3274908">
            <a:off x="6895170" y="4107866"/>
            <a:ext cx="787813" cy="220196"/>
          </a:xfrm>
          <a:custGeom>
            <a:avLst/>
            <a:gdLst>
              <a:gd name="connsiteX0" fmla="*/ 268 w 3612496"/>
              <a:gd name="connsiteY0" fmla="*/ 425438 h 909149"/>
              <a:gd name="connsiteX1" fmla="*/ 1248776 w 3612496"/>
              <a:gd name="connsiteY1" fmla="*/ 108915 h 909149"/>
              <a:gd name="connsiteX2" fmla="*/ 2497284 w 3612496"/>
              <a:gd name="connsiteY2" fmla="*/ 3407 h 909149"/>
              <a:gd name="connsiteX3" fmla="*/ 3455645 w 3612496"/>
              <a:gd name="connsiteY3" fmla="*/ 214422 h 909149"/>
              <a:gd name="connsiteX4" fmla="*/ 3578737 w 3612496"/>
              <a:gd name="connsiteY4" fmla="*/ 583699 h 909149"/>
              <a:gd name="connsiteX5" fmla="*/ 3112745 w 3612496"/>
              <a:gd name="connsiteY5" fmla="*/ 812299 h 909149"/>
              <a:gd name="connsiteX6" fmla="*/ 2435737 w 3612496"/>
              <a:gd name="connsiteY6" fmla="*/ 909015 h 909149"/>
              <a:gd name="connsiteX7" fmla="*/ 1354284 w 3612496"/>
              <a:gd name="connsiteY7" fmla="*/ 794715 h 909149"/>
              <a:gd name="connsiteX8" fmla="*/ 268 w 3612496"/>
              <a:gd name="connsiteY8" fmla="*/ 425438 h 90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2496" h="909149">
                <a:moveTo>
                  <a:pt x="268" y="425438"/>
                </a:moveTo>
                <a:cubicBezTo>
                  <a:pt x="-17317" y="311138"/>
                  <a:pt x="832607" y="179253"/>
                  <a:pt x="1248776" y="108915"/>
                </a:cubicBezTo>
                <a:cubicBezTo>
                  <a:pt x="1664945" y="38576"/>
                  <a:pt x="2129473" y="-14177"/>
                  <a:pt x="2497284" y="3407"/>
                </a:cubicBezTo>
                <a:cubicBezTo>
                  <a:pt x="2865095" y="20991"/>
                  <a:pt x="3275403" y="117707"/>
                  <a:pt x="3455645" y="214422"/>
                </a:cubicBezTo>
                <a:cubicBezTo>
                  <a:pt x="3635887" y="311137"/>
                  <a:pt x="3635887" y="484053"/>
                  <a:pt x="3578737" y="583699"/>
                </a:cubicBezTo>
                <a:cubicBezTo>
                  <a:pt x="3521587" y="683345"/>
                  <a:pt x="3303245" y="758080"/>
                  <a:pt x="3112745" y="812299"/>
                </a:cubicBezTo>
                <a:cubicBezTo>
                  <a:pt x="2922245" y="866518"/>
                  <a:pt x="2728814" y="911946"/>
                  <a:pt x="2435737" y="909015"/>
                </a:cubicBezTo>
                <a:cubicBezTo>
                  <a:pt x="2142660" y="906084"/>
                  <a:pt x="1760195" y="869450"/>
                  <a:pt x="1354284" y="794715"/>
                </a:cubicBezTo>
                <a:cubicBezTo>
                  <a:pt x="948373" y="719980"/>
                  <a:pt x="17853" y="539738"/>
                  <a:pt x="268" y="425438"/>
                </a:cubicBezTo>
                <a:close/>
              </a:path>
            </a:pathLst>
          </a:custGeom>
          <a:solidFill>
            <a:srgbClr val="4472C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42553" y="2304260"/>
            <a:ext cx="4713551" cy="3147696"/>
          </a:xfrm>
          <a:prstGeom prst="rect">
            <a:avLst/>
          </a:prstGeom>
        </p:spPr>
      </p:pic>
      <p:pic>
        <p:nvPicPr>
          <p:cNvPr id="18" name="Picture 17"/>
          <p:cNvPicPr>
            <a:picLocks noChangeAspect="1"/>
          </p:cNvPicPr>
          <p:nvPr/>
        </p:nvPicPr>
        <p:blipFill>
          <a:blip r:embed="rId6"/>
          <a:stretch>
            <a:fillRect/>
          </a:stretch>
        </p:blipFill>
        <p:spPr>
          <a:xfrm>
            <a:off x="1842338" y="1785563"/>
            <a:ext cx="1866205" cy="364729"/>
          </a:xfrm>
          <a:prstGeom prst="rect">
            <a:avLst/>
          </a:prstGeom>
        </p:spPr>
      </p:pic>
      <p:sp>
        <p:nvSpPr>
          <p:cNvPr id="19" name="TextBox 18"/>
          <p:cNvSpPr txBox="1"/>
          <p:nvPr/>
        </p:nvSpPr>
        <p:spPr>
          <a:xfrm>
            <a:off x="3815862" y="1706318"/>
            <a:ext cx="3086099" cy="523220"/>
          </a:xfrm>
          <a:prstGeom prst="rect">
            <a:avLst/>
          </a:prstGeom>
          <a:noFill/>
        </p:spPr>
        <p:txBody>
          <a:bodyPr wrap="square" rtlCol="0">
            <a:spAutoFit/>
          </a:bodyPr>
          <a:lstStyle/>
          <a:p>
            <a:r>
              <a:rPr lang="en-US" sz="1400" dirty="0"/>
              <a:t>R0 = link rate with LOS before blockage</a:t>
            </a:r>
          </a:p>
          <a:p>
            <a:r>
              <a:rPr lang="en-US" sz="1400" dirty="0"/>
              <a:t>R1 = link rate after beam steering</a:t>
            </a:r>
          </a:p>
        </p:txBody>
      </p:sp>
      <p:sp>
        <p:nvSpPr>
          <p:cNvPr id="20" name="TextBox 19"/>
          <p:cNvSpPr txBox="1"/>
          <p:nvPr/>
        </p:nvSpPr>
        <p:spPr>
          <a:xfrm>
            <a:off x="264833" y="2186445"/>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4524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Beam steering and dilation</a:t>
            </a:r>
          </a:p>
        </p:txBody>
      </p:sp>
      <p:sp>
        <p:nvSpPr>
          <p:cNvPr id="3" name="Content Placeholder 2"/>
          <p:cNvSpPr>
            <a:spLocks noGrp="1"/>
          </p:cNvSpPr>
          <p:nvPr>
            <p:ph idx="1"/>
          </p:nvPr>
        </p:nvSpPr>
        <p:spPr>
          <a:xfrm>
            <a:off x="155864" y="852055"/>
            <a:ext cx="8832272" cy="5860472"/>
          </a:xfrm>
        </p:spPr>
        <p:txBody>
          <a:bodyPr>
            <a:normAutofit lnSpcReduction="10000"/>
          </a:bodyPr>
          <a:lstStyle/>
          <a:p>
            <a:r>
              <a:rPr lang="en-US" sz="2400" dirty="0"/>
              <a:t>No “one-size-fits-all”</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400" dirty="0"/>
              <a:t>No general consensus (yet) but </a:t>
            </a:r>
          </a:p>
          <a:p>
            <a:pPr lvl="1"/>
            <a:r>
              <a:rPr lang="en-US" sz="2000" dirty="0"/>
              <a:t>Beam steering a better solution for blockage</a:t>
            </a:r>
          </a:p>
          <a:p>
            <a:pPr lvl="1"/>
            <a:r>
              <a:rPr lang="en-US" sz="2000" dirty="0"/>
              <a:t>Beam dilation more effective in mobility</a:t>
            </a:r>
          </a:p>
          <a:p>
            <a:endParaRPr lang="en-US" sz="2000" dirty="0"/>
          </a:p>
          <a:p>
            <a:r>
              <a:rPr lang="en-US" sz="2400" dirty="0"/>
              <a:t>Factors which must be considered in design</a:t>
            </a:r>
          </a:p>
          <a:p>
            <a:pPr lvl="1"/>
            <a:r>
              <a:rPr lang="en-US" sz="2000" dirty="0"/>
              <a:t>Environment’s reflection profile</a:t>
            </a:r>
          </a:p>
          <a:p>
            <a:pPr lvl="1"/>
            <a:r>
              <a:rPr lang="en-US" sz="2000" dirty="0"/>
              <a:t>Available </a:t>
            </a:r>
            <a:r>
              <a:rPr lang="en-US" sz="2000" dirty="0" err="1"/>
              <a:t>beamwidths</a:t>
            </a:r>
            <a:r>
              <a:rPr lang="en-US" sz="2000" dirty="0"/>
              <a:t> and codebook design</a:t>
            </a:r>
          </a:p>
          <a:p>
            <a:endParaRPr lang="en-US" sz="2000" dirty="0"/>
          </a:p>
          <a:p>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55</a:t>
            </a:fld>
            <a:endParaRPr lang="en-US" dirty="0"/>
          </a:p>
        </p:txBody>
      </p:sp>
      <p:pic>
        <p:nvPicPr>
          <p:cNvPr id="16" name="Picture 15"/>
          <p:cNvPicPr>
            <a:picLocks noChangeAspect="1"/>
          </p:cNvPicPr>
          <p:nvPr/>
        </p:nvPicPr>
        <p:blipFill>
          <a:blip r:embed="rId2"/>
          <a:stretch>
            <a:fillRect/>
          </a:stretch>
        </p:blipFill>
        <p:spPr>
          <a:xfrm>
            <a:off x="279963" y="1556243"/>
            <a:ext cx="4225348" cy="2353872"/>
          </a:xfrm>
          <a:prstGeom prst="rect">
            <a:avLst/>
          </a:prstGeom>
        </p:spPr>
      </p:pic>
      <p:pic>
        <p:nvPicPr>
          <p:cNvPr id="17" name="Picture 16"/>
          <p:cNvPicPr>
            <a:picLocks noChangeAspect="1"/>
          </p:cNvPicPr>
          <p:nvPr/>
        </p:nvPicPr>
        <p:blipFill>
          <a:blip r:embed="rId3"/>
          <a:stretch>
            <a:fillRect/>
          </a:stretch>
        </p:blipFill>
        <p:spPr>
          <a:xfrm>
            <a:off x="4653064" y="1556243"/>
            <a:ext cx="4187319" cy="2353872"/>
          </a:xfrm>
          <a:prstGeom prst="rect">
            <a:avLst/>
          </a:prstGeom>
        </p:spPr>
      </p:pic>
      <p:sp>
        <p:nvSpPr>
          <p:cNvPr id="20" name="TextBox 19"/>
          <p:cNvSpPr txBox="1"/>
          <p:nvPr/>
        </p:nvSpPr>
        <p:spPr>
          <a:xfrm>
            <a:off x="2128079" y="1294487"/>
            <a:ext cx="1039203" cy="369332"/>
          </a:xfrm>
          <a:prstGeom prst="rect">
            <a:avLst/>
          </a:prstGeom>
          <a:noFill/>
        </p:spPr>
        <p:txBody>
          <a:bodyPr wrap="square" rtlCol="0">
            <a:spAutoFit/>
          </a:bodyPr>
          <a:lstStyle/>
          <a:p>
            <a:r>
              <a:rPr lang="en-US" dirty="0"/>
              <a:t>Blockage </a:t>
            </a:r>
          </a:p>
        </p:txBody>
      </p:sp>
      <p:sp>
        <p:nvSpPr>
          <p:cNvPr id="21" name="TextBox 20"/>
          <p:cNvSpPr txBox="1"/>
          <p:nvPr/>
        </p:nvSpPr>
        <p:spPr>
          <a:xfrm>
            <a:off x="6411134" y="1294487"/>
            <a:ext cx="1039203" cy="369332"/>
          </a:xfrm>
          <a:prstGeom prst="rect">
            <a:avLst/>
          </a:prstGeom>
          <a:noFill/>
        </p:spPr>
        <p:txBody>
          <a:bodyPr wrap="square" rtlCol="0">
            <a:spAutoFit/>
          </a:bodyPr>
          <a:lstStyle/>
          <a:p>
            <a:r>
              <a:rPr lang="en-US" dirty="0"/>
              <a:t>Mobility</a:t>
            </a:r>
          </a:p>
        </p:txBody>
      </p:sp>
      <p:sp>
        <p:nvSpPr>
          <p:cNvPr id="9" name="TextBox 8"/>
          <p:cNvSpPr txBox="1"/>
          <p:nvPr/>
        </p:nvSpPr>
        <p:spPr>
          <a:xfrm>
            <a:off x="7799837" y="1122574"/>
            <a:ext cx="61546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071083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801.11ad MAC</a:t>
            </a:r>
          </a:p>
        </p:txBody>
      </p:sp>
      <p:sp>
        <p:nvSpPr>
          <p:cNvPr id="3" name="Content Placeholder 2"/>
          <p:cNvSpPr>
            <a:spLocks noGrp="1"/>
          </p:cNvSpPr>
          <p:nvPr>
            <p:ph idx="1"/>
          </p:nvPr>
        </p:nvSpPr>
        <p:spPr>
          <a:xfrm>
            <a:off x="155864" y="852055"/>
            <a:ext cx="8832272" cy="5860472"/>
          </a:xfrm>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400" dirty="0"/>
              <a:t>MAC should tackle following issues - </a:t>
            </a:r>
          </a:p>
          <a:p>
            <a:pPr lvl="1"/>
            <a:r>
              <a:rPr lang="en-US" sz="2000" dirty="0"/>
              <a:t>T1: A, B and C are already connected to the AP, D joins AP’s network</a:t>
            </a:r>
          </a:p>
          <a:p>
            <a:pPr lvl="2"/>
            <a:r>
              <a:rPr lang="en-US" sz="1600" dirty="0"/>
              <a:t>How should your beacons work? Omni or directional?</a:t>
            </a:r>
          </a:p>
          <a:p>
            <a:pPr lvl="1"/>
            <a:r>
              <a:rPr lang="en-US" sz="2000" dirty="0"/>
              <a:t>T2: A moves from its position</a:t>
            </a:r>
          </a:p>
          <a:p>
            <a:pPr lvl="2"/>
            <a:r>
              <a:rPr lang="en-US" sz="1600" dirty="0"/>
              <a:t>Beam searching? </a:t>
            </a:r>
          </a:p>
          <a:p>
            <a:pPr lvl="1"/>
            <a:r>
              <a:rPr lang="en-US" sz="2000" dirty="0"/>
              <a:t>T3: A and B both have traffic to send to AP</a:t>
            </a:r>
            <a:endParaRPr lang="en-US" sz="1200" dirty="0"/>
          </a:p>
          <a:p>
            <a:pPr lvl="2"/>
            <a:r>
              <a:rPr lang="en-US" sz="1600" dirty="0"/>
              <a:t>Can A’s communication to AP be heard at B?</a:t>
            </a:r>
            <a:endParaRPr lang="en-US" dirty="0"/>
          </a:p>
          <a:p>
            <a:pPr lvl="2"/>
            <a:r>
              <a:rPr lang="en-US" sz="1600" dirty="0"/>
              <a:t>Will you use TDM or CSMA? </a:t>
            </a:r>
          </a:p>
          <a:p>
            <a:pPr lvl="2"/>
            <a:r>
              <a:rPr lang="en-US" sz="1600" dirty="0"/>
              <a:t>How will RTS/CTS work? Do we need them?</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56</a:t>
            </a:fld>
            <a:endParaRPr lang="en-US" dirty="0"/>
          </a:p>
        </p:txBody>
      </p:sp>
      <p:sp>
        <p:nvSpPr>
          <p:cNvPr id="21" name="TextBox 20"/>
          <p:cNvSpPr txBox="1"/>
          <p:nvPr/>
        </p:nvSpPr>
        <p:spPr>
          <a:xfrm>
            <a:off x="5506966" y="1038532"/>
            <a:ext cx="2847539" cy="369332"/>
          </a:xfrm>
          <a:prstGeom prst="rect">
            <a:avLst/>
          </a:prstGeom>
          <a:noFill/>
        </p:spPr>
        <p:txBody>
          <a:bodyPr wrap="square" rtlCol="0">
            <a:spAutoFit/>
          </a:bodyPr>
          <a:lstStyle/>
          <a:p>
            <a:r>
              <a:rPr lang="en-US" dirty="0"/>
              <a:t>All nodes use codebook</a:t>
            </a:r>
          </a:p>
        </p:txBody>
      </p:sp>
      <p:grpSp>
        <p:nvGrpSpPr>
          <p:cNvPr id="10" name="Group 9">
            <a:extLst>
              <a:ext uri="{FF2B5EF4-FFF2-40B4-BE49-F238E27FC236}">
                <a16:creationId xmlns:a16="http://schemas.microsoft.com/office/drawing/2014/main" id="{5B3D35BB-7305-409F-AAC0-89F8B8A22D3B}"/>
              </a:ext>
            </a:extLst>
          </p:cNvPr>
          <p:cNvGrpSpPr/>
          <p:nvPr/>
        </p:nvGrpSpPr>
        <p:grpSpPr>
          <a:xfrm rot="10800000">
            <a:off x="5835251" y="1457620"/>
            <a:ext cx="1802765" cy="1748575"/>
            <a:chOff x="1916279" y="1566796"/>
            <a:chExt cx="4655824" cy="4659031"/>
          </a:xfrm>
        </p:grpSpPr>
        <p:sp>
          <p:nvSpPr>
            <p:cNvPr id="11" name="Oval 10">
              <a:extLst>
                <a:ext uri="{FF2B5EF4-FFF2-40B4-BE49-F238E27FC236}">
                  <a16:creationId xmlns:a16="http://schemas.microsoft.com/office/drawing/2014/main" id="{2C7D8B6B-73CA-46BD-8162-2B2C278A5CBA}"/>
                </a:ext>
              </a:extLst>
            </p:cNvPr>
            <p:cNvSpPr/>
            <p:nvPr/>
          </p:nvSpPr>
          <p:spPr>
            <a:xfrm>
              <a:off x="2000103" y="1595806"/>
              <a:ext cx="4572000" cy="4572000"/>
            </a:xfrm>
            <a:prstGeom prst="ellipse">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372">
              <a:extLst>
                <a:ext uri="{FF2B5EF4-FFF2-40B4-BE49-F238E27FC236}">
                  <a16:creationId xmlns:a16="http://schemas.microsoft.com/office/drawing/2014/main" id="{65DD9CD1-B8FF-41D5-9382-BC8A0150D01E}"/>
                </a:ext>
              </a:extLst>
            </p:cNvPr>
            <p:cNvSpPr/>
            <p:nvPr/>
          </p:nvSpPr>
          <p:spPr>
            <a:xfrm>
              <a:off x="4286103" y="36353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73">
              <a:extLst>
                <a:ext uri="{FF2B5EF4-FFF2-40B4-BE49-F238E27FC236}">
                  <a16:creationId xmlns:a16="http://schemas.microsoft.com/office/drawing/2014/main" id="{D9E370E5-0185-4E31-80A3-E2EA007CE73F}"/>
                </a:ext>
              </a:extLst>
            </p:cNvPr>
            <p:cNvSpPr/>
            <p:nvPr/>
          </p:nvSpPr>
          <p:spPr>
            <a:xfrm rot="20801045">
              <a:off x="4264987" y="33631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D544BAB-6C5E-4B77-B74B-0F820A2A0187}"/>
                </a:ext>
              </a:extLst>
            </p:cNvPr>
            <p:cNvCxnSpPr>
              <a:endCxn id="11" idx="4"/>
            </p:cNvCxnSpPr>
            <p:nvPr/>
          </p:nvCxnSpPr>
          <p:spPr>
            <a:xfrm flipH="1">
              <a:off x="4286103" y="1567543"/>
              <a:ext cx="6769" cy="4600263"/>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675D355-5582-490C-B2B8-1D581F275681}"/>
                </a:ext>
              </a:extLst>
            </p:cNvPr>
            <p:cNvCxnSpPr>
              <a:endCxn id="11" idx="6"/>
            </p:cNvCxnSpPr>
            <p:nvPr/>
          </p:nvCxnSpPr>
          <p:spPr>
            <a:xfrm>
              <a:off x="1993809" y="3881806"/>
              <a:ext cx="4578294" cy="0"/>
            </a:xfrm>
            <a:prstGeom prst="line">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376">
              <a:extLst>
                <a:ext uri="{FF2B5EF4-FFF2-40B4-BE49-F238E27FC236}">
                  <a16:creationId xmlns:a16="http://schemas.microsoft.com/office/drawing/2014/main" id="{FF7F94EA-64E0-4A60-A7C5-A4E9E0CA7CDE}"/>
                </a:ext>
              </a:extLst>
            </p:cNvPr>
            <p:cNvSpPr/>
            <p:nvPr/>
          </p:nvSpPr>
          <p:spPr>
            <a:xfrm rot="20081098">
              <a:off x="4151775" y="31440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CBD7D6A-3CED-4417-9DFF-92D2C9D4BE05}"/>
                </a:ext>
              </a:extLst>
            </p:cNvPr>
            <p:cNvGrpSpPr/>
            <p:nvPr/>
          </p:nvGrpSpPr>
          <p:grpSpPr>
            <a:xfrm rot="19406794">
              <a:off x="3756576" y="2544723"/>
              <a:ext cx="2420328" cy="946722"/>
              <a:chOff x="4304175" y="2025037"/>
              <a:chExt cx="2420328" cy="946722"/>
            </a:xfrm>
          </p:grpSpPr>
          <p:sp>
            <p:nvSpPr>
              <p:cNvPr id="48" name="Freeform 404">
                <a:extLst>
                  <a:ext uri="{FF2B5EF4-FFF2-40B4-BE49-F238E27FC236}">
                    <a16:creationId xmlns:a16="http://schemas.microsoft.com/office/drawing/2014/main" id="{82376437-B0C1-447A-B653-DEB713F46362}"/>
                  </a:ext>
                </a:extLst>
              </p:cNvPr>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05">
                <a:extLst>
                  <a:ext uri="{FF2B5EF4-FFF2-40B4-BE49-F238E27FC236}">
                    <a16:creationId xmlns:a16="http://schemas.microsoft.com/office/drawing/2014/main" id="{EE06EE2F-E5F7-4418-90FF-6C534DD7991B}"/>
                  </a:ext>
                </a:extLst>
              </p:cNvPr>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06">
                <a:extLst>
                  <a:ext uri="{FF2B5EF4-FFF2-40B4-BE49-F238E27FC236}">
                    <a16:creationId xmlns:a16="http://schemas.microsoft.com/office/drawing/2014/main" id="{AE319A32-0A75-4A56-9323-C309C4DA5C32}"/>
                  </a:ext>
                </a:extLst>
              </p:cNvPr>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7ED498C-E057-4A2E-86D6-66314360D508}"/>
                </a:ext>
              </a:extLst>
            </p:cNvPr>
            <p:cNvGrpSpPr/>
            <p:nvPr/>
          </p:nvGrpSpPr>
          <p:grpSpPr>
            <a:xfrm rot="4527724">
              <a:off x="3620671" y="3843613"/>
              <a:ext cx="2815527" cy="1546089"/>
              <a:chOff x="3917685" y="4926522"/>
              <a:chExt cx="2815527" cy="1546089"/>
            </a:xfrm>
          </p:grpSpPr>
          <p:sp>
            <p:nvSpPr>
              <p:cNvPr id="41" name="Freeform 397">
                <a:extLst>
                  <a:ext uri="{FF2B5EF4-FFF2-40B4-BE49-F238E27FC236}">
                    <a16:creationId xmlns:a16="http://schemas.microsoft.com/office/drawing/2014/main" id="{B9F5413E-D506-4398-9983-EC961E53A297}"/>
                  </a:ext>
                </a:extLst>
              </p:cNvPr>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398">
                <a:extLst>
                  <a:ext uri="{FF2B5EF4-FFF2-40B4-BE49-F238E27FC236}">
                    <a16:creationId xmlns:a16="http://schemas.microsoft.com/office/drawing/2014/main" id="{ECE5EE3B-E0BE-4490-A7B7-3393F95919AB}"/>
                  </a:ext>
                </a:extLst>
              </p:cNvPr>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399">
                <a:extLst>
                  <a:ext uri="{FF2B5EF4-FFF2-40B4-BE49-F238E27FC236}">
                    <a16:creationId xmlns:a16="http://schemas.microsoft.com/office/drawing/2014/main" id="{62165D81-D4CC-4B98-A32D-69553D50F8E9}"/>
                  </a:ext>
                </a:extLst>
              </p:cNvPr>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90CF4504-20FC-425D-92C9-0CBFEA431B91}"/>
                  </a:ext>
                </a:extLst>
              </p:cNvPr>
              <p:cNvGrpSpPr/>
              <p:nvPr/>
            </p:nvGrpSpPr>
            <p:grpSpPr>
              <a:xfrm rot="19406794">
                <a:off x="3917685" y="4926522"/>
                <a:ext cx="2420328" cy="946722"/>
                <a:chOff x="4304175" y="2025037"/>
                <a:chExt cx="2420328" cy="946722"/>
              </a:xfrm>
            </p:grpSpPr>
            <p:sp>
              <p:nvSpPr>
                <p:cNvPr id="45" name="Freeform 401">
                  <a:extLst>
                    <a:ext uri="{FF2B5EF4-FFF2-40B4-BE49-F238E27FC236}">
                      <a16:creationId xmlns:a16="http://schemas.microsoft.com/office/drawing/2014/main" id="{70A84E80-30BD-4972-AAA7-5E817DE86499}"/>
                    </a:ext>
                  </a:extLst>
                </p:cNvPr>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02">
                  <a:extLst>
                    <a:ext uri="{FF2B5EF4-FFF2-40B4-BE49-F238E27FC236}">
                      <a16:creationId xmlns:a16="http://schemas.microsoft.com/office/drawing/2014/main" id="{3486A72A-4F49-48B7-8510-97D6148EA931}"/>
                    </a:ext>
                  </a:extLst>
                </p:cNvPr>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03">
                  <a:extLst>
                    <a:ext uri="{FF2B5EF4-FFF2-40B4-BE49-F238E27FC236}">
                      <a16:creationId xmlns:a16="http://schemas.microsoft.com/office/drawing/2014/main" id="{AD14032E-0F7C-4B9A-A0D9-51BC0569460C}"/>
                    </a:ext>
                  </a:extLst>
                </p:cNvPr>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F41A3C0A-8792-40D7-A396-1EF98313BBA3}"/>
                </a:ext>
              </a:extLst>
            </p:cNvPr>
            <p:cNvGrpSpPr/>
            <p:nvPr/>
          </p:nvGrpSpPr>
          <p:grpSpPr>
            <a:xfrm rot="10407369">
              <a:off x="1916279" y="1850992"/>
              <a:ext cx="2815527" cy="3479698"/>
              <a:chOff x="3908976" y="2697123"/>
              <a:chExt cx="2815527" cy="3479698"/>
            </a:xfrm>
          </p:grpSpPr>
          <p:sp>
            <p:nvSpPr>
              <p:cNvPr id="26" name="Freeform 382">
                <a:extLst>
                  <a:ext uri="{FF2B5EF4-FFF2-40B4-BE49-F238E27FC236}">
                    <a16:creationId xmlns:a16="http://schemas.microsoft.com/office/drawing/2014/main" id="{91BC9851-52F2-4F7E-AEB7-5900CFFBA0D5}"/>
                  </a:ext>
                </a:extLst>
              </p:cNvPr>
              <p:cNvSpPr/>
              <p:nvPr/>
            </p:nvSpPr>
            <p:spPr>
              <a:xfrm>
                <a:off x="4438503" y="3787798"/>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83">
                <a:extLst>
                  <a:ext uri="{FF2B5EF4-FFF2-40B4-BE49-F238E27FC236}">
                    <a16:creationId xmlns:a16="http://schemas.microsoft.com/office/drawing/2014/main" id="{8FCDACDD-5CF0-49A9-BD85-92922E303B6A}"/>
                  </a:ext>
                </a:extLst>
              </p:cNvPr>
              <p:cNvSpPr/>
              <p:nvPr/>
            </p:nvSpPr>
            <p:spPr>
              <a:xfrm rot="20801045">
                <a:off x="4417387" y="3515535"/>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384">
                <a:extLst>
                  <a:ext uri="{FF2B5EF4-FFF2-40B4-BE49-F238E27FC236}">
                    <a16:creationId xmlns:a16="http://schemas.microsoft.com/office/drawing/2014/main" id="{5A97FBE9-163B-4BC3-ADC3-813D1F8D6011}"/>
                  </a:ext>
                </a:extLst>
              </p:cNvPr>
              <p:cNvSpPr/>
              <p:nvPr/>
            </p:nvSpPr>
            <p:spPr>
              <a:xfrm rot="20081098">
                <a:off x="4304175" y="3296490"/>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99295D6-71C8-413B-AE39-A1A9D1DA6FCA}"/>
                  </a:ext>
                </a:extLst>
              </p:cNvPr>
              <p:cNvGrpSpPr/>
              <p:nvPr/>
            </p:nvGrpSpPr>
            <p:grpSpPr>
              <a:xfrm rot="19406794">
                <a:off x="3908976" y="2697123"/>
                <a:ext cx="2420328" cy="946722"/>
                <a:chOff x="4304175" y="2025037"/>
                <a:chExt cx="2420328" cy="946722"/>
              </a:xfrm>
            </p:grpSpPr>
            <p:sp>
              <p:nvSpPr>
                <p:cNvPr id="38" name="Freeform 394">
                  <a:extLst>
                    <a:ext uri="{FF2B5EF4-FFF2-40B4-BE49-F238E27FC236}">
                      <a16:creationId xmlns:a16="http://schemas.microsoft.com/office/drawing/2014/main" id="{11BC2DDE-9476-47E5-AA9F-B29406613AFC}"/>
                    </a:ext>
                  </a:extLst>
                </p:cNvPr>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95">
                  <a:extLst>
                    <a:ext uri="{FF2B5EF4-FFF2-40B4-BE49-F238E27FC236}">
                      <a16:creationId xmlns:a16="http://schemas.microsoft.com/office/drawing/2014/main" id="{AA434F4B-772D-468B-B43C-18A0C80A26F9}"/>
                    </a:ext>
                  </a:extLst>
                </p:cNvPr>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6">
                  <a:extLst>
                    <a:ext uri="{FF2B5EF4-FFF2-40B4-BE49-F238E27FC236}">
                      <a16:creationId xmlns:a16="http://schemas.microsoft.com/office/drawing/2014/main" id="{790213D4-1EDE-4B28-99A0-634A8BA4D0DA}"/>
                    </a:ext>
                  </a:extLst>
                </p:cNvPr>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CC0CCC2-BA39-4A36-831B-A8E32A03D24B}"/>
                  </a:ext>
                </a:extLst>
              </p:cNvPr>
              <p:cNvGrpSpPr/>
              <p:nvPr/>
            </p:nvGrpSpPr>
            <p:grpSpPr>
              <a:xfrm rot="4527724">
                <a:off x="3773071" y="3996013"/>
                <a:ext cx="2815527" cy="1546089"/>
                <a:chOff x="3917685" y="4926522"/>
                <a:chExt cx="2815527" cy="1546089"/>
              </a:xfrm>
            </p:grpSpPr>
            <p:sp>
              <p:nvSpPr>
                <p:cNvPr id="31" name="Freeform 387">
                  <a:extLst>
                    <a:ext uri="{FF2B5EF4-FFF2-40B4-BE49-F238E27FC236}">
                      <a16:creationId xmlns:a16="http://schemas.microsoft.com/office/drawing/2014/main" id="{2D0E8182-973A-4481-95FD-6B2D19D93691}"/>
                    </a:ext>
                  </a:extLst>
                </p:cNvPr>
                <p:cNvSpPr/>
                <p:nvPr/>
              </p:nvSpPr>
              <p:spPr>
                <a:xfrm>
                  <a:off x="4447212" y="6017197"/>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88">
                  <a:extLst>
                    <a:ext uri="{FF2B5EF4-FFF2-40B4-BE49-F238E27FC236}">
                      <a16:creationId xmlns:a16="http://schemas.microsoft.com/office/drawing/2014/main" id="{FDD34231-B759-46C7-97F8-70D090B7A798}"/>
                    </a:ext>
                  </a:extLst>
                </p:cNvPr>
                <p:cNvSpPr/>
                <p:nvPr/>
              </p:nvSpPr>
              <p:spPr>
                <a:xfrm rot="20801045">
                  <a:off x="4426096" y="5744934"/>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89">
                  <a:extLst>
                    <a:ext uri="{FF2B5EF4-FFF2-40B4-BE49-F238E27FC236}">
                      <a16:creationId xmlns:a16="http://schemas.microsoft.com/office/drawing/2014/main" id="{FF9E0520-38FC-4355-970C-BD7CC6AD1612}"/>
                    </a:ext>
                  </a:extLst>
                </p:cNvPr>
                <p:cNvSpPr/>
                <p:nvPr/>
              </p:nvSpPr>
              <p:spPr>
                <a:xfrm rot="20081098">
                  <a:off x="4312884" y="5525889"/>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1CF6A1D-401B-40DA-BF30-791596AB6121}"/>
                    </a:ext>
                  </a:extLst>
                </p:cNvPr>
                <p:cNvGrpSpPr/>
                <p:nvPr/>
              </p:nvGrpSpPr>
              <p:grpSpPr>
                <a:xfrm rot="19406794">
                  <a:off x="3917685" y="4926522"/>
                  <a:ext cx="2420328" cy="946722"/>
                  <a:chOff x="4304175" y="2025037"/>
                  <a:chExt cx="2420328" cy="946722"/>
                </a:xfrm>
              </p:grpSpPr>
              <p:sp>
                <p:nvSpPr>
                  <p:cNvPr id="35" name="Freeform 391">
                    <a:extLst>
                      <a:ext uri="{FF2B5EF4-FFF2-40B4-BE49-F238E27FC236}">
                        <a16:creationId xmlns:a16="http://schemas.microsoft.com/office/drawing/2014/main" id="{EFE51453-4FDB-468D-A308-BF538ED7C2AF}"/>
                      </a:ext>
                    </a:extLst>
                  </p:cNvPr>
                  <p:cNvSpPr/>
                  <p:nvPr/>
                </p:nvSpPr>
                <p:spPr>
                  <a:xfrm>
                    <a:off x="4438503" y="2516345"/>
                    <a:ext cx="2286000"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92">
                    <a:extLst>
                      <a:ext uri="{FF2B5EF4-FFF2-40B4-BE49-F238E27FC236}">
                        <a16:creationId xmlns:a16="http://schemas.microsoft.com/office/drawing/2014/main" id="{943FF619-386A-41B8-8A4C-BDEECB995198}"/>
                      </a:ext>
                    </a:extLst>
                  </p:cNvPr>
                  <p:cNvSpPr/>
                  <p:nvPr/>
                </p:nvSpPr>
                <p:spPr>
                  <a:xfrm rot="20801045">
                    <a:off x="4417387" y="2244082"/>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93">
                    <a:extLst>
                      <a:ext uri="{FF2B5EF4-FFF2-40B4-BE49-F238E27FC236}">
                        <a16:creationId xmlns:a16="http://schemas.microsoft.com/office/drawing/2014/main" id="{95F7E703-C065-4ABC-9F6C-0B3F5AA8217D}"/>
                      </a:ext>
                    </a:extLst>
                  </p:cNvPr>
                  <p:cNvSpPr/>
                  <p:nvPr/>
                </p:nvSpPr>
                <p:spPr>
                  <a:xfrm rot="20081098">
                    <a:off x="4304175" y="2025037"/>
                    <a:ext cx="2266938" cy="455414"/>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4" name="Freeform 380">
              <a:extLst>
                <a:ext uri="{FF2B5EF4-FFF2-40B4-BE49-F238E27FC236}">
                  <a16:creationId xmlns:a16="http://schemas.microsoft.com/office/drawing/2014/main" id="{1E27D829-C757-4369-8C79-54A2A1550F6D}"/>
                </a:ext>
              </a:extLst>
            </p:cNvPr>
            <p:cNvSpPr/>
            <p:nvPr/>
          </p:nvSpPr>
          <p:spPr>
            <a:xfrm rot="16200000">
              <a:off x="3115786" y="2308102"/>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381">
              <a:extLst>
                <a:ext uri="{FF2B5EF4-FFF2-40B4-BE49-F238E27FC236}">
                  <a16:creationId xmlns:a16="http://schemas.microsoft.com/office/drawing/2014/main" id="{76776508-D768-4D57-B9F2-46FB7354AB17}"/>
                </a:ext>
              </a:extLst>
            </p:cNvPr>
            <p:cNvSpPr/>
            <p:nvPr/>
          </p:nvSpPr>
          <p:spPr>
            <a:xfrm rot="5400000">
              <a:off x="3126367" y="4681133"/>
              <a:ext cx="2286000" cy="803388"/>
            </a:xfrm>
            <a:custGeom>
              <a:avLst/>
              <a:gdLst>
                <a:gd name="connsiteX0" fmla="*/ 20284 w 2330762"/>
                <a:gd name="connsiteY0" fmla="*/ 333542 h 647088"/>
                <a:gd name="connsiteX1" fmla="*/ 682136 w 2330762"/>
                <a:gd name="connsiteY1" fmla="*/ 89702 h 647088"/>
                <a:gd name="connsiteX2" fmla="*/ 1317861 w 2330762"/>
                <a:gd name="connsiteY2" fmla="*/ 2617 h 647088"/>
                <a:gd name="connsiteX3" fmla="*/ 1988421 w 2330762"/>
                <a:gd name="connsiteY3" fmla="*/ 46160 h 647088"/>
                <a:gd name="connsiteX4" fmla="*/ 2328056 w 2330762"/>
                <a:gd name="connsiteY4" fmla="*/ 272582 h 647088"/>
                <a:gd name="connsiteX5" fmla="*/ 2119050 w 2330762"/>
                <a:gd name="connsiteY5" fmla="*/ 577382 h 647088"/>
                <a:gd name="connsiteX6" fmla="*/ 1622661 w 2330762"/>
                <a:gd name="connsiteY6" fmla="*/ 647051 h 647088"/>
                <a:gd name="connsiteX7" fmla="*/ 986936 w 2330762"/>
                <a:gd name="connsiteY7" fmla="*/ 586091 h 647088"/>
                <a:gd name="connsiteX8" fmla="*/ 595050 w 2330762"/>
                <a:gd name="connsiteY8" fmla="*/ 516422 h 647088"/>
                <a:gd name="connsiteX9" fmla="*/ 211873 w 2330762"/>
                <a:gd name="connsiteY9" fmla="*/ 403211 h 647088"/>
                <a:gd name="connsiteX10" fmla="*/ 20284 w 2330762"/>
                <a:gd name="connsiteY10" fmla="*/ 333542 h 6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0762" h="647088">
                  <a:moveTo>
                    <a:pt x="20284" y="333542"/>
                  </a:moveTo>
                  <a:cubicBezTo>
                    <a:pt x="98661" y="281291"/>
                    <a:pt x="465873" y="144856"/>
                    <a:pt x="682136" y="89702"/>
                  </a:cubicBezTo>
                  <a:cubicBezTo>
                    <a:pt x="898399" y="34548"/>
                    <a:pt x="1100147" y="9874"/>
                    <a:pt x="1317861" y="2617"/>
                  </a:cubicBezTo>
                  <a:cubicBezTo>
                    <a:pt x="1535575" y="-4640"/>
                    <a:pt x="1820055" y="1166"/>
                    <a:pt x="1988421" y="46160"/>
                  </a:cubicBezTo>
                  <a:cubicBezTo>
                    <a:pt x="2156787" y="91154"/>
                    <a:pt x="2306285" y="184045"/>
                    <a:pt x="2328056" y="272582"/>
                  </a:cubicBezTo>
                  <a:cubicBezTo>
                    <a:pt x="2349827" y="361119"/>
                    <a:pt x="2236616" y="514971"/>
                    <a:pt x="2119050" y="577382"/>
                  </a:cubicBezTo>
                  <a:cubicBezTo>
                    <a:pt x="2001484" y="639794"/>
                    <a:pt x="1811347" y="645600"/>
                    <a:pt x="1622661" y="647051"/>
                  </a:cubicBezTo>
                  <a:cubicBezTo>
                    <a:pt x="1433975" y="648502"/>
                    <a:pt x="1158205" y="607863"/>
                    <a:pt x="986936" y="586091"/>
                  </a:cubicBezTo>
                  <a:cubicBezTo>
                    <a:pt x="815668" y="564320"/>
                    <a:pt x="724227" y="546902"/>
                    <a:pt x="595050" y="516422"/>
                  </a:cubicBezTo>
                  <a:cubicBezTo>
                    <a:pt x="465873" y="485942"/>
                    <a:pt x="314925" y="430788"/>
                    <a:pt x="211873" y="403211"/>
                  </a:cubicBezTo>
                  <a:cubicBezTo>
                    <a:pt x="108822" y="375634"/>
                    <a:pt x="-58093" y="385793"/>
                    <a:pt x="20284" y="333542"/>
                  </a:cubicBezTo>
                  <a:close/>
                </a:path>
              </a:pathLst>
            </a:cu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Oval 50">
            <a:extLst>
              <a:ext uri="{FF2B5EF4-FFF2-40B4-BE49-F238E27FC236}">
                <a16:creationId xmlns:a16="http://schemas.microsoft.com/office/drawing/2014/main" id="{4F8C0816-9254-4751-BADC-B204051A71D4}"/>
              </a:ext>
            </a:extLst>
          </p:cNvPr>
          <p:cNvSpPr/>
          <p:nvPr/>
        </p:nvSpPr>
        <p:spPr>
          <a:xfrm>
            <a:off x="6595758" y="2120100"/>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2" name="Oval 51">
            <a:extLst>
              <a:ext uri="{FF2B5EF4-FFF2-40B4-BE49-F238E27FC236}">
                <a16:creationId xmlns:a16="http://schemas.microsoft.com/office/drawing/2014/main" id="{A2E06750-B1C8-43FE-B52B-F4F79BCBA0C7}"/>
              </a:ext>
            </a:extLst>
          </p:cNvPr>
          <p:cNvSpPr/>
          <p:nvPr/>
        </p:nvSpPr>
        <p:spPr>
          <a:xfrm>
            <a:off x="2193515" y="1893032"/>
            <a:ext cx="651298" cy="51080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AP</a:t>
            </a:r>
          </a:p>
        </p:txBody>
      </p:sp>
      <p:sp>
        <p:nvSpPr>
          <p:cNvPr id="53" name="Oval 52">
            <a:extLst>
              <a:ext uri="{FF2B5EF4-FFF2-40B4-BE49-F238E27FC236}">
                <a16:creationId xmlns:a16="http://schemas.microsoft.com/office/drawing/2014/main" id="{2D061569-1068-477C-ACFB-7AFF084F5F94}"/>
              </a:ext>
            </a:extLst>
          </p:cNvPr>
          <p:cNvSpPr/>
          <p:nvPr/>
        </p:nvSpPr>
        <p:spPr>
          <a:xfrm>
            <a:off x="1280244" y="1381232"/>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54" name="Oval 53">
            <a:extLst>
              <a:ext uri="{FF2B5EF4-FFF2-40B4-BE49-F238E27FC236}">
                <a16:creationId xmlns:a16="http://schemas.microsoft.com/office/drawing/2014/main" id="{F60A1101-078D-4612-BB32-A1D9FDF2A34E}"/>
              </a:ext>
            </a:extLst>
          </p:cNvPr>
          <p:cNvSpPr/>
          <p:nvPr/>
        </p:nvSpPr>
        <p:spPr>
          <a:xfrm>
            <a:off x="2519164" y="1035002"/>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55" name="Oval 54">
            <a:extLst>
              <a:ext uri="{FF2B5EF4-FFF2-40B4-BE49-F238E27FC236}">
                <a16:creationId xmlns:a16="http://schemas.microsoft.com/office/drawing/2014/main" id="{9855712C-34BF-4BD7-AB81-D0EAC8FF0DC3}"/>
              </a:ext>
            </a:extLst>
          </p:cNvPr>
          <p:cNvSpPr/>
          <p:nvPr/>
        </p:nvSpPr>
        <p:spPr>
          <a:xfrm>
            <a:off x="3297207" y="2270243"/>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sp>
        <p:nvSpPr>
          <p:cNvPr id="56" name="Oval 55">
            <a:extLst>
              <a:ext uri="{FF2B5EF4-FFF2-40B4-BE49-F238E27FC236}">
                <a16:creationId xmlns:a16="http://schemas.microsoft.com/office/drawing/2014/main" id="{180309AF-6972-4D25-BC30-225BF2BD9241}"/>
              </a:ext>
            </a:extLst>
          </p:cNvPr>
          <p:cNvSpPr/>
          <p:nvPr/>
        </p:nvSpPr>
        <p:spPr>
          <a:xfrm>
            <a:off x="1344080" y="2663275"/>
            <a:ext cx="300397" cy="32656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t>D</a:t>
            </a:r>
          </a:p>
        </p:txBody>
      </p:sp>
    </p:spTree>
    <p:extLst>
      <p:ext uri="{BB962C8B-B14F-4D97-AF65-F5344CB8AC3E}">
        <p14:creationId xmlns:p14="http://schemas.microsoft.com/office/powerpoint/2010/main" val="2679632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801.11ad MAC</a:t>
            </a:r>
          </a:p>
        </p:txBody>
      </p:sp>
      <p:sp>
        <p:nvSpPr>
          <p:cNvPr id="3" name="Content Placeholder 2"/>
          <p:cNvSpPr>
            <a:spLocks noGrp="1"/>
          </p:cNvSpPr>
          <p:nvPr>
            <p:ph idx="1"/>
          </p:nvPr>
        </p:nvSpPr>
        <p:spPr>
          <a:xfrm>
            <a:off x="155864" y="852055"/>
            <a:ext cx="8832272" cy="5860472"/>
          </a:xfrm>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r>
              <a:rPr lang="en-US" sz="2400" dirty="0"/>
              <a:t>Beacon Header Interval (BHI)</a:t>
            </a:r>
          </a:p>
          <a:p>
            <a:pPr lvl="1"/>
            <a:r>
              <a:rPr lang="en-US" sz="2000" dirty="0"/>
              <a:t>Beacon Transmission Interval (BTI) – send out directional beacons</a:t>
            </a:r>
          </a:p>
          <a:p>
            <a:pPr lvl="1"/>
            <a:r>
              <a:rPr lang="en-US" sz="2000" dirty="0"/>
              <a:t>Association Beamforming Training (A-BFT) – beam forming towards associated stations</a:t>
            </a:r>
          </a:p>
          <a:p>
            <a:pPr lvl="2"/>
            <a:r>
              <a:rPr lang="en-US" sz="1600" dirty="0"/>
              <a:t>Update the beams (on AP and client) if the previous beam pair is no longer useful (may be because the client moved or there is an obstruction)</a:t>
            </a:r>
          </a:p>
          <a:p>
            <a:pPr lvl="1"/>
            <a:r>
              <a:rPr lang="en-US" sz="2000" dirty="0"/>
              <a:t>Announcement Transmission Interval (ATI) – used to transmit management frames to clients (which are now beamformed)</a:t>
            </a:r>
          </a:p>
          <a:p>
            <a:pPr lvl="2"/>
            <a:r>
              <a:rPr lang="en-US" sz="1600" dirty="0"/>
              <a:t>Also poll the clients if they have data to send</a:t>
            </a:r>
          </a:p>
          <a:p>
            <a:pPr lvl="2"/>
            <a:endParaRPr lang="en-US" sz="16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57</a:t>
            </a:fld>
            <a:endParaRPr lang="en-US" dirty="0"/>
          </a:p>
        </p:txBody>
      </p:sp>
      <p:pic>
        <p:nvPicPr>
          <p:cNvPr id="4" name="Picture 3">
            <a:extLst>
              <a:ext uri="{FF2B5EF4-FFF2-40B4-BE49-F238E27FC236}">
                <a16:creationId xmlns:a16="http://schemas.microsoft.com/office/drawing/2014/main" id="{44204806-26D1-426C-AAAF-58CE1F076F83}"/>
              </a:ext>
            </a:extLst>
          </p:cNvPr>
          <p:cNvPicPr>
            <a:picLocks noChangeAspect="1"/>
          </p:cNvPicPr>
          <p:nvPr/>
        </p:nvPicPr>
        <p:blipFill>
          <a:blip r:embed="rId2"/>
          <a:stretch>
            <a:fillRect/>
          </a:stretch>
        </p:blipFill>
        <p:spPr>
          <a:xfrm>
            <a:off x="280315" y="852055"/>
            <a:ext cx="8583369" cy="2179903"/>
          </a:xfrm>
          <a:prstGeom prst="rect">
            <a:avLst/>
          </a:prstGeom>
        </p:spPr>
      </p:pic>
      <p:sp>
        <p:nvSpPr>
          <p:cNvPr id="57" name="TextBox 56">
            <a:extLst>
              <a:ext uri="{FF2B5EF4-FFF2-40B4-BE49-F238E27FC236}">
                <a16:creationId xmlns:a16="http://schemas.microsoft.com/office/drawing/2014/main" id="{8AD0E3F1-215C-479F-8491-CFC1AE16C3ED}"/>
              </a:ext>
            </a:extLst>
          </p:cNvPr>
          <p:cNvSpPr txBox="1"/>
          <p:nvPr/>
        </p:nvSpPr>
        <p:spPr>
          <a:xfrm>
            <a:off x="8409440" y="2923302"/>
            <a:ext cx="615462"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4168820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801.11ad MAC</a:t>
            </a:r>
          </a:p>
        </p:txBody>
      </p:sp>
      <p:sp>
        <p:nvSpPr>
          <p:cNvPr id="3" name="Content Placeholder 2"/>
          <p:cNvSpPr>
            <a:spLocks noGrp="1"/>
          </p:cNvSpPr>
          <p:nvPr>
            <p:ph idx="1"/>
          </p:nvPr>
        </p:nvSpPr>
        <p:spPr>
          <a:xfrm>
            <a:off x="155864" y="852055"/>
            <a:ext cx="8832272" cy="5860472"/>
          </a:xfrm>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400" dirty="0"/>
          </a:p>
          <a:p>
            <a:endParaRPr lang="en-US" sz="2400" dirty="0"/>
          </a:p>
          <a:p>
            <a:r>
              <a:rPr lang="en-US" sz="2400" dirty="0"/>
              <a:t>Data Transmission Interval (DTI)</a:t>
            </a:r>
          </a:p>
          <a:p>
            <a:pPr lvl="1"/>
            <a:r>
              <a:rPr lang="en-US" sz="2000" dirty="0"/>
              <a:t>Service Period (SP) – dedicated time for communication</a:t>
            </a:r>
          </a:p>
          <a:p>
            <a:pPr lvl="2"/>
            <a:r>
              <a:rPr lang="en-US" sz="1600" dirty="0"/>
              <a:t>Time divided – No channel access or RTS/CTS is necessary </a:t>
            </a:r>
          </a:p>
          <a:p>
            <a:pPr lvl="1"/>
            <a:r>
              <a:rPr lang="en-US" sz="2000" dirty="0"/>
              <a:t>Contention based Access Period (CBAP)</a:t>
            </a:r>
          </a:p>
          <a:p>
            <a:pPr lvl="2"/>
            <a:r>
              <a:rPr lang="en-US" sz="1600" dirty="0"/>
              <a:t>Use medium access and RTS/CTS (directional)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58</a:t>
            </a:fld>
            <a:endParaRPr lang="en-US" dirty="0"/>
          </a:p>
        </p:txBody>
      </p:sp>
      <p:pic>
        <p:nvPicPr>
          <p:cNvPr id="4" name="Picture 3">
            <a:extLst>
              <a:ext uri="{FF2B5EF4-FFF2-40B4-BE49-F238E27FC236}">
                <a16:creationId xmlns:a16="http://schemas.microsoft.com/office/drawing/2014/main" id="{44204806-26D1-426C-AAAF-58CE1F076F83}"/>
              </a:ext>
            </a:extLst>
          </p:cNvPr>
          <p:cNvPicPr>
            <a:picLocks noChangeAspect="1"/>
          </p:cNvPicPr>
          <p:nvPr/>
        </p:nvPicPr>
        <p:blipFill>
          <a:blip r:embed="rId2"/>
          <a:stretch>
            <a:fillRect/>
          </a:stretch>
        </p:blipFill>
        <p:spPr>
          <a:xfrm>
            <a:off x="280315" y="852055"/>
            <a:ext cx="8583369" cy="2179903"/>
          </a:xfrm>
          <a:prstGeom prst="rect">
            <a:avLst/>
          </a:prstGeom>
        </p:spPr>
      </p:pic>
      <p:sp>
        <p:nvSpPr>
          <p:cNvPr id="57" name="TextBox 56">
            <a:extLst>
              <a:ext uri="{FF2B5EF4-FFF2-40B4-BE49-F238E27FC236}">
                <a16:creationId xmlns:a16="http://schemas.microsoft.com/office/drawing/2014/main" id="{8AD0E3F1-215C-479F-8491-CFC1AE16C3ED}"/>
              </a:ext>
            </a:extLst>
          </p:cNvPr>
          <p:cNvSpPr txBox="1"/>
          <p:nvPr/>
        </p:nvSpPr>
        <p:spPr>
          <a:xfrm>
            <a:off x="8409440" y="2923302"/>
            <a:ext cx="615462"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227865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Addressing mobility</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to address mobility?</a:t>
            </a:r>
          </a:p>
          <a:p>
            <a:pPr lvl="1"/>
            <a:r>
              <a:rPr lang="en-US" sz="2000" dirty="0"/>
              <a:t>Use beam steering/switching and </a:t>
            </a:r>
            <a:r>
              <a:rPr lang="en-US" sz="2000" dirty="0" err="1"/>
              <a:t>beamwidth</a:t>
            </a:r>
            <a:r>
              <a:rPr lang="en-US" sz="2000" dirty="0"/>
              <a:t> dilation/adaptation together</a:t>
            </a:r>
          </a:p>
          <a:p>
            <a:endParaRPr lang="en-US" sz="2400" dirty="0"/>
          </a:p>
          <a:p>
            <a:r>
              <a:rPr lang="en-US" sz="2400" dirty="0"/>
              <a:t>SAMBA (Sensor-Assisted Multi-Level Codebook-based Beam Adaptation)</a:t>
            </a:r>
            <a:endParaRPr lang="en-US" sz="1600" dirty="0"/>
          </a:p>
          <a:p>
            <a:pPr lvl="1"/>
            <a:r>
              <a:rPr lang="en-US" sz="2000" dirty="0"/>
              <a:t>Main idea: increase </a:t>
            </a:r>
            <a:r>
              <a:rPr lang="en-US" sz="2000" dirty="0" err="1"/>
              <a:t>beamwidth</a:t>
            </a:r>
            <a:r>
              <a:rPr lang="en-US" sz="2000" dirty="0"/>
              <a:t> if client’s mobility is not significant; switch beams otherwise</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59</a:t>
            </a:fld>
            <a:endParaRPr lang="en-US" dirty="0"/>
          </a:p>
        </p:txBody>
      </p:sp>
      <p:pic>
        <p:nvPicPr>
          <p:cNvPr id="4" name="Picture 3"/>
          <p:cNvPicPr>
            <a:picLocks noChangeAspect="1"/>
          </p:cNvPicPr>
          <p:nvPr/>
        </p:nvPicPr>
        <p:blipFill>
          <a:blip r:embed="rId2"/>
          <a:stretch>
            <a:fillRect/>
          </a:stretch>
        </p:blipFill>
        <p:spPr>
          <a:xfrm>
            <a:off x="2664226" y="3782291"/>
            <a:ext cx="3815548" cy="2705674"/>
          </a:xfrm>
          <a:prstGeom prst="rect">
            <a:avLst/>
          </a:prstGeom>
        </p:spPr>
      </p:pic>
    </p:spTree>
    <p:extLst>
      <p:ext uri="{BB962C8B-B14F-4D97-AF65-F5344CB8AC3E}">
        <p14:creationId xmlns:p14="http://schemas.microsoft.com/office/powerpoint/2010/main" val="353121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Search for more bandwidth</a:t>
            </a:r>
          </a:p>
        </p:txBody>
      </p:sp>
      <p:sp>
        <p:nvSpPr>
          <p:cNvPr id="3" name="Content Placeholder 2"/>
          <p:cNvSpPr>
            <a:spLocks noGrp="1"/>
          </p:cNvSpPr>
          <p:nvPr>
            <p:ph idx="1"/>
          </p:nvPr>
        </p:nvSpPr>
        <p:spPr>
          <a:xfrm>
            <a:off x="155864" y="852055"/>
            <a:ext cx="8832272" cy="5860472"/>
          </a:xfrm>
        </p:spPr>
        <p:txBody>
          <a:bodyPr>
            <a:normAutofit/>
          </a:bodyPr>
          <a:lstStyle/>
          <a:p>
            <a:pPr marL="457200" lvl="1" indent="0">
              <a:buNone/>
            </a:pPr>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a:t>
            </a:fld>
            <a:endParaRPr lang="en-US" dirty="0"/>
          </a:p>
        </p:txBody>
      </p:sp>
      <p:pic>
        <p:nvPicPr>
          <p:cNvPr id="5" name="Picture 4"/>
          <p:cNvPicPr>
            <a:picLocks noChangeAspect="1"/>
          </p:cNvPicPr>
          <p:nvPr/>
        </p:nvPicPr>
        <p:blipFill rotWithShape="1">
          <a:blip r:embed="rId2"/>
          <a:srcRect l="22584" b="4790"/>
          <a:stretch/>
        </p:blipFill>
        <p:spPr>
          <a:xfrm>
            <a:off x="2371624" y="1397499"/>
            <a:ext cx="6174392" cy="4769584"/>
          </a:xfrm>
          <a:prstGeom prst="rect">
            <a:avLst/>
          </a:prstGeom>
        </p:spPr>
      </p:pic>
      <p:sp>
        <p:nvSpPr>
          <p:cNvPr id="6" name="Rounded Rectangle 5"/>
          <p:cNvSpPr/>
          <p:nvPr/>
        </p:nvSpPr>
        <p:spPr>
          <a:xfrm>
            <a:off x="4138632" y="5465064"/>
            <a:ext cx="685816" cy="63679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3064" y="4961793"/>
            <a:ext cx="112541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60 GHz ISM band</a:t>
            </a:r>
          </a:p>
        </p:txBody>
      </p:sp>
      <p:cxnSp>
        <p:nvCxnSpPr>
          <p:cNvPr id="9" name="Straight Arrow Connector 8"/>
          <p:cNvCxnSpPr>
            <a:stCxn id="8" idx="3"/>
          </p:cNvCxnSpPr>
          <p:nvPr/>
        </p:nvCxnSpPr>
        <p:spPr>
          <a:xfrm>
            <a:off x="1338479" y="5284959"/>
            <a:ext cx="2714775" cy="39487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7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Addressing mobility</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Challenge – codebook design</a:t>
            </a:r>
            <a:endParaRPr lang="en-US" sz="1600" dirty="0"/>
          </a:p>
          <a:p>
            <a:pPr lvl="1"/>
            <a:r>
              <a:rPr lang="en-US" sz="2000" dirty="0"/>
              <a:t>Current codebooks can only provide some few candidate </a:t>
            </a:r>
            <a:r>
              <a:rPr lang="en-US" sz="2000" dirty="0" err="1"/>
              <a:t>beamwidths</a:t>
            </a:r>
            <a:r>
              <a:rPr lang="en-US" sz="2000" dirty="0"/>
              <a:t> to choose from in each direction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Can we design a codebook where </a:t>
            </a:r>
          </a:p>
          <a:p>
            <a:pPr lvl="2"/>
            <a:r>
              <a:rPr lang="en-US" sz="1600" dirty="0"/>
              <a:t>In each direction, there are multiple possible beams with different </a:t>
            </a:r>
            <a:r>
              <a:rPr lang="en-US" sz="1600" dirty="0" err="1"/>
              <a:t>beamwidths</a:t>
            </a:r>
            <a:endParaRPr lang="en-US" sz="16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60</a:t>
            </a:fld>
            <a:endParaRPr lang="en-US" dirty="0"/>
          </a:p>
        </p:txBody>
      </p:sp>
      <p:pic>
        <p:nvPicPr>
          <p:cNvPr id="6" name="Picture 5"/>
          <p:cNvPicPr>
            <a:picLocks noChangeAspect="1"/>
          </p:cNvPicPr>
          <p:nvPr/>
        </p:nvPicPr>
        <p:blipFill>
          <a:blip r:embed="rId2"/>
          <a:stretch>
            <a:fillRect/>
          </a:stretch>
        </p:blipFill>
        <p:spPr>
          <a:xfrm>
            <a:off x="2198584" y="1822111"/>
            <a:ext cx="4746831" cy="1043347"/>
          </a:xfrm>
          <a:prstGeom prst="rect">
            <a:avLst/>
          </a:prstGeom>
        </p:spPr>
      </p:pic>
      <p:pic>
        <p:nvPicPr>
          <p:cNvPr id="8" name="Picture 7"/>
          <p:cNvPicPr>
            <a:picLocks noChangeAspect="1"/>
          </p:cNvPicPr>
          <p:nvPr/>
        </p:nvPicPr>
        <p:blipFill>
          <a:blip r:embed="rId3"/>
          <a:stretch>
            <a:fillRect/>
          </a:stretch>
        </p:blipFill>
        <p:spPr>
          <a:xfrm>
            <a:off x="1662114" y="2980373"/>
            <a:ext cx="6212444" cy="2624886"/>
          </a:xfrm>
          <a:prstGeom prst="rect">
            <a:avLst/>
          </a:prstGeom>
        </p:spPr>
      </p:pic>
    </p:spTree>
    <p:extLst>
      <p:ext uri="{BB962C8B-B14F-4D97-AF65-F5344CB8AC3E}">
        <p14:creationId xmlns:p14="http://schemas.microsoft.com/office/powerpoint/2010/main" val="1107049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Multi-level codebook design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Multi-level codebook</a:t>
            </a:r>
          </a:p>
          <a:p>
            <a:pPr lvl="1"/>
            <a:r>
              <a:rPr lang="en-US" sz="2000" dirty="0"/>
              <a:t>Combine codebook design with antenna subset selection</a:t>
            </a:r>
          </a:p>
          <a:p>
            <a:pPr lvl="1"/>
            <a:endParaRPr lang="en-US" sz="2000" dirty="0"/>
          </a:p>
          <a:p>
            <a:r>
              <a:rPr lang="en-US" sz="2400" dirty="0"/>
              <a:t>Antenna subset selection</a:t>
            </a:r>
          </a:p>
          <a:p>
            <a:pPr lvl="1"/>
            <a:r>
              <a:rPr lang="en-US" sz="2000" dirty="0"/>
              <a:t>Selectively activate different parts of the phased antenna array</a:t>
            </a:r>
          </a:p>
          <a:p>
            <a:pPr lvl="1"/>
            <a:r>
              <a:rPr lang="en-US" sz="2000" dirty="0"/>
              <a:t>Different combination of m x n are activated from M x N antenna array</a:t>
            </a:r>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78222002"/>
              </p:ext>
            </p:extLst>
          </p:nvPr>
        </p:nvGraphicFramePr>
        <p:xfrm>
          <a:off x="1095726" y="3287949"/>
          <a:ext cx="3004040" cy="2966720"/>
        </p:xfrm>
        <a:graphic>
          <a:graphicData uri="http://schemas.openxmlformats.org/drawingml/2006/table">
            <a:tbl>
              <a:tblPr firstRow="1" bandRow="1">
                <a:tableStyleId>{5940675A-B579-460E-94D1-54222C63F5DA}</a:tableStyleId>
              </a:tblPr>
              <a:tblGrid>
                <a:gridCol w="375505">
                  <a:extLst>
                    <a:ext uri="{9D8B030D-6E8A-4147-A177-3AD203B41FA5}">
                      <a16:colId xmlns:a16="http://schemas.microsoft.com/office/drawing/2014/main" val="2411686874"/>
                    </a:ext>
                  </a:extLst>
                </a:gridCol>
                <a:gridCol w="375505">
                  <a:extLst>
                    <a:ext uri="{9D8B030D-6E8A-4147-A177-3AD203B41FA5}">
                      <a16:colId xmlns:a16="http://schemas.microsoft.com/office/drawing/2014/main" val="1444309346"/>
                    </a:ext>
                  </a:extLst>
                </a:gridCol>
                <a:gridCol w="375505">
                  <a:extLst>
                    <a:ext uri="{9D8B030D-6E8A-4147-A177-3AD203B41FA5}">
                      <a16:colId xmlns:a16="http://schemas.microsoft.com/office/drawing/2014/main" val="4091555492"/>
                    </a:ext>
                  </a:extLst>
                </a:gridCol>
                <a:gridCol w="375505">
                  <a:extLst>
                    <a:ext uri="{9D8B030D-6E8A-4147-A177-3AD203B41FA5}">
                      <a16:colId xmlns:a16="http://schemas.microsoft.com/office/drawing/2014/main" val="2977860296"/>
                    </a:ext>
                  </a:extLst>
                </a:gridCol>
                <a:gridCol w="375505">
                  <a:extLst>
                    <a:ext uri="{9D8B030D-6E8A-4147-A177-3AD203B41FA5}">
                      <a16:colId xmlns:a16="http://schemas.microsoft.com/office/drawing/2014/main" val="2505366056"/>
                    </a:ext>
                  </a:extLst>
                </a:gridCol>
                <a:gridCol w="375505">
                  <a:extLst>
                    <a:ext uri="{9D8B030D-6E8A-4147-A177-3AD203B41FA5}">
                      <a16:colId xmlns:a16="http://schemas.microsoft.com/office/drawing/2014/main" val="707823805"/>
                    </a:ext>
                  </a:extLst>
                </a:gridCol>
                <a:gridCol w="375505">
                  <a:extLst>
                    <a:ext uri="{9D8B030D-6E8A-4147-A177-3AD203B41FA5}">
                      <a16:colId xmlns:a16="http://schemas.microsoft.com/office/drawing/2014/main" val="1582303920"/>
                    </a:ext>
                  </a:extLst>
                </a:gridCol>
                <a:gridCol w="375505">
                  <a:extLst>
                    <a:ext uri="{9D8B030D-6E8A-4147-A177-3AD203B41FA5}">
                      <a16:colId xmlns:a16="http://schemas.microsoft.com/office/drawing/2014/main" val="2832774900"/>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520284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0495753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9794846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2766121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895952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2639132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4761195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99183968"/>
                  </a:ext>
                </a:extLst>
              </a:tr>
            </a:tbl>
          </a:graphicData>
        </a:graphic>
      </p:graphicFrame>
      <p:sp>
        <p:nvSpPr>
          <p:cNvPr id="9" name="TextBox 8"/>
          <p:cNvSpPr txBox="1"/>
          <p:nvPr/>
        </p:nvSpPr>
        <p:spPr>
          <a:xfrm>
            <a:off x="1287862" y="6343195"/>
            <a:ext cx="3138684" cy="369332"/>
          </a:xfrm>
          <a:prstGeom prst="rect">
            <a:avLst/>
          </a:prstGeom>
          <a:noFill/>
        </p:spPr>
        <p:txBody>
          <a:bodyPr wrap="square" rtlCol="0">
            <a:spAutoFit/>
          </a:bodyPr>
          <a:lstStyle/>
          <a:p>
            <a:r>
              <a:rPr lang="en-US" dirty="0"/>
              <a:t>8 x 8 phased antenna array</a:t>
            </a:r>
          </a:p>
        </p:txBody>
      </p:sp>
      <p:graphicFrame>
        <p:nvGraphicFramePr>
          <p:cNvPr id="12" name="Table 11"/>
          <p:cNvGraphicFramePr>
            <a:graphicFrameLocks noGrp="1"/>
          </p:cNvGraphicFramePr>
          <p:nvPr>
            <p:extLst>
              <p:ext uri="{D42A27DB-BD31-4B8C-83A1-F6EECF244321}">
                <p14:modId xmlns:p14="http://schemas.microsoft.com/office/powerpoint/2010/main" val="2207355198"/>
              </p:ext>
            </p:extLst>
          </p:nvPr>
        </p:nvGraphicFramePr>
        <p:xfrm>
          <a:off x="5174272" y="3287949"/>
          <a:ext cx="3004040" cy="2966720"/>
        </p:xfrm>
        <a:graphic>
          <a:graphicData uri="http://schemas.openxmlformats.org/drawingml/2006/table">
            <a:tbl>
              <a:tblPr firstRow="1" bandRow="1">
                <a:tableStyleId>{5940675A-B579-460E-94D1-54222C63F5DA}</a:tableStyleId>
              </a:tblPr>
              <a:tblGrid>
                <a:gridCol w="375505">
                  <a:extLst>
                    <a:ext uri="{9D8B030D-6E8A-4147-A177-3AD203B41FA5}">
                      <a16:colId xmlns:a16="http://schemas.microsoft.com/office/drawing/2014/main" val="2411686874"/>
                    </a:ext>
                  </a:extLst>
                </a:gridCol>
                <a:gridCol w="375505">
                  <a:extLst>
                    <a:ext uri="{9D8B030D-6E8A-4147-A177-3AD203B41FA5}">
                      <a16:colId xmlns:a16="http://schemas.microsoft.com/office/drawing/2014/main" val="1444309346"/>
                    </a:ext>
                  </a:extLst>
                </a:gridCol>
                <a:gridCol w="375505">
                  <a:extLst>
                    <a:ext uri="{9D8B030D-6E8A-4147-A177-3AD203B41FA5}">
                      <a16:colId xmlns:a16="http://schemas.microsoft.com/office/drawing/2014/main" val="4091555492"/>
                    </a:ext>
                  </a:extLst>
                </a:gridCol>
                <a:gridCol w="375505">
                  <a:extLst>
                    <a:ext uri="{9D8B030D-6E8A-4147-A177-3AD203B41FA5}">
                      <a16:colId xmlns:a16="http://schemas.microsoft.com/office/drawing/2014/main" val="2977860296"/>
                    </a:ext>
                  </a:extLst>
                </a:gridCol>
                <a:gridCol w="375505">
                  <a:extLst>
                    <a:ext uri="{9D8B030D-6E8A-4147-A177-3AD203B41FA5}">
                      <a16:colId xmlns:a16="http://schemas.microsoft.com/office/drawing/2014/main" val="2505366056"/>
                    </a:ext>
                  </a:extLst>
                </a:gridCol>
                <a:gridCol w="375505">
                  <a:extLst>
                    <a:ext uri="{9D8B030D-6E8A-4147-A177-3AD203B41FA5}">
                      <a16:colId xmlns:a16="http://schemas.microsoft.com/office/drawing/2014/main" val="707823805"/>
                    </a:ext>
                  </a:extLst>
                </a:gridCol>
                <a:gridCol w="375505">
                  <a:extLst>
                    <a:ext uri="{9D8B030D-6E8A-4147-A177-3AD203B41FA5}">
                      <a16:colId xmlns:a16="http://schemas.microsoft.com/office/drawing/2014/main" val="1582303920"/>
                    </a:ext>
                  </a:extLst>
                </a:gridCol>
                <a:gridCol w="375505">
                  <a:extLst>
                    <a:ext uri="{9D8B030D-6E8A-4147-A177-3AD203B41FA5}">
                      <a16:colId xmlns:a16="http://schemas.microsoft.com/office/drawing/2014/main" val="2832774900"/>
                    </a:ext>
                  </a:extLst>
                </a:gridCol>
              </a:tblGrid>
              <a:tr h="370840">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42520284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0495753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9794846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2766121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895952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2639132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4761195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99183968"/>
                  </a:ext>
                </a:extLst>
              </a:tr>
            </a:tbl>
          </a:graphicData>
        </a:graphic>
      </p:graphicFrame>
      <p:sp>
        <p:nvSpPr>
          <p:cNvPr id="13" name="TextBox 12"/>
          <p:cNvSpPr txBox="1"/>
          <p:nvPr/>
        </p:nvSpPr>
        <p:spPr>
          <a:xfrm>
            <a:off x="5647762" y="6343195"/>
            <a:ext cx="2388407" cy="369332"/>
          </a:xfrm>
          <a:prstGeom prst="rect">
            <a:avLst/>
          </a:prstGeom>
          <a:noFill/>
        </p:spPr>
        <p:txBody>
          <a:bodyPr wrap="square" rtlCol="0">
            <a:spAutoFit/>
          </a:bodyPr>
          <a:lstStyle/>
          <a:p>
            <a:r>
              <a:rPr lang="en-US" dirty="0"/>
              <a:t>Activating 1 x 8 subset</a:t>
            </a:r>
          </a:p>
        </p:txBody>
      </p:sp>
    </p:spTree>
    <p:extLst>
      <p:ext uri="{BB962C8B-B14F-4D97-AF65-F5344CB8AC3E}">
        <p14:creationId xmlns:p14="http://schemas.microsoft.com/office/powerpoint/2010/main" val="1301277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Antenna subset selection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Property – 1</a:t>
            </a:r>
            <a:endParaRPr lang="en-US" sz="2000" dirty="0"/>
          </a:p>
          <a:p>
            <a:pPr lvl="1"/>
            <a:r>
              <a:rPr lang="en-US" sz="2000" dirty="0"/>
              <a:t>Increasing the number of rows increases the directive gain in the desired beamforming direction while the </a:t>
            </a:r>
            <a:r>
              <a:rPr lang="en-US" sz="2000" dirty="0" err="1"/>
              <a:t>beamwidth</a:t>
            </a:r>
            <a:r>
              <a:rPr lang="en-US" sz="2000" dirty="0"/>
              <a:t> remains unchanged</a:t>
            </a:r>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62</a:t>
            </a:fld>
            <a:endParaRPr lang="en-US" dirty="0"/>
          </a:p>
        </p:txBody>
      </p:sp>
      <p:pic>
        <p:nvPicPr>
          <p:cNvPr id="5" name="Picture 4"/>
          <p:cNvPicPr>
            <a:picLocks noChangeAspect="1"/>
          </p:cNvPicPr>
          <p:nvPr/>
        </p:nvPicPr>
        <p:blipFill>
          <a:blip r:embed="rId2"/>
          <a:stretch>
            <a:fillRect/>
          </a:stretch>
        </p:blipFill>
        <p:spPr>
          <a:xfrm>
            <a:off x="2305094" y="2690447"/>
            <a:ext cx="4533812" cy="3085454"/>
          </a:xfrm>
          <a:prstGeom prst="rect">
            <a:avLst/>
          </a:prstGeom>
        </p:spPr>
      </p:pic>
      <p:sp>
        <p:nvSpPr>
          <p:cNvPr id="6" name="TextBox 5"/>
          <p:cNvSpPr txBox="1"/>
          <p:nvPr/>
        </p:nvSpPr>
        <p:spPr>
          <a:xfrm>
            <a:off x="2181554" y="2520551"/>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758516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Antenna subset selection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Property – 2</a:t>
            </a:r>
            <a:endParaRPr lang="en-US" sz="2000" dirty="0"/>
          </a:p>
          <a:p>
            <a:pPr lvl="1"/>
            <a:r>
              <a:rPr lang="en-US" sz="2000" dirty="0"/>
              <a:t>Increasing the number of columns increases the directive gain in the desired beamforming direction while decreasing the </a:t>
            </a:r>
            <a:r>
              <a:rPr lang="en-US" sz="2000" dirty="0" err="1"/>
              <a:t>beamwidth</a:t>
            </a:r>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63</a:t>
            </a:fld>
            <a:endParaRPr lang="en-US" dirty="0"/>
          </a:p>
        </p:txBody>
      </p:sp>
      <p:pic>
        <p:nvPicPr>
          <p:cNvPr id="4" name="Picture 3"/>
          <p:cNvPicPr>
            <a:picLocks noChangeAspect="1"/>
          </p:cNvPicPr>
          <p:nvPr/>
        </p:nvPicPr>
        <p:blipFill>
          <a:blip r:embed="rId2"/>
          <a:stretch>
            <a:fillRect/>
          </a:stretch>
        </p:blipFill>
        <p:spPr>
          <a:xfrm>
            <a:off x="2486134" y="2391507"/>
            <a:ext cx="4171731" cy="3299015"/>
          </a:xfrm>
          <a:prstGeom prst="rect">
            <a:avLst/>
          </a:prstGeom>
        </p:spPr>
      </p:pic>
      <p:sp>
        <p:nvSpPr>
          <p:cNvPr id="6" name="TextBox 5"/>
          <p:cNvSpPr txBox="1"/>
          <p:nvPr/>
        </p:nvSpPr>
        <p:spPr>
          <a:xfrm>
            <a:off x="2014500" y="2520551"/>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1263358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Antenna subset selection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Property – 3</a:t>
            </a:r>
            <a:endParaRPr lang="en-US" sz="2000" dirty="0"/>
          </a:p>
          <a:p>
            <a:pPr lvl="1"/>
            <a:r>
              <a:rPr lang="en-US" sz="2000" dirty="0"/>
              <a:t>As the antenna element arrangement changes from square to rectangular to linear for the same number of antenna elements, the </a:t>
            </a:r>
            <a:r>
              <a:rPr lang="en-US" sz="2000" dirty="0" err="1"/>
              <a:t>beamwidth</a:t>
            </a:r>
            <a:r>
              <a:rPr lang="en-US" sz="2000" dirty="0"/>
              <a:t> decreases while the directive gain increases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64</a:t>
            </a:fld>
            <a:endParaRPr lang="en-US" dirty="0"/>
          </a:p>
        </p:txBody>
      </p:sp>
      <p:pic>
        <p:nvPicPr>
          <p:cNvPr id="5" name="Picture 4"/>
          <p:cNvPicPr>
            <a:picLocks noChangeAspect="1"/>
          </p:cNvPicPr>
          <p:nvPr/>
        </p:nvPicPr>
        <p:blipFill>
          <a:blip r:embed="rId2"/>
          <a:stretch>
            <a:fillRect/>
          </a:stretch>
        </p:blipFill>
        <p:spPr>
          <a:xfrm>
            <a:off x="2508519" y="2523392"/>
            <a:ext cx="4126961" cy="3119144"/>
          </a:xfrm>
          <a:prstGeom prst="rect">
            <a:avLst/>
          </a:prstGeom>
        </p:spPr>
      </p:pic>
      <p:sp>
        <p:nvSpPr>
          <p:cNvPr id="6" name="TextBox 5"/>
          <p:cNvSpPr txBox="1"/>
          <p:nvPr/>
        </p:nvSpPr>
        <p:spPr>
          <a:xfrm>
            <a:off x="1908993" y="2520551"/>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976240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Multi-level codebook design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For the given M x N antenna</a:t>
            </a:r>
            <a:endParaRPr lang="en-US" sz="1600" dirty="0"/>
          </a:p>
          <a:p>
            <a:pPr lvl="1"/>
            <a:r>
              <a:rPr lang="en-US" sz="2000" dirty="0"/>
              <a:t>Pick subsets of m x n </a:t>
            </a:r>
          </a:p>
          <a:p>
            <a:pPr lvl="1"/>
            <a:r>
              <a:rPr lang="en-US" sz="2000" dirty="0"/>
              <a:t>m and n are chosen to be 2^x – known to maximize gain</a:t>
            </a:r>
          </a:p>
          <a:p>
            <a:pPr marL="457200" lvl="1"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65</a:t>
            </a:fld>
            <a:endParaRPr lang="en-US" dirty="0"/>
          </a:p>
        </p:txBody>
      </p:sp>
      <p:pic>
        <p:nvPicPr>
          <p:cNvPr id="4" name="Picture 3"/>
          <p:cNvPicPr>
            <a:picLocks noChangeAspect="1"/>
          </p:cNvPicPr>
          <p:nvPr/>
        </p:nvPicPr>
        <p:blipFill>
          <a:blip r:embed="rId2"/>
          <a:stretch>
            <a:fillRect/>
          </a:stretch>
        </p:blipFill>
        <p:spPr>
          <a:xfrm>
            <a:off x="949568" y="3041977"/>
            <a:ext cx="3254495" cy="1885759"/>
          </a:xfrm>
          <a:prstGeom prst="rect">
            <a:avLst/>
          </a:prstGeom>
        </p:spPr>
      </p:pic>
      <p:pic>
        <p:nvPicPr>
          <p:cNvPr id="6" name="Picture 5"/>
          <p:cNvPicPr>
            <a:picLocks noChangeAspect="1"/>
          </p:cNvPicPr>
          <p:nvPr/>
        </p:nvPicPr>
        <p:blipFill>
          <a:blip r:embed="rId3"/>
          <a:stretch>
            <a:fillRect/>
          </a:stretch>
        </p:blipFill>
        <p:spPr>
          <a:xfrm>
            <a:off x="5851687" y="3041977"/>
            <a:ext cx="1488825" cy="1820867"/>
          </a:xfrm>
          <a:prstGeom prst="rect">
            <a:avLst/>
          </a:prstGeom>
        </p:spPr>
      </p:pic>
      <p:sp>
        <p:nvSpPr>
          <p:cNvPr id="8" name="Right Arrow 7"/>
          <p:cNvSpPr/>
          <p:nvPr/>
        </p:nvSpPr>
        <p:spPr>
          <a:xfrm>
            <a:off x="4636617" y="3984856"/>
            <a:ext cx="782515" cy="288206"/>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51514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Multi-level codebook design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For each subset m x n</a:t>
            </a:r>
            <a:endParaRPr lang="en-US" sz="1600" dirty="0"/>
          </a:p>
          <a:p>
            <a:pPr lvl="1"/>
            <a:r>
              <a:rPr lang="en-US" sz="2000" dirty="0"/>
              <a:t>Develop its own codebook </a:t>
            </a:r>
          </a:p>
          <a:p>
            <a:pPr lvl="1"/>
            <a:r>
              <a:rPr lang="en-US" sz="2000" dirty="0"/>
              <a:t>Number of patterns in each (sub)codebook chosen to be number of columns in that subset – avoids generating repeated patterns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66</a:t>
            </a:fld>
            <a:endParaRPr lang="en-US" dirty="0"/>
          </a:p>
        </p:txBody>
      </p:sp>
      <p:pic>
        <p:nvPicPr>
          <p:cNvPr id="5" name="Picture 4"/>
          <p:cNvPicPr>
            <a:picLocks noChangeAspect="1"/>
          </p:cNvPicPr>
          <p:nvPr/>
        </p:nvPicPr>
        <p:blipFill>
          <a:blip r:embed="rId2"/>
          <a:stretch>
            <a:fillRect/>
          </a:stretch>
        </p:blipFill>
        <p:spPr>
          <a:xfrm>
            <a:off x="0" y="2383193"/>
            <a:ext cx="9007083" cy="2857022"/>
          </a:xfrm>
          <a:prstGeom prst="rect">
            <a:avLst/>
          </a:prstGeom>
        </p:spPr>
      </p:pic>
    </p:spTree>
    <p:extLst>
      <p:ext uri="{BB962C8B-B14F-4D97-AF65-F5344CB8AC3E}">
        <p14:creationId xmlns:p14="http://schemas.microsoft.com/office/powerpoint/2010/main" val="1971497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Multi-level codebook design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Merge the codebooks</a:t>
            </a:r>
            <a:endParaRPr lang="en-US" sz="1600" dirty="0"/>
          </a:p>
          <a:p>
            <a:pPr lvl="1"/>
            <a:r>
              <a:rPr lang="en-US" sz="2000" dirty="0"/>
              <a:t>Combine codebooks of subsets to form multi-level codebook</a:t>
            </a:r>
          </a:p>
          <a:p>
            <a:pPr lvl="1"/>
            <a:r>
              <a:rPr lang="en-US" sz="2000" dirty="0"/>
              <a:t>Elements are </a:t>
            </a:r>
            <a:r>
              <a:rPr lang="en-US" sz="2000" dirty="0" err="1"/>
              <a:t>deactived</a:t>
            </a:r>
            <a:r>
              <a:rPr lang="en-US" sz="2000" dirty="0"/>
              <a:t> by using a weight of 0</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67</a:t>
            </a:fld>
            <a:endParaRPr lang="en-US" dirty="0"/>
          </a:p>
        </p:txBody>
      </p:sp>
      <p:pic>
        <p:nvPicPr>
          <p:cNvPr id="5" name="Picture 4"/>
          <p:cNvPicPr>
            <a:picLocks noChangeAspect="1"/>
          </p:cNvPicPr>
          <p:nvPr/>
        </p:nvPicPr>
        <p:blipFill>
          <a:blip r:embed="rId2"/>
          <a:stretch>
            <a:fillRect/>
          </a:stretch>
        </p:blipFill>
        <p:spPr>
          <a:xfrm>
            <a:off x="0" y="1928655"/>
            <a:ext cx="9007083" cy="2857022"/>
          </a:xfrm>
          <a:prstGeom prst="rect">
            <a:avLst/>
          </a:prstGeom>
        </p:spPr>
      </p:pic>
      <p:pic>
        <p:nvPicPr>
          <p:cNvPr id="4" name="Picture 3"/>
          <p:cNvPicPr>
            <a:picLocks noChangeAspect="1"/>
          </p:cNvPicPr>
          <p:nvPr/>
        </p:nvPicPr>
        <p:blipFill>
          <a:blip r:embed="rId3"/>
          <a:stretch>
            <a:fillRect/>
          </a:stretch>
        </p:blipFill>
        <p:spPr>
          <a:xfrm>
            <a:off x="3093675" y="4201501"/>
            <a:ext cx="3389853" cy="2355288"/>
          </a:xfrm>
          <a:prstGeom prst="rect">
            <a:avLst/>
          </a:prstGeom>
        </p:spPr>
      </p:pic>
      <p:sp>
        <p:nvSpPr>
          <p:cNvPr id="6" name="Right Arrow 5"/>
          <p:cNvSpPr/>
          <p:nvPr/>
        </p:nvSpPr>
        <p:spPr>
          <a:xfrm rot="7977182">
            <a:off x="6606233" y="4126766"/>
            <a:ext cx="551518" cy="149469"/>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3868785" y="6449992"/>
            <a:ext cx="2197908" cy="369332"/>
          </a:xfrm>
          <a:prstGeom prst="rect">
            <a:avLst/>
          </a:prstGeom>
          <a:noFill/>
        </p:spPr>
        <p:txBody>
          <a:bodyPr wrap="square" rtlCol="0">
            <a:spAutoFit/>
          </a:bodyPr>
          <a:lstStyle/>
          <a:p>
            <a:r>
              <a:rPr lang="en-US" dirty="0"/>
              <a:t>Multi-level codebook</a:t>
            </a:r>
          </a:p>
        </p:txBody>
      </p:sp>
      <p:sp>
        <p:nvSpPr>
          <p:cNvPr id="9" name="TextBox 8"/>
          <p:cNvSpPr txBox="1"/>
          <p:nvPr/>
        </p:nvSpPr>
        <p:spPr>
          <a:xfrm>
            <a:off x="5909491" y="6450712"/>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4110953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b="1" dirty="0">
                <a:solidFill>
                  <a:schemeClr val="bg1"/>
                </a:solidFill>
              </a:rPr>
              <a:t>Multi-level codebook design</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An example multi-level codebook for 4 x 8 antenna array</a:t>
            </a: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68</a:t>
            </a:fld>
            <a:endParaRPr lang="en-US" dirty="0"/>
          </a:p>
        </p:txBody>
      </p:sp>
      <p:pic>
        <p:nvPicPr>
          <p:cNvPr id="9" name="Picture 8"/>
          <p:cNvPicPr>
            <a:picLocks noChangeAspect="1"/>
          </p:cNvPicPr>
          <p:nvPr/>
        </p:nvPicPr>
        <p:blipFill>
          <a:blip r:embed="rId2"/>
          <a:stretch>
            <a:fillRect/>
          </a:stretch>
        </p:blipFill>
        <p:spPr>
          <a:xfrm>
            <a:off x="1107798" y="1608992"/>
            <a:ext cx="6928404" cy="4590062"/>
          </a:xfrm>
          <a:prstGeom prst="rect">
            <a:avLst/>
          </a:prstGeom>
        </p:spPr>
      </p:pic>
      <p:sp>
        <p:nvSpPr>
          <p:cNvPr id="6" name="TextBox 5"/>
          <p:cNvSpPr txBox="1"/>
          <p:nvPr/>
        </p:nvSpPr>
        <p:spPr>
          <a:xfrm>
            <a:off x="5557799" y="1298421"/>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228943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Sensor assisted beam adaptation</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to use multi-level codebook?</a:t>
            </a:r>
          </a:p>
          <a:p>
            <a:endParaRPr lang="en-US" sz="2400" dirty="0"/>
          </a:p>
          <a:p>
            <a:r>
              <a:rPr lang="en-US" sz="2400" dirty="0"/>
              <a:t>Predict client mobility</a:t>
            </a:r>
            <a:endParaRPr lang="en-US" sz="1600" dirty="0"/>
          </a:p>
          <a:p>
            <a:pPr lvl="1"/>
            <a:r>
              <a:rPr lang="en-US" sz="2000" dirty="0"/>
              <a:t>Estimate where client will be at the next time unit</a:t>
            </a:r>
          </a:p>
          <a:p>
            <a:pPr lvl="1"/>
            <a:r>
              <a:rPr lang="en-US" sz="2000" dirty="0"/>
              <a:t>Make a choice – which beam patterns from multi-level codebook will cover the estimated location</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69</a:t>
            </a:fld>
            <a:endParaRPr lang="en-US" dirty="0"/>
          </a:p>
        </p:txBody>
      </p:sp>
      <p:pic>
        <p:nvPicPr>
          <p:cNvPr id="4" name="Picture 3"/>
          <p:cNvPicPr>
            <a:picLocks noChangeAspect="1"/>
          </p:cNvPicPr>
          <p:nvPr/>
        </p:nvPicPr>
        <p:blipFill>
          <a:blip r:embed="rId2"/>
          <a:stretch>
            <a:fillRect/>
          </a:stretch>
        </p:blipFill>
        <p:spPr>
          <a:xfrm>
            <a:off x="2910254" y="3475684"/>
            <a:ext cx="3133356" cy="2592568"/>
          </a:xfrm>
          <a:prstGeom prst="rect">
            <a:avLst/>
          </a:prstGeom>
        </p:spPr>
      </p:pic>
    </p:spTree>
    <p:extLst>
      <p:ext uri="{BB962C8B-B14F-4D97-AF65-F5344CB8AC3E}">
        <p14:creationId xmlns:p14="http://schemas.microsoft.com/office/powerpoint/2010/main" val="245789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Search for more bandwidth</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can we create wireless networks that can provide multi-gigabit per second data rate?</a:t>
            </a:r>
          </a:p>
          <a:p>
            <a:pPr lvl="1"/>
            <a:r>
              <a:rPr lang="en-US" sz="2000" dirty="0"/>
              <a:t>Per link speed should be &gt; 3 </a:t>
            </a:r>
            <a:r>
              <a:rPr lang="en-US" sz="2000" dirty="0" err="1"/>
              <a:t>Gbps</a:t>
            </a:r>
            <a:r>
              <a:rPr lang="en-US" sz="2000" dirty="0"/>
              <a:t>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39514444"/>
              </p:ext>
            </p:extLst>
          </p:nvPr>
        </p:nvGraphicFramePr>
        <p:xfrm>
          <a:off x="4067373" y="3808687"/>
          <a:ext cx="3619500" cy="222504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312037734"/>
                    </a:ext>
                  </a:extLst>
                </a:gridCol>
                <a:gridCol w="1809750">
                  <a:extLst>
                    <a:ext uri="{9D8B030D-6E8A-4147-A177-3AD203B41FA5}">
                      <a16:colId xmlns:a16="http://schemas.microsoft.com/office/drawing/2014/main" val="454501381"/>
                    </a:ext>
                  </a:extLst>
                </a:gridCol>
              </a:tblGrid>
              <a:tr h="370840">
                <a:tc>
                  <a:txBody>
                    <a:bodyPr/>
                    <a:lstStyle/>
                    <a:p>
                      <a:r>
                        <a:rPr lang="en-US" dirty="0"/>
                        <a:t>Spectrum</a:t>
                      </a:r>
                      <a:r>
                        <a:rPr lang="en-US" baseline="0" dirty="0"/>
                        <a:t> bands</a:t>
                      </a:r>
                      <a:endParaRPr lang="en-US" dirty="0"/>
                    </a:p>
                  </a:txBody>
                  <a:tcPr/>
                </a:tc>
                <a:tc>
                  <a:txBody>
                    <a:bodyPr/>
                    <a:lstStyle/>
                    <a:p>
                      <a:r>
                        <a:rPr lang="en-US" dirty="0"/>
                        <a:t>Bandwidth</a:t>
                      </a:r>
                    </a:p>
                  </a:txBody>
                  <a:tcPr/>
                </a:tc>
                <a:extLst>
                  <a:ext uri="{0D108BD9-81ED-4DB2-BD59-A6C34878D82A}">
                    <a16:rowId xmlns:a16="http://schemas.microsoft.com/office/drawing/2014/main" val="787612519"/>
                  </a:ext>
                </a:extLst>
              </a:tr>
              <a:tr h="370840">
                <a:tc>
                  <a:txBody>
                    <a:bodyPr/>
                    <a:lstStyle/>
                    <a:p>
                      <a:r>
                        <a:rPr lang="en-US" dirty="0"/>
                        <a:t>28 GHz</a:t>
                      </a:r>
                    </a:p>
                  </a:txBody>
                  <a:tcPr/>
                </a:tc>
                <a:tc>
                  <a:txBody>
                    <a:bodyPr/>
                    <a:lstStyle/>
                    <a:p>
                      <a:r>
                        <a:rPr lang="en-US" dirty="0"/>
                        <a:t>1.3 GHz</a:t>
                      </a:r>
                    </a:p>
                  </a:txBody>
                  <a:tcPr/>
                </a:tc>
                <a:extLst>
                  <a:ext uri="{0D108BD9-81ED-4DB2-BD59-A6C34878D82A}">
                    <a16:rowId xmlns:a16="http://schemas.microsoft.com/office/drawing/2014/main" val="2787233620"/>
                  </a:ext>
                </a:extLst>
              </a:tr>
              <a:tr h="370840">
                <a:tc>
                  <a:txBody>
                    <a:bodyPr/>
                    <a:lstStyle/>
                    <a:p>
                      <a:r>
                        <a:rPr lang="en-US" dirty="0"/>
                        <a:t>39 GHz</a:t>
                      </a:r>
                    </a:p>
                  </a:txBody>
                  <a:tcPr/>
                </a:tc>
                <a:tc>
                  <a:txBody>
                    <a:bodyPr/>
                    <a:lstStyle/>
                    <a:p>
                      <a:r>
                        <a:rPr lang="en-US" dirty="0"/>
                        <a:t>1.4</a:t>
                      </a:r>
                      <a:r>
                        <a:rPr lang="en-US" baseline="0" dirty="0"/>
                        <a:t> GHz</a:t>
                      </a:r>
                      <a:endParaRPr lang="en-US" dirty="0"/>
                    </a:p>
                  </a:txBody>
                  <a:tcPr/>
                </a:tc>
                <a:extLst>
                  <a:ext uri="{0D108BD9-81ED-4DB2-BD59-A6C34878D82A}">
                    <a16:rowId xmlns:a16="http://schemas.microsoft.com/office/drawing/2014/main" val="1245258888"/>
                  </a:ext>
                </a:extLst>
              </a:tr>
              <a:tr h="370840">
                <a:tc>
                  <a:txBody>
                    <a:bodyPr/>
                    <a:lstStyle/>
                    <a:p>
                      <a:r>
                        <a:rPr lang="en-US" dirty="0">
                          <a:solidFill>
                            <a:srgbClr val="FF0000"/>
                          </a:solidFill>
                        </a:rPr>
                        <a:t>60</a:t>
                      </a:r>
                      <a:r>
                        <a:rPr lang="en-US" baseline="0" dirty="0">
                          <a:solidFill>
                            <a:srgbClr val="FF0000"/>
                          </a:solidFill>
                        </a:rPr>
                        <a:t> GHz</a:t>
                      </a:r>
                      <a:endParaRPr lang="en-US" dirty="0">
                        <a:solidFill>
                          <a:srgbClr val="FF0000"/>
                        </a:solidFill>
                      </a:endParaRPr>
                    </a:p>
                  </a:txBody>
                  <a:tcPr/>
                </a:tc>
                <a:tc>
                  <a:txBody>
                    <a:bodyPr/>
                    <a:lstStyle/>
                    <a:p>
                      <a:r>
                        <a:rPr lang="en-US">
                          <a:solidFill>
                            <a:srgbClr val="FF0000"/>
                          </a:solidFill>
                        </a:rPr>
                        <a:t>1</a:t>
                      </a:r>
                      <a:r>
                        <a:rPr lang="en-US" dirty="0">
                          <a:solidFill>
                            <a:srgbClr val="FF0000"/>
                          </a:solidFill>
                        </a:rPr>
                        <a:t>4</a:t>
                      </a:r>
                      <a:r>
                        <a:rPr lang="en-US">
                          <a:solidFill>
                            <a:srgbClr val="FF0000"/>
                          </a:solidFill>
                        </a:rPr>
                        <a:t> </a:t>
                      </a:r>
                      <a:r>
                        <a:rPr lang="en-US" dirty="0">
                          <a:solidFill>
                            <a:srgbClr val="FF0000"/>
                          </a:solidFill>
                        </a:rPr>
                        <a:t>GHz</a:t>
                      </a:r>
                    </a:p>
                  </a:txBody>
                  <a:tcPr/>
                </a:tc>
                <a:extLst>
                  <a:ext uri="{0D108BD9-81ED-4DB2-BD59-A6C34878D82A}">
                    <a16:rowId xmlns:a16="http://schemas.microsoft.com/office/drawing/2014/main" val="1858986243"/>
                  </a:ext>
                </a:extLst>
              </a:tr>
              <a:tr h="370840">
                <a:tc>
                  <a:txBody>
                    <a:bodyPr/>
                    <a:lstStyle/>
                    <a:p>
                      <a:r>
                        <a:rPr lang="en-US" dirty="0"/>
                        <a:t>74 GHz</a:t>
                      </a:r>
                    </a:p>
                  </a:txBody>
                  <a:tcPr/>
                </a:tc>
                <a:tc>
                  <a:txBody>
                    <a:bodyPr/>
                    <a:lstStyle/>
                    <a:p>
                      <a:r>
                        <a:rPr lang="en-US" dirty="0"/>
                        <a:t>5 GHz</a:t>
                      </a:r>
                    </a:p>
                  </a:txBody>
                  <a:tcPr/>
                </a:tc>
                <a:extLst>
                  <a:ext uri="{0D108BD9-81ED-4DB2-BD59-A6C34878D82A}">
                    <a16:rowId xmlns:a16="http://schemas.microsoft.com/office/drawing/2014/main" val="2370548785"/>
                  </a:ext>
                </a:extLst>
              </a:tr>
              <a:tr h="370840">
                <a:tc>
                  <a:txBody>
                    <a:bodyPr/>
                    <a:lstStyle/>
                    <a:p>
                      <a:r>
                        <a:rPr lang="en-US" dirty="0"/>
                        <a:t>84 GHz</a:t>
                      </a:r>
                    </a:p>
                  </a:txBody>
                  <a:tcPr/>
                </a:tc>
                <a:tc>
                  <a:txBody>
                    <a:bodyPr/>
                    <a:lstStyle/>
                    <a:p>
                      <a:r>
                        <a:rPr lang="en-US" dirty="0"/>
                        <a:t>5</a:t>
                      </a:r>
                      <a:r>
                        <a:rPr lang="en-US" baseline="0" dirty="0"/>
                        <a:t> GHz</a:t>
                      </a:r>
                      <a:endParaRPr lang="en-US" dirty="0"/>
                    </a:p>
                  </a:txBody>
                  <a:tcPr/>
                </a:tc>
                <a:extLst>
                  <a:ext uri="{0D108BD9-81ED-4DB2-BD59-A6C34878D82A}">
                    <a16:rowId xmlns:a16="http://schemas.microsoft.com/office/drawing/2014/main" val="286401446"/>
                  </a:ext>
                </a:extLst>
              </a:tr>
            </a:tbl>
          </a:graphicData>
        </a:graphic>
      </p:graphicFrame>
      <p:sp>
        <p:nvSpPr>
          <p:cNvPr id="52" name="TextBox 51"/>
          <p:cNvSpPr txBox="1"/>
          <p:nvPr/>
        </p:nvSpPr>
        <p:spPr>
          <a:xfrm>
            <a:off x="4615427" y="3100812"/>
            <a:ext cx="2523392"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Major millimeter wave spectrum bands</a:t>
            </a:r>
          </a:p>
        </p:txBody>
      </p:sp>
      <p:sp>
        <p:nvSpPr>
          <p:cNvPr id="53" name="TextBox 52"/>
          <p:cNvSpPr txBox="1"/>
          <p:nvPr/>
        </p:nvSpPr>
        <p:spPr>
          <a:xfrm>
            <a:off x="1057473" y="4598041"/>
            <a:ext cx="252339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Current </a:t>
            </a:r>
            <a:r>
              <a:rPr lang="en-US" dirty="0" err="1"/>
              <a:t>WiFi</a:t>
            </a:r>
            <a:r>
              <a:rPr lang="en-US" dirty="0"/>
              <a:t> operates in 2.4 and 5 GHz</a:t>
            </a:r>
          </a:p>
        </p:txBody>
      </p:sp>
      <p:sp>
        <p:nvSpPr>
          <p:cNvPr id="54" name="TextBox 53"/>
          <p:cNvSpPr txBox="1"/>
          <p:nvPr/>
        </p:nvSpPr>
        <p:spPr>
          <a:xfrm>
            <a:off x="1834126" y="2258364"/>
            <a:ext cx="495353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Millimeter wave wireless networks</a:t>
            </a:r>
          </a:p>
        </p:txBody>
      </p:sp>
      <p:sp>
        <p:nvSpPr>
          <p:cNvPr id="55" name="TextBox 54"/>
          <p:cNvSpPr txBox="1"/>
          <p:nvPr/>
        </p:nvSpPr>
        <p:spPr>
          <a:xfrm>
            <a:off x="7288022" y="4921206"/>
            <a:ext cx="1342827"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ISM</a:t>
            </a:r>
          </a:p>
        </p:txBody>
      </p:sp>
      <p:sp>
        <p:nvSpPr>
          <p:cNvPr id="10" name="TextBox 9"/>
          <p:cNvSpPr txBox="1"/>
          <p:nvPr/>
        </p:nvSpPr>
        <p:spPr>
          <a:xfrm>
            <a:off x="7565287" y="2185276"/>
            <a:ext cx="134317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Why is it called millimeter wave?</a:t>
            </a:r>
          </a:p>
        </p:txBody>
      </p:sp>
      <p:cxnSp>
        <p:nvCxnSpPr>
          <p:cNvPr id="11" name="Straight Arrow Connector 10"/>
          <p:cNvCxnSpPr/>
          <p:nvPr/>
        </p:nvCxnSpPr>
        <p:spPr>
          <a:xfrm flipH="1">
            <a:off x="6930737" y="2258364"/>
            <a:ext cx="589000" cy="220141"/>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202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Client mobility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Predicting client mobility through sensors on mobile devices</a:t>
            </a:r>
          </a:p>
          <a:p>
            <a:pPr lvl="1"/>
            <a:r>
              <a:rPr lang="en-US" sz="2000" dirty="0"/>
              <a:t>Client provides its mobility as a feedback to the AP</a:t>
            </a:r>
          </a:p>
          <a:p>
            <a:endParaRPr lang="en-US" sz="2400" dirty="0"/>
          </a:p>
          <a:p>
            <a:r>
              <a:rPr lang="en-US" sz="2400" dirty="0"/>
              <a:t>Three components in predicting client’s next location</a:t>
            </a:r>
            <a:endParaRPr lang="en-US" sz="1600" dirty="0"/>
          </a:p>
          <a:p>
            <a:pPr lvl="1"/>
            <a:r>
              <a:rPr lang="en-US" sz="2000" dirty="0"/>
              <a:t>Estimating AP-client distance</a:t>
            </a:r>
          </a:p>
          <a:p>
            <a:pPr lvl="2"/>
            <a:r>
              <a:rPr lang="en-US" sz="1600" dirty="0"/>
              <a:t>Assumption – LOS path is available</a:t>
            </a:r>
          </a:p>
          <a:p>
            <a:pPr lvl="2"/>
            <a:r>
              <a:rPr lang="en-US" sz="1600" dirty="0"/>
              <a:t>Calculation of AP-client distance based on round trip propagation time of the signal between AP and client</a:t>
            </a:r>
          </a:p>
          <a:p>
            <a:pPr lvl="1"/>
            <a:r>
              <a:rPr lang="en-US" sz="2000" dirty="0"/>
              <a:t>Estimating client’s heading direction</a:t>
            </a:r>
          </a:p>
          <a:p>
            <a:pPr lvl="2"/>
            <a:r>
              <a:rPr lang="en-US" sz="1600" dirty="0"/>
              <a:t>Magnetometer sensor </a:t>
            </a:r>
          </a:p>
          <a:p>
            <a:pPr lvl="2"/>
            <a:r>
              <a:rPr lang="en-US" sz="1600" dirty="0"/>
              <a:t>Measure heading direction relative to magnetic </a:t>
            </a:r>
          </a:p>
          <a:p>
            <a:pPr marL="914400" lvl="2" indent="0">
              <a:buNone/>
            </a:pPr>
            <a:r>
              <a:rPr lang="en-US" sz="1600" dirty="0"/>
              <a:t>     north pole</a:t>
            </a:r>
          </a:p>
          <a:p>
            <a:pPr lvl="1"/>
            <a:r>
              <a:rPr lang="en-US" sz="2000" dirty="0"/>
              <a:t>Estimating the distance travelled by client</a:t>
            </a:r>
          </a:p>
          <a:p>
            <a:pPr lvl="2"/>
            <a:r>
              <a:rPr lang="en-US" sz="1600" dirty="0"/>
              <a:t>Accelerometer sensor on mobile device</a:t>
            </a:r>
          </a:p>
          <a:p>
            <a:pPr lvl="2"/>
            <a:r>
              <a:rPr lang="en-US" sz="1600" dirty="0"/>
              <a:t>Assumption – walking speed</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70</a:t>
            </a:fld>
            <a:endParaRPr lang="en-US" dirty="0"/>
          </a:p>
        </p:txBody>
      </p:sp>
      <p:pic>
        <p:nvPicPr>
          <p:cNvPr id="5" name="Picture 4">
            <a:extLst>
              <a:ext uri="{FF2B5EF4-FFF2-40B4-BE49-F238E27FC236}">
                <a16:creationId xmlns:a16="http://schemas.microsoft.com/office/drawing/2014/main" id="{0DB56A66-18C5-4C1B-9866-414BABBB3F44}"/>
              </a:ext>
            </a:extLst>
          </p:cNvPr>
          <p:cNvPicPr>
            <a:picLocks noChangeAspect="1"/>
          </p:cNvPicPr>
          <p:nvPr/>
        </p:nvPicPr>
        <p:blipFill>
          <a:blip r:embed="rId2"/>
          <a:stretch>
            <a:fillRect/>
          </a:stretch>
        </p:blipFill>
        <p:spPr>
          <a:xfrm>
            <a:off x="5662274" y="3754834"/>
            <a:ext cx="3133356" cy="2592568"/>
          </a:xfrm>
          <a:prstGeom prst="rect">
            <a:avLst/>
          </a:prstGeom>
        </p:spPr>
      </p:pic>
    </p:spTree>
    <p:extLst>
      <p:ext uri="{BB962C8B-B14F-4D97-AF65-F5344CB8AC3E}">
        <p14:creationId xmlns:p14="http://schemas.microsoft.com/office/powerpoint/2010/main" val="64239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Beamforming algorithm</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71</a:t>
            </a:fld>
            <a:endParaRPr lang="en-US" dirty="0"/>
          </a:p>
        </p:txBody>
      </p:sp>
      <p:pic>
        <p:nvPicPr>
          <p:cNvPr id="4" name="Picture 3"/>
          <p:cNvPicPr>
            <a:picLocks noChangeAspect="1"/>
          </p:cNvPicPr>
          <p:nvPr/>
        </p:nvPicPr>
        <p:blipFill>
          <a:blip r:embed="rId2"/>
          <a:stretch>
            <a:fillRect/>
          </a:stretch>
        </p:blipFill>
        <p:spPr>
          <a:xfrm>
            <a:off x="330132" y="852055"/>
            <a:ext cx="4734532" cy="5973470"/>
          </a:xfrm>
          <a:prstGeom prst="rect">
            <a:avLst/>
          </a:prstGeom>
        </p:spPr>
      </p:pic>
      <p:pic>
        <p:nvPicPr>
          <p:cNvPr id="5" name="Picture 4"/>
          <p:cNvPicPr>
            <a:picLocks noChangeAspect="1"/>
          </p:cNvPicPr>
          <p:nvPr/>
        </p:nvPicPr>
        <p:blipFill>
          <a:blip r:embed="rId3"/>
          <a:stretch>
            <a:fillRect/>
          </a:stretch>
        </p:blipFill>
        <p:spPr>
          <a:xfrm>
            <a:off x="5235627" y="2206868"/>
            <a:ext cx="3581545" cy="2444263"/>
          </a:xfrm>
          <a:prstGeom prst="rect">
            <a:avLst/>
          </a:prstGeom>
        </p:spPr>
      </p:pic>
      <p:sp>
        <p:nvSpPr>
          <p:cNvPr id="8" name="TextBox 7"/>
          <p:cNvSpPr txBox="1"/>
          <p:nvPr/>
        </p:nvSpPr>
        <p:spPr>
          <a:xfrm>
            <a:off x="4238954" y="858803"/>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542170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Multi-codebook performance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72</a:t>
            </a:fld>
            <a:endParaRPr lang="en-US" dirty="0"/>
          </a:p>
        </p:txBody>
      </p:sp>
      <p:pic>
        <p:nvPicPr>
          <p:cNvPr id="6" name="Picture 5"/>
          <p:cNvPicPr>
            <a:picLocks noChangeAspect="1"/>
          </p:cNvPicPr>
          <p:nvPr/>
        </p:nvPicPr>
        <p:blipFill>
          <a:blip r:embed="rId2"/>
          <a:stretch>
            <a:fillRect/>
          </a:stretch>
        </p:blipFill>
        <p:spPr>
          <a:xfrm>
            <a:off x="1399191" y="1056428"/>
            <a:ext cx="6222526" cy="5586534"/>
          </a:xfrm>
          <a:prstGeom prst="rect">
            <a:avLst/>
          </a:prstGeom>
        </p:spPr>
      </p:pic>
      <p:sp>
        <p:nvSpPr>
          <p:cNvPr id="8" name="TextBox 7"/>
          <p:cNvSpPr txBox="1"/>
          <p:nvPr/>
        </p:nvSpPr>
        <p:spPr>
          <a:xfrm>
            <a:off x="6930736" y="986863"/>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227647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Multi-codebook performance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73</a:t>
            </a:fld>
            <a:endParaRPr lang="en-US" dirty="0"/>
          </a:p>
        </p:txBody>
      </p:sp>
      <p:pic>
        <p:nvPicPr>
          <p:cNvPr id="4" name="Picture 3"/>
          <p:cNvPicPr>
            <a:picLocks noChangeAspect="1"/>
          </p:cNvPicPr>
          <p:nvPr/>
        </p:nvPicPr>
        <p:blipFill>
          <a:blip r:embed="rId2"/>
          <a:stretch>
            <a:fillRect/>
          </a:stretch>
        </p:blipFill>
        <p:spPr>
          <a:xfrm>
            <a:off x="115857" y="1770420"/>
            <a:ext cx="4161075" cy="3651267"/>
          </a:xfrm>
          <a:prstGeom prst="rect">
            <a:avLst/>
          </a:prstGeom>
        </p:spPr>
      </p:pic>
      <p:pic>
        <p:nvPicPr>
          <p:cNvPr id="8" name="Picture 7"/>
          <p:cNvPicPr>
            <a:picLocks noChangeAspect="1"/>
          </p:cNvPicPr>
          <p:nvPr/>
        </p:nvPicPr>
        <p:blipFill>
          <a:blip r:embed="rId3"/>
          <a:stretch>
            <a:fillRect/>
          </a:stretch>
        </p:blipFill>
        <p:spPr>
          <a:xfrm>
            <a:off x="4432796" y="2046351"/>
            <a:ext cx="4711204" cy="2891306"/>
          </a:xfrm>
          <a:prstGeom prst="rect">
            <a:avLst/>
          </a:prstGeom>
        </p:spPr>
      </p:pic>
      <p:sp>
        <p:nvSpPr>
          <p:cNvPr id="9" name="TextBox 8"/>
          <p:cNvSpPr txBox="1"/>
          <p:nvPr/>
        </p:nvSpPr>
        <p:spPr>
          <a:xfrm>
            <a:off x="8298739" y="1748687"/>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4138716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Multi-codebook performance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The advantage of using multi-codebook design</a:t>
            </a:r>
          </a:p>
          <a:p>
            <a:pPr lvl="1"/>
            <a:r>
              <a:rPr lang="en-US" sz="2000" dirty="0"/>
              <a:t>More reliability through </a:t>
            </a:r>
            <a:r>
              <a:rPr lang="en-US" sz="2000" dirty="0" err="1"/>
              <a:t>beamwidth</a:t>
            </a:r>
            <a:r>
              <a:rPr lang="en-US" sz="2000" dirty="0"/>
              <a:t>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74</a:t>
            </a:fld>
            <a:endParaRPr lang="en-US" dirty="0"/>
          </a:p>
        </p:txBody>
      </p:sp>
      <p:pic>
        <p:nvPicPr>
          <p:cNvPr id="5" name="Picture 4"/>
          <p:cNvPicPr>
            <a:picLocks noChangeAspect="1"/>
          </p:cNvPicPr>
          <p:nvPr/>
        </p:nvPicPr>
        <p:blipFill>
          <a:blip r:embed="rId2"/>
          <a:stretch>
            <a:fillRect/>
          </a:stretch>
        </p:blipFill>
        <p:spPr>
          <a:xfrm>
            <a:off x="371543" y="2040218"/>
            <a:ext cx="7929219" cy="3903382"/>
          </a:xfrm>
          <a:prstGeom prst="rect">
            <a:avLst/>
          </a:prstGeom>
        </p:spPr>
      </p:pic>
      <p:sp>
        <p:nvSpPr>
          <p:cNvPr id="6" name="TextBox 5"/>
          <p:cNvSpPr txBox="1"/>
          <p:nvPr/>
        </p:nvSpPr>
        <p:spPr>
          <a:xfrm>
            <a:off x="8028987" y="1886037"/>
            <a:ext cx="61546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5140982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SAMBA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Advantages</a:t>
            </a:r>
          </a:p>
          <a:p>
            <a:pPr lvl="1"/>
            <a:r>
              <a:rPr lang="en-US" sz="2000" dirty="0"/>
              <a:t>Multi-level codebook allows instant </a:t>
            </a:r>
            <a:r>
              <a:rPr lang="en-US" sz="2000" dirty="0" err="1"/>
              <a:t>beamwidth</a:t>
            </a:r>
            <a:r>
              <a:rPr lang="en-US" sz="2000" dirty="0"/>
              <a:t> dilation</a:t>
            </a:r>
          </a:p>
          <a:p>
            <a:pPr lvl="1"/>
            <a:r>
              <a:rPr lang="en-US" sz="2000" dirty="0"/>
              <a:t>Combines </a:t>
            </a:r>
            <a:r>
              <a:rPr lang="en-US" sz="2000" dirty="0" err="1"/>
              <a:t>beamwidth</a:t>
            </a:r>
            <a:r>
              <a:rPr lang="en-US" sz="2000" dirty="0"/>
              <a:t> dilation and beam switching</a:t>
            </a:r>
          </a:p>
          <a:p>
            <a:endParaRPr lang="en-US" sz="2400" dirty="0"/>
          </a:p>
          <a:p>
            <a:r>
              <a:rPr lang="en-US" sz="2400" dirty="0"/>
              <a:t>Limitations</a:t>
            </a:r>
          </a:p>
          <a:p>
            <a:pPr lvl="1"/>
            <a:r>
              <a:rPr lang="en-US" sz="2000" dirty="0"/>
              <a:t>Reliance on mobile device’s sensor data to predict mobility</a:t>
            </a:r>
          </a:p>
          <a:p>
            <a:pPr lvl="1"/>
            <a:r>
              <a:rPr lang="en-US" sz="2000" dirty="0"/>
              <a:t>Sensor estimation known to be noisy and erroneous in practice</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75</a:t>
            </a:fld>
            <a:endParaRPr lang="en-US" dirty="0"/>
          </a:p>
        </p:txBody>
      </p:sp>
    </p:spTree>
    <p:extLst>
      <p:ext uri="{BB962C8B-B14F-4D97-AF65-F5344CB8AC3E}">
        <p14:creationId xmlns:p14="http://schemas.microsoft.com/office/powerpoint/2010/main" val="21308794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Mobility resilience and overhead constrained adaptation (MOCA) [6]</a:t>
            </a:r>
          </a:p>
          <a:p>
            <a:endParaRPr lang="en-US" sz="2400" dirty="0"/>
          </a:p>
          <a:p>
            <a:r>
              <a:rPr lang="en-US" sz="2400" dirty="0"/>
              <a:t>Main idea</a:t>
            </a:r>
            <a:endParaRPr lang="en-US" sz="1600" dirty="0"/>
          </a:p>
          <a:p>
            <a:pPr lvl="1"/>
            <a:r>
              <a:rPr lang="en-US" sz="2000" dirty="0"/>
              <a:t>Rely on multi-level codebook for </a:t>
            </a:r>
            <a:r>
              <a:rPr lang="en-US" sz="2000" dirty="0" err="1"/>
              <a:t>beamwidth</a:t>
            </a:r>
            <a:r>
              <a:rPr lang="en-US" sz="2000" dirty="0"/>
              <a:t> dilation in presence of mobility related outage</a:t>
            </a:r>
          </a:p>
          <a:p>
            <a:pPr lvl="1"/>
            <a:r>
              <a:rPr lang="en-US" sz="2000" dirty="0"/>
              <a:t>No sensor input from mobile devices expected</a:t>
            </a:r>
          </a:p>
          <a:p>
            <a:pPr lvl="1"/>
            <a:endParaRPr lang="en-US" sz="2000" dirty="0"/>
          </a:p>
          <a:p>
            <a:r>
              <a:rPr lang="en-US" sz="2400" dirty="0"/>
              <a:t>Control packets</a:t>
            </a:r>
          </a:p>
          <a:p>
            <a:pPr lvl="1"/>
            <a:r>
              <a:rPr lang="en-US" sz="2000" dirty="0"/>
              <a:t>Probe and detect if current path is operational</a:t>
            </a:r>
          </a:p>
          <a:p>
            <a:pPr lvl="1"/>
            <a:r>
              <a:rPr lang="en-US" sz="2000" dirty="0"/>
              <a:t>Use short probe packets – request and response just before actual data transmission</a:t>
            </a:r>
          </a:p>
          <a:p>
            <a:pPr lvl="1"/>
            <a:endParaRPr lang="en-US" sz="2000" dirty="0"/>
          </a:p>
          <a:p>
            <a:r>
              <a:rPr lang="en-US" sz="2400" dirty="0"/>
              <a:t>Fail-over paths</a:t>
            </a:r>
          </a:p>
          <a:p>
            <a:pPr lvl="1"/>
            <a:r>
              <a:rPr lang="en-US" sz="2000" dirty="0" err="1"/>
              <a:t>Tx</a:t>
            </a:r>
            <a:r>
              <a:rPr lang="en-US" sz="2000" dirty="0"/>
              <a:t> and Rx not only agree on one best path to use for communication, but also determine and record alternate fail-over paths for future use</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76</a:t>
            </a:fld>
            <a:endParaRPr lang="en-US" dirty="0"/>
          </a:p>
        </p:txBody>
      </p:sp>
    </p:spTree>
    <p:extLst>
      <p:ext uri="{BB962C8B-B14F-4D97-AF65-F5344CB8AC3E}">
        <p14:creationId xmlns:p14="http://schemas.microsoft.com/office/powerpoint/2010/main" val="935047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77</a:t>
            </a:fld>
            <a:endParaRPr lang="en-US" dirty="0"/>
          </a:p>
        </p:txBody>
      </p:sp>
      <p:pic>
        <p:nvPicPr>
          <p:cNvPr id="4" name="Picture 3"/>
          <p:cNvPicPr>
            <a:picLocks noChangeAspect="1"/>
          </p:cNvPicPr>
          <p:nvPr/>
        </p:nvPicPr>
        <p:blipFill>
          <a:blip r:embed="rId2"/>
          <a:stretch>
            <a:fillRect/>
          </a:stretch>
        </p:blipFill>
        <p:spPr>
          <a:xfrm>
            <a:off x="155864" y="852055"/>
            <a:ext cx="6293257" cy="1585629"/>
          </a:xfrm>
          <a:prstGeom prst="rect">
            <a:avLst/>
          </a:prstGeom>
        </p:spPr>
      </p:pic>
      <p:sp>
        <p:nvSpPr>
          <p:cNvPr id="5" name="TextBox 4"/>
          <p:cNvSpPr txBox="1"/>
          <p:nvPr/>
        </p:nvSpPr>
        <p:spPr>
          <a:xfrm>
            <a:off x="1328581" y="2980592"/>
            <a:ext cx="6180049" cy="3416320"/>
          </a:xfrm>
          <a:prstGeom prst="rect">
            <a:avLst/>
          </a:prstGeom>
          <a:noFill/>
        </p:spPr>
        <p:txBody>
          <a:bodyPr wrap="square" rtlCol="0">
            <a:spAutoFit/>
          </a:bodyPr>
          <a:lstStyle/>
          <a:p>
            <a:pPr marL="285750" indent="-285750">
              <a:buFontTx/>
              <a:buChar char="-"/>
            </a:pPr>
            <a:r>
              <a:rPr lang="en-US" dirty="0"/>
              <a:t>Check if the current path is operational or not</a:t>
            </a:r>
          </a:p>
          <a:p>
            <a:pPr marL="285750" indent="-285750">
              <a:buFontTx/>
              <a:buChar char="-"/>
            </a:pPr>
            <a:endParaRPr lang="en-US" dirty="0"/>
          </a:p>
          <a:p>
            <a:pPr marL="285750" indent="-285750">
              <a:buFontTx/>
              <a:buChar char="-"/>
            </a:pPr>
            <a:r>
              <a:rPr lang="en-US" dirty="0" err="1"/>
              <a:t>Tx</a:t>
            </a:r>
            <a:r>
              <a:rPr lang="en-US" dirty="0"/>
              <a:t> sends beam sounding request and waits for reply </a:t>
            </a:r>
          </a:p>
          <a:p>
            <a:pPr marL="285750" indent="-285750">
              <a:buFontTx/>
              <a:buChar char="-"/>
            </a:pPr>
            <a:endParaRPr lang="en-US" dirty="0"/>
          </a:p>
          <a:p>
            <a:pPr marL="285750" indent="-285750">
              <a:buFontTx/>
              <a:buChar char="-"/>
            </a:pPr>
            <a:r>
              <a:rPr lang="en-US" dirty="0"/>
              <a:t>If Rx responds,</a:t>
            </a:r>
          </a:p>
          <a:p>
            <a:pPr marL="742950" lvl="1" indent="-285750">
              <a:buFontTx/>
              <a:buChar char="-"/>
            </a:pPr>
            <a:r>
              <a:rPr lang="en-US" dirty="0" err="1"/>
              <a:t>Tx</a:t>
            </a:r>
            <a:r>
              <a:rPr lang="en-US" dirty="0"/>
              <a:t> uses the reply to infer operational path</a:t>
            </a:r>
          </a:p>
          <a:p>
            <a:pPr marL="742950" lvl="1" indent="-285750">
              <a:buFontTx/>
              <a:buChar char="-"/>
            </a:pPr>
            <a:r>
              <a:rPr lang="en-US" dirty="0" err="1"/>
              <a:t>Tx</a:t>
            </a:r>
            <a:r>
              <a:rPr lang="en-US" dirty="0"/>
              <a:t> estimates the SNR and adjusts the data rate for data</a:t>
            </a:r>
          </a:p>
          <a:p>
            <a:pPr marL="742950" lvl="1" indent="-285750">
              <a:buFontTx/>
              <a:buChar char="-"/>
            </a:pPr>
            <a:r>
              <a:rPr lang="en-US" dirty="0" err="1"/>
              <a:t>Tx</a:t>
            </a:r>
            <a:r>
              <a:rPr lang="en-US" dirty="0"/>
              <a:t> sends data packet</a:t>
            </a:r>
          </a:p>
          <a:p>
            <a:pPr marL="742950" lvl="1" indent="-285750">
              <a:buFontTx/>
              <a:buChar char="-"/>
            </a:pPr>
            <a:r>
              <a:rPr lang="en-US" dirty="0"/>
              <a:t>Rx sends the ACK</a:t>
            </a:r>
          </a:p>
          <a:p>
            <a:pPr marL="742950" lvl="1" indent="-285750">
              <a:buFontTx/>
              <a:buChar char="-"/>
            </a:pPr>
            <a:endParaRPr lang="en-US" dirty="0"/>
          </a:p>
          <a:p>
            <a:pPr marL="285750" indent="-285750">
              <a:buFontTx/>
              <a:buChar char="-"/>
            </a:pPr>
            <a:r>
              <a:rPr lang="en-US" dirty="0"/>
              <a:t>If Rx does not respond,</a:t>
            </a:r>
          </a:p>
          <a:p>
            <a:pPr marL="742950" lvl="1" indent="-285750">
              <a:buFontTx/>
              <a:buChar char="-"/>
            </a:pPr>
            <a:r>
              <a:rPr lang="en-US" dirty="0" err="1"/>
              <a:t>Tx</a:t>
            </a:r>
            <a:r>
              <a:rPr lang="en-US" dirty="0"/>
              <a:t> infers link broken due to blockage or Rx mobility</a:t>
            </a:r>
          </a:p>
        </p:txBody>
      </p:sp>
      <p:sp>
        <p:nvSpPr>
          <p:cNvPr id="8" name="TextBox 7"/>
          <p:cNvSpPr txBox="1"/>
          <p:nvPr/>
        </p:nvSpPr>
        <p:spPr>
          <a:xfrm>
            <a:off x="6930736" y="986863"/>
            <a:ext cx="615462"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3773282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78</a:t>
            </a:fld>
            <a:endParaRPr lang="en-US" dirty="0"/>
          </a:p>
        </p:txBody>
      </p:sp>
      <p:sp>
        <p:nvSpPr>
          <p:cNvPr id="5" name="TextBox 4"/>
          <p:cNvSpPr txBox="1"/>
          <p:nvPr/>
        </p:nvSpPr>
        <p:spPr>
          <a:xfrm>
            <a:off x="234637" y="3811426"/>
            <a:ext cx="8753499" cy="2862322"/>
          </a:xfrm>
          <a:prstGeom prst="rect">
            <a:avLst/>
          </a:prstGeom>
          <a:noFill/>
        </p:spPr>
        <p:txBody>
          <a:bodyPr wrap="square" rtlCol="0">
            <a:spAutoFit/>
          </a:bodyPr>
          <a:lstStyle/>
          <a:p>
            <a:pPr marL="285750" indent="-285750">
              <a:buFontTx/>
              <a:buChar char="-"/>
            </a:pPr>
            <a:r>
              <a:rPr lang="en-US" dirty="0" err="1"/>
              <a:t>Tx</a:t>
            </a:r>
            <a:r>
              <a:rPr lang="en-US" dirty="0"/>
              <a:t> infers link broken due to blockage of Rx mobility</a:t>
            </a:r>
          </a:p>
          <a:p>
            <a:pPr marL="285750" indent="-285750">
              <a:buFontTx/>
              <a:buChar char="-"/>
            </a:pPr>
            <a:endParaRPr lang="en-US" dirty="0"/>
          </a:p>
          <a:p>
            <a:pPr marL="285750" indent="-285750">
              <a:buFontTx/>
              <a:buChar char="-"/>
            </a:pPr>
            <a:r>
              <a:rPr lang="en-US" dirty="0" err="1"/>
              <a:t>Tx</a:t>
            </a:r>
            <a:r>
              <a:rPr lang="en-US" dirty="0"/>
              <a:t> chooses the next level in multi-level codebook (wider </a:t>
            </a:r>
            <a:r>
              <a:rPr lang="en-US" dirty="0" err="1"/>
              <a:t>beamwidth</a:t>
            </a:r>
            <a:r>
              <a:rPr lang="en-US" dirty="0"/>
              <a:t> – </a:t>
            </a:r>
            <a:r>
              <a:rPr lang="en-US" dirty="0" err="1"/>
              <a:t>beamwidth</a:t>
            </a:r>
            <a:r>
              <a:rPr lang="en-US" dirty="0"/>
              <a:t> dilation)</a:t>
            </a:r>
          </a:p>
          <a:p>
            <a:pPr marL="285750" indent="-285750">
              <a:buFontTx/>
              <a:buChar char="-"/>
            </a:pPr>
            <a:endParaRPr lang="en-US" dirty="0"/>
          </a:p>
          <a:p>
            <a:pPr marL="285750" indent="-285750">
              <a:buFontTx/>
              <a:buChar char="-"/>
            </a:pPr>
            <a:r>
              <a:rPr lang="en-US" dirty="0" err="1"/>
              <a:t>Tx</a:t>
            </a:r>
            <a:r>
              <a:rPr lang="en-US" dirty="0"/>
              <a:t> sends beam sounding request on expanded (wide </a:t>
            </a:r>
            <a:r>
              <a:rPr lang="en-US" dirty="0" err="1"/>
              <a:t>beamwidth</a:t>
            </a:r>
            <a:r>
              <a:rPr lang="en-US" dirty="0"/>
              <a:t> sector)</a:t>
            </a:r>
          </a:p>
          <a:p>
            <a:pPr marL="285750" indent="-285750">
              <a:buFontTx/>
              <a:buChar char="-"/>
            </a:pPr>
            <a:endParaRPr lang="en-US" dirty="0"/>
          </a:p>
          <a:p>
            <a:pPr marL="285750" indent="-285750">
              <a:buFontTx/>
              <a:buChar char="-"/>
            </a:pPr>
            <a:r>
              <a:rPr lang="en-US" dirty="0"/>
              <a:t>If Rx responds, use the expanded sector for data transmission and ACK</a:t>
            </a:r>
          </a:p>
          <a:p>
            <a:pPr marL="285750" indent="-285750">
              <a:buFontTx/>
              <a:buChar char="-"/>
            </a:pPr>
            <a:endParaRPr lang="en-US" dirty="0"/>
          </a:p>
          <a:p>
            <a:pPr marL="285750" indent="-285750">
              <a:buFontTx/>
              <a:buChar char="-"/>
            </a:pPr>
            <a:r>
              <a:rPr lang="en-US" dirty="0"/>
              <a:t>If no Rx response, </a:t>
            </a:r>
            <a:r>
              <a:rPr lang="en-US" dirty="0" err="1"/>
              <a:t>Tx</a:t>
            </a:r>
            <a:r>
              <a:rPr lang="en-US" dirty="0"/>
              <a:t> infers that link is broken due to blockage</a:t>
            </a:r>
          </a:p>
        </p:txBody>
      </p:sp>
      <p:pic>
        <p:nvPicPr>
          <p:cNvPr id="6" name="Picture 5"/>
          <p:cNvPicPr>
            <a:picLocks noChangeAspect="1"/>
          </p:cNvPicPr>
          <p:nvPr/>
        </p:nvPicPr>
        <p:blipFill>
          <a:blip r:embed="rId2"/>
          <a:stretch>
            <a:fillRect/>
          </a:stretch>
        </p:blipFill>
        <p:spPr>
          <a:xfrm>
            <a:off x="234637" y="852055"/>
            <a:ext cx="7502594" cy="2618722"/>
          </a:xfrm>
          <a:prstGeom prst="rect">
            <a:avLst/>
          </a:prstGeom>
        </p:spPr>
      </p:pic>
      <p:sp>
        <p:nvSpPr>
          <p:cNvPr id="8" name="TextBox 7"/>
          <p:cNvSpPr txBox="1"/>
          <p:nvPr/>
        </p:nvSpPr>
        <p:spPr>
          <a:xfrm>
            <a:off x="6930736" y="986863"/>
            <a:ext cx="615462"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420167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79</a:t>
            </a:fld>
            <a:endParaRPr lang="en-US" dirty="0"/>
          </a:p>
        </p:txBody>
      </p:sp>
      <p:sp>
        <p:nvSpPr>
          <p:cNvPr id="5" name="TextBox 4"/>
          <p:cNvSpPr txBox="1"/>
          <p:nvPr/>
        </p:nvSpPr>
        <p:spPr>
          <a:xfrm>
            <a:off x="234637" y="4066401"/>
            <a:ext cx="8753499" cy="2585323"/>
          </a:xfrm>
          <a:prstGeom prst="rect">
            <a:avLst/>
          </a:prstGeom>
          <a:noFill/>
        </p:spPr>
        <p:txBody>
          <a:bodyPr wrap="square" rtlCol="0">
            <a:spAutoFit/>
          </a:bodyPr>
          <a:lstStyle/>
          <a:p>
            <a:pPr marL="285750" indent="-285750">
              <a:buFontTx/>
              <a:buChar char="-"/>
            </a:pPr>
            <a:r>
              <a:rPr lang="en-US" dirty="0"/>
              <a:t>If no Rx response, </a:t>
            </a:r>
            <a:r>
              <a:rPr lang="en-US" dirty="0" err="1"/>
              <a:t>Tx</a:t>
            </a:r>
            <a:r>
              <a:rPr lang="en-US" dirty="0"/>
              <a:t> infers that link is broken due to blockage</a:t>
            </a:r>
          </a:p>
          <a:p>
            <a:pPr marL="285750" indent="-285750">
              <a:buFontTx/>
              <a:buChar char="-"/>
            </a:pPr>
            <a:endParaRPr lang="en-US" dirty="0"/>
          </a:p>
          <a:p>
            <a:pPr marL="285750" indent="-285750">
              <a:buFontTx/>
              <a:buChar char="-"/>
            </a:pPr>
            <a:r>
              <a:rPr lang="en-US" dirty="0" err="1"/>
              <a:t>Tx</a:t>
            </a:r>
            <a:r>
              <a:rPr lang="en-US" dirty="0"/>
              <a:t> sends of beam sounding probes on alternate (possibly reflection) paths</a:t>
            </a:r>
          </a:p>
          <a:p>
            <a:pPr marL="285750" indent="-285750">
              <a:buFontTx/>
              <a:buChar char="-"/>
            </a:pPr>
            <a:endParaRPr lang="en-US" dirty="0"/>
          </a:p>
          <a:p>
            <a:pPr marL="285750" indent="-285750">
              <a:buFontTx/>
              <a:buChar char="-"/>
            </a:pPr>
            <a:r>
              <a:rPr lang="en-US" dirty="0"/>
              <a:t>If Rx responds, use the reflected path (fail-over sectors) for data transmission and ACK</a:t>
            </a:r>
          </a:p>
          <a:p>
            <a:pPr marL="285750" indent="-285750">
              <a:buFontTx/>
              <a:buChar char="-"/>
            </a:pPr>
            <a:endParaRPr lang="en-US" dirty="0"/>
          </a:p>
          <a:p>
            <a:pPr marL="285750" indent="-285750">
              <a:buFontTx/>
              <a:buChar char="-"/>
            </a:pPr>
            <a:r>
              <a:rPr lang="en-US" dirty="0"/>
              <a:t>If no Rx response, infer unrecoverable link outage</a:t>
            </a:r>
          </a:p>
          <a:p>
            <a:pPr marL="285750" indent="-285750">
              <a:buFontTx/>
              <a:buChar char="-"/>
            </a:pPr>
            <a:endParaRPr lang="en-US" dirty="0"/>
          </a:p>
          <a:p>
            <a:pPr marL="285750" indent="-285750">
              <a:buFontTx/>
              <a:buChar char="-"/>
            </a:pPr>
            <a:r>
              <a:rPr lang="en-US" dirty="0" err="1"/>
              <a:t>Tx</a:t>
            </a:r>
            <a:r>
              <a:rPr lang="en-US" dirty="0"/>
              <a:t> initiates sector level sweep to reestablish link with Rx</a:t>
            </a:r>
          </a:p>
        </p:txBody>
      </p:sp>
      <p:pic>
        <p:nvPicPr>
          <p:cNvPr id="4" name="Picture 3"/>
          <p:cNvPicPr>
            <a:picLocks noChangeAspect="1"/>
          </p:cNvPicPr>
          <p:nvPr/>
        </p:nvPicPr>
        <p:blipFill>
          <a:blip r:embed="rId2"/>
          <a:stretch>
            <a:fillRect/>
          </a:stretch>
        </p:blipFill>
        <p:spPr>
          <a:xfrm>
            <a:off x="1151791" y="852055"/>
            <a:ext cx="6528961" cy="3181497"/>
          </a:xfrm>
          <a:prstGeom prst="rect">
            <a:avLst/>
          </a:prstGeom>
        </p:spPr>
      </p:pic>
    </p:spTree>
    <p:extLst>
      <p:ext uri="{BB962C8B-B14F-4D97-AF65-F5344CB8AC3E}">
        <p14:creationId xmlns:p14="http://schemas.microsoft.com/office/powerpoint/2010/main" val="155742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60 GHz Millimeter wave band</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57-64 GHz spectrum</a:t>
            </a:r>
          </a:p>
          <a:p>
            <a:pPr lvl="1"/>
            <a:r>
              <a:rPr lang="en-US" sz="2000" dirty="0"/>
              <a:t>Unlicensed</a:t>
            </a:r>
          </a:p>
          <a:p>
            <a:pPr lvl="1"/>
            <a:endParaRPr lang="en-US" sz="2000" dirty="0"/>
          </a:p>
          <a:p>
            <a:pPr lvl="1"/>
            <a:r>
              <a:rPr lang="en-US" sz="2000" dirty="0"/>
              <a:t>Even more being made available for unlicensed use</a:t>
            </a:r>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a:t>
            </a:fld>
            <a:endParaRPr lang="en-US" dirty="0"/>
          </a:p>
        </p:txBody>
      </p:sp>
      <p:sp>
        <p:nvSpPr>
          <p:cNvPr id="4" name="TextBox 3"/>
          <p:cNvSpPr txBox="1"/>
          <p:nvPr/>
        </p:nvSpPr>
        <p:spPr>
          <a:xfrm>
            <a:off x="430823" y="3428037"/>
            <a:ext cx="8282354" cy="2246769"/>
          </a:xfrm>
          <a:prstGeom prst="rect">
            <a:avLst/>
          </a:prstGeom>
          <a:noFill/>
        </p:spPr>
        <p:txBody>
          <a:bodyPr wrap="square" rtlCol="0">
            <a:spAutoFit/>
          </a:bodyPr>
          <a:lstStyle/>
          <a:p>
            <a:pPr lvl="1"/>
            <a:r>
              <a:rPr lang="en-US" sz="1400" b="1" i="1" dirty="0"/>
              <a:t>64-71 GHz Band </a:t>
            </a:r>
          </a:p>
          <a:p>
            <a:pPr lvl="1"/>
            <a:endParaRPr lang="en-US" sz="1400" b="1" i="1" dirty="0"/>
          </a:p>
          <a:p>
            <a:r>
              <a:rPr lang="en-US" sz="1400" i="1" dirty="0"/>
              <a:t>We are making available the 64‑71 GHz frequency band for use by unlicensed devices pursuant to the same technical standards as in the 57‑64 GHz frequency band under Section 15.255 of our rules, with slight modifications.  As the Commission has consistently stated, it is optimal to include a balance of licensed rights and opportunities to operate on an unlicensed basis in order to meet the country’s wireless broadband needs.  Our action here </a:t>
            </a:r>
            <a:r>
              <a:rPr lang="en-US" sz="1400" i="1" dirty="0">
                <a:solidFill>
                  <a:srgbClr val="FF0000"/>
                </a:solidFill>
              </a:rPr>
              <a:t>creates a 14-gigahertz segment of contiguous spectrum in these frequency bands to encourage the development of new and innovative unlicensed applications, and promote next‑generation high-speed wireless links with higher connectivity </a:t>
            </a:r>
            <a:r>
              <a:rPr lang="en-US" sz="1400" i="1" dirty="0"/>
              <a:t>and </a:t>
            </a:r>
            <a:r>
              <a:rPr lang="en-US" sz="1100" i="1" dirty="0"/>
              <a:t>47 CFR § 15.255.</a:t>
            </a:r>
          </a:p>
          <a:p>
            <a:endParaRPr lang="en-US" sz="1400" i="1" dirty="0"/>
          </a:p>
        </p:txBody>
      </p:sp>
      <p:sp>
        <p:nvSpPr>
          <p:cNvPr id="8" name="Rectangle 2"/>
          <p:cNvSpPr>
            <a:spLocks noChangeArrowheads="1"/>
          </p:cNvSpPr>
          <p:nvPr/>
        </p:nvSpPr>
        <p:spPr bwMode="auto">
          <a:xfrm>
            <a:off x="606671" y="276078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a:spLocks noChangeArrowheads="1"/>
          </p:cNvSpPr>
          <p:nvPr/>
        </p:nvSpPr>
        <p:spPr bwMode="auto">
          <a:xfrm>
            <a:off x="527538" y="3344983"/>
            <a:ext cx="7983416" cy="45719"/>
          </a:xfrm>
          <a:prstGeom prst="rect">
            <a:avLst/>
          </a:prstGeom>
          <a:solidFill>
            <a:srgbClr val="000000"/>
          </a:solidFill>
          <a:ln>
            <a:noFill/>
          </a:ln>
          <a:effectLst/>
          <a:extLst>
            <a:ext uri="{91240B29-F687-4F45-9708-019B960494DF}">
              <a14:hiddenLine xmlns:a14="http://schemas.microsoft.com/office/drawing/2010/main" w="63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606671" y="32179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Federal Communications Commission	FCC 16-89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p:cNvSpPr/>
          <p:nvPr/>
        </p:nvSpPr>
        <p:spPr>
          <a:xfrm>
            <a:off x="155864" y="2760782"/>
            <a:ext cx="8680405" cy="2914024"/>
          </a:xfrm>
          <a:prstGeom prst="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7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P spid="11" grpId="0"/>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pPr marL="0"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80</a:t>
            </a:fld>
            <a:endParaRPr lang="en-US" dirty="0"/>
          </a:p>
        </p:txBody>
      </p:sp>
      <p:pic>
        <p:nvPicPr>
          <p:cNvPr id="4" name="Picture 3"/>
          <p:cNvPicPr>
            <a:picLocks noChangeAspect="1"/>
          </p:cNvPicPr>
          <p:nvPr/>
        </p:nvPicPr>
        <p:blipFill>
          <a:blip r:embed="rId2"/>
          <a:stretch>
            <a:fillRect/>
          </a:stretch>
        </p:blipFill>
        <p:spPr>
          <a:xfrm>
            <a:off x="615461" y="1336571"/>
            <a:ext cx="7757496" cy="4289641"/>
          </a:xfrm>
          <a:prstGeom prst="rect">
            <a:avLst/>
          </a:prstGeom>
        </p:spPr>
      </p:pic>
      <p:sp>
        <p:nvSpPr>
          <p:cNvPr id="6" name="TextBox 5"/>
          <p:cNvSpPr txBox="1"/>
          <p:nvPr/>
        </p:nvSpPr>
        <p:spPr>
          <a:xfrm>
            <a:off x="6930736" y="986863"/>
            <a:ext cx="615462"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265324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MOCA</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Advantages</a:t>
            </a:r>
          </a:p>
          <a:p>
            <a:pPr lvl="1"/>
            <a:r>
              <a:rPr lang="en-US" sz="2000" dirty="0"/>
              <a:t>Per-packet control frames ensure reliable path discovery and recovery</a:t>
            </a:r>
          </a:p>
          <a:p>
            <a:pPr lvl="1"/>
            <a:r>
              <a:rPr lang="en-US" sz="2000" dirty="0"/>
              <a:t>Combined beam switching, </a:t>
            </a:r>
            <a:r>
              <a:rPr lang="en-US" sz="2000" dirty="0" err="1"/>
              <a:t>beamwidth</a:t>
            </a:r>
            <a:r>
              <a:rPr lang="en-US" sz="2000" dirty="0"/>
              <a:t> adaptation and rate selection</a:t>
            </a:r>
          </a:p>
          <a:p>
            <a:pPr lvl="1"/>
            <a:r>
              <a:rPr lang="en-US" sz="2000" dirty="0"/>
              <a:t>No reliance on sensor data or mobility estimation from mobile device</a:t>
            </a:r>
          </a:p>
          <a:p>
            <a:endParaRPr lang="en-US" sz="2400" dirty="0"/>
          </a:p>
          <a:p>
            <a:r>
              <a:rPr lang="en-US" sz="2400" dirty="0"/>
              <a:t>Disadvantages</a:t>
            </a:r>
            <a:endParaRPr lang="en-US" sz="2000" dirty="0"/>
          </a:p>
          <a:p>
            <a:pPr lvl="1"/>
            <a:r>
              <a:rPr lang="en-US" sz="2000" dirty="0"/>
              <a:t>High per-packet overhead of using control frames</a:t>
            </a:r>
          </a:p>
          <a:p>
            <a:pPr lvl="1"/>
            <a:r>
              <a:rPr lang="en-US" sz="2000" dirty="0"/>
              <a:t>Poor performance in presence of high mobility</a:t>
            </a:r>
          </a:p>
          <a:p>
            <a:pPr lvl="1"/>
            <a:r>
              <a:rPr lang="en-US" sz="2000" dirty="0"/>
              <a:t>Like other protocols, reactive in nature</a:t>
            </a:r>
          </a:p>
          <a:p>
            <a:pPr marL="457200" lvl="1" indent="0">
              <a:buNone/>
            </a:pP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81</a:t>
            </a:fld>
            <a:endParaRPr lang="en-US" dirty="0"/>
          </a:p>
        </p:txBody>
      </p:sp>
    </p:spTree>
    <p:extLst>
      <p:ext uri="{BB962C8B-B14F-4D97-AF65-F5344CB8AC3E}">
        <p14:creationId xmlns:p14="http://schemas.microsoft.com/office/powerpoint/2010/main" val="4178879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BeamSpy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err="1"/>
              <a:t>BeamSpy</a:t>
            </a:r>
            <a:endParaRPr lang="en-US" sz="2400" dirty="0"/>
          </a:p>
          <a:p>
            <a:pPr lvl="1"/>
            <a:r>
              <a:rPr lang="en-US" sz="2000" dirty="0"/>
              <a:t>Addresses blockage due to human mobility</a:t>
            </a:r>
          </a:p>
          <a:p>
            <a:pPr lvl="1"/>
            <a:endParaRPr lang="en-US" sz="2000" dirty="0"/>
          </a:p>
          <a:p>
            <a:r>
              <a:rPr lang="en-US" sz="2400" dirty="0"/>
              <a:t>Main idea</a:t>
            </a:r>
          </a:p>
          <a:p>
            <a:pPr lvl="1"/>
            <a:r>
              <a:rPr lang="en-US" sz="2000" dirty="0"/>
              <a:t>Due to shared antenna gain, blockage of one path affects others too</a:t>
            </a:r>
          </a:p>
          <a:p>
            <a:pPr lvl="1"/>
            <a:r>
              <a:rPr lang="en-US" sz="2000" dirty="0"/>
              <a:t>Instead of probing, estimate/predict the signal strength of other paths</a:t>
            </a:r>
          </a:p>
          <a:p>
            <a:pPr lvl="1"/>
            <a:r>
              <a:rPr lang="en-US" sz="2000" dirty="0"/>
              <a:t>Switch to the best one in case of blockage</a:t>
            </a:r>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82</a:t>
            </a:fld>
            <a:endParaRPr lang="en-US" dirty="0"/>
          </a:p>
        </p:txBody>
      </p:sp>
      <p:sp>
        <p:nvSpPr>
          <p:cNvPr id="6" name="TextBox 5"/>
          <p:cNvSpPr txBox="1"/>
          <p:nvPr/>
        </p:nvSpPr>
        <p:spPr>
          <a:xfrm>
            <a:off x="1637767" y="852055"/>
            <a:ext cx="615462"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3964061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BeamSpy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Observation – 1: Channel Sparsity</a:t>
            </a:r>
          </a:p>
          <a:p>
            <a:pPr lvl="1"/>
            <a:r>
              <a:rPr lang="en-US" sz="2000" dirty="0"/>
              <a:t>In a typical environment, there are only a few paths available between </a:t>
            </a:r>
            <a:r>
              <a:rPr lang="en-US" sz="2000" dirty="0" err="1"/>
              <a:t>Tx</a:t>
            </a:r>
            <a:r>
              <a:rPr lang="en-US" sz="2000" dirty="0"/>
              <a:t> and Rx</a:t>
            </a:r>
          </a:p>
          <a:p>
            <a:pPr lvl="1"/>
            <a:r>
              <a:rPr lang="en-US" sz="2000" dirty="0"/>
              <a:t>LOS path and a few strong reflected paths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83</a:t>
            </a:fld>
            <a:endParaRPr lang="en-US" dirty="0"/>
          </a:p>
        </p:txBody>
      </p:sp>
      <p:pic>
        <p:nvPicPr>
          <p:cNvPr id="4" name="Picture 3"/>
          <p:cNvPicPr>
            <a:picLocks noChangeAspect="1"/>
          </p:cNvPicPr>
          <p:nvPr/>
        </p:nvPicPr>
        <p:blipFill>
          <a:blip r:embed="rId2"/>
          <a:stretch>
            <a:fillRect/>
          </a:stretch>
        </p:blipFill>
        <p:spPr>
          <a:xfrm>
            <a:off x="2505405" y="2628901"/>
            <a:ext cx="4723663" cy="3445940"/>
          </a:xfrm>
          <a:prstGeom prst="rect">
            <a:avLst/>
          </a:prstGeom>
        </p:spPr>
      </p:pic>
      <p:sp>
        <p:nvSpPr>
          <p:cNvPr id="8" name="TextBox 7"/>
          <p:cNvSpPr txBox="1"/>
          <p:nvPr/>
        </p:nvSpPr>
        <p:spPr>
          <a:xfrm>
            <a:off x="6930736" y="2944625"/>
            <a:ext cx="615462"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387854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BeamSpy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Observation – 1: Channel sparsity</a:t>
            </a:r>
          </a:p>
          <a:p>
            <a:pPr lvl="1"/>
            <a:r>
              <a:rPr lang="en-US" sz="2000" dirty="0"/>
              <a:t>Experiments for 50 different links 3 types of environments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84</a:t>
            </a:fld>
            <a:endParaRPr lang="en-US" dirty="0"/>
          </a:p>
        </p:txBody>
      </p:sp>
      <p:pic>
        <p:nvPicPr>
          <p:cNvPr id="5" name="Picture 4"/>
          <p:cNvPicPr>
            <a:picLocks noChangeAspect="1"/>
          </p:cNvPicPr>
          <p:nvPr/>
        </p:nvPicPr>
        <p:blipFill>
          <a:blip r:embed="rId2"/>
          <a:stretch>
            <a:fillRect/>
          </a:stretch>
        </p:blipFill>
        <p:spPr>
          <a:xfrm>
            <a:off x="4633697" y="2866292"/>
            <a:ext cx="3998847" cy="2971798"/>
          </a:xfrm>
          <a:prstGeom prst="rect">
            <a:avLst/>
          </a:prstGeom>
        </p:spPr>
      </p:pic>
      <p:pic>
        <p:nvPicPr>
          <p:cNvPr id="8" name="Picture 7"/>
          <p:cNvPicPr>
            <a:picLocks noChangeAspect="1"/>
          </p:cNvPicPr>
          <p:nvPr/>
        </p:nvPicPr>
        <p:blipFill>
          <a:blip r:embed="rId3"/>
          <a:stretch>
            <a:fillRect/>
          </a:stretch>
        </p:blipFill>
        <p:spPr>
          <a:xfrm>
            <a:off x="489972" y="2795953"/>
            <a:ext cx="4012572" cy="2927195"/>
          </a:xfrm>
          <a:prstGeom prst="rect">
            <a:avLst/>
          </a:prstGeom>
        </p:spPr>
      </p:pic>
      <p:sp>
        <p:nvSpPr>
          <p:cNvPr id="9" name="TextBox 8"/>
          <p:cNvSpPr txBox="1"/>
          <p:nvPr/>
        </p:nvSpPr>
        <p:spPr>
          <a:xfrm>
            <a:off x="7827552" y="2269560"/>
            <a:ext cx="615462"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468843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BeamSpy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Observation – 2: Spatial correlation</a:t>
            </a:r>
          </a:p>
          <a:p>
            <a:pPr lvl="1"/>
            <a:r>
              <a:rPr lang="en-US" sz="2000" dirty="0"/>
              <a:t>Blockage of one beam affects the performance of other beams</a:t>
            </a:r>
          </a:p>
          <a:p>
            <a:pPr lvl="1"/>
            <a:r>
              <a:rPr lang="en-US" sz="2000" dirty="0"/>
              <a:t>RSS correlation remains unchanged before and after blockage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85</a:t>
            </a:fld>
            <a:endParaRPr lang="en-US" dirty="0"/>
          </a:p>
        </p:txBody>
      </p:sp>
      <p:pic>
        <p:nvPicPr>
          <p:cNvPr id="5" name="Picture 4"/>
          <p:cNvPicPr>
            <a:picLocks noChangeAspect="1"/>
          </p:cNvPicPr>
          <p:nvPr/>
        </p:nvPicPr>
        <p:blipFill>
          <a:blip r:embed="rId2"/>
          <a:stretch>
            <a:fillRect/>
          </a:stretch>
        </p:blipFill>
        <p:spPr>
          <a:xfrm>
            <a:off x="2224237" y="2656200"/>
            <a:ext cx="4695525" cy="2917200"/>
          </a:xfrm>
          <a:prstGeom prst="rect">
            <a:avLst/>
          </a:prstGeom>
        </p:spPr>
      </p:pic>
      <p:sp>
        <p:nvSpPr>
          <p:cNvPr id="6" name="TextBox 5"/>
          <p:cNvSpPr txBox="1"/>
          <p:nvPr/>
        </p:nvSpPr>
        <p:spPr>
          <a:xfrm>
            <a:off x="6157013" y="2286868"/>
            <a:ext cx="615462"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2162232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BeamSpy</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err="1"/>
              <a:t>BeamSpy</a:t>
            </a:r>
            <a:r>
              <a:rPr lang="en-US" sz="2400" dirty="0"/>
              <a:t> framework</a:t>
            </a:r>
            <a:endParaRPr lang="en-US" sz="1600" dirty="0"/>
          </a:p>
          <a:p>
            <a:pPr lvl="1"/>
            <a:r>
              <a:rPr lang="en-US" sz="2000" dirty="0"/>
              <a:t>Pre-calculate paths and their correlations</a:t>
            </a:r>
          </a:p>
          <a:p>
            <a:pPr lvl="1"/>
            <a:r>
              <a:rPr lang="en-US" sz="2000" dirty="0"/>
              <a:t>When a blockage occurs, use the correlation to calculate SNR of all other paths</a:t>
            </a:r>
          </a:p>
          <a:p>
            <a:pPr lvl="1"/>
            <a:r>
              <a:rPr lang="en-US" sz="2000" dirty="0"/>
              <a:t>Estimate which path will provide highest signal quality, and switch to it</a:t>
            </a:r>
          </a:p>
          <a:p>
            <a:pPr lvl="1"/>
            <a:endParaRPr lang="en-US" sz="2000" dirty="0"/>
          </a:p>
          <a:p>
            <a:r>
              <a:rPr lang="en-US" sz="2400" dirty="0"/>
              <a:t>Advantages </a:t>
            </a:r>
          </a:p>
          <a:p>
            <a:pPr lvl="1"/>
            <a:r>
              <a:rPr lang="en-US" sz="2000" dirty="0"/>
              <a:t>No probing of current or alternate paths required before switching</a:t>
            </a:r>
          </a:p>
          <a:p>
            <a:pPr lvl="1"/>
            <a:r>
              <a:rPr lang="en-US" sz="2000" dirty="0"/>
              <a:t>Low overhead scheme</a:t>
            </a:r>
          </a:p>
          <a:p>
            <a:pPr lvl="1"/>
            <a:endParaRPr lang="en-US" sz="2000" dirty="0"/>
          </a:p>
          <a:p>
            <a:r>
              <a:rPr lang="en-US" sz="2400" dirty="0"/>
              <a:t>Disadvantages</a:t>
            </a:r>
          </a:p>
          <a:p>
            <a:pPr lvl="1"/>
            <a:r>
              <a:rPr lang="en-US" sz="2000" dirty="0"/>
              <a:t>Does not deal with endpoint mobility because path correlations mostly apply </a:t>
            </a:r>
            <a:r>
              <a:rPr lang="en-US" sz="2000"/>
              <a:t>to stationary nodes</a:t>
            </a:r>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86</a:t>
            </a:fld>
            <a:endParaRPr lang="en-US" dirty="0"/>
          </a:p>
        </p:txBody>
      </p:sp>
    </p:spTree>
    <p:extLst>
      <p:ext uri="{BB962C8B-B14F-4D97-AF65-F5344CB8AC3E}">
        <p14:creationId xmlns:p14="http://schemas.microsoft.com/office/powerpoint/2010/main" val="3397326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Millimeter wave sensing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Millimeter wave propagation is unique</a:t>
            </a:r>
            <a:endParaRPr lang="en-US" sz="1600" dirty="0"/>
          </a:p>
          <a:p>
            <a:pPr lvl="1"/>
            <a:r>
              <a:rPr lang="en-US" sz="2000" dirty="0"/>
              <a:t>Directionality</a:t>
            </a:r>
          </a:p>
          <a:p>
            <a:pPr lvl="1"/>
            <a:r>
              <a:rPr lang="en-US" sz="2000" dirty="0"/>
              <a:t>Large RF spectrum</a:t>
            </a:r>
          </a:p>
          <a:p>
            <a:pPr lvl="1"/>
            <a:r>
              <a:rPr lang="en-US" sz="2000" dirty="0"/>
              <a:t>Blockage and reflection from human body</a:t>
            </a:r>
          </a:p>
          <a:p>
            <a:pPr lvl="1"/>
            <a:endParaRPr lang="en-US" sz="2000" dirty="0"/>
          </a:p>
          <a:p>
            <a:r>
              <a:rPr lang="en-US" sz="2400" dirty="0"/>
              <a:t>Exploit human body reflections</a:t>
            </a:r>
          </a:p>
          <a:p>
            <a:pPr lvl="1"/>
            <a:r>
              <a:rPr lang="en-US" sz="2000" dirty="0"/>
              <a:t>Can we analyze the signal reflected from human body to identify any </a:t>
            </a:r>
            <a:r>
              <a:rPr lang="en-US" sz="2000"/>
              <a:t>human motion?</a:t>
            </a:r>
            <a:endParaRPr lang="en-US" sz="2000" dirty="0"/>
          </a:p>
          <a:p>
            <a:pPr lvl="1"/>
            <a:endParaRPr lang="en-US" sz="2000" dirty="0"/>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87</a:t>
            </a:fld>
            <a:endParaRPr lang="en-US" dirty="0"/>
          </a:p>
        </p:txBody>
      </p:sp>
      <p:pic>
        <p:nvPicPr>
          <p:cNvPr id="5" name="Picture 4"/>
          <p:cNvPicPr>
            <a:picLocks noChangeAspect="1"/>
          </p:cNvPicPr>
          <p:nvPr/>
        </p:nvPicPr>
        <p:blipFill>
          <a:blip r:embed="rId2"/>
          <a:stretch>
            <a:fillRect/>
          </a:stretch>
        </p:blipFill>
        <p:spPr>
          <a:xfrm>
            <a:off x="3058207" y="3888002"/>
            <a:ext cx="3027586" cy="2202889"/>
          </a:xfrm>
          <a:prstGeom prst="rect">
            <a:avLst/>
          </a:prstGeom>
        </p:spPr>
      </p:pic>
    </p:spTree>
    <p:extLst>
      <p:ext uri="{BB962C8B-B14F-4D97-AF65-F5344CB8AC3E}">
        <p14:creationId xmlns:p14="http://schemas.microsoft.com/office/powerpoint/2010/main" val="2565228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mmVital</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Millimeter wave sensing of vital signs</a:t>
            </a:r>
            <a:endParaRPr lang="en-US" sz="1600" dirty="0"/>
          </a:p>
          <a:p>
            <a:pPr lvl="1"/>
            <a:r>
              <a:rPr lang="en-US" sz="2000" dirty="0"/>
              <a:t>Signal reflected from human body can be analyzed to determine</a:t>
            </a:r>
          </a:p>
          <a:p>
            <a:pPr lvl="2"/>
            <a:r>
              <a:rPr lang="en-US" sz="1600" dirty="0"/>
              <a:t>Breathing rate</a:t>
            </a:r>
          </a:p>
          <a:p>
            <a:pPr lvl="2"/>
            <a:r>
              <a:rPr lang="en-US" sz="1600" dirty="0"/>
              <a:t>Heart rate</a:t>
            </a:r>
          </a:p>
          <a:p>
            <a:pPr lvl="2"/>
            <a:endParaRPr lang="en-US" sz="1600" dirty="0"/>
          </a:p>
          <a:p>
            <a:pPr lvl="2"/>
            <a:endParaRPr lang="en-US" sz="16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88</a:t>
            </a:fld>
            <a:endParaRPr lang="en-US" dirty="0"/>
          </a:p>
        </p:txBody>
      </p:sp>
      <p:pic>
        <p:nvPicPr>
          <p:cNvPr id="4" name="Picture 3"/>
          <p:cNvPicPr>
            <a:picLocks noChangeAspect="1"/>
          </p:cNvPicPr>
          <p:nvPr/>
        </p:nvPicPr>
        <p:blipFill>
          <a:blip r:embed="rId2"/>
          <a:stretch>
            <a:fillRect/>
          </a:stretch>
        </p:blipFill>
        <p:spPr>
          <a:xfrm>
            <a:off x="4498061" y="2448268"/>
            <a:ext cx="3664800" cy="3899134"/>
          </a:xfrm>
          <a:prstGeom prst="rect">
            <a:avLst/>
          </a:prstGeom>
        </p:spPr>
      </p:pic>
      <p:pic>
        <p:nvPicPr>
          <p:cNvPr id="6" name="Picture 5"/>
          <p:cNvPicPr>
            <a:picLocks noChangeAspect="1"/>
          </p:cNvPicPr>
          <p:nvPr/>
        </p:nvPicPr>
        <p:blipFill>
          <a:blip r:embed="rId3"/>
          <a:stretch>
            <a:fillRect/>
          </a:stretch>
        </p:blipFill>
        <p:spPr>
          <a:xfrm>
            <a:off x="813170" y="3140656"/>
            <a:ext cx="3027586" cy="2202889"/>
          </a:xfrm>
          <a:prstGeom prst="rect">
            <a:avLst/>
          </a:prstGeom>
        </p:spPr>
      </p:pic>
    </p:spTree>
    <p:extLst>
      <p:ext uri="{BB962C8B-B14F-4D97-AF65-F5344CB8AC3E}">
        <p14:creationId xmlns:p14="http://schemas.microsoft.com/office/powerpoint/2010/main" val="21131588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mmVital</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Millimeter wave (</a:t>
            </a:r>
            <a:r>
              <a:rPr lang="en-US" sz="2400" dirty="0" err="1"/>
              <a:t>mmwave</a:t>
            </a:r>
            <a:r>
              <a:rPr lang="en-US" sz="2400" dirty="0"/>
              <a:t>) signal characteristics</a:t>
            </a:r>
          </a:p>
          <a:p>
            <a:endParaRPr lang="en-US" sz="2400" dirty="0"/>
          </a:p>
          <a:p>
            <a:r>
              <a:rPr lang="en-US" sz="2400" dirty="0"/>
              <a:t>Directionality</a:t>
            </a:r>
          </a:p>
          <a:p>
            <a:pPr lvl="1"/>
            <a:r>
              <a:rPr lang="en-US" sz="2000" dirty="0"/>
              <a:t>Because </a:t>
            </a:r>
            <a:r>
              <a:rPr lang="en-US" sz="2000" dirty="0" err="1"/>
              <a:t>mmwave</a:t>
            </a:r>
            <a:r>
              <a:rPr lang="en-US" sz="2000" dirty="0"/>
              <a:t> signal requires directionality, multi-path effect is substantially reduced compared to </a:t>
            </a:r>
            <a:r>
              <a:rPr lang="en-US" sz="2000" dirty="0" err="1"/>
              <a:t>omni</a:t>
            </a:r>
            <a:r>
              <a:rPr lang="en-US" sz="2000" dirty="0"/>
              <a:t>-directional propagation (e.g. </a:t>
            </a:r>
            <a:r>
              <a:rPr lang="en-US" sz="2000" dirty="0" err="1"/>
              <a:t>WiFi</a:t>
            </a:r>
            <a:r>
              <a:rPr lang="en-US" sz="2000" dirty="0"/>
              <a:t>)</a:t>
            </a:r>
          </a:p>
          <a:p>
            <a:pPr lvl="1"/>
            <a:endParaRPr lang="en-US" sz="2000" dirty="0"/>
          </a:p>
          <a:p>
            <a:r>
              <a:rPr lang="en-US" sz="2400" dirty="0" err="1"/>
              <a:t>mmVital</a:t>
            </a:r>
            <a:r>
              <a:rPr lang="en-US" sz="2400" dirty="0"/>
              <a:t> advantages</a:t>
            </a:r>
          </a:p>
          <a:p>
            <a:pPr lvl="1"/>
            <a:r>
              <a:rPr lang="en-US" sz="2000" dirty="0"/>
              <a:t>No wearables</a:t>
            </a:r>
          </a:p>
          <a:p>
            <a:pPr lvl="2"/>
            <a:r>
              <a:rPr lang="en-US" sz="1600" dirty="0"/>
              <a:t>A user does not have wear any devices to measure the breathing and heart rates</a:t>
            </a:r>
          </a:p>
          <a:p>
            <a:pPr lvl="1"/>
            <a:r>
              <a:rPr lang="en-US" sz="2000" dirty="0"/>
              <a:t>Smart home and offices</a:t>
            </a:r>
          </a:p>
          <a:p>
            <a:pPr lvl="2"/>
            <a:r>
              <a:rPr lang="en-US" sz="1600" dirty="0"/>
              <a:t>Enables </a:t>
            </a:r>
            <a:r>
              <a:rPr lang="en-US" sz="1600" dirty="0" err="1"/>
              <a:t>smarthome</a:t>
            </a:r>
            <a:r>
              <a:rPr lang="en-US" sz="1600" dirty="0"/>
              <a:t> type applications where sensors deployed in the home constantly sense human activities and health</a:t>
            </a:r>
          </a:p>
          <a:p>
            <a:pPr lvl="1"/>
            <a:r>
              <a:rPr lang="en-US" sz="2000" dirty="0"/>
              <a:t>Infrastructure reuse</a:t>
            </a:r>
          </a:p>
          <a:p>
            <a:pPr lvl="2"/>
            <a:r>
              <a:rPr lang="en-US" sz="1600" dirty="0"/>
              <a:t>Reuse the communication infrastructure for performing sensing reduces the cost of deploying additional sensors</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89</a:t>
            </a:fld>
            <a:endParaRPr lang="en-US" dirty="0"/>
          </a:p>
        </p:txBody>
      </p:sp>
    </p:spTree>
    <p:extLst>
      <p:ext uri="{BB962C8B-B14F-4D97-AF65-F5344CB8AC3E}">
        <p14:creationId xmlns:p14="http://schemas.microsoft.com/office/powerpoint/2010/main" val="222945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582"/>
          </a:xfrm>
          <a:solidFill>
            <a:srgbClr val="1E6238"/>
          </a:solidFill>
        </p:spPr>
        <p:txBody>
          <a:bodyPr>
            <a:normAutofit/>
          </a:bodyPr>
          <a:lstStyle/>
          <a:p>
            <a:pPr algn="ctr"/>
            <a:r>
              <a:rPr lang="en-US" sz="3200" b="1" dirty="0">
                <a:solidFill>
                  <a:schemeClr val="bg1"/>
                </a:solidFill>
              </a:rPr>
              <a:t>How bad is the path loss at 60 GHz?</a:t>
            </a: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Transmit power = 18 </a:t>
            </a:r>
            <a:r>
              <a:rPr lang="en-US" sz="2400" dirty="0" err="1"/>
              <a:t>dBm</a:t>
            </a:r>
            <a:endParaRPr lang="en-US" sz="2400" dirty="0"/>
          </a:p>
          <a:p>
            <a:r>
              <a:rPr lang="en-US" sz="2400" dirty="0"/>
              <a:t>Transmit antenna gain = 8 dB, receive antenna gain = 8 dB</a:t>
            </a:r>
          </a:p>
          <a:p>
            <a:endParaRPr lang="en-US" sz="2400" dirty="0"/>
          </a:p>
          <a:p>
            <a:endParaRPr lang="en-US" sz="2400" dirty="0"/>
          </a:p>
          <a:p>
            <a:endParaRPr lang="en-US" sz="2400" dirty="0"/>
          </a:p>
          <a:p>
            <a:endParaRPr lang="en-US" sz="2400" dirty="0"/>
          </a:p>
          <a:p>
            <a:r>
              <a:rPr lang="en-US" sz="2400" dirty="0"/>
              <a:t>Receiver sensitivity for minimum MCS = -80 </a:t>
            </a:r>
            <a:r>
              <a:rPr lang="en-US" sz="2400" dirty="0" err="1"/>
              <a:t>dBm</a:t>
            </a:r>
            <a:r>
              <a:rPr lang="en-US" sz="2400" dirty="0"/>
              <a:t> </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1916208" y="1797723"/>
                <a:ext cx="5014528" cy="400110"/>
              </a:xfrm>
              <a:prstGeom prst="rect">
                <a:avLst/>
              </a:prstGeom>
              <a:ln>
                <a:solidFill>
                  <a:srgbClr val="4472C4"/>
                </a:solidFill>
              </a:ln>
            </p:spPr>
            <p:style>
              <a:lnRef idx="2">
                <a:schemeClr val="dk1"/>
              </a:lnRef>
              <a:fillRef idx="1">
                <a:schemeClr val="lt1"/>
              </a:fillRef>
              <a:effectRef idx="0">
                <a:schemeClr val="dk1"/>
              </a:effectRef>
              <a:fontRef idx="minor">
                <a:schemeClr val="dk1"/>
              </a:fontRef>
            </p:style>
            <p:txBody>
              <a:bodyPr wrap="square" rtlCol="0">
                <a:spAutoFit/>
              </a:bodyPr>
              <a:lstStyle/>
              <a:p>
                <a:pPr lvl="1" algn="ctr"/>
                <a14:m>
                  <m:oMathPara xmlns:m="http://schemas.openxmlformats.org/officeDocument/2006/math">
                    <m:oMathParaPr>
                      <m:jc m:val="centerGroup"/>
                    </m:oMathParaPr>
                    <m:oMath xmlns:m="http://schemas.openxmlformats.org/officeDocument/2006/math">
                      <m:r>
                        <m:rPr>
                          <m:sty m:val="p"/>
                        </m:rPr>
                        <a:rPr lang="en-US" sz="2000" b="0" i="0" smtClean="0">
                          <a:solidFill>
                            <a:srgbClr val="4472C4"/>
                          </a:solidFill>
                          <a:latin typeface="Cambria Math" panose="02040503050406030204" pitchFamily="18" charset="0"/>
                        </a:rPr>
                        <m:t>L</m:t>
                      </m:r>
                      <m:r>
                        <m:rPr>
                          <m:sty m:val="p"/>
                        </m:rPr>
                        <a:rPr lang="en-US" sz="2000" b="0" i="0" baseline="-25000" smtClean="0">
                          <a:solidFill>
                            <a:srgbClr val="4472C4"/>
                          </a:solidFill>
                          <a:latin typeface="Cambria Math" panose="02040503050406030204" pitchFamily="18" charset="0"/>
                        </a:rPr>
                        <m:t>dB</m:t>
                      </m:r>
                      <m:r>
                        <a:rPr lang="en-US" sz="2000" b="0" i="0" smtClean="0">
                          <a:solidFill>
                            <a:srgbClr val="4472C4"/>
                          </a:solidFill>
                          <a:latin typeface="Cambria Math" panose="02040503050406030204" pitchFamily="18" charset="0"/>
                        </a:rPr>
                        <m:t>=</m:t>
                      </m:r>
                      <m:r>
                        <a:rPr lang="en-US" sz="2000" b="0" i="1" smtClean="0">
                          <a:solidFill>
                            <a:srgbClr val="4472C4"/>
                          </a:solidFill>
                          <a:latin typeface="Cambria Math" panose="02040503050406030204" pitchFamily="18" charset="0"/>
                        </a:rPr>
                        <m:t>20</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 </m:t>
                          </m:r>
                          <m:r>
                            <a:rPr lang="en-US" sz="2000" b="0" i="1" smtClean="0">
                              <a:solidFill>
                                <a:srgbClr val="4472C4"/>
                              </a:solidFill>
                              <a:latin typeface="Cambria Math" panose="02040503050406030204" pitchFamily="18" charset="0"/>
                            </a:rPr>
                            <m:t>𝑓</m:t>
                          </m:r>
                          <m:r>
                            <a:rPr lang="en-US" sz="2000" b="0" i="1" smtClean="0">
                              <a:solidFill>
                                <a:srgbClr val="4472C4"/>
                              </a:solidFill>
                              <a:latin typeface="Cambria Math" panose="02040503050406030204" pitchFamily="18" charset="0"/>
                            </a:rPr>
                            <m:t>+10 </m:t>
                          </m:r>
                          <m:r>
                            <a:rPr lang="en-US" sz="2000" b="0" i="1" smtClean="0">
                              <a:solidFill>
                                <a:srgbClr val="4472C4"/>
                              </a:solidFill>
                              <a:latin typeface="Cambria Math" panose="02040503050406030204" pitchFamily="18" charset="0"/>
                            </a:rPr>
                            <m:t>𝑛</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𝑑</m:t>
                              </m:r>
                              <m:r>
                                <a:rPr lang="en-US" sz="2000" b="0" i="1" smtClean="0">
                                  <a:solidFill>
                                    <a:srgbClr val="4472C4"/>
                                  </a:solidFill>
                                  <a:latin typeface="Cambria Math" panose="02040503050406030204" pitchFamily="18" charset="0"/>
                                </a:rPr>
                                <m:t> −27.55</m:t>
                              </m:r>
                            </m:e>
                          </m:func>
                        </m:e>
                      </m:func>
                    </m:oMath>
                  </m:oMathPara>
                </a14:m>
                <a:endParaRPr lang="en-US" sz="2000" dirty="0">
                  <a:solidFill>
                    <a:srgbClr val="4472C4"/>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16208" y="1797723"/>
                <a:ext cx="5014528" cy="400110"/>
              </a:xfrm>
              <a:prstGeom prst="rect">
                <a:avLst/>
              </a:prstGeom>
              <a:blipFill>
                <a:blip r:embed="rId2"/>
                <a:stretch>
                  <a:fillRect b="-11765"/>
                </a:stretch>
              </a:blipFill>
              <a:ln>
                <a:solidFill>
                  <a:srgbClr val="4472C4"/>
                </a:solidFill>
              </a:ln>
            </p:spPr>
            <p:txBody>
              <a:bodyPr/>
              <a:lstStyle/>
              <a:p>
                <a:r>
                  <a:rPr lang="en-US">
                    <a:noFill/>
                  </a:rPr>
                  <a:t> </a:t>
                </a:r>
              </a:p>
            </p:txBody>
          </p:sp>
        </mc:Fallback>
      </mc:AlternateContent>
      <p:sp>
        <p:nvSpPr>
          <p:cNvPr id="6" name="Rectangle 5"/>
          <p:cNvSpPr/>
          <p:nvPr/>
        </p:nvSpPr>
        <p:spPr>
          <a:xfrm>
            <a:off x="2407637" y="2236945"/>
            <a:ext cx="5609492" cy="1015663"/>
          </a:xfrm>
          <a:prstGeom prst="rect">
            <a:avLst/>
          </a:prstGeom>
        </p:spPr>
        <p:txBody>
          <a:bodyPr wrap="square">
            <a:spAutoFit/>
          </a:bodyPr>
          <a:lstStyle/>
          <a:p>
            <a:pPr lvl="1"/>
            <a:r>
              <a:rPr lang="en-US" sz="2000" dirty="0"/>
              <a:t>f = signal frequency in MHz</a:t>
            </a:r>
          </a:p>
          <a:p>
            <a:pPr lvl="1"/>
            <a:r>
              <a:rPr lang="en-US" sz="2000" dirty="0"/>
              <a:t>d = distance between </a:t>
            </a:r>
            <a:r>
              <a:rPr lang="en-US" sz="2000" dirty="0" err="1"/>
              <a:t>Tx</a:t>
            </a:r>
            <a:r>
              <a:rPr lang="en-US" sz="2000" dirty="0"/>
              <a:t> and Rx in meters,</a:t>
            </a:r>
          </a:p>
          <a:p>
            <a:pPr lvl="1"/>
            <a:r>
              <a:rPr lang="en-US" sz="2000" dirty="0"/>
              <a:t>n = 4 (path loss exponent)</a:t>
            </a:r>
          </a:p>
        </p:txBody>
      </p:sp>
      <p:graphicFrame>
        <p:nvGraphicFramePr>
          <p:cNvPr id="4" name="Table 3"/>
          <p:cNvGraphicFramePr>
            <a:graphicFrameLocks noGrp="1"/>
          </p:cNvGraphicFramePr>
          <p:nvPr>
            <p:extLst>
              <p:ext uri="{D42A27DB-BD31-4B8C-83A1-F6EECF244321}">
                <p14:modId xmlns:p14="http://schemas.microsoft.com/office/powerpoint/2010/main" val="2888962192"/>
              </p:ext>
            </p:extLst>
          </p:nvPr>
        </p:nvGraphicFramePr>
        <p:xfrm>
          <a:off x="1951808" y="4523569"/>
          <a:ext cx="4064000" cy="14833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393233750"/>
                    </a:ext>
                  </a:extLst>
                </a:gridCol>
                <a:gridCol w="2032000">
                  <a:extLst>
                    <a:ext uri="{9D8B030D-6E8A-4147-A177-3AD203B41FA5}">
                      <a16:colId xmlns:a16="http://schemas.microsoft.com/office/drawing/2014/main" val="2433865654"/>
                    </a:ext>
                  </a:extLst>
                </a:gridCol>
              </a:tblGrid>
              <a:tr h="370840">
                <a:tc>
                  <a:txBody>
                    <a:bodyPr/>
                    <a:lstStyle/>
                    <a:p>
                      <a:r>
                        <a:rPr lang="en-US" b="1" dirty="0"/>
                        <a:t>f</a:t>
                      </a:r>
                    </a:p>
                  </a:txBody>
                  <a:tcPr/>
                </a:tc>
                <a:tc>
                  <a:txBody>
                    <a:bodyPr/>
                    <a:lstStyle/>
                    <a:p>
                      <a:r>
                        <a:rPr lang="en-US" b="1" dirty="0"/>
                        <a:t>Range</a:t>
                      </a:r>
                      <a:r>
                        <a:rPr lang="en-US" b="1" baseline="0" dirty="0"/>
                        <a:t> (m)</a:t>
                      </a:r>
                      <a:endParaRPr lang="en-US" b="1" dirty="0"/>
                    </a:p>
                  </a:txBody>
                  <a:tcPr/>
                </a:tc>
                <a:extLst>
                  <a:ext uri="{0D108BD9-81ED-4DB2-BD59-A6C34878D82A}">
                    <a16:rowId xmlns:a16="http://schemas.microsoft.com/office/drawing/2014/main" val="164290728"/>
                  </a:ext>
                </a:extLst>
              </a:tr>
              <a:tr h="370840">
                <a:tc>
                  <a:txBody>
                    <a:bodyPr/>
                    <a:lstStyle/>
                    <a:p>
                      <a:r>
                        <a:rPr lang="en-US" dirty="0"/>
                        <a:t>2.4</a:t>
                      </a:r>
                      <a:r>
                        <a:rPr lang="en-US" baseline="0" dirty="0"/>
                        <a:t> GHz</a:t>
                      </a:r>
                      <a:endParaRPr lang="en-US" dirty="0"/>
                    </a:p>
                  </a:txBody>
                  <a:tcPr/>
                </a:tc>
                <a:tc>
                  <a:txBody>
                    <a:bodyPr/>
                    <a:lstStyle/>
                    <a:p>
                      <a:endParaRPr lang="en-US" dirty="0"/>
                    </a:p>
                  </a:txBody>
                  <a:tcPr/>
                </a:tc>
                <a:extLst>
                  <a:ext uri="{0D108BD9-81ED-4DB2-BD59-A6C34878D82A}">
                    <a16:rowId xmlns:a16="http://schemas.microsoft.com/office/drawing/2014/main" val="296831894"/>
                  </a:ext>
                </a:extLst>
              </a:tr>
              <a:tr h="370840">
                <a:tc>
                  <a:txBody>
                    <a:bodyPr/>
                    <a:lstStyle/>
                    <a:p>
                      <a:r>
                        <a:rPr lang="en-US" dirty="0"/>
                        <a:t>5 GHz</a:t>
                      </a:r>
                    </a:p>
                  </a:txBody>
                  <a:tcPr/>
                </a:tc>
                <a:tc>
                  <a:txBody>
                    <a:bodyPr/>
                    <a:lstStyle/>
                    <a:p>
                      <a:endParaRPr lang="en-US" dirty="0"/>
                    </a:p>
                  </a:txBody>
                  <a:tcPr/>
                </a:tc>
                <a:extLst>
                  <a:ext uri="{0D108BD9-81ED-4DB2-BD59-A6C34878D82A}">
                    <a16:rowId xmlns:a16="http://schemas.microsoft.com/office/drawing/2014/main" val="3810925929"/>
                  </a:ext>
                </a:extLst>
              </a:tr>
              <a:tr h="370840">
                <a:tc>
                  <a:txBody>
                    <a:bodyPr/>
                    <a:lstStyle/>
                    <a:p>
                      <a:r>
                        <a:rPr lang="en-US" dirty="0"/>
                        <a:t>60</a:t>
                      </a:r>
                      <a:r>
                        <a:rPr lang="en-US" baseline="0" dirty="0"/>
                        <a:t> GHz</a:t>
                      </a:r>
                      <a:endParaRPr lang="en-US" dirty="0"/>
                    </a:p>
                  </a:txBody>
                  <a:tcPr/>
                </a:tc>
                <a:tc>
                  <a:txBody>
                    <a:bodyPr/>
                    <a:lstStyle/>
                    <a:p>
                      <a:endParaRPr lang="en-US" dirty="0"/>
                    </a:p>
                  </a:txBody>
                  <a:tcPr/>
                </a:tc>
                <a:extLst>
                  <a:ext uri="{0D108BD9-81ED-4DB2-BD59-A6C34878D82A}">
                    <a16:rowId xmlns:a16="http://schemas.microsoft.com/office/drawing/2014/main" val="2673338223"/>
                  </a:ext>
                </a:extLst>
              </a:tr>
            </a:tbl>
          </a:graphicData>
        </a:graphic>
      </p:graphicFrame>
    </p:spTree>
    <p:extLst>
      <p:ext uri="{BB962C8B-B14F-4D97-AF65-F5344CB8AC3E}">
        <p14:creationId xmlns:p14="http://schemas.microsoft.com/office/powerpoint/2010/main" val="22217558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mmVital</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How to measure vital signs using reflected signal?</a:t>
            </a:r>
          </a:p>
          <a:p>
            <a:endParaRPr lang="en-US" sz="2400" dirty="0"/>
          </a:p>
          <a:p>
            <a:r>
              <a:rPr lang="en-US" sz="2400" dirty="0"/>
              <a:t>Measure the RSS at the receiver</a:t>
            </a:r>
          </a:p>
          <a:p>
            <a:pPr lvl="1"/>
            <a:r>
              <a:rPr lang="en-US" sz="2000" dirty="0"/>
              <a:t>RSS varies due to human body motion of heart beat and breathing</a:t>
            </a:r>
          </a:p>
          <a:p>
            <a:pPr lvl="1"/>
            <a:endParaRPr lang="en-US" sz="2000" dirty="0"/>
          </a:p>
          <a:p>
            <a:r>
              <a:rPr lang="en-US" sz="2400" dirty="0"/>
              <a:t>Apply frequency filtering</a:t>
            </a:r>
          </a:p>
          <a:p>
            <a:endParaRPr lang="en-US" sz="2400" dirty="0"/>
          </a:p>
          <a:p>
            <a:pPr lvl="1"/>
            <a:r>
              <a:rPr lang="en-US" sz="2000" dirty="0"/>
              <a:t>Normal breathing rate: 5-25 Breaths per minute (Bpm)</a:t>
            </a:r>
          </a:p>
          <a:p>
            <a:pPr lvl="2"/>
            <a:r>
              <a:rPr lang="en-US" sz="1600" dirty="0"/>
              <a:t>Frequency range: 0.08 – 0.42 Hz</a:t>
            </a:r>
          </a:p>
          <a:p>
            <a:pPr lvl="2"/>
            <a:endParaRPr lang="en-US" sz="1600" dirty="0"/>
          </a:p>
          <a:p>
            <a:pPr lvl="1"/>
            <a:r>
              <a:rPr lang="en-US" sz="2000" dirty="0"/>
              <a:t>Normal heart rate: 50-220 beats per minute (bpm)</a:t>
            </a:r>
          </a:p>
          <a:p>
            <a:pPr lvl="2"/>
            <a:r>
              <a:rPr lang="en-US" sz="1600" dirty="0"/>
              <a:t>Frequency range: 0.83 – 3.66 Hz</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90</a:t>
            </a:fld>
            <a:endParaRPr lang="en-US" dirty="0"/>
          </a:p>
        </p:txBody>
      </p:sp>
    </p:spTree>
    <p:extLst>
      <p:ext uri="{BB962C8B-B14F-4D97-AF65-F5344CB8AC3E}">
        <p14:creationId xmlns:p14="http://schemas.microsoft.com/office/powerpoint/2010/main" val="25065189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mmVital</a:t>
            </a:r>
            <a:endParaRPr lang="en-US" sz="3200" b="1" dirty="0">
              <a:solidFill>
                <a:schemeClr val="bg1"/>
              </a:solidFill>
            </a:endParaRP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91</a:t>
            </a:fld>
            <a:endParaRPr lang="en-US" dirty="0"/>
          </a:p>
        </p:txBody>
      </p:sp>
      <p:pic>
        <p:nvPicPr>
          <p:cNvPr id="4" name="Picture 3"/>
          <p:cNvPicPr>
            <a:picLocks noChangeAspect="1"/>
          </p:cNvPicPr>
          <p:nvPr/>
        </p:nvPicPr>
        <p:blipFill>
          <a:blip r:embed="rId2"/>
          <a:stretch>
            <a:fillRect/>
          </a:stretch>
        </p:blipFill>
        <p:spPr>
          <a:xfrm>
            <a:off x="2668892" y="1132446"/>
            <a:ext cx="3715820" cy="801862"/>
          </a:xfrm>
          <a:prstGeom prst="rect">
            <a:avLst/>
          </a:prstGeom>
        </p:spPr>
      </p:pic>
      <p:sp>
        <p:nvSpPr>
          <p:cNvPr id="5" name="TextBox 4"/>
          <p:cNvSpPr txBox="1"/>
          <p:nvPr/>
        </p:nvSpPr>
        <p:spPr>
          <a:xfrm>
            <a:off x="4192693" y="2093201"/>
            <a:ext cx="668215" cy="369332"/>
          </a:xfrm>
          <a:prstGeom prst="rect">
            <a:avLst/>
          </a:prstGeom>
          <a:noFill/>
          <a:ln>
            <a:solidFill>
              <a:schemeClr val="tx1"/>
            </a:solidFill>
          </a:ln>
        </p:spPr>
        <p:txBody>
          <a:bodyPr wrap="square" rtlCol="0">
            <a:spAutoFit/>
          </a:bodyPr>
          <a:lstStyle/>
          <a:p>
            <a:pPr algn="ctr"/>
            <a:r>
              <a:rPr lang="en-US" dirty="0"/>
              <a:t>FFT</a:t>
            </a:r>
          </a:p>
        </p:txBody>
      </p:sp>
      <p:sp>
        <p:nvSpPr>
          <p:cNvPr id="8" name="TextBox 7"/>
          <p:cNvSpPr txBox="1"/>
          <p:nvPr/>
        </p:nvSpPr>
        <p:spPr>
          <a:xfrm>
            <a:off x="3265105" y="793599"/>
            <a:ext cx="2523392" cy="369332"/>
          </a:xfrm>
          <a:prstGeom prst="rect">
            <a:avLst/>
          </a:prstGeom>
          <a:noFill/>
        </p:spPr>
        <p:txBody>
          <a:bodyPr wrap="square" rtlCol="0">
            <a:spAutoFit/>
          </a:bodyPr>
          <a:lstStyle/>
          <a:p>
            <a:pPr algn="ctr"/>
            <a:r>
              <a:rPr lang="en-US" dirty="0"/>
              <a:t>Time series RSS values</a:t>
            </a:r>
          </a:p>
        </p:txBody>
      </p:sp>
      <p:cxnSp>
        <p:nvCxnSpPr>
          <p:cNvPr id="11" name="Straight Arrow Connector 10"/>
          <p:cNvCxnSpPr/>
          <p:nvPr/>
        </p:nvCxnSpPr>
        <p:spPr>
          <a:xfrm flipV="1">
            <a:off x="3727938" y="2471325"/>
            <a:ext cx="0" cy="82579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27938" y="3297115"/>
            <a:ext cx="1828800"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870960" y="2641600"/>
            <a:ext cx="241300" cy="655516"/>
            <a:chOff x="3870960" y="2786380"/>
            <a:chExt cx="241300" cy="510736"/>
          </a:xfrm>
        </p:grpSpPr>
        <p:cxnSp>
          <p:nvCxnSpPr>
            <p:cNvPr id="18" name="Straight Arrow Connector 17"/>
            <p:cNvCxnSpPr/>
            <p:nvPr/>
          </p:nvCxnSpPr>
          <p:spPr>
            <a:xfrm flipV="1">
              <a:off x="3870960" y="3101340"/>
              <a:ext cx="0" cy="19577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939540" y="2786380"/>
              <a:ext cx="0" cy="51073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025900" y="2913380"/>
              <a:ext cx="0" cy="38373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112260" y="2997200"/>
              <a:ext cx="0" cy="29991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4643120" y="3038615"/>
            <a:ext cx="478300" cy="254593"/>
            <a:chOff x="4643120" y="2782472"/>
            <a:chExt cx="241300" cy="510736"/>
          </a:xfrm>
        </p:grpSpPr>
        <p:cxnSp>
          <p:nvCxnSpPr>
            <p:cNvPr id="25" name="Straight Arrow Connector 24"/>
            <p:cNvCxnSpPr/>
            <p:nvPr/>
          </p:nvCxnSpPr>
          <p:spPr>
            <a:xfrm flipV="1">
              <a:off x="4643120" y="3097432"/>
              <a:ext cx="0" cy="19577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711700" y="2782472"/>
              <a:ext cx="0" cy="51073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798060" y="2909472"/>
              <a:ext cx="0" cy="38373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884420" y="2993292"/>
              <a:ext cx="0" cy="29991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6156308" y="1733956"/>
            <a:ext cx="668215" cy="369332"/>
          </a:xfrm>
          <a:prstGeom prst="rect">
            <a:avLst/>
          </a:prstGeom>
          <a:noFill/>
        </p:spPr>
        <p:txBody>
          <a:bodyPr wrap="square" rtlCol="0">
            <a:spAutoFit/>
          </a:bodyPr>
          <a:lstStyle/>
          <a:p>
            <a:pPr algn="ctr"/>
            <a:r>
              <a:rPr lang="en-US" dirty="0"/>
              <a:t>t</a:t>
            </a:r>
          </a:p>
        </p:txBody>
      </p:sp>
      <p:sp>
        <p:nvSpPr>
          <p:cNvPr id="36" name="TextBox 35"/>
          <p:cNvSpPr txBox="1"/>
          <p:nvPr/>
        </p:nvSpPr>
        <p:spPr>
          <a:xfrm>
            <a:off x="5419382" y="3186284"/>
            <a:ext cx="668215" cy="369332"/>
          </a:xfrm>
          <a:prstGeom prst="rect">
            <a:avLst/>
          </a:prstGeom>
          <a:noFill/>
        </p:spPr>
        <p:txBody>
          <a:bodyPr wrap="square" rtlCol="0">
            <a:spAutoFit/>
          </a:bodyPr>
          <a:lstStyle/>
          <a:p>
            <a:pPr algn="ctr"/>
            <a:r>
              <a:rPr lang="en-US" dirty="0"/>
              <a:t>f</a:t>
            </a:r>
          </a:p>
        </p:txBody>
      </p:sp>
      <p:sp>
        <p:nvSpPr>
          <p:cNvPr id="37" name="TextBox 36"/>
          <p:cNvSpPr txBox="1"/>
          <p:nvPr/>
        </p:nvSpPr>
        <p:spPr>
          <a:xfrm>
            <a:off x="923192" y="3578533"/>
            <a:ext cx="2558562" cy="646331"/>
          </a:xfrm>
          <a:prstGeom prst="rect">
            <a:avLst/>
          </a:prstGeom>
          <a:noFill/>
          <a:ln>
            <a:solidFill>
              <a:schemeClr val="tx1"/>
            </a:solidFill>
          </a:ln>
        </p:spPr>
        <p:txBody>
          <a:bodyPr wrap="square" rtlCol="0">
            <a:spAutoFit/>
          </a:bodyPr>
          <a:lstStyle/>
          <a:p>
            <a:pPr algn="ctr"/>
            <a:r>
              <a:rPr lang="en-US" dirty="0"/>
              <a:t>Breathing filter </a:t>
            </a:r>
          </a:p>
          <a:p>
            <a:pPr algn="ctr"/>
            <a:r>
              <a:rPr lang="en-US" dirty="0"/>
              <a:t>(0.08 – 0.42 Hz)</a:t>
            </a:r>
          </a:p>
        </p:txBody>
      </p:sp>
      <p:sp>
        <p:nvSpPr>
          <p:cNvPr id="38" name="TextBox 37"/>
          <p:cNvSpPr txBox="1"/>
          <p:nvPr/>
        </p:nvSpPr>
        <p:spPr>
          <a:xfrm>
            <a:off x="5545242" y="3578532"/>
            <a:ext cx="2558562" cy="646331"/>
          </a:xfrm>
          <a:prstGeom prst="rect">
            <a:avLst/>
          </a:prstGeom>
          <a:noFill/>
          <a:ln>
            <a:solidFill>
              <a:schemeClr val="tx1"/>
            </a:solidFill>
          </a:ln>
        </p:spPr>
        <p:txBody>
          <a:bodyPr wrap="square" rtlCol="0">
            <a:spAutoFit/>
          </a:bodyPr>
          <a:lstStyle/>
          <a:p>
            <a:pPr algn="ctr"/>
            <a:r>
              <a:rPr lang="en-US" dirty="0"/>
              <a:t>Heart rate filter </a:t>
            </a:r>
          </a:p>
          <a:p>
            <a:pPr algn="ctr"/>
            <a:r>
              <a:rPr lang="en-US" dirty="0"/>
              <a:t>(0.83 – 3.66 Hz)</a:t>
            </a:r>
          </a:p>
        </p:txBody>
      </p:sp>
      <p:sp>
        <p:nvSpPr>
          <p:cNvPr id="39" name="TextBox 38"/>
          <p:cNvSpPr txBox="1"/>
          <p:nvPr/>
        </p:nvSpPr>
        <p:spPr>
          <a:xfrm>
            <a:off x="1786531" y="4478847"/>
            <a:ext cx="668215" cy="369332"/>
          </a:xfrm>
          <a:prstGeom prst="rect">
            <a:avLst/>
          </a:prstGeom>
          <a:noFill/>
          <a:ln>
            <a:solidFill>
              <a:schemeClr val="tx1"/>
            </a:solidFill>
          </a:ln>
        </p:spPr>
        <p:txBody>
          <a:bodyPr wrap="square" rtlCol="0">
            <a:spAutoFit/>
          </a:bodyPr>
          <a:lstStyle/>
          <a:p>
            <a:pPr algn="ctr"/>
            <a:r>
              <a:rPr lang="en-US" dirty="0"/>
              <a:t>IFFT</a:t>
            </a:r>
          </a:p>
        </p:txBody>
      </p:sp>
      <p:sp>
        <p:nvSpPr>
          <p:cNvPr id="40" name="TextBox 39"/>
          <p:cNvSpPr txBox="1"/>
          <p:nvPr/>
        </p:nvSpPr>
        <p:spPr>
          <a:xfrm>
            <a:off x="6490415" y="4478847"/>
            <a:ext cx="668215" cy="369332"/>
          </a:xfrm>
          <a:prstGeom prst="rect">
            <a:avLst/>
          </a:prstGeom>
          <a:noFill/>
          <a:ln>
            <a:solidFill>
              <a:schemeClr val="tx1"/>
            </a:solidFill>
          </a:ln>
        </p:spPr>
        <p:txBody>
          <a:bodyPr wrap="square" rtlCol="0">
            <a:spAutoFit/>
          </a:bodyPr>
          <a:lstStyle/>
          <a:p>
            <a:pPr algn="ctr"/>
            <a:r>
              <a:rPr lang="en-US" dirty="0"/>
              <a:t>IFFT</a:t>
            </a:r>
          </a:p>
        </p:txBody>
      </p:sp>
      <p:pic>
        <p:nvPicPr>
          <p:cNvPr id="41" name="Picture 40"/>
          <p:cNvPicPr>
            <a:picLocks noChangeAspect="1"/>
          </p:cNvPicPr>
          <p:nvPr/>
        </p:nvPicPr>
        <p:blipFill>
          <a:blip r:embed="rId3"/>
          <a:stretch>
            <a:fillRect/>
          </a:stretch>
        </p:blipFill>
        <p:spPr>
          <a:xfrm>
            <a:off x="1102296" y="5244453"/>
            <a:ext cx="2174760" cy="686223"/>
          </a:xfrm>
          <a:prstGeom prst="rect">
            <a:avLst/>
          </a:prstGeom>
        </p:spPr>
      </p:pic>
      <p:pic>
        <p:nvPicPr>
          <p:cNvPr id="42" name="Picture 41"/>
          <p:cNvPicPr>
            <a:picLocks noChangeAspect="1"/>
          </p:cNvPicPr>
          <p:nvPr/>
        </p:nvPicPr>
        <p:blipFill>
          <a:blip r:embed="rId4"/>
          <a:stretch>
            <a:fillRect/>
          </a:stretch>
        </p:blipFill>
        <p:spPr>
          <a:xfrm>
            <a:off x="5753954" y="5148995"/>
            <a:ext cx="2349850" cy="720092"/>
          </a:xfrm>
          <a:prstGeom prst="rect">
            <a:avLst/>
          </a:prstGeom>
        </p:spPr>
      </p:pic>
      <p:cxnSp>
        <p:nvCxnSpPr>
          <p:cNvPr id="45" name="Straight Arrow Connector 44"/>
          <p:cNvCxnSpPr>
            <a:stCxn id="4" idx="2"/>
            <a:endCxn id="5" idx="0"/>
          </p:cNvCxnSpPr>
          <p:nvPr/>
        </p:nvCxnSpPr>
        <p:spPr>
          <a:xfrm flipH="1">
            <a:off x="4526801" y="1934308"/>
            <a:ext cx="1" cy="15889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2454746" y="3038615"/>
            <a:ext cx="1027008" cy="332335"/>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854699" y="2884220"/>
            <a:ext cx="1095520" cy="60632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7" idx="2"/>
            <a:endCxn id="39" idx="0"/>
          </p:cNvCxnSpPr>
          <p:nvPr/>
        </p:nvCxnSpPr>
        <p:spPr>
          <a:xfrm flipH="1">
            <a:off x="2120639" y="4224864"/>
            <a:ext cx="81834" cy="25398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9" idx="2"/>
          </p:cNvCxnSpPr>
          <p:nvPr/>
        </p:nvCxnSpPr>
        <p:spPr>
          <a:xfrm flipH="1">
            <a:off x="2120638" y="4848179"/>
            <a:ext cx="1" cy="30081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8" idx="2"/>
            <a:endCxn id="40" idx="0"/>
          </p:cNvCxnSpPr>
          <p:nvPr/>
        </p:nvCxnSpPr>
        <p:spPr>
          <a:xfrm>
            <a:off x="6824523" y="4224863"/>
            <a:ext cx="0" cy="25398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0" idx="2"/>
          </p:cNvCxnSpPr>
          <p:nvPr/>
        </p:nvCxnSpPr>
        <p:spPr>
          <a:xfrm flipH="1">
            <a:off x="6824522" y="4848179"/>
            <a:ext cx="1" cy="15040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708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err="1"/>
              <a:t>mmVital</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What are the challenges in measuring vital signs using millimeter wave?</a:t>
            </a:r>
          </a:p>
          <a:p>
            <a:endParaRPr lang="en-US" sz="2400" dirty="0"/>
          </a:p>
          <a:p>
            <a:pPr marL="457200" indent="-457200">
              <a:buFont typeface="+mj-lt"/>
              <a:buAutoNum type="arabicPeriod"/>
            </a:pPr>
            <a:r>
              <a:rPr lang="en-US" sz="2400" dirty="0"/>
              <a:t>Signal incident angle</a:t>
            </a:r>
          </a:p>
          <a:p>
            <a:pPr lvl="1"/>
            <a:r>
              <a:rPr lang="en-US" sz="2000" dirty="0"/>
              <a:t>Can we sense human vital signs even when signal strikes the human body at many different angles</a:t>
            </a: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Directionality introduces new problems</a:t>
            </a:r>
          </a:p>
          <a:p>
            <a:pPr lvl="1"/>
            <a:r>
              <a:rPr lang="en-US" sz="2000" dirty="0"/>
              <a:t>How to know where the human is before sensing vital signs?</a:t>
            </a:r>
          </a:p>
          <a:p>
            <a:pPr lvl="1"/>
            <a:endParaRPr lang="en-US" sz="2000" dirty="0"/>
          </a:p>
          <a:p>
            <a:pPr marL="457200" indent="-457200">
              <a:buFont typeface="+mj-lt"/>
              <a:buAutoNum type="arabicPeriod"/>
            </a:pPr>
            <a:r>
              <a:rPr lang="en-US" sz="2400" dirty="0"/>
              <a:t>Multiple humans</a:t>
            </a:r>
          </a:p>
          <a:p>
            <a:pPr lvl="1"/>
            <a:r>
              <a:rPr lang="en-US" sz="2000" dirty="0"/>
              <a:t>Can we sense multiple humans at the same time? How far do they have to be from each other?</a:t>
            </a:r>
          </a:p>
          <a:p>
            <a:pPr lvl="1"/>
            <a:endParaRPr lang="en-US" sz="2000" dirty="0"/>
          </a:p>
          <a:p>
            <a:pPr lvl="1"/>
            <a:endParaRPr lang="en-US" sz="2000" dirty="0"/>
          </a:p>
          <a:p>
            <a:pPr marL="457200" indent="-457200">
              <a:buFont typeface="+mj-lt"/>
              <a:buAutoNum type="arabicPeriod"/>
            </a:pPr>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92</a:t>
            </a:fld>
            <a:endParaRPr lang="en-US" dirty="0"/>
          </a:p>
        </p:txBody>
      </p:sp>
    </p:spTree>
    <p:extLst>
      <p:ext uri="{BB962C8B-B14F-4D97-AF65-F5344CB8AC3E}">
        <p14:creationId xmlns:p14="http://schemas.microsoft.com/office/powerpoint/2010/main" val="2544312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1. Incident angle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Impact of signal incident angle</a:t>
            </a:r>
          </a:p>
          <a:p>
            <a:endParaRPr lang="en-US" sz="2400" dirty="0"/>
          </a:p>
          <a:p>
            <a:r>
              <a:rPr lang="en-US" sz="2400" dirty="0"/>
              <a:t>Reflection coefficient</a:t>
            </a:r>
            <a:endParaRPr lang="en-US" sz="1600" dirty="0"/>
          </a:p>
          <a:p>
            <a:pPr lvl="1"/>
            <a:r>
              <a:rPr lang="en-US" sz="2000" dirty="0"/>
              <a:t>Higher incident angle means more signal power is reflected</a:t>
            </a:r>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93</a:t>
            </a:fld>
            <a:endParaRPr lang="en-US" dirty="0"/>
          </a:p>
        </p:txBody>
      </p:sp>
      <p:pic>
        <p:nvPicPr>
          <p:cNvPr id="6" name="Picture 5"/>
          <p:cNvPicPr>
            <a:picLocks noChangeAspect="1"/>
          </p:cNvPicPr>
          <p:nvPr/>
        </p:nvPicPr>
        <p:blipFill>
          <a:blip r:embed="rId2"/>
          <a:stretch>
            <a:fillRect/>
          </a:stretch>
        </p:blipFill>
        <p:spPr>
          <a:xfrm>
            <a:off x="410210" y="3066945"/>
            <a:ext cx="4376527" cy="3184386"/>
          </a:xfrm>
          <a:prstGeom prst="rect">
            <a:avLst/>
          </a:prstGeom>
        </p:spPr>
      </p:pic>
      <p:cxnSp>
        <p:nvCxnSpPr>
          <p:cNvPr id="8" name="Straight Connector 7"/>
          <p:cNvCxnSpPr/>
          <p:nvPr/>
        </p:nvCxnSpPr>
        <p:spPr>
          <a:xfrm>
            <a:off x="2584943" y="3930161"/>
            <a:ext cx="0" cy="2435469"/>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84943" y="3930161"/>
            <a:ext cx="1239715" cy="1644162"/>
          </a:xfrm>
          <a:prstGeom prst="line">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rot="7323304">
            <a:off x="2464924" y="4043884"/>
            <a:ext cx="536330" cy="488152"/>
          </a:xfrm>
          <a:prstGeom prst="arc">
            <a:avLst/>
          </a:prstGeom>
          <a:ln w="12700">
            <a:solidFill>
              <a:srgbClr val="00206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Arrow Connector 10"/>
          <p:cNvCxnSpPr/>
          <p:nvPr/>
        </p:nvCxnSpPr>
        <p:spPr>
          <a:xfrm flipH="1" flipV="1">
            <a:off x="2804750" y="4545623"/>
            <a:ext cx="167054" cy="45720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94276" y="5147895"/>
            <a:ext cx="973888" cy="523220"/>
          </a:xfrm>
          <a:prstGeom prst="rect">
            <a:avLst/>
          </a:prstGeom>
          <a:noFill/>
        </p:spPr>
        <p:txBody>
          <a:bodyPr wrap="square" rtlCol="0">
            <a:spAutoFit/>
          </a:bodyPr>
          <a:lstStyle/>
          <a:p>
            <a:r>
              <a:rPr lang="en-US" sz="1400" dirty="0"/>
              <a:t>Incident angle</a:t>
            </a:r>
          </a:p>
        </p:txBody>
      </p:sp>
      <p:pic>
        <p:nvPicPr>
          <p:cNvPr id="5" name="Picture 4"/>
          <p:cNvPicPr>
            <a:picLocks noChangeAspect="1"/>
          </p:cNvPicPr>
          <p:nvPr/>
        </p:nvPicPr>
        <p:blipFill>
          <a:blip r:embed="rId3"/>
          <a:stretch>
            <a:fillRect/>
          </a:stretch>
        </p:blipFill>
        <p:spPr>
          <a:xfrm>
            <a:off x="5141518" y="2962331"/>
            <a:ext cx="2977650" cy="3289000"/>
          </a:xfrm>
          <a:prstGeom prst="rect">
            <a:avLst/>
          </a:prstGeom>
        </p:spPr>
      </p:pic>
    </p:spTree>
    <p:extLst>
      <p:ext uri="{BB962C8B-B14F-4D97-AF65-F5344CB8AC3E}">
        <p14:creationId xmlns:p14="http://schemas.microsoft.com/office/powerpoint/2010/main" val="2298754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1. Incident angle</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Impact of signal incident angle on vital sign monitoring</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Vital sign monitoring is more accurate at higher incident angles</a:t>
            </a:r>
          </a:p>
          <a:p>
            <a:pPr lvl="1"/>
            <a:r>
              <a:rPr lang="en-US" sz="2000" dirty="0"/>
              <a:t>Accuracy still acceptable at lower incident angles</a:t>
            </a:r>
          </a:p>
          <a:p>
            <a:endParaRPr lang="en-US" sz="24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94</a:t>
            </a:fld>
            <a:endParaRPr lang="en-US" dirty="0"/>
          </a:p>
        </p:txBody>
      </p:sp>
      <p:pic>
        <p:nvPicPr>
          <p:cNvPr id="4" name="Picture 3"/>
          <p:cNvPicPr>
            <a:picLocks noChangeAspect="1"/>
          </p:cNvPicPr>
          <p:nvPr/>
        </p:nvPicPr>
        <p:blipFill>
          <a:blip r:embed="rId2"/>
          <a:stretch>
            <a:fillRect/>
          </a:stretch>
        </p:blipFill>
        <p:spPr>
          <a:xfrm>
            <a:off x="2414037" y="1317516"/>
            <a:ext cx="4315926" cy="4523242"/>
          </a:xfrm>
          <a:prstGeom prst="rect">
            <a:avLst/>
          </a:prstGeom>
        </p:spPr>
      </p:pic>
    </p:spTree>
    <p:extLst>
      <p:ext uri="{BB962C8B-B14F-4D97-AF65-F5344CB8AC3E}">
        <p14:creationId xmlns:p14="http://schemas.microsoft.com/office/powerpoint/2010/main" val="19392947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Human finding</a:t>
            </a:r>
          </a:p>
          <a:p>
            <a:pPr lvl="1"/>
            <a:r>
              <a:rPr lang="en-US" sz="2000" dirty="0"/>
              <a:t>Determine where the human is before start sensing its vital signs?</a:t>
            </a:r>
          </a:p>
          <a:p>
            <a:pPr lvl="1"/>
            <a:endParaRPr lang="en-US" sz="2000" dirty="0"/>
          </a:p>
          <a:p>
            <a:r>
              <a:rPr lang="en-US" sz="2400" dirty="0"/>
              <a:t>Main idea</a:t>
            </a:r>
          </a:p>
          <a:p>
            <a:pPr lvl="1"/>
            <a:r>
              <a:rPr lang="en-US" sz="2000" dirty="0" err="1"/>
              <a:t>Tx</a:t>
            </a:r>
            <a:r>
              <a:rPr lang="en-US" sz="2000" dirty="0"/>
              <a:t> and Rx scans the entire 360 degrees, and observes all possible reflections</a:t>
            </a:r>
          </a:p>
          <a:p>
            <a:pPr lvl="1"/>
            <a:r>
              <a:rPr lang="en-US" sz="2000" dirty="0"/>
              <a:t>One of these reflections is from human body</a:t>
            </a:r>
          </a:p>
          <a:p>
            <a:pPr lvl="1"/>
            <a:endParaRPr lang="en-US" sz="2000" dirty="0"/>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95</a:t>
            </a:fld>
            <a:endParaRPr lang="en-US" dirty="0"/>
          </a:p>
        </p:txBody>
      </p:sp>
      <p:pic>
        <p:nvPicPr>
          <p:cNvPr id="4" name="Picture 3"/>
          <p:cNvPicPr>
            <a:picLocks noChangeAspect="1"/>
          </p:cNvPicPr>
          <p:nvPr/>
        </p:nvPicPr>
        <p:blipFill>
          <a:blip r:embed="rId2"/>
          <a:stretch>
            <a:fillRect/>
          </a:stretch>
        </p:blipFill>
        <p:spPr>
          <a:xfrm>
            <a:off x="3235650" y="3289379"/>
            <a:ext cx="2901300" cy="2583534"/>
          </a:xfrm>
          <a:prstGeom prst="rect">
            <a:avLst/>
          </a:prstGeom>
        </p:spPr>
      </p:pic>
    </p:spTree>
    <p:extLst>
      <p:ext uri="{BB962C8B-B14F-4D97-AF65-F5344CB8AC3E}">
        <p14:creationId xmlns:p14="http://schemas.microsoft.com/office/powerpoint/2010/main" val="10190519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Scanning</a:t>
            </a:r>
          </a:p>
          <a:p>
            <a:pPr lvl="1"/>
            <a:r>
              <a:rPr lang="en-US" sz="2000" dirty="0"/>
              <a:t>Continuously scan to see if there are any new reflections</a:t>
            </a:r>
          </a:p>
          <a:p>
            <a:pPr lvl="1"/>
            <a:r>
              <a:rPr lang="en-US" sz="2000" dirty="0"/>
              <a:t>Compare current profile with previous profile </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r>
              <a:rPr lang="en-US" sz="2400" dirty="0"/>
              <a:t>Each new reflection</a:t>
            </a:r>
          </a:p>
          <a:p>
            <a:pPr lvl="1"/>
            <a:r>
              <a:rPr lang="en-US" sz="2000" dirty="0"/>
              <a:t>Can be because of a new/moved object or a person</a:t>
            </a:r>
          </a:p>
          <a:p>
            <a:pPr lvl="1"/>
            <a:r>
              <a:rPr lang="en-US" sz="2000" dirty="0"/>
              <a:t>How to distinguish if a reflection is from human or object?</a:t>
            </a:r>
          </a:p>
          <a:p>
            <a:pPr lvl="1"/>
            <a:endParaRPr lang="en-US" sz="2000" dirty="0"/>
          </a:p>
          <a:p>
            <a:pPr lvl="1"/>
            <a:endParaRPr lang="en-US" sz="2000" dirty="0"/>
          </a:p>
          <a:p>
            <a:endParaRPr lang="en-US" sz="2000" dirty="0"/>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96</a:t>
            </a:fld>
            <a:endParaRPr lang="en-US" dirty="0"/>
          </a:p>
        </p:txBody>
      </p:sp>
      <p:pic>
        <p:nvPicPr>
          <p:cNvPr id="5" name="Picture 4"/>
          <p:cNvPicPr>
            <a:picLocks noChangeAspect="1"/>
          </p:cNvPicPr>
          <p:nvPr/>
        </p:nvPicPr>
        <p:blipFill>
          <a:blip r:embed="rId2"/>
          <a:stretch>
            <a:fillRect/>
          </a:stretch>
        </p:blipFill>
        <p:spPr>
          <a:xfrm>
            <a:off x="1644097" y="2092926"/>
            <a:ext cx="6031651" cy="3117400"/>
          </a:xfrm>
          <a:prstGeom prst="rect">
            <a:avLst/>
          </a:prstGeom>
        </p:spPr>
      </p:pic>
    </p:spTree>
    <p:extLst>
      <p:ext uri="{BB962C8B-B14F-4D97-AF65-F5344CB8AC3E}">
        <p14:creationId xmlns:p14="http://schemas.microsoft.com/office/powerpoint/2010/main" val="3788295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Distinguishing human and object reflections</a:t>
            </a:r>
          </a:p>
          <a:p>
            <a:endParaRPr lang="en-US" sz="2400" dirty="0"/>
          </a:p>
          <a:p>
            <a:r>
              <a:rPr lang="en-US" sz="2400" dirty="0"/>
              <a:t>Reflection loss</a:t>
            </a:r>
          </a:p>
          <a:p>
            <a:pPr lvl="1"/>
            <a:r>
              <a:rPr lang="en-US" sz="2000" dirty="0"/>
              <a:t>Measure the reflection loss which will be different for human and objects</a:t>
            </a:r>
          </a:p>
          <a:p>
            <a:pPr lvl="1"/>
            <a:endParaRPr lang="en-US" sz="2000" dirty="0"/>
          </a:p>
          <a:p>
            <a:r>
              <a:rPr lang="en-US" sz="2400" dirty="0"/>
              <a:t>How to calculate reflection loss based transmitted and received power?</a:t>
            </a:r>
          </a:p>
          <a:p>
            <a:endParaRPr lang="en-US" sz="2000" dirty="0"/>
          </a:p>
          <a:p>
            <a:pPr lvl="1"/>
            <a:endParaRPr lang="en-US" sz="2000" dirty="0"/>
          </a:p>
          <a:p>
            <a:endParaRPr lang="en-US" sz="2000" dirty="0"/>
          </a:p>
          <a:p>
            <a:pPr lvl="1"/>
            <a:endParaRPr lang="en-US" sz="2000" dirty="0"/>
          </a:p>
          <a:p>
            <a:pPr lvl="1"/>
            <a:endParaRPr lang="en-US" sz="2000" dirty="0"/>
          </a:p>
        </p:txBody>
      </p:sp>
      <p:sp>
        <p:nvSpPr>
          <p:cNvPr id="7" name="Slide Number Placeholder 6"/>
          <p:cNvSpPr>
            <a:spLocks noGrp="1"/>
          </p:cNvSpPr>
          <p:nvPr>
            <p:ph type="sldNum" sz="quarter" idx="12"/>
          </p:nvPr>
        </p:nvSpPr>
        <p:spPr>
          <a:xfrm>
            <a:off x="6930736" y="6460400"/>
            <a:ext cx="2057400" cy="365125"/>
          </a:xfrm>
        </p:spPr>
        <p:txBody>
          <a:bodyPr/>
          <a:lstStyle/>
          <a:p>
            <a:fld id="{A75E27EB-3160-4CD9-8D87-5A6A393A4E22}" type="slidenum">
              <a:rPr lang="en-US" smtClean="0"/>
              <a:t>97</a:t>
            </a:fld>
            <a:endParaRPr lang="en-US" dirty="0"/>
          </a:p>
        </p:txBody>
      </p:sp>
      <p:pic>
        <p:nvPicPr>
          <p:cNvPr id="6" name="Picture 5"/>
          <p:cNvPicPr>
            <a:picLocks noChangeAspect="1"/>
          </p:cNvPicPr>
          <p:nvPr/>
        </p:nvPicPr>
        <p:blipFill>
          <a:blip r:embed="rId2"/>
          <a:stretch>
            <a:fillRect/>
          </a:stretch>
        </p:blipFill>
        <p:spPr>
          <a:xfrm>
            <a:off x="4693951" y="4419690"/>
            <a:ext cx="3741150" cy="543400"/>
          </a:xfrm>
          <a:prstGeom prst="rect">
            <a:avLst/>
          </a:prstGeom>
        </p:spPr>
      </p:pic>
      <p:sp>
        <p:nvSpPr>
          <p:cNvPr id="8" name="TextBox 7"/>
          <p:cNvSpPr txBox="1"/>
          <p:nvPr/>
        </p:nvSpPr>
        <p:spPr>
          <a:xfrm>
            <a:off x="5074230" y="3544067"/>
            <a:ext cx="3209192" cy="646331"/>
          </a:xfrm>
          <a:prstGeom prst="rect">
            <a:avLst/>
          </a:prstGeom>
          <a:noFill/>
        </p:spPr>
        <p:txBody>
          <a:bodyPr wrap="square" rtlCol="0">
            <a:spAutoFit/>
          </a:bodyPr>
          <a:lstStyle/>
          <a:p>
            <a:r>
              <a:rPr lang="en-US" dirty="0"/>
              <a:t>Transmit side and receiver side path loss can be calculated</a:t>
            </a:r>
          </a:p>
        </p:txBody>
      </p:sp>
      <p:cxnSp>
        <p:nvCxnSpPr>
          <p:cNvPr id="10" name="Straight Arrow Connector 9"/>
          <p:cNvCxnSpPr/>
          <p:nvPr/>
        </p:nvCxnSpPr>
        <p:spPr>
          <a:xfrm flipH="1">
            <a:off x="5732585" y="4192971"/>
            <a:ext cx="105508" cy="26109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97443" y="4174860"/>
            <a:ext cx="309282" cy="38754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02689" y="5244364"/>
            <a:ext cx="2859791" cy="646331"/>
          </a:xfrm>
          <a:prstGeom prst="rect">
            <a:avLst/>
          </a:prstGeom>
          <a:noFill/>
        </p:spPr>
        <p:txBody>
          <a:bodyPr wrap="square" rtlCol="0">
            <a:spAutoFit/>
          </a:bodyPr>
          <a:lstStyle/>
          <a:p>
            <a:r>
              <a:rPr lang="en-US" dirty="0"/>
              <a:t>Total loss = transmitted power – received power</a:t>
            </a:r>
          </a:p>
        </p:txBody>
      </p:sp>
      <p:pic>
        <p:nvPicPr>
          <p:cNvPr id="14" name="Picture 13"/>
          <p:cNvPicPr>
            <a:picLocks noChangeAspect="1"/>
          </p:cNvPicPr>
          <p:nvPr/>
        </p:nvPicPr>
        <p:blipFill>
          <a:blip r:embed="rId3"/>
          <a:stretch>
            <a:fillRect/>
          </a:stretch>
        </p:blipFill>
        <p:spPr>
          <a:xfrm>
            <a:off x="764638" y="4190398"/>
            <a:ext cx="3121008" cy="2083776"/>
          </a:xfrm>
          <a:prstGeom prst="rect">
            <a:avLst/>
          </a:prstGeom>
        </p:spPr>
      </p:pic>
      <p:cxnSp>
        <p:nvCxnSpPr>
          <p:cNvPr id="16" name="Straight Arrow Connector 15"/>
          <p:cNvCxnSpPr/>
          <p:nvPr/>
        </p:nvCxnSpPr>
        <p:spPr>
          <a:xfrm flipH="1" flipV="1">
            <a:off x="4923692" y="4879557"/>
            <a:ext cx="79131" cy="35272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55517" y="5342413"/>
            <a:ext cx="1639581" cy="369332"/>
          </a:xfrm>
          <a:prstGeom prst="rect">
            <a:avLst/>
          </a:prstGeom>
          <a:noFill/>
        </p:spPr>
        <p:txBody>
          <a:bodyPr wrap="square" rtlCol="0">
            <a:spAutoFit/>
          </a:bodyPr>
          <a:lstStyle/>
          <a:p>
            <a:r>
              <a:rPr lang="en-US" dirty="0"/>
              <a:t>Reflection loss</a:t>
            </a:r>
          </a:p>
        </p:txBody>
      </p:sp>
      <p:cxnSp>
        <p:nvCxnSpPr>
          <p:cNvPr id="19" name="Straight Arrow Connector 18"/>
          <p:cNvCxnSpPr/>
          <p:nvPr/>
        </p:nvCxnSpPr>
        <p:spPr>
          <a:xfrm flipH="1" flipV="1">
            <a:off x="7842738" y="4913022"/>
            <a:ext cx="116698" cy="33134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326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Reflection loss calculation</a:t>
            </a:r>
          </a:p>
          <a:p>
            <a:endParaRPr lang="en-US" sz="2000" dirty="0"/>
          </a:p>
          <a:p>
            <a:r>
              <a:rPr lang="en-US" sz="2400" dirty="0"/>
              <a:t>Step 1: calculate transmit side distance (d</a:t>
            </a:r>
            <a:r>
              <a:rPr lang="en-US" sz="2400" baseline="-25000" dirty="0"/>
              <a:t>T</a:t>
            </a:r>
            <a:r>
              <a:rPr lang="en-US" sz="2400" dirty="0"/>
              <a:t>) and receiver side distance (d</a:t>
            </a:r>
            <a:r>
              <a:rPr lang="en-US" sz="2400" baseline="-25000" dirty="0"/>
              <a:t>R</a:t>
            </a:r>
            <a:r>
              <a:rPr lang="en-US" sz="2400" dirty="0"/>
              <a:t>)</a:t>
            </a:r>
          </a:p>
          <a:p>
            <a:pPr lvl="1"/>
            <a:r>
              <a:rPr lang="en-US" sz="2000" dirty="0" err="1"/>
              <a:t>Tx</a:t>
            </a:r>
            <a:r>
              <a:rPr lang="en-US" sz="2000" dirty="0"/>
              <a:t> and Rx knows transmit angle (</a:t>
            </a:r>
            <a:r>
              <a:rPr lang="el-GR" sz="2000" dirty="0"/>
              <a:t>α</a:t>
            </a:r>
            <a:r>
              <a:rPr lang="en-US" sz="2000" dirty="0"/>
              <a:t>), receiver angle (</a:t>
            </a:r>
            <a:r>
              <a:rPr lang="el-GR" sz="2000" dirty="0"/>
              <a:t>β</a:t>
            </a:r>
            <a:r>
              <a:rPr lang="en-US" sz="2000" dirty="0"/>
              <a:t>) and distance between them (d) </a:t>
            </a:r>
          </a:p>
          <a:p>
            <a:endParaRPr lang="en-US" sz="2400" dirty="0"/>
          </a:p>
          <a:p>
            <a:endParaRPr lang="en-US" sz="2000" dirty="0"/>
          </a:p>
          <a:p>
            <a:pPr lvl="1"/>
            <a:endParaRPr lang="en-US" sz="2000" dirty="0"/>
          </a:p>
          <a:p>
            <a:endParaRPr lang="en-US" sz="2000" dirty="0"/>
          </a:p>
          <a:p>
            <a:pPr lvl="1"/>
            <a:endParaRPr lang="en-US" sz="2000" dirty="0"/>
          </a:p>
          <a:p>
            <a:pPr lvl="1"/>
            <a:endParaRPr lang="en-US" sz="2000" dirty="0"/>
          </a:p>
        </p:txBody>
      </p:sp>
      <p:pic>
        <p:nvPicPr>
          <p:cNvPr id="4" name="Picture 3"/>
          <p:cNvPicPr>
            <a:picLocks noChangeAspect="1"/>
          </p:cNvPicPr>
          <p:nvPr/>
        </p:nvPicPr>
        <p:blipFill>
          <a:blip r:embed="rId2"/>
          <a:stretch>
            <a:fillRect/>
          </a:stretch>
        </p:blipFill>
        <p:spPr>
          <a:xfrm>
            <a:off x="2672569" y="3646862"/>
            <a:ext cx="3121008" cy="2083776"/>
          </a:xfrm>
          <a:prstGeom prst="rect">
            <a:avLst/>
          </a:prstGeom>
        </p:spPr>
      </p:pic>
    </p:spTree>
    <p:extLst>
      <p:ext uri="{BB962C8B-B14F-4D97-AF65-F5344CB8AC3E}">
        <p14:creationId xmlns:p14="http://schemas.microsoft.com/office/powerpoint/2010/main" val="4192388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
            <a:ext cx="9144000" cy="706582"/>
          </a:xfrm>
          <a:solidFill>
            <a:srgbClr val="1E6238"/>
          </a:solidFill>
        </p:spPr>
        <p:txBody>
          <a:bodyPr>
            <a:normAutofit/>
          </a:bodyPr>
          <a:lstStyle/>
          <a:p>
            <a:pPr algn="ctr"/>
            <a:r>
              <a:rPr lang="en-US" sz="3200" dirty="0"/>
              <a:t>2. Human finding</a:t>
            </a:r>
            <a:endParaRPr lang="en-US" sz="3200" b="1" dirty="0">
              <a:solidFill>
                <a:schemeClr val="bg1"/>
              </a:solidFill>
            </a:endParaRPr>
          </a:p>
        </p:txBody>
      </p:sp>
      <p:sp>
        <p:nvSpPr>
          <p:cNvPr id="3" name="Content Placeholder 2"/>
          <p:cNvSpPr>
            <a:spLocks noGrp="1"/>
          </p:cNvSpPr>
          <p:nvPr>
            <p:ph idx="1"/>
          </p:nvPr>
        </p:nvSpPr>
        <p:spPr>
          <a:xfrm>
            <a:off x="155864" y="852055"/>
            <a:ext cx="8832272" cy="5860472"/>
          </a:xfrm>
        </p:spPr>
        <p:txBody>
          <a:bodyPr>
            <a:normAutofit/>
          </a:bodyPr>
          <a:lstStyle/>
          <a:p>
            <a:r>
              <a:rPr lang="en-US" sz="2400" dirty="0"/>
              <a:t>Step 2: calculate transmit side and receiver side path loss</a:t>
            </a:r>
          </a:p>
          <a:p>
            <a:endParaRPr lang="en-US" sz="2400" dirty="0"/>
          </a:p>
          <a:p>
            <a:endParaRPr lang="en-US" sz="2400" dirty="0"/>
          </a:p>
          <a:p>
            <a:r>
              <a:rPr lang="en-US" sz="2400" dirty="0"/>
              <a:t>Step 3: calculate reflection loss </a:t>
            </a:r>
          </a:p>
          <a:p>
            <a:pPr marL="457200" lvl="1" indent="0">
              <a:buNone/>
            </a:pPr>
            <a:endParaRPr lang="en-US" sz="2400" dirty="0"/>
          </a:p>
          <a:p>
            <a:endParaRPr lang="en-US" sz="2000" dirty="0"/>
          </a:p>
          <a:p>
            <a:pPr lvl="1"/>
            <a:endParaRPr lang="en-US" sz="2000" dirty="0"/>
          </a:p>
          <a:p>
            <a:endParaRPr lang="en-US" sz="2000" dirty="0"/>
          </a:p>
          <a:p>
            <a:pPr lvl="1"/>
            <a:endParaRPr lang="en-US" sz="2000" dirty="0"/>
          </a:p>
          <a:p>
            <a:pPr lvl="1"/>
            <a:endParaRPr lang="en-US" sz="2000" dirty="0"/>
          </a:p>
        </p:txBody>
      </p:sp>
      <p:pic>
        <p:nvPicPr>
          <p:cNvPr id="4" name="Picture 3"/>
          <p:cNvPicPr>
            <a:picLocks noChangeAspect="1"/>
          </p:cNvPicPr>
          <p:nvPr/>
        </p:nvPicPr>
        <p:blipFill>
          <a:blip r:embed="rId2"/>
          <a:stretch>
            <a:fillRect/>
          </a:stretch>
        </p:blipFill>
        <p:spPr>
          <a:xfrm>
            <a:off x="700986" y="3654172"/>
            <a:ext cx="3121008" cy="2083776"/>
          </a:xfrm>
          <a:prstGeom prst="rect">
            <a:avLst/>
          </a:prstGeom>
        </p:spPr>
      </p:pic>
      <p:pic>
        <p:nvPicPr>
          <p:cNvPr id="11" name="Picture 10"/>
          <p:cNvPicPr>
            <a:picLocks noChangeAspect="1"/>
          </p:cNvPicPr>
          <p:nvPr/>
        </p:nvPicPr>
        <p:blipFill>
          <a:blip r:embed="rId3"/>
          <a:stretch>
            <a:fillRect/>
          </a:stretch>
        </p:blipFill>
        <p:spPr>
          <a:xfrm>
            <a:off x="4693951" y="4419690"/>
            <a:ext cx="3741150" cy="543400"/>
          </a:xfrm>
          <a:prstGeom prst="rect">
            <a:avLst/>
          </a:prstGeom>
        </p:spPr>
      </p:pic>
      <p:sp>
        <p:nvSpPr>
          <p:cNvPr id="14" name="TextBox 13"/>
          <p:cNvSpPr txBox="1"/>
          <p:nvPr/>
        </p:nvSpPr>
        <p:spPr>
          <a:xfrm>
            <a:off x="5074230" y="3544067"/>
            <a:ext cx="3209192" cy="646331"/>
          </a:xfrm>
          <a:prstGeom prst="rect">
            <a:avLst/>
          </a:prstGeom>
          <a:noFill/>
        </p:spPr>
        <p:txBody>
          <a:bodyPr wrap="square" rtlCol="0">
            <a:spAutoFit/>
          </a:bodyPr>
          <a:lstStyle/>
          <a:p>
            <a:r>
              <a:rPr lang="en-US" dirty="0"/>
              <a:t>Transmit side and receiver side path loss can be calculated</a:t>
            </a:r>
          </a:p>
        </p:txBody>
      </p:sp>
      <p:cxnSp>
        <p:nvCxnSpPr>
          <p:cNvPr id="15" name="Straight Arrow Connector 14"/>
          <p:cNvCxnSpPr/>
          <p:nvPr/>
        </p:nvCxnSpPr>
        <p:spPr>
          <a:xfrm flipH="1">
            <a:off x="5732585" y="4192971"/>
            <a:ext cx="105508" cy="26109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597443" y="4174860"/>
            <a:ext cx="309282" cy="38754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02689" y="5244364"/>
            <a:ext cx="2859791" cy="646331"/>
          </a:xfrm>
          <a:prstGeom prst="rect">
            <a:avLst/>
          </a:prstGeom>
          <a:noFill/>
        </p:spPr>
        <p:txBody>
          <a:bodyPr wrap="square" rtlCol="0">
            <a:spAutoFit/>
          </a:bodyPr>
          <a:lstStyle/>
          <a:p>
            <a:r>
              <a:rPr lang="en-US" dirty="0"/>
              <a:t>Total loss = transmitted power – received power</a:t>
            </a:r>
          </a:p>
        </p:txBody>
      </p:sp>
      <p:cxnSp>
        <p:nvCxnSpPr>
          <p:cNvPr id="18" name="Straight Arrow Connector 17"/>
          <p:cNvCxnSpPr/>
          <p:nvPr/>
        </p:nvCxnSpPr>
        <p:spPr>
          <a:xfrm flipH="1" flipV="1">
            <a:off x="4923692" y="4879557"/>
            <a:ext cx="79131" cy="35272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55517" y="5342413"/>
            <a:ext cx="1639581" cy="369332"/>
          </a:xfrm>
          <a:prstGeom prst="rect">
            <a:avLst/>
          </a:prstGeom>
          <a:noFill/>
        </p:spPr>
        <p:txBody>
          <a:bodyPr wrap="square" rtlCol="0">
            <a:spAutoFit/>
          </a:bodyPr>
          <a:lstStyle/>
          <a:p>
            <a:r>
              <a:rPr lang="en-US" dirty="0"/>
              <a:t>Reflection loss</a:t>
            </a:r>
          </a:p>
        </p:txBody>
      </p:sp>
      <p:cxnSp>
        <p:nvCxnSpPr>
          <p:cNvPr id="20" name="Straight Arrow Connector 19"/>
          <p:cNvCxnSpPr/>
          <p:nvPr/>
        </p:nvCxnSpPr>
        <p:spPr>
          <a:xfrm flipH="1" flipV="1">
            <a:off x="7842738" y="4913022"/>
            <a:ext cx="116698" cy="331342"/>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1574122" y="1360140"/>
                <a:ext cx="5014528" cy="400110"/>
              </a:xfrm>
              <a:prstGeom prst="rect">
                <a:avLst/>
              </a:prstGeom>
              <a:ln>
                <a:solidFill>
                  <a:srgbClr val="4472C4"/>
                </a:solidFill>
              </a:ln>
            </p:spPr>
            <p:style>
              <a:lnRef idx="2">
                <a:schemeClr val="dk1"/>
              </a:lnRef>
              <a:fillRef idx="1">
                <a:schemeClr val="lt1"/>
              </a:fillRef>
              <a:effectRef idx="0">
                <a:schemeClr val="dk1"/>
              </a:effectRef>
              <a:fontRef idx="minor">
                <a:schemeClr val="dk1"/>
              </a:fontRef>
            </p:style>
            <p:txBody>
              <a:bodyPr wrap="square" rtlCol="0">
                <a:spAutoFit/>
              </a:bodyPr>
              <a:lstStyle/>
              <a:p>
                <a:pPr lvl="1" algn="ctr"/>
                <a14:m>
                  <m:oMathPara xmlns:m="http://schemas.openxmlformats.org/officeDocument/2006/math">
                    <m:oMathParaPr>
                      <m:jc m:val="centerGroup"/>
                    </m:oMathParaPr>
                    <m:oMath xmlns:m="http://schemas.openxmlformats.org/officeDocument/2006/math">
                      <m:r>
                        <m:rPr>
                          <m:sty m:val="p"/>
                        </m:rPr>
                        <a:rPr lang="en-US" sz="2000" b="0" i="0" smtClean="0">
                          <a:solidFill>
                            <a:srgbClr val="4472C4"/>
                          </a:solidFill>
                          <a:latin typeface="Cambria Math" panose="02040503050406030204" pitchFamily="18" charset="0"/>
                        </a:rPr>
                        <m:t>L</m:t>
                      </m:r>
                      <m:r>
                        <m:rPr>
                          <m:sty m:val="p"/>
                        </m:rPr>
                        <a:rPr lang="en-US" sz="2000" b="0" i="0" baseline="-25000" smtClean="0">
                          <a:solidFill>
                            <a:srgbClr val="4472C4"/>
                          </a:solidFill>
                          <a:latin typeface="Cambria Math" panose="02040503050406030204" pitchFamily="18" charset="0"/>
                        </a:rPr>
                        <m:t>dB</m:t>
                      </m:r>
                      <m:r>
                        <a:rPr lang="en-US" sz="2000" b="0" i="0" smtClean="0">
                          <a:solidFill>
                            <a:srgbClr val="4472C4"/>
                          </a:solidFill>
                          <a:latin typeface="Cambria Math" panose="02040503050406030204" pitchFamily="18" charset="0"/>
                        </a:rPr>
                        <m:t>=</m:t>
                      </m:r>
                      <m:r>
                        <a:rPr lang="en-US" sz="2000" b="0" i="1" smtClean="0">
                          <a:solidFill>
                            <a:srgbClr val="4472C4"/>
                          </a:solidFill>
                          <a:latin typeface="Cambria Math" panose="02040503050406030204" pitchFamily="18" charset="0"/>
                        </a:rPr>
                        <m:t>20</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 </m:t>
                          </m:r>
                          <m:r>
                            <a:rPr lang="en-US" sz="2000" b="0" i="1" smtClean="0">
                              <a:solidFill>
                                <a:srgbClr val="4472C4"/>
                              </a:solidFill>
                              <a:latin typeface="Cambria Math" panose="02040503050406030204" pitchFamily="18" charset="0"/>
                            </a:rPr>
                            <m:t>𝑓</m:t>
                          </m:r>
                          <m:r>
                            <a:rPr lang="en-US" sz="2000" b="0" i="1" smtClean="0">
                              <a:solidFill>
                                <a:srgbClr val="4472C4"/>
                              </a:solidFill>
                              <a:latin typeface="Cambria Math" panose="02040503050406030204" pitchFamily="18" charset="0"/>
                            </a:rPr>
                            <m:t>+10 </m:t>
                          </m:r>
                          <m:r>
                            <a:rPr lang="en-US" sz="2000" b="0" i="1" smtClean="0">
                              <a:solidFill>
                                <a:srgbClr val="4472C4"/>
                              </a:solidFill>
                              <a:latin typeface="Cambria Math" panose="02040503050406030204" pitchFamily="18" charset="0"/>
                            </a:rPr>
                            <m:t>𝑛</m:t>
                          </m:r>
                          <m:func>
                            <m:funcPr>
                              <m:ctrlPr>
                                <a:rPr lang="en-US" sz="2000" b="0" i="1" smtClean="0">
                                  <a:solidFill>
                                    <a:srgbClr val="4472C4"/>
                                  </a:solidFill>
                                  <a:latin typeface="Cambria Math" panose="02040503050406030204" pitchFamily="18" charset="0"/>
                                </a:rPr>
                              </m:ctrlPr>
                            </m:funcPr>
                            <m:fName>
                              <m:r>
                                <m:rPr>
                                  <m:sty m:val="p"/>
                                </m:rPr>
                                <a:rPr lang="en-US" sz="2000" b="0" i="0" smtClean="0">
                                  <a:solidFill>
                                    <a:srgbClr val="4472C4"/>
                                  </a:solidFill>
                                  <a:latin typeface="Cambria Math" panose="02040503050406030204" pitchFamily="18" charset="0"/>
                                </a:rPr>
                                <m:t>log</m:t>
                              </m:r>
                            </m:fName>
                            <m:e>
                              <m:r>
                                <a:rPr lang="en-US" sz="2000" b="0" i="1" baseline="-25000" smtClean="0">
                                  <a:solidFill>
                                    <a:srgbClr val="4472C4"/>
                                  </a:solidFill>
                                  <a:latin typeface="Cambria Math" panose="02040503050406030204" pitchFamily="18" charset="0"/>
                                </a:rPr>
                                <m:t>10</m:t>
                              </m:r>
                              <m:r>
                                <a:rPr lang="en-US" sz="2000" b="0" i="1" smtClean="0">
                                  <a:solidFill>
                                    <a:srgbClr val="4472C4"/>
                                  </a:solidFill>
                                  <a:latin typeface="Cambria Math" panose="02040503050406030204" pitchFamily="18" charset="0"/>
                                </a:rPr>
                                <m:t>𝑑</m:t>
                              </m:r>
                              <m:r>
                                <a:rPr lang="en-US" sz="2000" b="0" i="1" smtClean="0">
                                  <a:solidFill>
                                    <a:srgbClr val="4472C4"/>
                                  </a:solidFill>
                                  <a:latin typeface="Cambria Math" panose="02040503050406030204" pitchFamily="18" charset="0"/>
                                </a:rPr>
                                <m:t> −27.55</m:t>
                              </m:r>
                            </m:e>
                          </m:func>
                        </m:e>
                      </m:func>
                    </m:oMath>
                  </m:oMathPara>
                </a14:m>
                <a:endParaRPr lang="en-US" sz="2000" dirty="0">
                  <a:solidFill>
                    <a:srgbClr val="4472C4"/>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74122" y="1360140"/>
                <a:ext cx="5014528" cy="400110"/>
              </a:xfrm>
              <a:prstGeom prst="rect">
                <a:avLst/>
              </a:prstGeom>
              <a:blipFill>
                <a:blip r:embed="rId4"/>
                <a:stretch>
                  <a:fillRect b="-11765"/>
                </a:stretch>
              </a:blipFill>
              <a:ln>
                <a:solidFill>
                  <a:srgbClr val="4472C4"/>
                </a:solidFill>
              </a:ln>
            </p:spPr>
            <p:txBody>
              <a:bodyPr/>
              <a:lstStyle/>
              <a:p>
                <a:r>
                  <a:rPr lang="en-US">
                    <a:noFill/>
                  </a:rPr>
                  <a:t> </a:t>
                </a:r>
              </a:p>
            </p:txBody>
          </p:sp>
        </mc:Fallback>
      </mc:AlternateContent>
    </p:spTree>
    <p:extLst>
      <p:ext uri="{BB962C8B-B14F-4D97-AF65-F5344CB8AC3E}">
        <p14:creationId xmlns:p14="http://schemas.microsoft.com/office/powerpoint/2010/main" val="2344128902"/>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206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206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8722</TotalTime>
  <Words>4261</Words>
  <Application>Microsoft Office PowerPoint</Application>
  <PresentationFormat>On-screen Show (4:3)</PresentationFormat>
  <Paragraphs>1196</Paragraphs>
  <Slides>107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107</vt:i4>
      </vt:variant>
    </vt:vector>
  </HeadingPairs>
  <TitlesOfParts>
    <vt:vector size="114" baseType="lpstr">
      <vt:lpstr>Arial</vt:lpstr>
      <vt:lpstr>Calibri</vt:lpstr>
      <vt:lpstr>Calibri Light</vt:lpstr>
      <vt:lpstr>Cambria Math</vt:lpstr>
      <vt:lpstr>Courier New</vt:lpstr>
      <vt:lpstr>Wingdings</vt:lpstr>
      <vt:lpstr>2_Office Theme</vt:lpstr>
      <vt:lpstr>PowerPoint Presentation</vt:lpstr>
      <vt:lpstr>802.11ac and beyond</vt:lpstr>
      <vt:lpstr>Challenges</vt:lpstr>
      <vt:lpstr>The quest for high speed wireless</vt:lpstr>
      <vt:lpstr>The quest for high speed wireless</vt:lpstr>
      <vt:lpstr>Search for more bandwidth</vt:lpstr>
      <vt:lpstr>Search for more bandwidth</vt:lpstr>
      <vt:lpstr>60 GHz Millimeter wave band</vt:lpstr>
      <vt:lpstr>How bad is the path loss at 60 GHz?</vt:lpstr>
      <vt:lpstr>How bad is the path loss at 60 GHz?</vt:lpstr>
      <vt:lpstr>60 GHz path loss</vt:lpstr>
      <vt:lpstr>60 GHz Network</vt:lpstr>
      <vt:lpstr>60 GHz Network</vt:lpstr>
      <vt:lpstr>802.11ad overview</vt:lpstr>
      <vt:lpstr>802.11ad PHY overview</vt:lpstr>
      <vt:lpstr>Dual band and tri band WiFi</vt:lpstr>
      <vt:lpstr>Directionality</vt:lpstr>
      <vt:lpstr>Directional antenna terminology</vt:lpstr>
      <vt:lpstr>Directionality</vt:lpstr>
      <vt:lpstr>60 GHz Digital beamforming</vt:lpstr>
      <vt:lpstr>Phased antenna array</vt:lpstr>
      <vt:lpstr>Phased antenna array</vt:lpstr>
      <vt:lpstr>Beamforming - Challenges</vt:lpstr>
      <vt:lpstr>Adaptive beamforming</vt:lpstr>
      <vt:lpstr>Codebook</vt:lpstr>
      <vt:lpstr>Codebook</vt:lpstr>
      <vt:lpstr>Codebook Generation</vt:lpstr>
      <vt:lpstr>Digital Beamforming</vt:lpstr>
      <vt:lpstr>Codebook example</vt:lpstr>
      <vt:lpstr>Beamforming</vt:lpstr>
      <vt:lpstr>Beamforming</vt:lpstr>
      <vt:lpstr>Beamforming procedure – I </vt:lpstr>
      <vt:lpstr>Beamforming procedure – II </vt:lpstr>
      <vt:lpstr>Beamforming procedure – III</vt:lpstr>
      <vt:lpstr>Beamforming procedure – IV</vt:lpstr>
      <vt:lpstr>Propagation evaluation</vt:lpstr>
      <vt:lpstr>Signal loss with blockage</vt:lpstr>
      <vt:lpstr>Signal loss</vt:lpstr>
      <vt:lpstr>Signal loss</vt:lpstr>
      <vt:lpstr>Signal loss</vt:lpstr>
      <vt:lpstr>Signal loss</vt:lpstr>
      <vt:lpstr>Human blockage</vt:lpstr>
      <vt:lpstr>Human blockage</vt:lpstr>
      <vt:lpstr>Human blockage</vt:lpstr>
      <vt:lpstr>Human blockage</vt:lpstr>
      <vt:lpstr>Human blockage</vt:lpstr>
      <vt:lpstr>Coverage</vt:lpstr>
      <vt:lpstr>Coverage</vt:lpstr>
      <vt:lpstr>Beam forming overhead</vt:lpstr>
      <vt:lpstr>Beam forming overhead</vt:lpstr>
      <vt:lpstr>Blockage and mobility</vt:lpstr>
      <vt:lpstr>Two possible solutions</vt:lpstr>
      <vt:lpstr>Two possible solutions</vt:lpstr>
      <vt:lpstr>Beam steering for blockage</vt:lpstr>
      <vt:lpstr>Beam steering and dilation</vt:lpstr>
      <vt:lpstr>801.11ad MAC</vt:lpstr>
      <vt:lpstr>801.11ad MAC</vt:lpstr>
      <vt:lpstr>801.11ad MAC</vt:lpstr>
      <vt:lpstr>Addressing mobility</vt:lpstr>
      <vt:lpstr>Addressing mobility</vt:lpstr>
      <vt:lpstr>Multi-level codebook design</vt:lpstr>
      <vt:lpstr>Antenna subset selection</vt:lpstr>
      <vt:lpstr>Antenna subset selection</vt:lpstr>
      <vt:lpstr>Antenna subset selection</vt:lpstr>
      <vt:lpstr>Multi-level codebook design</vt:lpstr>
      <vt:lpstr>Multi-level codebook design</vt:lpstr>
      <vt:lpstr>Multi-level codebook design</vt:lpstr>
      <vt:lpstr>Multi-level codebook design</vt:lpstr>
      <vt:lpstr>Sensor assisted beam adaptation</vt:lpstr>
      <vt:lpstr>Client mobility</vt:lpstr>
      <vt:lpstr>Beamforming algorithm</vt:lpstr>
      <vt:lpstr>Multi-codebook performance</vt:lpstr>
      <vt:lpstr>Multi-codebook performance</vt:lpstr>
      <vt:lpstr>Multi-codebook performance</vt:lpstr>
      <vt:lpstr>SAMBA</vt:lpstr>
      <vt:lpstr>MOCA</vt:lpstr>
      <vt:lpstr>MOCA</vt:lpstr>
      <vt:lpstr>MOCA</vt:lpstr>
      <vt:lpstr>MOCA</vt:lpstr>
      <vt:lpstr>MOCA</vt:lpstr>
      <vt:lpstr>MOCA</vt:lpstr>
      <vt:lpstr>BeamSpy</vt:lpstr>
      <vt:lpstr>BeamSpy</vt:lpstr>
      <vt:lpstr>BeamSpy</vt:lpstr>
      <vt:lpstr>BeamSpy</vt:lpstr>
      <vt:lpstr>BeamSpy</vt:lpstr>
      <vt:lpstr>Millimeter wave sensing</vt:lpstr>
      <vt:lpstr>mmVital</vt:lpstr>
      <vt:lpstr>mmVital</vt:lpstr>
      <vt:lpstr>mmVital</vt:lpstr>
      <vt:lpstr>mmVital</vt:lpstr>
      <vt:lpstr>mmVital</vt:lpstr>
      <vt:lpstr>1. Incident angle</vt:lpstr>
      <vt:lpstr>1. Incident angle</vt:lpstr>
      <vt:lpstr>2. Human finding</vt:lpstr>
      <vt:lpstr>2. Human finding</vt:lpstr>
      <vt:lpstr>2. Human finding</vt:lpstr>
      <vt:lpstr>2. Human finding</vt:lpstr>
      <vt:lpstr>2. Human finding</vt:lpstr>
      <vt:lpstr>2. Human finding</vt:lpstr>
      <vt:lpstr>2. Human finding</vt:lpstr>
      <vt:lpstr>2. Human finding</vt:lpstr>
      <vt:lpstr>3. Sensing multiple humans</vt:lpstr>
      <vt:lpstr>3. Sensing multiple humans</vt:lpstr>
      <vt:lpstr>3. Sensing multiple humans</vt:lpstr>
      <vt:lpstr>mmVital</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continuous rise of WiFi</dc:title>
  <dc:creator>phpathak</dc:creator>
  <cp:lastModifiedBy>phpathak</cp:lastModifiedBy>
  <cp:revision>980</cp:revision>
  <dcterms:created xsi:type="dcterms:W3CDTF">2016-08-30T13:58:17Z</dcterms:created>
  <dcterms:modified xsi:type="dcterms:W3CDTF">2019-10-08T01:35:06Z</dcterms:modified>
</cp:coreProperties>
</file>