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1"/>
  </p:notesMasterIdLst>
  <p:sldIdLst>
    <p:sldId id="540" r:id="rId2"/>
    <p:sldId id="541" r:id="rId3"/>
    <p:sldId id="542" r:id="rId4"/>
    <p:sldId id="543" r:id="rId5"/>
    <p:sldId id="544" r:id="rId6"/>
    <p:sldId id="545" r:id="rId7"/>
    <p:sldId id="546" r:id="rId8"/>
    <p:sldId id="547" r:id="rId9"/>
    <p:sldId id="548" r:id="rId10"/>
    <p:sldId id="549" r:id="rId11"/>
    <p:sldId id="550" r:id="rId12"/>
    <p:sldId id="551" r:id="rId13"/>
    <p:sldId id="552" r:id="rId14"/>
    <p:sldId id="553" r:id="rId15"/>
    <p:sldId id="554" r:id="rId16"/>
    <p:sldId id="555" r:id="rId17"/>
    <p:sldId id="556" r:id="rId18"/>
    <p:sldId id="564" r:id="rId19"/>
    <p:sldId id="476" r:id="rId20"/>
    <p:sldId id="477" r:id="rId21"/>
    <p:sldId id="485" r:id="rId22"/>
    <p:sldId id="486" r:id="rId23"/>
    <p:sldId id="487" r:id="rId24"/>
    <p:sldId id="479" r:id="rId25"/>
    <p:sldId id="480" r:id="rId26"/>
    <p:sldId id="481" r:id="rId27"/>
    <p:sldId id="482" r:id="rId28"/>
    <p:sldId id="437" r:id="rId29"/>
    <p:sldId id="484" r:id="rId30"/>
    <p:sldId id="483" r:id="rId31"/>
    <p:sldId id="488" r:id="rId32"/>
    <p:sldId id="489" r:id="rId33"/>
    <p:sldId id="496" r:id="rId34"/>
    <p:sldId id="435" r:id="rId35"/>
    <p:sldId id="490" r:id="rId36"/>
    <p:sldId id="491" r:id="rId37"/>
    <p:sldId id="493" r:id="rId38"/>
    <p:sldId id="495" r:id="rId39"/>
    <p:sldId id="494" r:id="rId40"/>
    <p:sldId id="497" r:id="rId41"/>
    <p:sldId id="498" r:id="rId42"/>
    <p:sldId id="499" r:id="rId43"/>
    <p:sldId id="500" r:id="rId44"/>
    <p:sldId id="501" r:id="rId45"/>
    <p:sldId id="502" r:id="rId46"/>
    <p:sldId id="439" r:id="rId47"/>
    <p:sldId id="440" r:id="rId48"/>
    <p:sldId id="441" r:id="rId49"/>
    <p:sldId id="442" r:id="rId50"/>
    <p:sldId id="443" r:id="rId51"/>
    <p:sldId id="444" r:id="rId52"/>
    <p:sldId id="503" r:id="rId53"/>
    <p:sldId id="560" r:id="rId54"/>
    <p:sldId id="561" r:id="rId55"/>
    <p:sldId id="562" r:id="rId56"/>
    <p:sldId id="563" r:id="rId57"/>
    <p:sldId id="565" r:id="rId58"/>
    <p:sldId id="504" r:id="rId59"/>
    <p:sldId id="505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57" r:id="rId69"/>
    <p:sldId id="559" r:id="rId70"/>
    <p:sldId id="558" r:id="rId71"/>
    <p:sldId id="514" r:id="rId72"/>
    <p:sldId id="515" r:id="rId73"/>
    <p:sldId id="516" r:id="rId74"/>
    <p:sldId id="517" r:id="rId75"/>
    <p:sldId id="518" r:id="rId76"/>
    <p:sldId id="566" r:id="rId77"/>
    <p:sldId id="520" r:id="rId78"/>
    <p:sldId id="521" r:id="rId79"/>
    <p:sldId id="525" r:id="rId80"/>
    <p:sldId id="567" r:id="rId81"/>
    <p:sldId id="523" r:id="rId82"/>
    <p:sldId id="526" r:id="rId83"/>
    <p:sldId id="527" r:id="rId84"/>
    <p:sldId id="528" r:id="rId85"/>
    <p:sldId id="529" r:id="rId86"/>
    <p:sldId id="530" r:id="rId87"/>
    <p:sldId id="531" r:id="rId88"/>
    <p:sldId id="532" r:id="rId89"/>
    <p:sldId id="533" r:id="rId90"/>
    <p:sldId id="522" r:id="rId91"/>
    <p:sldId id="535" r:id="rId92"/>
    <p:sldId id="534" r:id="rId93"/>
    <p:sldId id="568" r:id="rId94"/>
    <p:sldId id="536" r:id="rId95"/>
    <p:sldId id="537" r:id="rId96"/>
    <p:sldId id="538" r:id="rId97"/>
    <p:sldId id="539" r:id="rId98"/>
    <p:sldId id="450" r:id="rId99"/>
    <p:sldId id="478" r:id="rId10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06136-D4A4-467C-AADC-3C7BF3F41DE8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F8A2-4F07-4E87-9FB2-71714CC6F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79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904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8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8892"/>
          </a:xfrm>
          <a:solidFill>
            <a:srgbClr val="1E6238"/>
          </a:solidFill>
        </p:spPr>
        <p:txBody>
          <a:bodyPr anchor="ctr" anchorCtr="1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984738"/>
            <a:ext cx="8827476" cy="5736738"/>
          </a:xfrm>
        </p:spPr>
        <p:txBody>
          <a:bodyPr/>
          <a:lstStyle>
            <a:lvl1pPr marL="228600" indent="-228600">
              <a:buClr>
                <a:srgbClr val="4472C4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4472C4"/>
              </a:buClr>
              <a:defRPr/>
            </a:lvl2pPr>
            <a:lvl3pPr marL="1143000" indent="-228600">
              <a:buClr>
                <a:srgbClr val="4472C4"/>
              </a:buClr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8338" y="6356351"/>
            <a:ext cx="2057400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33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77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632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347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275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2502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4484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15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5E27EB-3160-4CD9-8D87-5A6A393A4E22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31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press.com/documentation/development-kitsboards/cyalkit-e02-solar-powered-ble-sensor-beacon-reference-design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rohde-schwarz.com/pws/dl_downloads/dl_application/application_notes/1c108/1C108_0e_Bluetooth_BR_EDR_AFH.pdf" TargetMode="External"/><Relationship Id="rId2" Type="http://schemas.openxmlformats.org/officeDocument/2006/relationships/hyperlink" Target="https://www.ericsson.com/en/mobility-report/internet-of-things-foreca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://www.element14.com/community/groups/wireless/blog/2013/08/23/bluetooth-low-ener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0440" y="1668781"/>
            <a:ext cx="7619999" cy="1728100"/>
          </a:xfrm>
          <a:prstGeom prst="rect">
            <a:avLst/>
          </a:prstGeom>
          <a:solidFill>
            <a:srgbClr val="1E6238"/>
          </a:solidFill>
          <a:effectLst>
            <a:softEdge rad="0"/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Mobile Computing:</a:t>
            </a:r>
          </a:p>
          <a:p>
            <a:r>
              <a:rPr lang="en-US" sz="3600" b="1" dirty="0">
                <a:solidFill>
                  <a:srgbClr val="E2A82B"/>
                </a:solidFill>
                <a:latin typeface="+mn-lt"/>
              </a:rPr>
              <a:t>Low-power Networking and Computing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4402" y="3710355"/>
            <a:ext cx="8892073" cy="85447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CS 655: Wireless and Mobile Computing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Parth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H. Pathak</a:t>
            </a:r>
          </a:p>
        </p:txBody>
      </p:sp>
    </p:spTree>
    <p:extLst>
      <p:ext uri="{BB962C8B-B14F-4D97-AF65-F5344CB8AC3E}">
        <p14:creationId xmlns:p14="http://schemas.microsoft.com/office/powerpoint/2010/main" val="941760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frequency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Tag frequency and range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8890" y="1846131"/>
          <a:ext cx="7517424" cy="400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356">
                  <a:extLst>
                    <a:ext uri="{9D8B030D-6E8A-4147-A177-3AD203B41FA5}">
                      <a16:colId xmlns:a16="http://schemas.microsoft.com/office/drawing/2014/main" val="2510358332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816447113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4000411870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2969510574"/>
                    </a:ext>
                  </a:extLst>
                </a:gridCol>
              </a:tblGrid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20324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Low frequency (LF)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1-90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82267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High frequency (HF)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13.56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1-75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24535"/>
                  </a:ext>
                </a:extLst>
              </a:tr>
              <a:tr h="1055144">
                <a:tc>
                  <a:txBody>
                    <a:bodyPr/>
                    <a:lstStyle/>
                    <a:p>
                      <a:r>
                        <a:rPr lang="en-US" dirty="0"/>
                        <a:t>Ultra high frequency (UHF)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865-868 MHz</a:t>
                      </a:r>
                    </a:p>
                    <a:p>
                      <a:r>
                        <a:rPr lang="en-US" dirty="0"/>
                        <a:t>902-928 MHz</a:t>
                      </a:r>
                    </a:p>
                    <a:p>
                      <a:r>
                        <a:rPr lang="en-US" dirty="0"/>
                        <a:t>433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Backscattering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0913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04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frequency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Tag frequency and range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8890" y="1846131"/>
          <a:ext cx="7517424" cy="400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356">
                  <a:extLst>
                    <a:ext uri="{9D8B030D-6E8A-4147-A177-3AD203B41FA5}">
                      <a16:colId xmlns:a16="http://schemas.microsoft.com/office/drawing/2014/main" val="2510358332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816447113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4000411870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2969510574"/>
                    </a:ext>
                  </a:extLst>
                </a:gridCol>
              </a:tblGrid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20324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Low frequency (LF)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1-90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82267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High frequency (HF)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13.56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1-75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24535"/>
                  </a:ext>
                </a:extLst>
              </a:tr>
              <a:tr h="1055144">
                <a:tc>
                  <a:txBody>
                    <a:bodyPr/>
                    <a:lstStyle/>
                    <a:p>
                      <a:r>
                        <a:rPr lang="en-US" dirty="0"/>
                        <a:t>Ultra high frequency (UHF)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865-868 MHz</a:t>
                      </a:r>
                    </a:p>
                    <a:p>
                      <a:r>
                        <a:rPr lang="en-US" dirty="0"/>
                        <a:t>902-928 MHz</a:t>
                      </a:r>
                    </a:p>
                    <a:p>
                      <a:r>
                        <a:rPr lang="en-US" dirty="0"/>
                        <a:t>433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Backscattering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0913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Microwave</a:t>
                      </a:r>
                      <a:r>
                        <a:rPr lang="en-US" baseline="0" dirty="0"/>
                        <a:t> 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2.45-5.8</a:t>
                      </a:r>
                      <a:r>
                        <a:rPr lang="en-US" baseline="0" dirty="0"/>
                        <a:t>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Backscattering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Tags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Three types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Passive, semi-passive and active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27552" y="2427787"/>
            <a:ext cx="583475" cy="532369"/>
          </a:xfrm>
          <a:prstGeom prst="roundRect">
            <a:avLst>
              <a:gd name="adj" fmla="val 7712"/>
            </a:avLst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42100" y="2276192"/>
            <a:ext cx="385452" cy="430270"/>
            <a:chOff x="2806239" y="1315675"/>
            <a:chExt cx="385452" cy="430270"/>
          </a:xfrm>
        </p:grpSpPr>
        <p:sp>
          <p:nvSpPr>
            <p:cNvPr id="18" name="Isosceles Triangle 17"/>
            <p:cNvSpPr/>
            <p:nvPr/>
          </p:nvSpPr>
          <p:spPr>
            <a:xfrm rot="10800000">
              <a:off x="2806239" y="1315675"/>
              <a:ext cx="270609" cy="185747"/>
            </a:xfrm>
            <a:prstGeom prst="triangl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-Shape 18"/>
            <p:cNvSpPr/>
            <p:nvPr/>
          </p:nvSpPr>
          <p:spPr>
            <a:xfrm>
              <a:off x="2921967" y="1467270"/>
              <a:ext cx="269724" cy="278675"/>
            </a:xfrm>
            <a:prstGeom prst="corner">
              <a:avLst>
                <a:gd name="adj1" fmla="val 16646"/>
                <a:gd name="adj2" fmla="val 1436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0475" y="2276192"/>
            <a:ext cx="1494239" cy="674893"/>
            <a:chOff x="2622887" y="2557545"/>
            <a:chExt cx="1494239" cy="674893"/>
          </a:xfrm>
        </p:grpSpPr>
        <p:sp>
          <p:nvSpPr>
            <p:cNvPr id="27" name="L-Shape 26"/>
            <p:cNvSpPr/>
            <p:nvPr/>
          </p:nvSpPr>
          <p:spPr>
            <a:xfrm rot="16200000">
              <a:off x="3732340" y="2706903"/>
              <a:ext cx="269724" cy="278675"/>
            </a:xfrm>
            <a:prstGeom prst="corner">
              <a:avLst>
                <a:gd name="adj1" fmla="val 16646"/>
                <a:gd name="adj2" fmla="val 1436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3846517" y="2557545"/>
              <a:ext cx="270609" cy="185747"/>
            </a:xfrm>
            <a:prstGeom prst="triangl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2622887" y="2700069"/>
              <a:ext cx="1104977" cy="532369"/>
            </a:xfrm>
            <a:prstGeom prst="roundRect">
              <a:avLst>
                <a:gd name="adj" fmla="val 771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Reader</a:t>
              </a:r>
            </a:p>
          </p:txBody>
        </p:sp>
      </p:grpSp>
      <p:pic>
        <p:nvPicPr>
          <p:cNvPr id="31" name="Picture 8" descr="Image result for wireles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8825" y="2051623"/>
            <a:ext cx="616292" cy="5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Image result for wireles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9715" y="2048103"/>
            <a:ext cx="616292" cy="5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454841" y="2500234"/>
            <a:ext cx="216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battery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222465" y="3916720"/>
            <a:ext cx="583475" cy="532369"/>
          </a:xfrm>
          <a:prstGeom prst="roundRect">
            <a:avLst>
              <a:gd name="adj" fmla="val 7712"/>
            </a:avLst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37013" y="3765125"/>
            <a:ext cx="385452" cy="430270"/>
            <a:chOff x="2806239" y="1315675"/>
            <a:chExt cx="385452" cy="430270"/>
          </a:xfrm>
        </p:grpSpPr>
        <p:sp>
          <p:nvSpPr>
            <p:cNvPr id="37" name="Isosceles Triangle 36"/>
            <p:cNvSpPr/>
            <p:nvPr/>
          </p:nvSpPr>
          <p:spPr>
            <a:xfrm rot="10800000">
              <a:off x="2806239" y="1315675"/>
              <a:ext cx="270609" cy="185747"/>
            </a:xfrm>
            <a:prstGeom prst="triangl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-Shape 37"/>
            <p:cNvSpPr/>
            <p:nvPr/>
          </p:nvSpPr>
          <p:spPr>
            <a:xfrm>
              <a:off x="2921967" y="1467270"/>
              <a:ext cx="269724" cy="278675"/>
            </a:xfrm>
            <a:prstGeom prst="corner">
              <a:avLst>
                <a:gd name="adj1" fmla="val 16646"/>
                <a:gd name="adj2" fmla="val 1436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012138" y="3916719"/>
            <a:ext cx="1172560" cy="532369"/>
          </a:xfrm>
          <a:prstGeom prst="roundRect">
            <a:avLst>
              <a:gd name="adj" fmla="val 7712"/>
            </a:avLst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cxnSp>
        <p:nvCxnSpPr>
          <p:cNvPr id="40" name="Straight Connector 39"/>
          <p:cNvCxnSpPr>
            <a:stCxn id="39" idx="1"/>
            <a:endCxn id="35" idx="3"/>
          </p:cNvCxnSpPr>
          <p:nvPr/>
        </p:nvCxnSpPr>
        <p:spPr>
          <a:xfrm flipH="1">
            <a:off x="4805940" y="4182904"/>
            <a:ext cx="206198" cy="1"/>
          </a:xfrm>
          <a:prstGeom prst="line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5388" y="3765125"/>
            <a:ext cx="1494239" cy="674893"/>
            <a:chOff x="2622887" y="2557545"/>
            <a:chExt cx="1494239" cy="674893"/>
          </a:xfrm>
        </p:grpSpPr>
        <p:sp>
          <p:nvSpPr>
            <p:cNvPr id="42" name="L-Shape 41"/>
            <p:cNvSpPr/>
            <p:nvPr/>
          </p:nvSpPr>
          <p:spPr>
            <a:xfrm rot="16200000">
              <a:off x="3732340" y="2706903"/>
              <a:ext cx="269724" cy="278675"/>
            </a:xfrm>
            <a:prstGeom prst="corner">
              <a:avLst>
                <a:gd name="adj1" fmla="val 16646"/>
                <a:gd name="adj2" fmla="val 1436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Isosceles Triangle 42"/>
            <p:cNvSpPr/>
            <p:nvPr/>
          </p:nvSpPr>
          <p:spPr>
            <a:xfrm rot="10800000">
              <a:off x="3846517" y="2557545"/>
              <a:ext cx="270609" cy="185747"/>
            </a:xfrm>
            <a:prstGeom prst="triangl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622887" y="2700069"/>
              <a:ext cx="1104977" cy="532369"/>
            </a:xfrm>
            <a:prstGeom prst="roundRect">
              <a:avLst>
                <a:gd name="adj" fmla="val 771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Reader</a:t>
              </a:r>
            </a:p>
          </p:txBody>
        </p:sp>
      </p:grpSp>
      <p:pic>
        <p:nvPicPr>
          <p:cNvPr id="45" name="Picture 8" descr="Image result for wireles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3738" y="3540556"/>
            <a:ext cx="616292" cy="5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Image result for wireles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628" y="3537036"/>
            <a:ext cx="616292" cy="5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le 46"/>
          <p:cNvSpPr/>
          <p:nvPr/>
        </p:nvSpPr>
        <p:spPr>
          <a:xfrm>
            <a:off x="4222465" y="5581030"/>
            <a:ext cx="583475" cy="532369"/>
          </a:xfrm>
          <a:prstGeom prst="roundRect">
            <a:avLst>
              <a:gd name="adj" fmla="val 7712"/>
            </a:avLst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Tag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837013" y="5429435"/>
            <a:ext cx="385452" cy="430270"/>
            <a:chOff x="2806239" y="1315675"/>
            <a:chExt cx="385452" cy="430270"/>
          </a:xfrm>
        </p:grpSpPr>
        <p:sp>
          <p:nvSpPr>
            <p:cNvPr id="49" name="Isosceles Triangle 48"/>
            <p:cNvSpPr/>
            <p:nvPr/>
          </p:nvSpPr>
          <p:spPr>
            <a:xfrm rot="10800000">
              <a:off x="2806239" y="1315675"/>
              <a:ext cx="270609" cy="185747"/>
            </a:xfrm>
            <a:prstGeom prst="triangl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-Shape 49"/>
            <p:cNvSpPr/>
            <p:nvPr/>
          </p:nvSpPr>
          <p:spPr>
            <a:xfrm>
              <a:off x="2921967" y="1467270"/>
              <a:ext cx="269724" cy="278675"/>
            </a:xfrm>
            <a:prstGeom prst="corner">
              <a:avLst>
                <a:gd name="adj1" fmla="val 16646"/>
                <a:gd name="adj2" fmla="val 1436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5012138" y="5581029"/>
            <a:ext cx="1172560" cy="532369"/>
          </a:xfrm>
          <a:prstGeom prst="roundRect">
            <a:avLst>
              <a:gd name="adj" fmla="val 7712"/>
            </a:avLst>
          </a:prstGeom>
          <a:solidFill>
            <a:srgbClr val="4472C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cxnSp>
        <p:nvCxnSpPr>
          <p:cNvPr id="52" name="Straight Connector 51"/>
          <p:cNvCxnSpPr>
            <a:stCxn id="51" idx="1"/>
            <a:endCxn id="47" idx="3"/>
          </p:cNvCxnSpPr>
          <p:nvPr/>
        </p:nvCxnSpPr>
        <p:spPr>
          <a:xfrm flipH="1">
            <a:off x="4805940" y="5847214"/>
            <a:ext cx="206198" cy="1"/>
          </a:xfrm>
          <a:prstGeom prst="line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15388" y="5429435"/>
            <a:ext cx="1494239" cy="674893"/>
            <a:chOff x="2622887" y="2557545"/>
            <a:chExt cx="1494239" cy="674893"/>
          </a:xfrm>
        </p:grpSpPr>
        <p:sp>
          <p:nvSpPr>
            <p:cNvPr id="54" name="L-Shape 53"/>
            <p:cNvSpPr/>
            <p:nvPr/>
          </p:nvSpPr>
          <p:spPr>
            <a:xfrm rot="16200000">
              <a:off x="3732340" y="2706903"/>
              <a:ext cx="269724" cy="278675"/>
            </a:xfrm>
            <a:prstGeom prst="corner">
              <a:avLst>
                <a:gd name="adj1" fmla="val 16646"/>
                <a:gd name="adj2" fmla="val 1436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/>
            <p:cNvSpPr/>
            <p:nvPr/>
          </p:nvSpPr>
          <p:spPr>
            <a:xfrm rot="10800000">
              <a:off x="3846517" y="2557545"/>
              <a:ext cx="270609" cy="185747"/>
            </a:xfrm>
            <a:prstGeom prst="triangle">
              <a:avLst/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622887" y="2700069"/>
              <a:ext cx="1104977" cy="532369"/>
            </a:xfrm>
            <a:prstGeom prst="roundRect">
              <a:avLst>
                <a:gd name="adj" fmla="val 7712"/>
              </a:avLst>
            </a:prstGeom>
            <a:solidFill>
              <a:srgbClr val="4472C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Reader</a:t>
              </a:r>
            </a:p>
          </p:txBody>
        </p:sp>
      </p:grpSp>
      <p:pic>
        <p:nvPicPr>
          <p:cNvPr id="57" name="Picture 8" descr="Image result for wireles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53738" y="5204866"/>
            <a:ext cx="616292" cy="5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Image result for wireles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628" y="5201346"/>
            <a:ext cx="616292" cy="5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6454841" y="3848164"/>
            <a:ext cx="215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for tag computation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54841" y="5514977"/>
            <a:ext cx="241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for tag computation and radio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5863" y="2013912"/>
            <a:ext cx="172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Passive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5864" y="3443592"/>
            <a:ext cx="172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Semi-passive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7330" y="5154858"/>
            <a:ext cx="172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167071" y="2579857"/>
            <a:ext cx="172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Backscattering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96378" y="4033517"/>
            <a:ext cx="172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Backscattering</a:t>
            </a:r>
          </a:p>
        </p:txBody>
      </p:sp>
    </p:spTree>
    <p:extLst>
      <p:ext uri="{BB962C8B-B14F-4D97-AF65-F5344CB8AC3E}">
        <p14:creationId xmlns:p14="http://schemas.microsoft.com/office/powerpoint/2010/main" val="12275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/>
      <p:bldP spid="35" grpId="0" animBg="1"/>
      <p:bldP spid="39" grpId="0" animBg="1"/>
      <p:bldP spid="47" grpId="0" animBg="1"/>
      <p:bldP spid="51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Tags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13</a:t>
            </a:fld>
            <a:endParaRPr lang="en-US" dirty="0"/>
          </a:p>
        </p:txBody>
      </p:sp>
      <p:pic>
        <p:nvPicPr>
          <p:cNvPr id="14338" name="Picture 2" descr="Image result for rfid tag wal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0" y="1519361"/>
            <a:ext cx="1605965" cy="15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0936" y="3138855"/>
            <a:ext cx="295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Passive tags</a:t>
            </a:r>
          </a:p>
        </p:txBody>
      </p:sp>
      <p:pic>
        <p:nvPicPr>
          <p:cNvPr id="14344" name="Picture 8" descr="Image result for ezpass rf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9910"/>
          <a:stretch/>
        </p:blipFill>
        <p:spPr bwMode="auto">
          <a:xfrm>
            <a:off x="3973930" y="1608994"/>
            <a:ext cx="3619500" cy="15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3930" y="3147657"/>
            <a:ext cx="3648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https://daryllang.com/archive/d103/images2004/ezpass.jpg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3028" y="3405270"/>
            <a:ext cx="295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Semi-passive tags</a:t>
            </a:r>
          </a:p>
        </p:txBody>
      </p:sp>
      <p:pic>
        <p:nvPicPr>
          <p:cNvPr id="14346" name="Picture 10" descr="Image result for active rfid tag example asset track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"/>
          <a:stretch/>
        </p:blipFill>
        <p:spPr bwMode="auto">
          <a:xfrm>
            <a:off x="2746615" y="4043739"/>
            <a:ext cx="268703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65843" y="6359741"/>
            <a:ext cx="295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Active tags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129" y="3364899"/>
            <a:ext cx="3359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EPC (Electronic Product Code) in retail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9287" y="3438644"/>
            <a:ext cx="940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Toll tags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63513" y="6353294"/>
            <a:ext cx="146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asset tracking</a:t>
            </a:r>
          </a:p>
        </p:txBody>
      </p:sp>
    </p:spTree>
    <p:extLst>
      <p:ext uri="{BB962C8B-B14F-4D97-AF65-F5344CB8AC3E}">
        <p14:creationId xmlns:p14="http://schemas.microsoft.com/office/powerpoint/2010/main" val="1543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7" grpId="0"/>
      <p:bldP spid="5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Tag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5284" y="2065827"/>
          <a:ext cx="883285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13">
                  <a:extLst>
                    <a:ext uri="{9D8B030D-6E8A-4147-A177-3AD203B41FA5}">
                      <a16:colId xmlns:a16="http://schemas.microsoft.com/office/drawing/2014/main" val="2218005338"/>
                    </a:ext>
                  </a:extLst>
                </a:gridCol>
                <a:gridCol w="2208213">
                  <a:extLst>
                    <a:ext uri="{9D8B030D-6E8A-4147-A177-3AD203B41FA5}">
                      <a16:colId xmlns:a16="http://schemas.microsoft.com/office/drawing/2014/main" val="3370875578"/>
                    </a:ext>
                  </a:extLst>
                </a:gridCol>
                <a:gridCol w="2208213">
                  <a:extLst>
                    <a:ext uri="{9D8B030D-6E8A-4147-A177-3AD203B41FA5}">
                      <a16:colId xmlns:a16="http://schemas.microsoft.com/office/drawing/2014/main" val="3291030623"/>
                    </a:ext>
                  </a:extLst>
                </a:gridCol>
                <a:gridCol w="2208213">
                  <a:extLst>
                    <a:ext uri="{9D8B030D-6E8A-4147-A177-3AD203B41FA5}">
                      <a16:colId xmlns:a16="http://schemas.microsoft.com/office/drawing/2014/main" val="627417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Tag</a:t>
                      </a:r>
                      <a:r>
                        <a:rPr lang="en-US" baseline="0" dirty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Semi-passive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3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16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Communication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Back-scattering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Back-scattering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Initiate/respond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84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0" dirty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100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4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</a:t>
                      </a:r>
                      <a:r>
                        <a:rPr lang="en-US" baseline="0" dirty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 and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0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Relative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1736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9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Modulation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Which modulation is used in RFID passive tags?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OOK (ON OFF Keying)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327" y="1898638"/>
            <a:ext cx="5121843" cy="4192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3820" y="22402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409159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Modulation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ON-OFF Keying on passive tags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9" y="1965012"/>
            <a:ext cx="8245801" cy="35082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3820" y="157734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260306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vs. NFC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is the difference between RFID and NFC?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Operates at 13.5 MHz (HF) frequency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Similar to RFIDs in many aspects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Reader vs. tag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NFC endpoints can have reader as well as tag functionality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Can be battery powered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Range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Limited to a few centimeters (&lt; 10 cm)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Applications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Mobile payment, keyless fobs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5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Low power networking and computing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Rise of low-power, low-data rate sensing, computing and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networking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Bluetooth Low Energy (BLE)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BLE privacy attacks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protocol stack and fragmentation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range IoT protocols – Wireless HART, 6LowPAN,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range IoT protocols - LORA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5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Bluetooth Low Energy (BLE)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It is not always about getting more data rates</a:t>
            </a:r>
          </a:p>
        </p:txBody>
      </p:sp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E6458B9B-1B69-467E-92A1-2AACE1804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">
            <a:extLst>
              <a:ext uri="{FF2B5EF4-FFF2-40B4-BE49-F238E27FC236}">
                <a16:creationId xmlns:a16="http://schemas.microsoft.com/office/drawing/2014/main" id="{A663A221-81B9-4CA9-9067-EBDA25FD3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7716B8-9705-4CF9-A647-75D9103E4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762462"/>
            <a:ext cx="4762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Low power networking and computing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Rise of low-power, low-data rate sensing, computing and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networking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Bluetooth Low Energy (BLE)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BLE privacy attacks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protocol stack and fragmentation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range IoT protocols – Wireless HART, 6LowPAN,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range IoT protocols - LORA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Design objectives for 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Low-power</a:t>
            </a:r>
          </a:p>
          <a:p>
            <a:pPr lvl="1"/>
            <a:r>
              <a:rPr lang="en-US" dirty="0"/>
              <a:t>Most devices that will use BLE are likely to be powered by very small batteries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CR2032 button cell with energy capacity of 230mAh at 3 V</a:t>
            </a:r>
          </a:p>
          <a:p>
            <a:pPr lvl="2"/>
            <a:r>
              <a:rPr lang="en-US" dirty="0"/>
              <a:t>AA/AAA batteries used in keyboard and mouse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Solar-powered IoT devices</a:t>
            </a:r>
          </a:p>
          <a:p>
            <a:pPr lvl="1"/>
            <a:endParaRPr lang="en-US" dirty="0"/>
          </a:p>
        </p:txBody>
      </p:sp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E6458B9B-1B69-467E-92A1-2AACE1804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">
            <a:extLst>
              <a:ext uri="{FF2B5EF4-FFF2-40B4-BE49-F238E27FC236}">
                <a16:creationId xmlns:a16="http://schemas.microsoft.com/office/drawing/2014/main" id="{A663A221-81B9-4CA9-9067-EBDA25FD3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BA84AF-9D53-45D3-B9F8-071EC32A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66" y="2972342"/>
            <a:ext cx="1881187" cy="1619753"/>
          </a:xfrm>
          <a:prstGeom prst="rect">
            <a:avLst/>
          </a:prstGeom>
        </p:spPr>
      </p:pic>
      <p:pic>
        <p:nvPicPr>
          <p:cNvPr id="2052" name="Picture 4" descr="Solar BLE Sensor">
            <a:extLst>
              <a:ext uri="{FF2B5EF4-FFF2-40B4-BE49-F238E27FC236}">
                <a16:creationId xmlns:a16="http://schemas.microsoft.com/office/drawing/2014/main" id="{2376D557-121A-41D9-8444-4F1B3223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1" y="4533992"/>
            <a:ext cx="5503820" cy="17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6BC1BC-52D4-44B4-8545-EF8E78E3E36B}"/>
              </a:ext>
            </a:extLst>
          </p:cNvPr>
          <p:cNvSpPr txBox="1"/>
          <p:nvPr/>
        </p:nvSpPr>
        <p:spPr>
          <a:xfrm>
            <a:off x="6749466" y="5486400"/>
            <a:ext cx="9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9988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Design objectives for 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Mostly off technology</a:t>
            </a:r>
          </a:p>
          <a:p>
            <a:pPr lvl="1"/>
            <a:r>
              <a:rPr lang="en-US" dirty="0"/>
              <a:t>Send data occasionally</a:t>
            </a:r>
          </a:p>
          <a:p>
            <a:pPr lvl="1"/>
            <a:r>
              <a:rPr lang="en-US" dirty="0"/>
              <a:t>Wake up to send/receive, else sleep most of the time</a:t>
            </a:r>
          </a:p>
          <a:p>
            <a:pPr lvl="1"/>
            <a:r>
              <a:rPr lang="en-US" dirty="0"/>
              <a:t>Duty cycle close to zero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Faster transient connections</a:t>
            </a:r>
          </a:p>
          <a:p>
            <a:pPr lvl="1"/>
            <a:r>
              <a:rPr lang="en-US" dirty="0"/>
              <a:t>Whenever there is a need to send data, don’t waste time in reconnecting</a:t>
            </a:r>
          </a:p>
          <a:p>
            <a:pPr lvl="1"/>
            <a:r>
              <a:rPr lang="en-US" dirty="0"/>
              <a:t>BT required </a:t>
            </a:r>
            <a:r>
              <a:rPr lang="en-US" dirty="0" err="1"/>
              <a:t>upto</a:t>
            </a:r>
            <a:r>
              <a:rPr lang="en-US" dirty="0"/>
              <a:t> 20 milliseconds to reconnect, while BLE takes around 3 milliseconds</a:t>
            </a:r>
          </a:p>
          <a:p>
            <a:pPr lvl="1"/>
            <a:r>
              <a:rPr lang="en-US" dirty="0"/>
              <a:t>BLE cycle</a:t>
            </a:r>
          </a:p>
          <a:p>
            <a:pPr lvl="2"/>
            <a:r>
              <a:rPr lang="en-US" dirty="0"/>
              <a:t>Wake up, connect, send data, disconnect(optional) and go back to sleep</a:t>
            </a:r>
          </a:p>
          <a:p>
            <a:pPr lvl="1"/>
            <a:r>
              <a:rPr lang="en-US" dirty="0"/>
              <a:t>Use of advertising channels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E6458B9B-1B69-467E-92A1-2AACE1804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">
            <a:extLst>
              <a:ext uri="{FF2B5EF4-FFF2-40B4-BE49-F238E27FC236}">
                <a16:creationId xmlns:a16="http://schemas.microsoft.com/office/drawing/2014/main" id="{A663A221-81B9-4CA9-9067-EBDA25FD3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2D9CDF-FEC0-47FE-A983-A597605D4853}"/>
              </a:ext>
            </a:extLst>
          </p:cNvPr>
          <p:cNvSpPr/>
          <p:nvPr/>
        </p:nvSpPr>
        <p:spPr>
          <a:xfrm>
            <a:off x="7141015" y="2161194"/>
            <a:ext cx="1636841" cy="7098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duty cycling?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35C0F2-0A16-4944-BFD6-385EFDDC0ABE}"/>
              </a:ext>
            </a:extLst>
          </p:cNvPr>
          <p:cNvCxnSpPr>
            <a:cxnSpLocks/>
          </p:cNvCxnSpPr>
          <p:nvPr/>
        </p:nvCxnSpPr>
        <p:spPr>
          <a:xfrm flipH="1" flipV="1">
            <a:off x="4070685" y="2263463"/>
            <a:ext cx="2859761" cy="25266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Design objectives for 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Scalability</a:t>
            </a:r>
          </a:p>
          <a:p>
            <a:pPr lvl="1"/>
            <a:r>
              <a:rPr lang="en-US" dirty="0"/>
              <a:t>Cannot be stressed enough</a:t>
            </a:r>
          </a:p>
          <a:p>
            <a:pPr lvl="1"/>
            <a:r>
              <a:rPr lang="en-US" dirty="0"/>
              <a:t>Critical as we move towards Internet-Of-Things</a:t>
            </a:r>
          </a:p>
          <a:p>
            <a:pPr lvl="1"/>
            <a:endParaRPr lang="en-US" dirty="0"/>
          </a:p>
          <a:p>
            <a:r>
              <a:rPr lang="en-US" dirty="0"/>
              <a:t>Design billions of low-power, low-cost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E6458B9B-1B69-467E-92A1-2AACE1804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">
            <a:extLst>
              <a:ext uri="{FF2B5EF4-FFF2-40B4-BE49-F238E27FC236}">
                <a16:creationId xmlns:a16="http://schemas.microsoft.com/office/drawing/2014/main" id="{A663A221-81B9-4CA9-9067-EBDA25FD3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onnected devices">
            <a:extLst>
              <a:ext uri="{FF2B5EF4-FFF2-40B4-BE49-F238E27FC236}">
                <a16:creationId xmlns:a16="http://schemas.microsoft.com/office/drawing/2014/main" id="{B76DFA02-39CA-43F2-88F0-182E7118A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21246" r="13421" b="15869"/>
          <a:stretch/>
        </p:blipFill>
        <p:spPr bwMode="auto">
          <a:xfrm>
            <a:off x="2310480" y="3276600"/>
            <a:ext cx="3296236" cy="33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46AA45-4867-4F2F-8051-41C3373248F1}"/>
              </a:ext>
            </a:extLst>
          </p:cNvPr>
          <p:cNvSpPr txBox="1"/>
          <p:nvPr/>
        </p:nvSpPr>
        <p:spPr>
          <a:xfrm>
            <a:off x="837951" y="6018140"/>
            <a:ext cx="9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D69953-35C5-459C-9934-9EFFD1A6925A}"/>
              </a:ext>
            </a:extLst>
          </p:cNvPr>
          <p:cNvSpPr txBox="1"/>
          <p:nvPr/>
        </p:nvSpPr>
        <p:spPr>
          <a:xfrm>
            <a:off x="6116469" y="4245487"/>
            <a:ext cx="1923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Thinking beyond personal computing</a:t>
            </a:r>
          </a:p>
        </p:txBody>
      </p:sp>
    </p:spTree>
    <p:extLst>
      <p:ext uri="{BB962C8B-B14F-4D97-AF65-F5344CB8AC3E}">
        <p14:creationId xmlns:p14="http://schemas.microsoft.com/office/powerpoint/2010/main" val="3507659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Design objectives for 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Simplify the networking to reduce the memory needed</a:t>
            </a:r>
          </a:p>
          <a:p>
            <a:pPr lvl="1"/>
            <a:r>
              <a:rPr lang="en-US" dirty="0"/>
              <a:t>Building devices with more memory is expensive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Shorter packets</a:t>
            </a:r>
          </a:p>
          <a:p>
            <a:pPr lvl="1"/>
            <a:r>
              <a:rPr lang="en-US" dirty="0"/>
              <a:t>Shorter headers</a:t>
            </a:r>
          </a:p>
          <a:p>
            <a:pPr lvl="1"/>
            <a:r>
              <a:rPr lang="en-US" dirty="0"/>
              <a:t>Simple communication protocol</a:t>
            </a:r>
          </a:p>
          <a:p>
            <a:pPr lvl="1"/>
            <a:r>
              <a:rPr lang="en-US" dirty="0"/>
              <a:t>Uniform packet format all types of messages</a:t>
            </a:r>
          </a:p>
          <a:p>
            <a:pPr lvl="1"/>
            <a:r>
              <a:rPr lang="en-US" dirty="0"/>
              <a:t>Simple addressing scheme</a:t>
            </a:r>
          </a:p>
          <a:p>
            <a:pPr lvl="1"/>
            <a:r>
              <a:rPr lang="en-US" dirty="0"/>
              <a:t>No polling/paging (commonly used on BT)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E6458B9B-1B69-467E-92A1-2AACE1804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">
            <a:extLst>
              <a:ext uri="{FF2B5EF4-FFF2-40B4-BE49-F238E27FC236}">
                <a16:creationId xmlns:a16="http://schemas.microsoft.com/office/drawing/2014/main" id="{A663A221-81B9-4CA9-9067-EBDA25FD3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37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Architecture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882B1D1-280E-42FD-9641-FC30B3666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688" y="852488"/>
            <a:ext cx="6920624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">
            <a:extLst>
              <a:ext uri="{FF2B5EF4-FFF2-40B4-BE49-F238E27FC236}">
                <a16:creationId xmlns:a16="http://schemas.microsoft.com/office/drawing/2014/main" id="{E6458B9B-1B69-467E-92A1-2AACE18047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">
            <a:extLst>
              <a:ext uri="{FF2B5EF4-FFF2-40B4-BE49-F238E27FC236}">
                <a16:creationId xmlns:a16="http://schemas.microsoft.com/office/drawing/2014/main" id="{A663A221-81B9-4CA9-9067-EBDA25FD3C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3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PHY Layer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2.4 GHz ISM band</a:t>
            </a:r>
          </a:p>
          <a:p>
            <a:pPr lvl="1"/>
            <a:r>
              <a:rPr lang="en-US" dirty="0"/>
              <a:t>40 (0-39) radio channels starting from 2.4 GHz</a:t>
            </a:r>
          </a:p>
          <a:p>
            <a:pPr lvl="1"/>
            <a:r>
              <a:rPr lang="en-US" dirty="0"/>
              <a:t>Traditional Bluetooth had 79 channels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95B28-EB55-4969-BF35-1723F8D7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60" y="2477072"/>
            <a:ext cx="5299045" cy="31396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01C7F-9AC5-4AB4-A58A-E758A9E72ABD}"/>
              </a:ext>
            </a:extLst>
          </p:cNvPr>
          <p:cNvSpPr/>
          <p:nvPr/>
        </p:nvSpPr>
        <p:spPr>
          <a:xfrm>
            <a:off x="7351295" y="1191126"/>
            <a:ext cx="1636841" cy="176864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 problems in using this band?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7D5357-912A-4F3B-81A3-24B6FE4F8181}"/>
              </a:ext>
            </a:extLst>
          </p:cNvPr>
          <p:cNvCxnSpPr/>
          <p:nvPr/>
        </p:nvCxnSpPr>
        <p:spPr>
          <a:xfrm flipH="1" flipV="1">
            <a:off x="6581820" y="1762626"/>
            <a:ext cx="697831" cy="25266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PHY Layer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Modulation</a:t>
            </a:r>
          </a:p>
          <a:p>
            <a:pPr lvl="1"/>
            <a:r>
              <a:rPr lang="en-US" dirty="0"/>
              <a:t>Gaussian Frequency Shift Keying (GFSK)</a:t>
            </a:r>
          </a:p>
          <a:p>
            <a:pPr lvl="1"/>
            <a:r>
              <a:rPr lang="en-US" dirty="0"/>
              <a:t>+185KHz and -185KHz indicate 0 and 1 symbol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7D9B9-0BF1-4488-BB0B-BD86FA80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28137"/>
            <a:ext cx="28575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06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 err="1">
                <a:latin typeface="+mn-lt"/>
              </a:rPr>
              <a:t>Tx</a:t>
            </a:r>
            <a:r>
              <a:rPr lang="en-US" sz="3200" dirty="0">
                <a:latin typeface="+mn-lt"/>
              </a:rPr>
              <a:t> power and receiver sensitivity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Maximum </a:t>
            </a:r>
            <a:r>
              <a:rPr lang="en-US" dirty="0" err="1"/>
              <a:t>Tx</a:t>
            </a:r>
            <a:r>
              <a:rPr lang="en-US" dirty="0"/>
              <a:t> power limited to 10dBm</a:t>
            </a:r>
          </a:p>
          <a:p>
            <a:pPr lvl="1"/>
            <a:r>
              <a:rPr lang="en-US" dirty="0"/>
              <a:t>Minimum to be -20dBm</a:t>
            </a:r>
          </a:p>
          <a:p>
            <a:r>
              <a:rPr lang="en-US" dirty="0"/>
              <a:t>Receiver sensitivity -70dBm</a:t>
            </a:r>
          </a:p>
          <a:p>
            <a:endParaRPr lang="en-US" dirty="0"/>
          </a:p>
          <a:p>
            <a:r>
              <a:rPr lang="en-US" dirty="0"/>
              <a:t>Check for yourself: the range will be in ?? Meters</a:t>
            </a:r>
          </a:p>
          <a:p>
            <a:endParaRPr lang="en-US" dirty="0"/>
          </a:p>
          <a:p>
            <a:r>
              <a:rPr lang="en-US" dirty="0"/>
              <a:t>Typical data rate: 1-2 </a:t>
            </a:r>
            <a:r>
              <a:rPr lang="en-US"/>
              <a:t>Mbps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67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PHY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Channel map</a:t>
            </a:r>
          </a:p>
          <a:p>
            <a:pPr lvl="1"/>
            <a:r>
              <a:rPr lang="en-US" sz="2000" dirty="0"/>
              <a:t>40 channels from 2.4000 GHz to 2.4835 GHz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37 channels for data communication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3 channels for advertising</a:t>
            </a: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28</a:t>
            </a:fld>
            <a:endParaRPr lang="en-US" dirty="0"/>
          </a:p>
        </p:txBody>
      </p:sp>
      <p:pic>
        <p:nvPicPr>
          <p:cNvPr id="21506" name="Picture 2" descr="gsbl 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1" y="2877613"/>
            <a:ext cx="8360272" cy="25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378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PHY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Channel hopping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BLE uses frequency hopping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Radio hops between channels periodically using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Next channel = (current channel + hop) mod 37		</a:t>
            </a: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Advantages of channel hopping?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Robustness to sniffing (security)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Interference to other BLE links and 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WiFi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How do the 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Tx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and Rx know which channel to hop to next?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Agreed upon at the time of connection establishment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Hop value is chosen between 5 to 16 randomly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Picture 2" descr="gsbl 0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892" y="2264250"/>
            <a:ext cx="6033283" cy="18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RFID 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RFID system contains two main entities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 reader and RFID tags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</a:t>
            </a:fld>
            <a:endParaRPr lang="en-US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830" y="1917752"/>
            <a:ext cx="1197353" cy="11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30" y="3260577"/>
            <a:ext cx="1197353" cy="11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77" y="4805626"/>
            <a:ext cx="1197353" cy="11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RFID ta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41" y="2008868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RFID ta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47" y="3182203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RFID ta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95" y="3948121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RFID ta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6" y="5186621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wirel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58260" y="2090505"/>
            <a:ext cx="816357" cy="6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wirel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6299" y="3637262"/>
            <a:ext cx="816357" cy="6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Image result for wirel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84802" y="5268258"/>
            <a:ext cx="816357" cy="6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6905" y="6171041"/>
            <a:ext cx="2137083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RFID tags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9632" y="6176351"/>
            <a:ext cx="2137083" cy="37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RFID reader</a:t>
            </a:r>
          </a:p>
        </p:txBody>
      </p:sp>
    </p:spTree>
    <p:extLst>
      <p:ext uri="{BB962C8B-B14F-4D97-AF65-F5344CB8AC3E}">
        <p14:creationId xmlns:p14="http://schemas.microsoft.com/office/powerpoint/2010/main" val="98939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BT frequency hoping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BT channels are divided into timeslots</a:t>
            </a:r>
          </a:p>
          <a:p>
            <a:pPr lvl="1"/>
            <a:r>
              <a:rPr lang="en-US" dirty="0"/>
              <a:t>Each slot is 625 microseconds</a:t>
            </a:r>
          </a:p>
          <a:p>
            <a:pPr lvl="1"/>
            <a:endParaRPr lang="en-US" dirty="0"/>
          </a:p>
          <a:p>
            <a:r>
              <a:rPr lang="en-US" dirty="0"/>
              <a:t>Time divided channel</a:t>
            </a:r>
          </a:p>
          <a:p>
            <a:pPr lvl="1"/>
            <a:r>
              <a:rPr lang="en-US" dirty="0"/>
              <a:t>Uplink and downlink data transmissions alternate</a:t>
            </a:r>
          </a:p>
          <a:p>
            <a:pPr lvl="1"/>
            <a:r>
              <a:rPr lang="en-US" dirty="0"/>
              <a:t>Master sends in even timeslots</a:t>
            </a:r>
          </a:p>
          <a:p>
            <a:pPr lvl="1"/>
            <a:r>
              <a:rPr lang="en-US" dirty="0"/>
              <a:t>Slave sends in odd timeslots</a:t>
            </a:r>
          </a:p>
          <a:p>
            <a:pPr lvl="1"/>
            <a:r>
              <a:rPr lang="en-US" dirty="0"/>
              <a:t>Packets can be of 1, 3 or 5 slots long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BF864-7B94-4A28-ABB6-903A35425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22" y="4205234"/>
            <a:ext cx="7223581" cy="2509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088D7-5CAA-4393-BE04-4507A5C1B21B}"/>
              </a:ext>
            </a:extLst>
          </p:cNvPr>
          <p:cNvSpPr txBox="1"/>
          <p:nvPr/>
        </p:nvSpPr>
        <p:spPr>
          <a:xfrm>
            <a:off x="332624" y="6114394"/>
            <a:ext cx="9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1703566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Bluetooth and </a:t>
            </a:r>
            <a:r>
              <a:rPr lang="en-US" sz="3200" dirty="0" err="1">
                <a:latin typeface="+mn-lt"/>
              </a:rPr>
              <a:t>WiFi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31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Bluetooth’s channel hoping is adaptive</a:t>
            </a:r>
          </a:p>
          <a:p>
            <a:pPr lvl="1"/>
            <a:r>
              <a:rPr lang="en-US" dirty="0"/>
              <a:t>Adapts to current activity on the </a:t>
            </a:r>
            <a:r>
              <a:rPr lang="en-US" dirty="0" err="1"/>
              <a:t>WiFi</a:t>
            </a:r>
            <a:r>
              <a:rPr lang="en-US" dirty="0"/>
              <a:t> band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Note that the advertising channels are carefully chosen so that they do not interfere with </a:t>
            </a:r>
            <a:r>
              <a:rPr lang="en-US" dirty="0" err="1"/>
              <a:t>WiFi</a:t>
            </a:r>
            <a:r>
              <a:rPr lang="en-US" dirty="0"/>
              <a:t> channels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088D7-5CAA-4393-BE04-4507A5C1B21B}"/>
              </a:ext>
            </a:extLst>
          </p:cNvPr>
          <p:cNvSpPr txBox="1"/>
          <p:nvPr/>
        </p:nvSpPr>
        <p:spPr>
          <a:xfrm>
            <a:off x="8025360" y="2504920"/>
            <a:ext cx="9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[8]</a:t>
            </a:r>
          </a:p>
        </p:txBody>
      </p:sp>
      <p:pic>
        <p:nvPicPr>
          <p:cNvPr id="2050" name="Picture 2" descr="https://community.estimote.com/hc/en-us/article_attachments/201415866/BLEChannels.png">
            <a:extLst>
              <a:ext uri="{FF2B5EF4-FFF2-40B4-BE49-F238E27FC236}">
                <a16:creationId xmlns:a16="http://schemas.microsoft.com/office/drawing/2014/main" id="{91D0F203-6230-49E9-B5E3-168858C50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9"/>
          <a:stretch/>
        </p:blipFill>
        <p:spPr bwMode="auto">
          <a:xfrm>
            <a:off x="1704975" y="2417719"/>
            <a:ext cx="5734050" cy="27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14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Bluetooth and </a:t>
            </a:r>
            <a:r>
              <a:rPr lang="en-US" sz="3200" dirty="0" err="1">
                <a:latin typeface="+mn-lt"/>
              </a:rPr>
              <a:t>WiFi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32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Measure and tag “bad” channels</a:t>
            </a:r>
          </a:p>
          <a:p>
            <a:pPr lvl="1"/>
            <a:r>
              <a:rPr lang="en-US" dirty="0"/>
              <a:t>Use RSSI, BER or SNR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BT devices can skip these channels in their hopping sequence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 other approaches?</a:t>
            </a:r>
          </a:p>
          <a:p>
            <a:pPr lvl="2"/>
            <a:r>
              <a:rPr lang="en-US" dirty="0"/>
              <a:t>Increase error correction rate on Bluetooth</a:t>
            </a:r>
          </a:p>
          <a:p>
            <a:pPr lvl="2"/>
            <a:r>
              <a:rPr lang="en-US" dirty="0"/>
              <a:t>On-chip solutions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4A5E9-874C-4D96-AB0E-50DB2014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89" y="1852506"/>
            <a:ext cx="7329421" cy="2503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7FC37C-0FA6-42C1-9F85-B1C61CA6EE09}"/>
              </a:ext>
            </a:extLst>
          </p:cNvPr>
          <p:cNvSpPr txBox="1"/>
          <p:nvPr/>
        </p:nvSpPr>
        <p:spPr>
          <a:xfrm>
            <a:off x="7959436" y="1477970"/>
            <a:ext cx="96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</p:spTree>
    <p:extLst>
      <p:ext uri="{BB962C8B-B14F-4D97-AF65-F5344CB8AC3E}">
        <p14:creationId xmlns:p14="http://schemas.microsoft.com/office/powerpoint/2010/main" val="12823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Bluetooth and </a:t>
            </a:r>
            <a:r>
              <a:rPr lang="en-US" sz="3200" dirty="0" err="1">
                <a:latin typeface="+mn-lt"/>
              </a:rPr>
              <a:t>WiFi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710593EC-FF39-4528-9335-04AAABA9D27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5575" y="852488"/>
            <a:ext cx="8832850" cy="58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Channel remapping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21F8A-D5C5-4E7D-A93E-8C7943EE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6" y="3919413"/>
            <a:ext cx="3152293" cy="2666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BCC2AC-BC9C-43BF-B384-FA4D5DE7E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3618"/>
            <a:ext cx="3633884" cy="2710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5095DC-DFFB-4496-9667-E8ADF6098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52" y="1390076"/>
            <a:ext cx="4432310" cy="200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847B42-C592-42E9-B089-6225D7D40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6" y="1390076"/>
            <a:ext cx="3175135" cy="24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346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master-slave model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BLE follows server-client model of connection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Some restrictions are removed starting from specification 4.1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Traditional BT allowed one 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periphareal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to be part of multiple masters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Resulted in what was known as “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scatternet</a:t>
            </a:r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” – multiple star topologies where the slave devices can be connected to multiple masters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34</a:t>
            </a:fld>
            <a:endParaRPr lang="en-US" dirty="0"/>
          </a:p>
        </p:txBody>
      </p:sp>
      <p:pic>
        <p:nvPicPr>
          <p:cNvPr id="17410" name="Picture 2" descr="gsbl 01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39" y="2079637"/>
            <a:ext cx="5687121" cy="287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0990" y="22402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260780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Multiple links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Channel hopping between multiple links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Determine interference and hop accordingly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20990" y="22402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[3]</a:t>
            </a:r>
          </a:p>
        </p:txBody>
      </p:sp>
      <p:pic>
        <p:nvPicPr>
          <p:cNvPr id="5122" name="Picture 2" descr="https://microchip.wdfiles.com/local--files/wireless:ble-link-layer-channels/frequency-hopping.png">
            <a:extLst>
              <a:ext uri="{FF2B5EF4-FFF2-40B4-BE49-F238E27FC236}">
                <a16:creationId xmlns:a16="http://schemas.microsoft.com/office/drawing/2014/main" id="{29C47A18-3A43-4BCF-920D-48256344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64" y="1872539"/>
            <a:ext cx="7179732" cy="41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599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Link layer state machine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Transmit only and receiver only systems are possible with BLE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Examples?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12577D-3E56-4F58-968C-17F9763D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97113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68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Link layer packets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is the use preamble?</a:t>
            </a:r>
            <a:endParaRPr lang="en-US" sz="1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Sequence of 1s and 0s to synchronize the transmitter and receiver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Allows receiver to tune its frequency for GFSK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Access address</a:t>
            </a:r>
            <a:endParaRPr lang="en-US" sz="1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 unique address assigned to each link layer connection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Master and slave’s 48-bit addresses are not present in the packet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86093-9E2D-4469-A4B3-3EF87E78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9" y="1032508"/>
            <a:ext cx="7541101" cy="9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Link layer packets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Packet format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The same packet format is used for both advertising packet and data packets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How to you know if it is an advertising packet or a data packet?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Access address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Advertising channels use fixed access address 0x8E89BED6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86093-9E2D-4469-A4B3-3EF87E78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49" y="1032508"/>
            <a:ext cx="7541101" cy="9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 err="1">
                <a:latin typeface="+mn-lt"/>
              </a:rPr>
              <a:t>Tx</a:t>
            </a:r>
            <a:r>
              <a:rPr lang="en-US" sz="3200" dirty="0">
                <a:latin typeface="+mn-lt"/>
              </a:rPr>
              <a:t> and Rx pipelines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Whitening – bit scrambling</a:t>
            </a: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An important limitation of GFSK – with long runs of 0s or 1s, Rx can assume that the center frequency of the channel has shifted – loss of frequency lock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Avoid long runs of 0s and 1s 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Use random whitening – randomly generated bit sequence (or whitener) that is EX-OR with the data 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1235C-5230-4F32-A3AD-6113087A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29" y="1083531"/>
            <a:ext cx="7382341" cy="1666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F1AAE-3A51-420A-8B7B-EF591151D58D}"/>
              </a:ext>
            </a:extLst>
          </p:cNvPr>
          <p:cNvSpPr/>
          <p:nvPr/>
        </p:nvSpPr>
        <p:spPr>
          <a:xfrm>
            <a:off x="7141015" y="4270345"/>
            <a:ext cx="1636841" cy="4223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Recall?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93BA81-FD5F-4B23-B75E-79B408F37EF7}"/>
              </a:ext>
            </a:extLst>
          </p:cNvPr>
          <p:cNvCxnSpPr/>
          <p:nvPr/>
        </p:nvCxnSpPr>
        <p:spPr>
          <a:xfrm flipH="1" flipV="1">
            <a:off x="6232904" y="4230363"/>
            <a:ext cx="697831" cy="25266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1CA8924-E68A-4E5C-9D05-100DB7C16C2E}"/>
              </a:ext>
            </a:extLst>
          </p:cNvPr>
          <p:cNvSpPr/>
          <p:nvPr/>
        </p:nvSpPr>
        <p:spPr>
          <a:xfrm>
            <a:off x="1384176" y="5789197"/>
            <a:ext cx="676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0000"/>
                </a:solidFill>
                <a:latin typeface="+mj-lt"/>
              </a:rPr>
              <a:t>input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 = 00000000 : 00100000 : 00010000</a:t>
            </a:r>
          </a:p>
          <a:p>
            <a:pPr algn="ctr"/>
            <a:r>
              <a:rPr lang="en-US" b="1" i="1" dirty="0">
                <a:latin typeface="+mj-lt"/>
              </a:rPr>
              <a:t>whitener</a:t>
            </a:r>
            <a:r>
              <a:rPr lang="en-US" b="1" dirty="0">
                <a:latin typeface="+mj-lt"/>
              </a:rPr>
              <a:t> = 11110101 : 01000010 : 11011110</a:t>
            </a:r>
            <a:br>
              <a:rPr lang="en-US" b="1" dirty="0">
                <a:latin typeface="+mj-lt"/>
              </a:rPr>
            </a:br>
            <a:r>
              <a:rPr lang="en-US" b="1" i="1" dirty="0">
                <a:latin typeface="+mj-lt"/>
              </a:rPr>
              <a:t>output</a:t>
            </a:r>
            <a:r>
              <a:rPr lang="en-US" b="1" dirty="0">
                <a:latin typeface="+mj-lt"/>
              </a:rPr>
              <a:t> = 11110101 : 01100010 : 11001110</a:t>
            </a:r>
          </a:p>
        </p:txBody>
      </p:sp>
    </p:spTree>
    <p:extLst>
      <p:ext uri="{BB962C8B-B14F-4D97-AF65-F5344CB8AC3E}">
        <p14:creationId xmlns:p14="http://schemas.microsoft.com/office/powerpoint/2010/main" val="206376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How does an RFID system work?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RFID tags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The tags carry an ID (few bytes)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ID is used to uniquely identify an object/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 device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RFID reader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 reader transmits a pulse to read the tags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The tags respond to the pulse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098" y="4788381"/>
            <a:ext cx="1197353" cy="11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FID ta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41" y="4621902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RFID ta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47" y="5795237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wirel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6714" y="5060516"/>
            <a:ext cx="816357" cy="6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17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advertisements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4 Types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B9C17-2804-4B55-9B41-F81383E3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8" y="2111784"/>
            <a:ext cx="5847661" cy="2350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4EAE34-9F4B-4995-BFC5-30DD0F720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23" y="1357695"/>
            <a:ext cx="5516479" cy="45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81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advertisements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i="1" dirty="0"/>
              <a:t>Connectable Undirected Event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49A06-97BE-4DF4-B895-033D30A9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53" y="1377030"/>
            <a:ext cx="5847694" cy="50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38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advertisements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dirty="0"/>
              <a:t>Connectable Undirected Event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Advertising – “Hey, I am a smart thermostat”</a:t>
            </a:r>
          </a:p>
          <a:p>
            <a:pPr lvl="1"/>
            <a:r>
              <a:rPr lang="en-US" dirty="0"/>
              <a:t>Phone – “Can you display temperature in Celsius?”</a:t>
            </a:r>
          </a:p>
          <a:p>
            <a:pPr lvl="1"/>
            <a:r>
              <a:rPr lang="en-US" dirty="0"/>
              <a:t>Thermostat – “Yes”</a:t>
            </a:r>
          </a:p>
          <a:p>
            <a:pPr lvl="1"/>
            <a:r>
              <a:rPr lang="en-US" dirty="0"/>
              <a:t>Connection established -----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49A06-97BE-4DF4-B895-033D30A9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742" y="3549315"/>
            <a:ext cx="2988932" cy="25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404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advertisements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/>
              <a:t>Connectable Directed Event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Example: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Fitbit: “I am your 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fitbit</a:t>
            </a:r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, want to sync my data to your phone”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Phone accepts the connection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65A8F-A9A6-4340-AD45-2885EE968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87" y="1311855"/>
            <a:ext cx="6588541" cy="29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advertisements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i="1" dirty="0" err="1"/>
              <a:t>Nonconnectable</a:t>
            </a:r>
            <a:r>
              <a:rPr lang="en-US" i="1" dirty="0"/>
              <a:t> Undirected Event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Example: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Smart refrigerator: “You are running out milk, make sure to get some”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All phones/devices in the range receive the message, without actually connecting 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C0BEF-512C-4D4E-AE77-A607EC4F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921" y="1552143"/>
            <a:ext cx="6641461" cy="24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advertisements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i="1" dirty="0"/>
              <a:t>Scannable Undirected Event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Example: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Home microwave: “Your food is being prepared”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Phone: “When will it be ready?”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Ask for additional information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B33467-38FA-4A40-95AB-FC4F761D6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95" y="1544996"/>
            <a:ext cx="6588541" cy="309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BLE connection establishment procedure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Peripheral advertises its presence periodically on 3 adv. channels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81" y="2176165"/>
            <a:ext cx="3428024" cy="3695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2347" y="2198496"/>
            <a:ext cx="2382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possible issues with device advertisements?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935762" y="1635369"/>
            <a:ext cx="333153" cy="395654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86000" y="6195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67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BLE data communication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Data communication happens on 37 channels (frequency hopping)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Start and continuation packets carry data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Empty packets used to maintain connection, used if no data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Control packets used for updating connection parameters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17" y="3073095"/>
            <a:ext cx="3724196" cy="3299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8220" y="4076731"/>
            <a:ext cx="156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 uses GFSK modulation</a:t>
            </a:r>
          </a:p>
        </p:txBody>
      </p:sp>
    </p:spTree>
    <p:extLst>
      <p:ext uri="{BB962C8B-B14F-4D97-AF65-F5344CB8AC3E}">
        <p14:creationId xmlns:p14="http://schemas.microsoft.com/office/powerpoint/2010/main" val="1109230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Privacy in BLE advertising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Peripheral devices (e.g. smartwatch) can constantly advertise their identity in order to connect to a smartphone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The advertisement packet contains BLE device MAC address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502" y="2332037"/>
            <a:ext cx="4742703" cy="4310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4074" y="2435469"/>
            <a:ext cx="1364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lead to device/user tracking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139354" y="2224454"/>
            <a:ext cx="351692" cy="307731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979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BLE addressing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Change MAC address periodically to prevent tracking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Three types of addresses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Static address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MAC address never changes or only changes at </a:t>
            </a:r>
            <a:r>
              <a:rPr lang="en-US" sz="1600" dirty="0" err="1">
                <a:ea typeface="Arial Unicode MS" panose="020B0604020202020204" pitchFamily="34" charset="-128"/>
                <a:cs typeface="Arial" panose="020B0604020202020204" pitchFamily="34" charset="0"/>
              </a:rPr>
              <a:t>bootup</a:t>
            </a: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Poor privacy – can lead to tracking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Resolvable private address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MAC address periodically changes 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The address can only be resolved to a unique MAC address only by connected devices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Example: Smartwatch changes the MAC address periodically, but a connected smartphone can resolve it to know that it is the same smartwatch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Better privacy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Non-resolvable private address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MAC address changes periodically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The address cannot be resolved to a unique address by any other device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5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applications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RFID is commonly used in many places around us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Supply chain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Automatic toll collection (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Ezpass</a:t>
            </a:r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)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Asset tracking in stores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Animal tagging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Keyless entry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Privacy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Evaluating BLE privacy in real world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7" y="1514700"/>
            <a:ext cx="4280552" cy="24154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25" y="4191825"/>
            <a:ext cx="4569327" cy="2520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7642" y="2268416"/>
            <a:ext cx="255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are the challenges in BLE packet sniffing?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7642" y="4988170"/>
            <a:ext cx="255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know an advertising device is a fitness tracker?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94952" y="2591581"/>
            <a:ext cx="396956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7029" y="5449835"/>
            <a:ext cx="528840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78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BLE Privacy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Privacy-protecting private addresses are not widely used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362" y="1452881"/>
            <a:ext cx="5198651" cy="1372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80" y="3504856"/>
            <a:ext cx="7550613" cy="227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113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BLE Privacy leakage from data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dirty="0"/>
              <a:t>BLE data traffic is encrypted </a:t>
            </a:r>
          </a:p>
          <a:p>
            <a:pPr lvl="1"/>
            <a:r>
              <a:rPr lang="en-US" dirty="0"/>
              <a:t>We do not attempt to decode it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Data rate is proportional to user activity intensity </a:t>
            </a:r>
          </a:p>
          <a:p>
            <a:pPr marL="742950" lvl="2" indent="-342900"/>
            <a:r>
              <a:rPr lang="en-US" dirty="0"/>
              <a:t>Can be used to </a:t>
            </a:r>
            <a:r>
              <a:rPr lang="en-US" dirty="0">
                <a:solidFill>
                  <a:srgbClr val="C99700"/>
                </a:solidFill>
              </a:rPr>
              <a:t>predict users’ activity</a:t>
            </a:r>
          </a:p>
          <a:p>
            <a:pPr lvl="1"/>
            <a:r>
              <a:rPr lang="en-US" dirty="0"/>
              <a:t>Idle - mostly Empty packets </a:t>
            </a:r>
          </a:p>
          <a:p>
            <a:pPr lvl="1"/>
            <a:r>
              <a:rPr lang="en-US" dirty="0"/>
              <a:t>Walking - high no. of Start packets</a:t>
            </a:r>
          </a:p>
          <a:p>
            <a:endParaRPr lang="en-US" dirty="0"/>
          </a:p>
          <a:p>
            <a:r>
              <a:rPr lang="en-US" dirty="0"/>
              <a:t>Simple features – data rate, “start” and “empty” packets </a:t>
            </a:r>
          </a:p>
          <a:p>
            <a:endParaRPr lang="en-US" dirty="0"/>
          </a:p>
          <a:p>
            <a:r>
              <a:rPr lang="en-US" dirty="0"/>
              <a:t>Activity identification for one user  – 97.6% (average over all users)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30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BLE Privacy leakage from data packets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Privacy-protecting private addresses are not widely used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E0D5C-7CAB-4148-A95E-838124B7A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840"/>
            <a:ext cx="9144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950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BLE privacy attack – person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4" descr="https://lh6.googleusercontent.com/AlccB40FyOJV3TyxJduBk3QeDXCgkipGcXfsWxRZZOv44INOrsKwFDiG47Z2N5TaV5hm20qP2s2J6tOB7eGiTvSj6c1IYVZwhbsMhMYfhACUeoqLSsjgjxD6T29WU57cSTdqKL94620">
            <a:extLst>
              <a:ext uri="{FF2B5EF4-FFF2-40B4-BE49-F238E27FC236}">
                <a16:creationId xmlns:a16="http://schemas.microsoft.com/office/drawing/2014/main" id="{4456F058-54D5-4C3C-B08A-786BE9C7B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52" y="1254529"/>
            <a:ext cx="5498896" cy="52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803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BLE privacy attack – person identification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Fitbit uses accelerometer for determining users’ motion related statistics</a:t>
            </a:r>
            <a:r>
              <a:rPr lang="en-US" baseline="30000" dirty="0"/>
              <a:t>[6]</a:t>
            </a:r>
            <a:endParaRPr lang="en-US" dirty="0"/>
          </a:p>
          <a:p>
            <a:endParaRPr lang="en-US" dirty="0"/>
          </a:p>
          <a:p>
            <a:r>
              <a:rPr lang="en-US" dirty="0"/>
              <a:t>Moderately high correlation between BLE network traffic features and accelerometer readings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Linear regression models built using accelerometer features</a:t>
            </a:r>
          </a:p>
          <a:p>
            <a:pPr lvl="1"/>
            <a:r>
              <a:rPr lang="en-US" dirty="0"/>
              <a:t>Mean and Max </a:t>
            </a:r>
            <a:r>
              <a:rPr lang="en-US" dirty="0" err="1"/>
              <a:t>Accn</a:t>
            </a:r>
            <a:r>
              <a:rPr lang="en-US" dirty="0"/>
              <a:t>., Zero Crossings, Absolute Area, etc. </a:t>
            </a:r>
          </a:p>
          <a:p>
            <a:pPr lvl="1"/>
            <a:r>
              <a:rPr lang="en-US" dirty="0"/>
              <a:t>To predict BLE network traffic features (like data rate) </a:t>
            </a:r>
          </a:p>
          <a:p>
            <a:pPr lvl="1"/>
            <a:r>
              <a:rPr lang="en-US" dirty="0"/>
              <a:t>~ 70% correlation between predicted and actual values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BLE network traffic can be efficient indicator of users’ “gait” and motion</a:t>
            </a:r>
          </a:p>
          <a:p>
            <a:pPr lvl="1"/>
            <a:r>
              <a:rPr lang="en-US" dirty="0"/>
              <a:t>Works in scenarios like homes or small gyms</a:t>
            </a:r>
          </a:p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26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/>
              <a:t>BLE privacy attack – person identification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4861304" cy="5860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BLE network feature based prediction</a:t>
            </a:r>
          </a:p>
          <a:p>
            <a:pPr lvl="1"/>
            <a:r>
              <a:rPr lang="en-US" dirty="0"/>
              <a:t>Data-rate, Start, Empty Packets, Payload Size, Interval between Packets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89% accuracy for 5 people groups </a:t>
            </a:r>
          </a:p>
          <a:p>
            <a:pPr lvl="1"/>
            <a:r>
              <a:rPr lang="en-US" dirty="0"/>
              <a:t>False positives &lt; 5% for all combinations </a:t>
            </a:r>
          </a:p>
          <a:p>
            <a:pPr lvl="1"/>
            <a:r>
              <a:rPr lang="en-US" dirty="0"/>
              <a:t>Accuracy decreases for groups of larger users – as difference in gait is less prominent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Attack possible even when MAC address is altered – small group of users, pre-trained</a:t>
            </a:r>
          </a:p>
          <a:p>
            <a:pPr lvl="1"/>
            <a:r>
              <a:rPr lang="en-US" dirty="0"/>
              <a:t>Works in offices or small gyms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B09C6-7AAB-43C8-AA2E-8C8BF6666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43" y="999079"/>
            <a:ext cx="4224621" cy="2808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B9B25-D951-47A0-BAB7-A8CB03B7E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3" y="3756529"/>
            <a:ext cx="4325257" cy="27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3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Low power networking and computing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Rise of low-power, low-data rate sensing, computing and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networking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Bluetooth Low Energy (BLE)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BLE privacy attacks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protocol stack and fragmentation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range IoT protocols – Wireless HART, 6LowPAN,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range IoT protocols - LORA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1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Wireless standards: where do we stand?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6ED4D-F812-4594-B246-838B30307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2" t="18188" r="13158" b="7660"/>
          <a:stretch/>
        </p:blipFill>
        <p:spPr>
          <a:xfrm>
            <a:off x="252663" y="1130968"/>
            <a:ext cx="8625728" cy="50171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16576-9005-4C47-8439-D852EFB32C87}"/>
              </a:ext>
            </a:extLst>
          </p:cNvPr>
          <p:cNvSpPr txBox="1"/>
          <p:nvPr/>
        </p:nvSpPr>
        <p:spPr>
          <a:xfrm>
            <a:off x="8426318" y="90477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[9]</a:t>
            </a:r>
          </a:p>
        </p:txBody>
      </p:sp>
    </p:spTree>
    <p:extLst>
      <p:ext uri="{BB962C8B-B14F-4D97-AF65-F5344CB8AC3E}">
        <p14:creationId xmlns:p14="http://schemas.microsoft.com/office/powerpoint/2010/main" val="30215817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and 802.15.4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 are important, widely used protocols in wireless sensor networks and Internet-Of-Things 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is the difference between ZigBee and 802.15.4?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59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0DF7F-DF08-4446-A158-D7F243841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21" y="2643957"/>
            <a:ext cx="5927041" cy="35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Communication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Two types – near field and far field</a:t>
            </a: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Near-field communication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Inductive coupling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Both reader and tag antennas are coils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Load modulation to send data from tag to the reader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940" y="2871607"/>
            <a:ext cx="5369566" cy="3771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3820" y="22402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33302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Short-range wireless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E1BA6-CF99-44D9-AF81-DDA9CB074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9" y="955956"/>
            <a:ext cx="7435261" cy="2443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7798E-02E6-4484-92C0-B1C16043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9" y="3960346"/>
            <a:ext cx="7435131" cy="161821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82B2C6B-C342-4A07-87D6-B0CCAB7F6CEE}"/>
              </a:ext>
            </a:extLst>
          </p:cNvPr>
          <p:cNvSpPr/>
          <p:nvPr/>
        </p:nvSpPr>
        <p:spPr>
          <a:xfrm>
            <a:off x="6136105" y="955956"/>
            <a:ext cx="336884" cy="632212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12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ZigBee: App Scenario 1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Smart home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6D8967-4509-43D8-9096-E606EDF7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87" y="1395690"/>
            <a:ext cx="7728026" cy="506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454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ZigBee: App Scenario 2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Utility network – smart grid</a:t>
            </a:r>
          </a:p>
          <a:p>
            <a:pPr marL="0" indent="0">
              <a:buNone/>
            </a:pP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ZigBee is better suited here due to its longer range compared to BLE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62</a:t>
            </a:fld>
            <a:endParaRPr lang="en-US" dirty="0"/>
          </a:p>
        </p:txBody>
      </p:sp>
      <p:pic>
        <p:nvPicPr>
          <p:cNvPr id="1026" name="Picture 2" descr="Neighborhood Area Network">
            <a:extLst>
              <a:ext uri="{FF2B5EF4-FFF2-40B4-BE49-F238E27FC236}">
                <a16:creationId xmlns:a16="http://schemas.microsoft.com/office/drawing/2014/main" id="{05934A9D-6F42-43CB-A4B9-7620D0F9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933428"/>
            <a:ext cx="55054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441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ZigBee: App Scenario 3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Smart and connected health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78333-FE95-4774-A55D-4CA03FE5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10" y="2316085"/>
            <a:ext cx="8657226" cy="19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4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802.15.4: Spectrum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45EA96-A144-41F7-A881-7481BD6B8C48}"/>
              </a:ext>
            </a:extLst>
          </p:cNvPr>
          <p:cNvGrpSpPr/>
          <p:nvPr/>
        </p:nvGrpSpPr>
        <p:grpSpPr>
          <a:xfrm>
            <a:off x="3453721" y="1167487"/>
            <a:ext cx="5462228" cy="5121864"/>
            <a:chOff x="1468508" y="1095295"/>
            <a:chExt cx="5462228" cy="51218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FBB525-85A3-4C94-8A71-3DB6A61554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9321"/>
            <a:stretch/>
          </p:blipFill>
          <p:spPr>
            <a:xfrm>
              <a:off x="1468508" y="1095296"/>
              <a:ext cx="4495363" cy="51218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4E992F-C42E-4BF2-B3E2-057674405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798"/>
            <a:stretch/>
          </p:blipFill>
          <p:spPr>
            <a:xfrm>
              <a:off x="5963871" y="1095295"/>
              <a:ext cx="966865" cy="5121863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43CD7-F7A9-4181-A79B-517615FB7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5" y="1264902"/>
            <a:ext cx="3867059" cy="1370014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0730C5F-CE93-4147-96F7-F750ED627060}"/>
              </a:ext>
            </a:extLst>
          </p:cNvPr>
          <p:cNvSpPr/>
          <p:nvPr/>
        </p:nvSpPr>
        <p:spPr>
          <a:xfrm>
            <a:off x="3721606" y="5642810"/>
            <a:ext cx="661737" cy="300789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50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device types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FFD (Full Function Device)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Can perform any duty in the network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Example: can send to any other device in the network</a:t>
            </a: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RFD (Reduced Function Device)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Can perform limited roles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Example: can only send data to an FFD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Lower energy/CPU/memory requirements </a:t>
            </a:r>
          </a:p>
          <a:p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A22B1-ACBA-4FC2-B0AA-9D591507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35" y="3442482"/>
            <a:ext cx="7144201" cy="32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27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topologies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Ability to generate flexible topologies is an important advantage of ZigBee</a:t>
            </a: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F8108-2AF0-4FAC-9A07-2375BDB9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99" y="1746446"/>
            <a:ext cx="7673401" cy="43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974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topologies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Tree topologies create (loop-free) paths to send data from Node A to Node B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PAN coordinator is responsible for creating and maintaining the topology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92D49-B633-4E03-AEE4-7DAAF368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168"/>
            <a:ext cx="9128701" cy="42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6417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routing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are the factors you would consider in designing a routing protocol?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Reactive vs. proactive, energy, delay,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92D49-B633-4E03-AEE4-7DAAF368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5168"/>
            <a:ext cx="9128701" cy="42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routing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Fundamental trade-offs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is a better choice?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Send data over multiple hops with lower transmission power or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Send data over few hops with higher transmission power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Delay, network throughput, interference</a:t>
            </a: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69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5E2A8F-383E-4FB0-B7FA-B6CCD3E25A67}"/>
              </a:ext>
            </a:extLst>
          </p:cNvPr>
          <p:cNvSpPr/>
          <p:nvPr/>
        </p:nvSpPr>
        <p:spPr>
          <a:xfrm>
            <a:off x="2671011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00281F-F2E9-4510-B3AA-4FFBD360DBCC}"/>
              </a:ext>
            </a:extLst>
          </p:cNvPr>
          <p:cNvSpPr/>
          <p:nvPr/>
        </p:nvSpPr>
        <p:spPr>
          <a:xfrm>
            <a:off x="2671011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878F65-8A46-465A-9E5B-4E7CFE09D712}"/>
              </a:ext>
            </a:extLst>
          </p:cNvPr>
          <p:cNvSpPr/>
          <p:nvPr/>
        </p:nvSpPr>
        <p:spPr>
          <a:xfrm>
            <a:off x="2671011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06D06A-650C-44ED-A1EC-F161CE40D48C}"/>
              </a:ext>
            </a:extLst>
          </p:cNvPr>
          <p:cNvSpPr/>
          <p:nvPr/>
        </p:nvSpPr>
        <p:spPr>
          <a:xfrm>
            <a:off x="2671011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13903F9-BD48-4515-82DB-519311C8D9EC}"/>
              </a:ext>
            </a:extLst>
          </p:cNvPr>
          <p:cNvSpPr/>
          <p:nvPr/>
        </p:nvSpPr>
        <p:spPr>
          <a:xfrm>
            <a:off x="2671011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D967EDD-09A9-42D0-8C72-A076CA687EDA}"/>
              </a:ext>
            </a:extLst>
          </p:cNvPr>
          <p:cNvSpPr/>
          <p:nvPr/>
        </p:nvSpPr>
        <p:spPr>
          <a:xfrm>
            <a:off x="2671011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895CC51-0AE1-422A-B0FC-609FFA37145F}"/>
              </a:ext>
            </a:extLst>
          </p:cNvPr>
          <p:cNvSpPr/>
          <p:nvPr/>
        </p:nvSpPr>
        <p:spPr>
          <a:xfrm>
            <a:off x="2912312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DC61D12-7DF4-413B-9327-31F737E2F8DC}"/>
              </a:ext>
            </a:extLst>
          </p:cNvPr>
          <p:cNvSpPr/>
          <p:nvPr/>
        </p:nvSpPr>
        <p:spPr>
          <a:xfrm>
            <a:off x="2912312" y="3475207"/>
            <a:ext cx="96252" cy="1082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D17ECE-77AC-4F6A-9841-CFF311667731}"/>
              </a:ext>
            </a:extLst>
          </p:cNvPr>
          <p:cNvSpPr/>
          <p:nvPr/>
        </p:nvSpPr>
        <p:spPr>
          <a:xfrm>
            <a:off x="2912312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2A910C-FEB3-4EF0-B720-F9055B751AAF}"/>
              </a:ext>
            </a:extLst>
          </p:cNvPr>
          <p:cNvSpPr/>
          <p:nvPr/>
        </p:nvSpPr>
        <p:spPr>
          <a:xfrm>
            <a:off x="2912312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EAC430-626E-4676-B150-4856E9A88E7F}"/>
              </a:ext>
            </a:extLst>
          </p:cNvPr>
          <p:cNvSpPr/>
          <p:nvPr/>
        </p:nvSpPr>
        <p:spPr>
          <a:xfrm>
            <a:off x="2912312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65D071-7A37-42E5-B166-B2DD6CC9DC97}"/>
              </a:ext>
            </a:extLst>
          </p:cNvPr>
          <p:cNvSpPr/>
          <p:nvPr/>
        </p:nvSpPr>
        <p:spPr>
          <a:xfrm>
            <a:off x="2912312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12048E3-403B-4EC1-8EA0-9945FD286CD7}"/>
              </a:ext>
            </a:extLst>
          </p:cNvPr>
          <p:cNvSpPr/>
          <p:nvPr/>
        </p:nvSpPr>
        <p:spPr>
          <a:xfrm>
            <a:off x="2671011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099D46-8F6B-451C-91F1-098A0080B346}"/>
              </a:ext>
            </a:extLst>
          </p:cNvPr>
          <p:cNvSpPr/>
          <p:nvPr/>
        </p:nvSpPr>
        <p:spPr>
          <a:xfrm>
            <a:off x="2671011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2A029D-8470-4106-9C6A-31AB444BD625}"/>
              </a:ext>
            </a:extLst>
          </p:cNvPr>
          <p:cNvSpPr/>
          <p:nvPr/>
        </p:nvSpPr>
        <p:spPr>
          <a:xfrm>
            <a:off x="2912312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4BDB4CE-B5E7-4CF7-8868-8F78649878A4}"/>
              </a:ext>
            </a:extLst>
          </p:cNvPr>
          <p:cNvSpPr/>
          <p:nvPr/>
        </p:nvSpPr>
        <p:spPr>
          <a:xfrm>
            <a:off x="2912312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8D9A2D-3811-40FA-8C63-1E5F06F0B4C2}"/>
              </a:ext>
            </a:extLst>
          </p:cNvPr>
          <p:cNvSpPr/>
          <p:nvPr/>
        </p:nvSpPr>
        <p:spPr>
          <a:xfrm>
            <a:off x="3130220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D938301-F3A2-41AE-917F-097B7C21699C}"/>
              </a:ext>
            </a:extLst>
          </p:cNvPr>
          <p:cNvSpPr/>
          <p:nvPr/>
        </p:nvSpPr>
        <p:spPr>
          <a:xfrm>
            <a:off x="3130220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0CFF547-9231-4338-8FEF-0EB2D62B17B8}"/>
              </a:ext>
            </a:extLst>
          </p:cNvPr>
          <p:cNvSpPr/>
          <p:nvPr/>
        </p:nvSpPr>
        <p:spPr>
          <a:xfrm>
            <a:off x="3130220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35F0DF-1EEA-4C2D-AD6A-49C538C5D111}"/>
              </a:ext>
            </a:extLst>
          </p:cNvPr>
          <p:cNvSpPr/>
          <p:nvPr/>
        </p:nvSpPr>
        <p:spPr>
          <a:xfrm>
            <a:off x="3130220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4EBA33A-BCDB-472F-B26E-E9C842D275C9}"/>
              </a:ext>
            </a:extLst>
          </p:cNvPr>
          <p:cNvSpPr/>
          <p:nvPr/>
        </p:nvSpPr>
        <p:spPr>
          <a:xfrm>
            <a:off x="3130220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FC4D4E-D407-4B5F-9C90-75BD2725123A}"/>
              </a:ext>
            </a:extLst>
          </p:cNvPr>
          <p:cNvSpPr/>
          <p:nvPr/>
        </p:nvSpPr>
        <p:spPr>
          <a:xfrm>
            <a:off x="3130220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B6D4D55-C49B-404E-BF88-DAAD44481FDC}"/>
              </a:ext>
            </a:extLst>
          </p:cNvPr>
          <p:cNvSpPr/>
          <p:nvPr/>
        </p:nvSpPr>
        <p:spPr>
          <a:xfrm>
            <a:off x="3371521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E1C9D9-9B5E-4045-9D61-E9360D9226F1}"/>
              </a:ext>
            </a:extLst>
          </p:cNvPr>
          <p:cNvSpPr/>
          <p:nvPr/>
        </p:nvSpPr>
        <p:spPr>
          <a:xfrm>
            <a:off x="3371521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3FCE69-E7DC-4C63-AAD6-C22C4174DD6D}"/>
              </a:ext>
            </a:extLst>
          </p:cNvPr>
          <p:cNvSpPr/>
          <p:nvPr/>
        </p:nvSpPr>
        <p:spPr>
          <a:xfrm>
            <a:off x="3371521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5DD830-1921-4B02-B36D-5A00AB5D7B6D}"/>
              </a:ext>
            </a:extLst>
          </p:cNvPr>
          <p:cNvSpPr/>
          <p:nvPr/>
        </p:nvSpPr>
        <p:spPr>
          <a:xfrm>
            <a:off x="3371521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6C31B00-494A-499C-A80E-09898ED1E423}"/>
              </a:ext>
            </a:extLst>
          </p:cNvPr>
          <p:cNvSpPr/>
          <p:nvPr/>
        </p:nvSpPr>
        <p:spPr>
          <a:xfrm>
            <a:off x="3371521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84CB1A1-E38F-4099-8ACA-A3D4DF19C138}"/>
              </a:ext>
            </a:extLst>
          </p:cNvPr>
          <p:cNvSpPr/>
          <p:nvPr/>
        </p:nvSpPr>
        <p:spPr>
          <a:xfrm>
            <a:off x="3371521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B8C6D54-D2BE-4BF6-8073-55E3195662AF}"/>
              </a:ext>
            </a:extLst>
          </p:cNvPr>
          <p:cNvSpPr/>
          <p:nvPr/>
        </p:nvSpPr>
        <p:spPr>
          <a:xfrm>
            <a:off x="3130220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82BCE8-6E33-4D9B-BED1-2600B0C6D23A}"/>
              </a:ext>
            </a:extLst>
          </p:cNvPr>
          <p:cNvSpPr/>
          <p:nvPr/>
        </p:nvSpPr>
        <p:spPr>
          <a:xfrm>
            <a:off x="3130220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41E0841-8950-47DA-B0C0-A824F53FC865}"/>
              </a:ext>
            </a:extLst>
          </p:cNvPr>
          <p:cNvSpPr/>
          <p:nvPr/>
        </p:nvSpPr>
        <p:spPr>
          <a:xfrm>
            <a:off x="3371521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43E636D-AE41-469E-96D2-487D69D54C76}"/>
              </a:ext>
            </a:extLst>
          </p:cNvPr>
          <p:cNvSpPr/>
          <p:nvPr/>
        </p:nvSpPr>
        <p:spPr>
          <a:xfrm>
            <a:off x="3371521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CD0F934-E6BA-4611-8124-42FA799EB848}"/>
              </a:ext>
            </a:extLst>
          </p:cNvPr>
          <p:cNvSpPr/>
          <p:nvPr/>
        </p:nvSpPr>
        <p:spPr>
          <a:xfrm>
            <a:off x="3579406" y="32170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B740EA8-8972-4E4C-BE40-F5683E182088}"/>
              </a:ext>
            </a:extLst>
          </p:cNvPr>
          <p:cNvSpPr/>
          <p:nvPr/>
        </p:nvSpPr>
        <p:spPr>
          <a:xfrm>
            <a:off x="3579406" y="34678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638F023-D89E-4EC0-96D2-4B90A7ACF560}"/>
              </a:ext>
            </a:extLst>
          </p:cNvPr>
          <p:cNvSpPr/>
          <p:nvPr/>
        </p:nvSpPr>
        <p:spPr>
          <a:xfrm>
            <a:off x="3579406" y="37185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E9648E7-B76F-4757-B17B-1F73802B417C}"/>
              </a:ext>
            </a:extLst>
          </p:cNvPr>
          <p:cNvSpPr/>
          <p:nvPr/>
        </p:nvSpPr>
        <p:spPr>
          <a:xfrm>
            <a:off x="3579406" y="39693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F904EF6-1D19-4085-BF30-87498B42EB13}"/>
              </a:ext>
            </a:extLst>
          </p:cNvPr>
          <p:cNvSpPr/>
          <p:nvPr/>
        </p:nvSpPr>
        <p:spPr>
          <a:xfrm>
            <a:off x="3579406" y="42200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DB0EF7E-234F-4101-A844-28FCE351AFF9}"/>
              </a:ext>
            </a:extLst>
          </p:cNvPr>
          <p:cNvSpPr/>
          <p:nvPr/>
        </p:nvSpPr>
        <p:spPr>
          <a:xfrm>
            <a:off x="3579406" y="447081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79DC6D-0FF3-46A1-A292-C49931DC6236}"/>
              </a:ext>
            </a:extLst>
          </p:cNvPr>
          <p:cNvSpPr/>
          <p:nvPr/>
        </p:nvSpPr>
        <p:spPr>
          <a:xfrm>
            <a:off x="3820707" y="32170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D0A07CC-3F11-4738-9A8B-0B29D00D6F74}"/>
              </a:ext>
            </a:extLst>
          </p:cNvPr>
          <p:cNvSpPr/>
          <p:nvPr/>
        </p:nvSpPr>
        <p:spPr>
          <a:xfrm>
            <a:off x="3820707" y="34678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A1149A7-F9EB-4AB9-8F0A-878D6D956842}"/>
              </a:ext>
            </a:extLst>
          </p:cNvPr>
          <p:cNvSpPr/>
          <p:nvPr/>
        </p:nvSpPr>
        <p:spPr>
          <a:xfrm>
            <a:off x="3820707" y="37185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33F0FB3-8793-43F5-B8F3-5A578C212FF1}"/>
              </a:ext>
            </a:extLst>
          </p:cNvPr>
          <p:cNvSpPr/>
          <p:nvPr/>
        </p:nvSpPr>
        <p:spPr>
          <a:xfrm>
            <a:off x="3820707" y="39693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5F42C32-16EB-4902-A21F-A1A50C02DF25}"/>
              </a:ext>
            </a:extLst>
          </p:cNvPr>
          <p:cNvSpPr/>
          <p:nvPr/>
        </p:nvSpPr>
        <p:spPr>
          <a:xfrm>
            <a:off x="3820707" y="42200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A5FB9FF-65CD-4F2C-A474-A82156806143}"/>
              </a:ext>
            </a:extLst>
          </p:cNvPr>
          <p:cNvSpPr/>
          <p:nvPr/>
        </p:nvSpPr>
        <p:spPr>
          <a:xfrm>
            <a:off x="3820707" y="447081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E43484-08E7-4E6B-9598-D57DE35D7EB6}"/>
              </a:ext>
            </a:extLst>
          </p:cNvPr>
          <p:cNvSpPr/>
          <p:nvPr/>
        </p:nvSpPr>
        <p:spPr>
          <a:xfrm>
            <a:off x="3579406" y="472155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2F4509E-911F-432D-BBDD-FD3CC5EEAFFA}"/>
              </a:ext>
            </a:extLst>
          </p:cNvPr>
          <p:cNvSpPr/>
          <p:nvPr/>
        </p:nvSpPr>
        <p:spPr>
          <a:xfrm>
            <a:off x="3579406" y="497230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90E88D0-830C-4893-BDF3-5BB423D406C7}"/>
              </a:ext>
            </a:extLst>
          </p:cNvPr>
          <p:cNvSpPr/>
          <p:nvPr/>
        </p:nvSpPr>
        <p:spPr>
          <a:xfrm>
            <a:off x="3820707" y="472155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43CFAC4-480A-405E-9F3D-9C3BC9C1AF90}"/>
              </a:ext>
            </a:extLst>
          </p:cNvPr>
          <p:cNvSpPr/>
          <p:nvPr/>
        </p:nvSpPr>
        <p:spPr>
          <a:xfrm>
            <a:off x="3820707" y="497230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CF5D1E7-C797-40AB-8DFE-0E6CD312EF50}"/>
              </a:ext>
            </a:extLst>
          </p:cNvPr>
          <p:cNvSpPr/>
          <p:nvPr/>
        </p:nvSpPr>
        <p:spPr>
          <a:xfrm>
            <a:off x="4038615" y="32170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F3B1E06-907D-43FE-B5F8-E516AEA05FB7}"/>
              </a:ext>
            </a:extLst>
          </p:cNvPr>
          <p:cNvSpPr/>
          <p:nvPr/>
        </p:nvSpPr>
        <p:spPr>
          <a:xfrm>
            <a:off x="4038615" y="34678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AB6E3FE-708D-42FA-98E8-F9DCE5D1CD32}"/>
              </a:ext>
            </a:extLst>
          </p:cNvPr>
          <p:cNvSpPr/>
          <p:nvPr/>
        </p:nvSpPr>
        <p:spPr>
          <a:xfrm>
            <a:off x="4038615" y="37185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C5A02BF-CFB5-4C30-B595-5C583CAE90FC}"/>
              </a:ext>
            </a:extLst>
          </p:cNvPr>
          <p:cNvSpPr/>
          <p:nvPr/>
        </p:nvSpPr>
        <p:spPr>
          <a:xfrm>
            <a:off x="4038615" y="39693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86B0A73-078F-4944-A4B6-2A18D815FDE6}"/>
              </a:ext>
            </a:extLst>
          </p:cNvPr>
          <p:cNvSpPr/>
          <p:nvPr/>
        </p:nvSpPr>
        <p:spPr>
          <a:xfrm>
            <a:off x="4038615" y="42200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74B352C-4263-44F5-B129-CB5CA3D71023}"/>
              </a:ext>
            </a:extLst>
          </p:cNvPr>
          <p:cNvSpPr/>
          <p:nvPr/>
        </p:nvSpPr>
        <p:spPr>
          <a:xfrm>
            <a:off x="4038615" y="447081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B3AB634-E750-4744-A4A8-FF715B4ABFC9}"/>
              </a:ext>
            </a:extLst>
          </p:cNvPr>
          <p:cNvSpPr/>
          <p:nvPr/>
        </p:nvSpPr>
        <p:spPr>
          <a:xfrm>
            <a:off x="4279916" y="32170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E42B625-1841-456C-A3F8-9BA0EB717EF9}"/>
              </a:ext>
            </a:extLst>
          </p:cNvPr>
          <p:cNvSpPr/>
          <p:nvPr/>
        </p:nvSpPr>
        <p:spPr>
          <a:xfrm>
            <a:off x="4279916" y="34678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476C346-4776-4889-8886-5C2828589755}"/>
              </a:ext>
            </a:extLst>
          </p:cNvPr>
          <p:cNvSpPr/>
          <p:nvPr/>
        </p:nvSpPr>
        <p:spPr>
          <a:xfrm>
            <a:off x="4279916" y="37185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6B001F8-99E6-40CF-BA9A-17BD5E421CF1}"/>
              </a:ext>
            </a:extLst>
          </p:cNvPr>
          <p:cNvSpPr/>
          <p:nvPr/>
        </p:nvSpPr>
        <p:spPr>
          <a:xfrm>
            <a:off x="4279916" y="39693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FB8807A-6F46-4CE5-B60C-9FD4310E1021}"/>
              </a:ext>
            </a:extLst>
          </p:cNvPr>
          <p:cNvSpPr/>
          <p:nvPr/>
        </p:nvSpPr>
        <p:spPr>
          <a:xfrm>
            <a:off x="4279916" y="42200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8112031-70F6-409E-865D-8533D96BA808}"/>
              </a:ext>
            </a:extLst>
          </p:cNvPr>
          <p:cNvSpPr/>
          <p:nvPr/>
        </p:nvSpPr>
        <p:spPr>
          <a:xfrm>
            <a:off x="4279916" y="447081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3807EE92-6A43-482F-8287-434965A0D8D5}"/>
              </a:ext>
            </a:extLst>
          </p:cNvPr>
          <p:cNvSpPr/>
          <p:nvPr/>
        </p:nvSpPr>
        <p:spPr>
          <a:xfrm>
            <a:off x="4038615" y="472155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6E8DD66-3C8C-4A94-BAB6-C2FB957DAFD3}"/>
              </a:ext>
            </a:extLst>
          </p:cNvPr>
          <p:cNvSpPr/>
          <p:nvPr/>
        </p:nvSpPr>
        <p:spPr>
          <a:xfrm>
            <a:off x="4038615" y="497230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F11F920-1796-451E-A472-978592465363}"/>
              </a:ext>
            </a:extLst>
          </p:cNvPr>
          <p:cNvSpPr/>
          <p:nvPr/>
        </p:nvSpPr>
        <p:spPr>
          <a:xfrm>
            <a:off x="4279916" y="472155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0BFB8DA-57D3-4945-A901-5C0990B77891}"/>
              </a:ext>
            </a:extLst>
          </p:cNvPr>
          <p:cNvSpPr/>
          <p:nvPr/>
        </p:nvSpPr>
        <p:spPr>
          <a:xfrm>
            <a:off x="4279916" y="497230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3EE54FD-E50D-47B6-AC52-C0E56E56620E}"/>
              </a:ext>
            </a:extLst>
          </p:cNvPr>
          <p:cNvSpPr/>
          <p:nvPr/>
        </p:nvSpPr>
        <p:spPr>
          <a:xfrm>
            <a:off x="4533774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8D1A107-89D5-4A76-81DB-EA076F9BE923}"/>
              </a:ext>
            </a:extLst>
          </p:cNvPr>
          <p:cNvSpPr/>
          <p:nvPr/>
        </p:nvSpPr>
        <p:spPr>
          <a:xfrm>
            <a:off x="4533774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B200FEE-9EDC-493B-9783-B44DB24245CE}"/>
              </a:ext>
            </a:extLst>
          </p:cNvPr>
          <p:cNvSpPr/>
          <p:nvPr/>
        </p:nvSpPr>
        <p:spPr>
          <a:xfrm>
            <a:off x="4533774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7C73DA3-DDDB-4727-9208-1C86CFDA9208}"/>
              </a:ext>
            </a:extLst>
          </p:cNvPr>
          <p:cNvSpPr/>
          <p:nvPr/>
        </p:nvSpPr>
        <p:spPr>
          <a:xfrm>
            <a:off x="4533774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917AC54-F984-4A6C-AFD5-B7A0BC7D31EB}"/>
              </a:ext>
            </a:extLst>
          </p:cNvPr>
          <p:cNvSpPr/>
          <p:nvPr/>
        </p:nvSpPr>
        <p:spPr>
          <a:xfrm>
            <a:off x="4533774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9B399B-836E-405B-A1B6-91B8C2FA145F}"/>
              </a:ext>
            </a:extLst>
          </p:cNvPr>
          <p:cNvSpPr/>
          <p:nvPr/>
        </p:nvSpPr>
        <p:spPr>
          <a:xfrm>
            <a:off x="4533774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3291B12-3728-4D7C-8E75-19624A2189DF}"/>
              </a:ext>
            </a:extLst>
          </p:cNvPr>
          <p:cNvSpPr/>
          <p:nvPr/>
        </p:nvSpPr>
        <p:spPr>
          <a:xfrm>
            <a:off x="4775075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F35110D-44CF-467B-8958-0EEBCA79029A}"/>
              </a:ext>
            </a:extLst>
          </p:cNvPr>
          <p:cNvSpPr/>
          <p:nvPr/>
        </p:nvSpPr>
        <p:spPr>
          <a:xfrm>
            <a:off x="4775075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CABA0DD-2920-450D-ACC3-C60920384F2A}"/>
              </a:ext>
            </a:extLst>
          </p:cNvPr>
          <p:cNvSpPr/>
          <p:nvPr/>
        </p:nvSpPr>
        <p:spPr>
          <a:xfrm>
            <a:off x="4775075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29D8AA0F-1BAC-492D-B2AF-D812ED31D72E}"/>
              </a:ext>
            </a:extLst>
          </p:cNvPr>
          <p:cNvSpPr/>
          <p:nvPr/>
        </p:nvSpPr>
        <p:spPr>
          <a:xfrm>
            <a:off x="4775075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89F099F-FA2C-478B-A053-68970642E112}"/>
              </a:ext>
            </a:extLst>
          </p:cNvPr>
          <p:cNvSpPr/>
          <p:nvPr/>
        </p:nvSpPr>
        <p:spPr>
          <a:xfrm>
            <a:off x="4775075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B74655E1-F849-4A24-AFD3-13F250668255}"/>
              </a:ext>
            </a:extLst>
          </p:cNvPr>
          <p:cNvSpPr/>
          <p:nvPr/>
        </p:nvSpPr>
        <p:spPr>
          <a:xfrm>
            <a:off x="4775075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E554D6E9-DC51-4024-B85F-DCFB0568B3CB}"/>
              </a:ext>
            </a:extLst>
          </p:cNvPr>
          <p:cNvSpPr/>
          <p:nvPr/>
        </p:nvSpPr>
        <p:spPr>
          <a:xfrm>
            <a:off x="4533774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9E19A93-C7A5-4FA1-920C-53F99D42FA6A}"/>
              </a:ext>
            </a:extLst>
          </p:cNvPr>
          <p:cNvSpPr/>
          <p:nvPr/>
        </p:nvSpPr>
        <p:spPr>
          <a:xfrm>
            <a:off x="4533774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AC256BB-0271-44A6-899E-322034493F91}"/>
              </a:ext>
            </a:extLst>
          </p:cNvPr>
          <p:cNvSpPr/>
          <p:nvPr/>
        </p:nvSpPr>
        <p:spPr>
          <a:xfrm>
            <a:off x="4775075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A6B0D78-6ADD-49CC-A65E-7DC28C7C5007}"/>
              </a:ext>
            </a:extLst>
          </p:cNvPr>
          <p:cNvSpPr/>
          <p:nvPr/>
        </p:nvSpPr>
        <p:spPr>
          <a:xfrm>
            <a:off x="4775075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B9C8DB7-8C8E-434B-B487-ED931B87967C}"/>
              </a:ext>
            </a:extLst>
          </p:cNvPr>
          <p:cNvSpPr/>
          <p:nvPr/>
        </p:nvSpPr>
        <p:spPr>
          <a:xfrm>
            <a:off x="4992983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2100B24-3ED0-4C09-AD5D-7056DFAE8B3F}"/>
              </a:ext>
            </a:extLst>
          </p:cNvPr>
          <p:cNvSpPr/>
          <p:nvPr/>
        </p:nvSpPr>
        <p:spPr>
          <a:xfrm>
            <a:off x="4992983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2BCC073-DEF5-4451-B2F5-EB024AEDE62A}"/>
              </a:ext>
            </a:extLst>
          </p:cNvPr>
          <p:cNvSpPr/>
          <p:nvPr/>
        </p:nvSpPr>
        <p:spPr>
          <a:xfrm>
            <a:off x="4992983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932921A-7A46-46C5-88D2-4E879EFB15F6}"/>
              </a:ext>
            </a:extLst>
          </p:cNvPr>
          <p:cNvSpPr/>
          <p:nvPr/>
        </p:nvSpPr>
        <p:spPr>
          <a:xfrm>
            <a:off x="4992983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5680365-2157-423E-85F7-400456048BDA}"/>
              </a:ext>
            </a:extLst>
          </p:cNvPr>
          <p:cNvSpPr/>
          <p:nvPr/>
        </p:nvSpPr>
        <p:spPr>
          <a:xfrm>
            <a:off x="4992983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A0632AB-1BC7-4A48-BABC-8FA97A8B274B}"/>
              </a:ext>
            </a:extLst>
          </p:cNvPr>
          <p:cNvSpPr/>
          <p:nvPr/>
        </p:nvSpPr>
        <p:spPr>
          <a:xfrm>
            <a:off x="4992983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639AFE9-38CA-4BB2-8599-60F2C7F93807}"/>
              </a:ext>
            </a:extLst>
          </p:cNvPr>
          <p:cNvSpPr/>
          <p:nvPr/>
        </p:nvSpPr>
        <p:spPr>
          <a:xfrm>
            <a:off x="5234284" y="322446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A24D2DE-55A8-4B76-8D48-96A98F7015AF}"/>
              </a:ext>
            </a:extLst>
          </p:cNvPr>
          <p:cNvSpPr/>
          <p:nvPr/>
        </p:nvSpPr>
        <p:spPr>
          <a:xfrm>
            <a:off x="5234284" y="347520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CAD2ED9-5010-47A7-BD7C-9F90A30583BA}"/>
              </a:ext>
            </a:extLst>
          </p:cNvPr>
          <p:cNvSpPr/>
          <p:nvPr/>
        </p:nvSpPr>
        <p:spPr>
          <a:xfrm>
            <a:off x="5234284" y="372595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B7B9862-A51A-41DF-B00E-D0A2F128C7B2}"/>
              </a:ext>
            </a:extLst>
          </p:cNvPr>
          <p:cNvSpPr/>
          <p:nvPr/>
        </p:nvSpPr>
        <p:spPr>
          <a:xfrm>
            <a:off x="5234284" y="3976695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0D201CE-2F88-4526-B5D7-0D22DA29E405}"/>
              </a:ext>
            </a:extLst>
          </p:cNvPr>
          <p:cNvSpPr/>
          <p:nvPr/>
        </p:nvSpPr>
        <p:spPr>
          <a:xfrm>
            <a:off x="5234284" y="4227439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4B2E887-D10E-407B-A615-4A8FA2AF5FC3}"/>
              </a:ext>
            </a:extLst>
          </p:cNvPr>
          <p:cNvSpPr/>
          <p:nvPr/>
        </p:nvSpPr>
        <p:spPr>
          <a:xfrm>
            <a:off x="5234284" y="4478183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99D76D8-9E6C-4EFF-AEFD-653085B2BE13}"/>
              </a:ext>
            </a:extLst>
          </p:cNvPr>
          <p:cNvSpPr/>
          <p:nvPr/>
        </p:nvSpPr>
        <p:spPr>
          <a:xfrm>
            <a:off x="4992983" y="4728927"/>
            <a:ext cx="96252" cy="1082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12D02A8D-674B-4150-AAF8-CE0E709E8BF8}"/>
              </a:ext>
            </a:extLst>
          </p:cNvPr>
          <p:cNvSpPr/>
          <p:nvPr/>
        </p:nvSpPr>
        <p:spPr>
          <a:xfrm>
            <a:off x="4992983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5ACFC96-2966-4AD9-B74D-4075F5564C90}"/>
              </a:ext>
            </a:extLst>
          </p:cNvPr>
          <p:cNvSpPr/>
          <p:nvPr/>
        </p:nvSpPr>
        <p:spPr>
          <a:xfrm>
            <a:off x="5234284" y="4728927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0FB4594-5AB1-405A-9A2A-07605425F630}"/>
              </a:ext>
            </a:extLst>
          </p:cNvPr>
          <p:cNvSpPr/>
          <p:nvPr/>
        </p:nvSpPr>
        <p:spPr>
          <a:xfrm>
            <a:off x="5234284" y="4979671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Communication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Far field communication</a:t>
            </a: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Back scattering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Tag uses the RF power transmitted by the reader to power to “reflect” back the data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Tag changes the reflection impedance to modulate the information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932" y="2858522"/>
            <a:ext cx="6552135" cy="3700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0990" y="22402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1376240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ZigBee routing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Fundamental trade-offs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Energy drainage in relaying - unfairness</a:t>
            </a: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8FEA4-CA64-42D1-9884-E8B81B41D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2" y="2334126"/>
            <a:ext cx="5011284" cy="1674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F6743-55BF-4035-85AD-400F93E1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2" y="4331368"/>
            <a:ext cx="5261461" cy="1763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7B0DCF-1AD7-49E8-A065-941EC251BB45}"/>
              </a:ext>
            </a:extLst>
          </p:cNvPr>
          <p:cNvSpPr/>
          <p:nvPr/>
        </p:nvSpPr>
        <p:spPr>
          <a:xfrm>
            <a:off x="5950701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413009-7CBF-4F7F-B1B9-8319C826ADA6}"/>
              </a:ext>
            </a:extLst>
          </p:cNvPr>
          <p:cNvSpPr/>
          <p:nvPr/>
        </p:nvSpPr>
        <p:spPr>
          <a:xfrm>
            <a:off x="5950701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A511A2-B7DB-42D5-AE89-59B884479845}"/>
              </a:ext>
            </a:extLst>
          </p:cNvPr>
          <p:cNvSpPr/>
          <p:nvPr/>
        </p:nvSpPr>
        <p:spPr>
          <a:xfrm>
            <a:off x="5950701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9776E4-B20F-404D-AAC7-20E9CE7BFB4F}"/>
              </a:ext>
            </a:extLst>
          </p:cNvPr>
          <p:cNvSpPr/>
          <p:nvPr/>
        </p:nvSpPr>
        <p:spPr>
          <a:xfrm>
            <a:off x="5950701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FEC2EE-6C5E-4260-91D9-03350C03FBF8}"/>
              </a:ext>
            </a:extLst>
          </p:cNvPr>
          <p:cNvSpPr/>
          <p:nvPr/>
        </p:nvSpPr>
        <p:spPr>
          <a:xfrm>
            <a:off x="5950701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979CE0-500E-4DF2-97F9-ADBB240B6705}"/>
              </a:ext>
            </a:extLst>
          </p:cNvPr>
          <p:cNvSpPr/>
          <p:nvPr/>
        </p:nvSpPr>
        <p:spPr>
          <a:xfrm>
            <a:off x="5950701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AA6870-AFD7-4707-BC5E-D72DC474958C}"/>
              </a:ext>
            </a:extLst>
          </p:cNvPr>
          <p:cNvSpPr/>
          <p:nvPr/>
        </p:nvSpPr>
        <p:spPr>
          <a:xfrm>
            <a:off x="6192002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4713B0-E566-4A6D-96CA-6E589FB6A52E}"/>
              </a:ext>
            </a:extLst>
          </p:cNvPr>
          <p:cNvSpPr/>
          <p:nvPr/>
        </p:nvSpPr>
        <p:spPr>
          <a:xfrm>
            <a:off x="6192002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DD3B7C-CC04-4C9C-9D49-59E5D09B6A91}"/>
              </a:ext>
            </a:extLst>
          </p:cNvPr>
          <p:cNvSpPr/>
          <p:nvPr/>
        </p:nvSpPr>
        <p:spPr>
          <a:xfrm>
            <a:off x="6192002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4527AC-C122-461F-B15B-F42438788D9D}"/>
              </a:ext>
            </a:extLst>
          </p:cNvPr>
          <p:cNvSpPr/>
          <p:nvPr/>
        </p:nvSpPr>
        <p:spPr>
          <a:xfrm>
            <a:off x="6192002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658208-C8E4-4B81-86DD-D66BA453CF00}"/>
              </a:ext>
            </a:extLst>
          </p:cNvPr>
          <p:cNvSpPr/>
          <p:nvPr/>
        </p:nvSpPr>
        <p:spPr>
          <a:xfrm>
            <a:off x="6192002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0471C1-69EF-4F05-838D-C8FD3B33B2E2}"/>
              </a:ext>
            </a:extLst>
          </p:cNvPr>
          <p:cNvSpPr/>
          <p:nvPr/>
        </p:nvSpPr>
        <p:spPr>
          <a:xfrm>
            <a:off x="5950701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BE50ED1-C229-467A-9B95-B331F05589FE}"/>
              </a:ext>
            </a:extLst>
          </p:cNvPr>
          <p:cNvSpPr/>
          <p:nvPr/>
        </p:nvSpPr>
        <p:spPr>
          <a:xfrm>
            <a:off x="5950701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608A7-948A-4471-A5EE-E6E87B6E5B93}"/>
              </a:ext>
            </a:extLst>
          </p:cNvPr>
          <p:cNvSpPr/>
          <p:nvPr/>
        </p:nvSpPr>
        <p:spPr>
          <a:xfrm>
            <a:off x="6192002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E8FDE97-124B-46ED-90DD-8E3EFC90F24E}"/>
              </a:ext>
            </a:extLst>
          </p:cNvPr>
          <p:cNvSpPr/>
          <p:nvPr/>
        </p:nvSpPr>
        <p:spPr>
          <a:xfrm>
            <a:off x="6192002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94626A-B181-444F-8B7E-4F029F96DEB3}"/>
              </a:ext>
            </a:extLst>
          </p:cNvPr>
          <p:cNvSpPr/>
          <p:nvPr/>
        </p:nvSpPr>
        <p:spPr>
          <a:xfrm>
            <a:off x="6409910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8A27338-D1EE-42FC-A63B-EBC4126AF316}"/>
              </a:ext>
            </a:extLst>
          </p:cNvPr>
          <p:cNvSpPr/>
          <p:nvPr/>
        </p:nvSpPr>
        <p:spPr>
          <a:xfrm>
            <a:off x="6409910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61992C-86A5-495A-8F6C-E4BC7AE0A936}"/>
              </a:ext>
            </a:extLst>
          </p:cNvPr>
          <p:cNvSpPr/>
          <p:nvPr/>
        </p:nvSpPr>
        <p:spPr>
          <a:xfrm>
            <a:off x="6409910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14913D8-C9E7-4BFC-9A17-A82D6CF58904}"/>
              </a:ext>
            </a:extLst>
          </p:cNvPr>
          <p:cNvSpPr/>
          <p:nvPr/>
        </p:nvSpPr>
        <p:spPr>
          <a:xfrm>
            <a:off x="6409910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06CFF93-5FBA-4927-9AEF-8021812EE385}"/>
              </a:ext>
            </a:extLst>
          </p:cNvPr>
          <p:cNvSpPr/>
          <p:nvPr/>
        </p:nvSpPr>
        <p:spPr>
          <a:xfrm>
            <a:off x="6409910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47EC3B-3BA8-4EF4-A137-563387FC80FF}"/>
              </a:ext>
            </a:extLst>
          </p:cNvPr>
          <p:cNvSpPr/>
          <p:nvPr/>
        </p:nvSpPr>
        <p:spPr>
          <a:xfrm>
            <a:off x="6409910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EE2E681-B575-40D3-B226-BA9EE0D48900}"/>
              </a:ext>
            </a:extLst>
          </p:cNvPr>
          <p:cNvSpPr/>
          <p:nvPr/>
        </p:nvSpPr>
        <p:spPr>
          <a:xfrm>
            <a:off x="6651211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A42641F-F287-47BB-9C4E-21AAC88526F1}"/>
              </a:ext>
            </a:extLst>
          </p:cNvPr>
          <p:cNvSpPr/>
          <p:nvPr/>
        </p:nvSpPr>
        <p:spPr>
          <a:xfrm>
            <a:off x="6651211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0E7E08-1894-400B-B15A-D343440CAC5E}"/>
              </a:ext>
            </a:extLst>
          </p:cNvPr>
          <p:cNvSpPr/>
          <p:nvPr/>
        </p:nvSpPr>
        <p:spPr>
          <a:xfrm>
            <a:off x="6651211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E96A5A9-2612-4D07-BA48-002B8E8E48C8}"/>
              </a:ext>
            </a:extLst>
          </p:cNvPr>
          <p:cNvSpPr/>
          <p:nvPr/>
        </p:nvSpPr>
        <p:spPr>
          <a:xfrm>
            <a:off x="6651211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F7F023-DF95-4041-BB1C-95482FA42A3A}"/>
              </a:ext>
            </a:extLst>
          </p:cNvPr>
          <p:cNvSpPr/>
          <p:nvPr/>
        </p:nvSpPr>
        <p:spPr>
          <a:xfrm>
            <a:off x="6651211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4CC84C-6317-4170-80C9-8CE0C1D59686}"/>
              </a:ext>
            </a:extLst>
          </p:cNvPr>
          <p:cNvSpPr/>
          <p:nvPr/>
        </p:nvSpPr>
        <p:spPr>
          <a:xfrm>
            <a:off x="6651211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2D919B-1A7A-4597-AC44-62AC35AEE1AA}"/>
              </a:ext>
            </a:extLst>
          </p:cNvPr>
          <p:cNvSpPr/>
          <p:nvPr/>
        </p:nvSpPr>
        <p:spPr>
          <a:xfrm>
            <a:off x="6409910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F5D634E-508E-4CC2-B429-2B2139E7AA21}"/>
              </a:ext>
            </a:extLst>
          </p:cNvPr>
          <p:cNvSpPr/>
          <p:nvPr/>
        </p:nvSpPr>
        <p:spPr>
          <a:xfrm>
            <a:off x="6409910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36E53E4-A7C0-41AB-9474-A9BB8C38E5D2}"/>
              </a:ext>
            </a:extLst>
          </p:cNvPr>
          <p:cNvSpPr/>
          <p:nvPr/>
        </p:nvSpPr>
        <p:spPr>
          <a:xfrm>
            <a:off x="6651211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811401E-399B-4749-A9A9-2E3578294CD6}"/>
              </a:ext>
            </a:extLst>
          </p:cNvPr>
          <p:cNvSpPr/>
          <p:nvPr/>
        </p:nvSpPr>
        <p:spPr>
          <a:xfrm>
            <a:off x="6651211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F147EC5-6758-48AD-A0BA-5EBF681EEBE9}"/>
              </a:ext>
            </a:extLst>
          </p:cNvPr>
          <p:cNvSpPr/>
          <p:nvPr/>
        </p:nvSpPr>
        <p:spPr>
          <a:xfrm>
            <a:off x="6859096" y="31292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F328F63-B22D-45C0-9DA4-BCB16CD7D366}"/>
              </a:ext>
            </a:extLst>
          </p:cNvPr>
          <p:cNvSpPr/>
          <p:nvPr/>
        </p:nvSpPr>
        <p:spPr>
          <a:xfrm>
            <a:off x="6859096" y="33799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1D2D947-69A2-4BA5-8ABE-A732F9ED2C9E}"/>
              </a:ext>
            </a:extLst>
          </p:cNvPr>
          <p:cNvSpPr/>
          <p:nvPr/>
        </p:nvSpPr>
        <p:spPr>
          <a:xfrm>
            <a:off x="6859096" y="36307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5D10148-BA7D-480F-84D4-3AAD715D8E4A}"/>
              </a:ext>
            </a:extLst>
          </p:cNvPr>
          <p:cNvSpPr/>
          <p:nvPr/>
        </p:nvSpPr>
        <p:spPr>
          <a:xfrm>
            <a:off x="6859096" y="38814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6E18493-F4EA-46B0-A18E-0413E173335C}"/>
              </a:ext>
            </a:extLst>
          </p:cNvPr>
          <p:cNvSpPr/>
          <p:nvPr/>
        </p:nvSpPr>
        <p:spPr>
          <a:xfrm>
            <a:off x="6859096" y="41321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0EB3BD-CEB1-4D06-9E20-74E7D8B093B3}"/>
              </a:ext>
            </a:extLst>
          </p:cNvPr>
          <p:cNvSpPr/>
          <p:nvPr/>
        </p:nvSpPr>
        <p:spPr>
          <a:xfrm>
            <a:off x="6859096" y="438293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B1DAB52-79C5-4A75-A99E-A31043056088}"/>
              </a:ext>
            </a:extLst>
          </p:cNvPr>
          <p:cNvSpPr/>
          <p:nvPr/>
        </p:nvSpPr>
        <p:spPr>
          <a:xfrm>
            <a:off x="7100397" y="31292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4568EE3-1ECF-468A-8B79-6C26AFFB71CD}"/>
              </a:ext>
            </a:extLst>
          </p:cNvPr>
          <p:cNvSpPr/>
          <p:nvPr/>
        </p:nvSpPr>
        <p:spPr>
          <a:xfrm>
            <a:off x="7100397" y="33799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4DD4F69-A85F-4368-9654-142293C5F5A9}"/>
              </a:ext>
            </a:extLst>
          </p:cNvPr>
          <p:cNvSpPr/>
          <p:nvPr/>
        </p:nvSpPr>
        <p:spPr>
          <a:xfrm>
            <a:off x="7100397" y="36307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8277E4A-5306-4903-962E-F90FD877C9A1}"/>
              </a:ext>
            </a:extLst>
          </p:cNvPr>
          <p:cNvSpPr/>
          <p:nvPr/>
        </p:nvSpPr>
        <p:spPr>
          <a:xfrm>
            <a:off x="7100397" y="38814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6B949EF-D701-4495-BBFD-8C5112DD8936}"/>
              </a:ext>
            </a:extLst>
          </p:cNvPr>
          <p:cNvSpPr/>
          <p:nvPr/>
        </p:nvSpPr>
        <p:spPr>
          <a:xfrm>
            <a:off x="7100397" y="41321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28A5CAC-66D7-471F-BE11-E07C9B32DD24}"/>
              </a:ext>
            </a:extLst>
          </p:cNvPr>
          <p:cNvSpPr/>
          <p:nvPr/>
        </p:nvSpPr>
        <p:spPr>
          <a:xfrm>
            <a:off x="7100397" y="438293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538C485-8F7D-4224-A7FC-C5A71E0D5795}"/>
              </a:ext>
            </a:extLst>
          </p:cNvPr>
          <p:cNvSpPr/>
          <p:nvPr/>
        </p:nvSpPr>
        <p:spPr>
          <a:xfrm>
            <a:off x="6859096" y="463367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6D8BD4D-DB61-4C88-B74D-F9BD468AA4F6}"/>
              </a:ext>
            </a:extLst>
          </p:cNvPr>
          <p:cNvSpPr/>
          <p:nvPr/>
        </p:nvSpPr>
        <p:spPr>
          <a:xfrm>
            <a:off x="6859096" y="488442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1739FBF-9681-4B79-BABB-E8A313F9148F}"/>
              </a:ext>
            </a:extLst>
          </p:cNvPr>
          <p:cNvSpPr/>
          <p:nvPr/>
        </p:nvSpPr>
        <p:spPr>
          <a:xfrm>
            <a:off x="7100397" y="463367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05BCBA1-7868-4C6A-816B-54E07BD621BE}"/>
              </a:ext>
            </a:extLst>
          </p:cNvPr>
          <p:cNvSpPr/>
          <p:nvPr/>
        </p:nvSpPr>
        <p:spPr>
          <a:xfrm>
            <a:off x="7100397" y="488442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2D692C-0BB9-4E48-91AA-86A2BF5F04CE}"/>
              </a:ext>
            </a:extLst>
          </p:cNvPr>
          <p:cNvSpPr/>
          <p:nvPr/>
        </p:nvSpPr>
        <p:spPr>
          <a:xfrm>
            <a:off x="7318305" y="31292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8F71081-51CC-40D1-8030-124CC800491D}"/>
              </a:ext>
            </a:extLst>
          </p:cNvPr>
          <p:cNvSpPr/>
          <p:nvPr/>
        </p:nvSpPr>
        <p:spPr>
          <a:xfrm>
            <a:off x="7318305" y="33799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5B1B4FA-FB55-46CA-8278-F1395D993C5B}"/>
              </a:ext>
            </a:extLst>
          </p:cNvPr>
          <p:cNvSpPr/>
          <p:nvPr/>
        </p:nvSpPr>
        <p:spPr>
          <a:xfrm>
            <a:off x="7318305" y="36307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687352A-8D77-4E49-B614-9AF0C6B68B7F}"/>
              </a:ext>
            </a:extLst>
          </p:cNvPr>
          <p:cNvSpPr/>
          <p:nvPr/>
        </p:nvSpPr>
        <p:spPr>
          <a:xfrm>
            <a:off x="7318305" y="38814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6DE6AC2-1067-48B0-848C-7E19A4DF383C}"/>
              </a:ext>
            </a:extLst>
          </p:cNvPr>
          <p:cNvSpPr/>
          <p:nvPr/>
        </p:nvSpPr>
        <p:spPr>
          <a:xfrm>
            <a:off x="7318305" y="41321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9275863-D8F8-4F4B-8ADD-11AC295D20C7}"/>
              </a:ext>
            </a:extLst>
          </p:cNvPr>
          <p:cNvSpPr/>
          <p:nvPr/>
        </p:nvSpPr>
        <p:spPr>
          <a:xfrm>
            <a:off x="7318305" y="438293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5A8E11-3E53-44CC-9714-A871DB1855B8}"/>
              </a:ext>
            </a:extLst>
          </p:cNvPr>
          <p:cNvSpPr/>
          <p:nvPr/>
        </p:nvSpPr>
        <p:spPr>
          <a:xfrm>
            <a:off x="7559606" y="31292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A38A47C-89D7-472B-BB8B-58A748DDB02D}"/>
              </a:ext>
            </a:extLst>
          </p:cNvPr>
          <p:cNvSpPr/>
          <p:nvPr/>
        </p:nvSpPr>
        <p:spPr>
          <a:xfrm>
            <a:off x="7559606" y="33799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E254711-FE31-45DC-B17C-9691D85AA948}"/>
              </a:ext>
            </a:extLst>
          </p:cNvPr>
          <p:cNvSpPr/>
          <p:nvPr/>
        </p:nvSpPr>
        <p:spPr>
          <a:xfrm>
            <a:off x="7559606" y="36307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82A3EA7-442C-472F-A9B2-C3894D7469AD}"/>
              </a:ext>
            </a:extLst>
          </p:cNvPr>
          <p:cNvSpPr/>
          <p:nvPr/>
        </p:nvSpPr>
        <p:spPr>
          <a:xfrm>
            <a:off x="7559606" y="38814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73535F2-7B03-430F-B6DB-5A1A373F2BA1}"/>
              </a:ext>
            </a:extLst>
          </p:cNvPr>
          <p:cNvSpPr/>
          <p:nvPr/>
        </p:nvSpPr>
        <p:spPr>
          <a:xfrm>
            <a:off x="7559606" y="41321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D4715D-52A9-4469-8C2E-7767199779E4}"/>
              </a:ext>
            </a:extLst>
          </p:cNvPr>
          <p:cNvSpPr/>
          <p:nvPr/>
        </p:nvSpPr>
        <p:spPr>
          <a:xfrm>
            <a:off x="7559606" y="438293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130C47E-C30E-40AC-94DE-D4104ACFD223}"/>
              </a:ext>
            </a:extLst>
          </p:cNvPr>
          <p:cNvSpPr/>
          <p:nvPr/>
        </p:nvSpPr>
        <p:spPr>
          <a:xfrm>
            <a:off x="7318305" y="463367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AD8633-2C36-4E85-AE70-41F37E46F2CD}"/>
              </a:ext>
            </a:extLst>
          </p:cNvPr>
          <p:cNvSpPr/>
          <p:nvPr/>
        </p:nvSpPr>
        <p:spPr>
          <a:xfrm>
            <a:off x="7318305" y="488442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0E644F5-E8D9-4596-A5A3-DF27CB0ECEE2}"/>
              </a:ext>
            </a:extLst>
          </p:cNvPr>
          <p:cNvSpPr/>
          <p:nvPr/>
        </p:nvSpPr>
        <p:spPr>
          <a:xfrm>
            <a:off x="7559606" y="463367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34DC438-FE66-49CE-AD3C-6BCD6221F170}"/>
              </a:ext>
            </a:extLst>
          </p:cNvPr>
          <p:cNvSpPr/>
          <p:nvPr/>
        </p:nvSpPr>
        <p:spPr>
          <a:xfrm>
            <a:off x="7559606" y="488442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CB4B9D7-F2F5-4B7D-82FC-1D3F5FF9473C}"/>
              </a:ext>
            </a:extLst>
          </p:cNvPr>
          <p:cNvSpPr/>
          <p:nvPr/>
        </p:nvSpPr>
        <p:spPr>
          <a:xfrm>
            <a:off x="7813464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F3915B2-4D87-4E4D-BF2D-7BB9A6BA1E9B}"/>
              </a:ext>
            </a:extLst>
          </p:cNvPr>
          <p:cNvSpPr/>
          <p:nvPr/>
        </p:nvSpPr>
        <p:spPr>
          <a:xfrm>
            <a:off x="7813464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A00EEF2-9E65-49D6-9C34-0921450FEFCD}"/>
              </a:ext>
            </a:extLst>
          </p:cNvPr>
          <p:cNvSpPr/>
          <p:nvPr/>
        </p:nvSpPr>
        <p:spPr>
          <a:xfrm>
            <a:off x="7813464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AF0BACC-20CE-49E2-8291-6E146933521E}"/>
              </a:ext>
            </a:extLst>
          </p:cNvPr>
          <p:cNvSpPr/>
          <p:nvPr/>
        </p:nvSpPr>
        <p:spPr>
          <a:xfrm>
            <a:off x="7813464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1FD0DDC-D6CC-4758-BDA6-EF70C18973CC}"/>
              </a:ext>
            </a:extLst>
          </p:cNvPr>
          <p:cNvSpPr/>
          <p:nvPr/>
        </p:nvSpPr>
        <p:spPr>
          <a:xfrm>
            <a:off x="7813464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9097EF0-4FD3-41EE-8BC3-10886F8325D1}"/>
              </a:ext>
            </a:extLst>
          </p:cNvPr>
          <p:cNvSpPr/>
          <p:nvPr/>
        </p:nvSpPr>
        <p:spPr>
          <a:xfrm>
            <a:off x="7813464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5DC8429-9D5B-4B72-9AD4-2BCC9697C593}"/>
              </a:ext>
            </a:extLst>
          </p:cNvPr>
          <p:cNvSpPr/>
          <p:nvPr/>
        </p:nvSpPr>
        <p:spPr>
          <a:xfrm>
            <a:off x="8054765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932D82-9F60-4218-AA7B-65C2117560B2}"/>
              </a:ext>
            </a:extLst>
          </p:cNvPr>
          <p:cNvSpPr/>
          <p:nvPr/>
        </p:nvSpPr>
        <p:spPr>
          <a:xfrm>
            <a:off x="8054765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569BFE1-088B-4F37-B8F8-E6F8148DF3F9}"/>
              </a:ext>
            </a:extLst>
          </p:cNvPr>
          <p:cNvSpPr/>
          <p:nvPr/>
        </p:nvSpPr>
        <p:spPr>
          <a:xfrm>
            <a:off x="8054765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EE5508A-CE86-4826-9928-AB01AD3A729A}"/>
              </a:ext>
            </a:extLst>
          </p:cNvPr>
          <p:cNvSpPr/>
          <p:nvPr/>
        </p:nvSpPr>
        <p:spPr>
          <a:xfrm>
            <a:off x="8054765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9470E9B-4593-465C-8D6C-B23B47211837}"/>
              </a:ext>
            </a:extLst>
          </p:cNvPr>
          <p:cNvSpPr/>
          <p:nvPr/>
        </p:nvSpPr>
        <p:spPr>
          <a:xfrm>
            <a:off x="8054765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224B778-733F-4145-8A8B-CF731A535593}"/>
              </a:ext>
            </a:extLst>
          </p:cNvPr>
          <p:cNvSpPr/>
          <p:nvPr/>
        </p:nvSpPr>
        <p:spPr>
          <a:xfrm>
            <a:off x="8054765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8835111-7D19-4F32-B29C-459FD9216728}"/>
              </a:ext>
            </a:extLst>
          </p:cNvPr>
          <p:cNvSpPr/>
          <p:nvPr/>
        </p:nvSpPr>
        <p:spPr>
          <a:xfrm>
            <a:off x="7813464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A6E3CF4-973A-4050-9D98-AD797DDD17A9}"/>
              </a:ext>
            </a:extLst>
          </p:cNvPr>
          <p:cNvSpPr/>
          <p:nvPr/>
        </p:nvSpPr>
        <p:spPr>
          <a:xfrm>
            <a:off x="7813464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68B573-F434-42F3-951D-70DB6E2FF118}"/>
              </a:ext>
            </a:extLst>
          </p:cNvPr>
          <p:cNvSpPr/>
          <p:nvPr/>
        </p:nvSpPr>
        <p:spPr>
          <a:xfrm>
            <a:off x="8054765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E47E046-D9E3-4F43-9FE3-553282319546}"/>
              </a:ext>
            </a:extLst>
          </p:cNvPr>
          <p:cNvSpPr/>
          <p:nvPr/>
        </p:nvSpPr>
        <p:spPr>
          <a:xfrm>
            <a:off x="8054765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AC910EFF-6B03-4B3D-ACC7-77A605987304}"/>
              </a:ext>
            </a:extLst>
          </p:cNvPr>
          <p:cNvSpPr/>
          <p:nvPr/>
        </p:nvSpPr>
        <p:spPr>
          <a:xfrm>
            <a:off x="8272673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3C06F7C-29BF-4A1D-912A-55246AAAB9EF}"/>
              </a:ext>
            </a:extLst>
          </p:cNvPr>
          <p:cNvSpPr/>
          <p:nvPr/>
        </p:nvSpPr>
        <p:spPr>
          <a:xfrm>
            <a:off x="8272673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3F7B5F6-E892-4FE1-8570-4C82820D7B3F}"/>
              </a:ext>
            </a:extLst>
          </p:cNvPr>
          <p:cNvSpPr/>
          <p:nvPr/>
        </p:nvSpPr>
        <p:spPr>
          <a:xfrm>
            <a:off x="8272673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96329FF-79CA-42E6-9AD9-601931E721DA}"/>
              </a:ext>
            </a:extLst>
          </p:cNvPr>
          <p:cNvSpPr/>
          <p:nvPr/>
        </p:nvSpPr>
        <p:spPr>
          <a:xfrm>
            <a:off x="8272673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EB57FE4-9AF9-4680-AC29-2B683B53D515}"/>
              </a:ext>
            </a:extLst>
          </p:cNvPr>
          <p:cNvSpPr/>
          <p:nvPr/>
        </p:nvSpPr>
        <p:spPr>
          <a:xfrm>
            <a:off x="8272673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5361DE2-BBAD-4DEE-A44D-AA9788FE0FF1}"/>
              </a:ext>
            </a:extLst>
          </p:cNvPr>
          <p:cNvSpPr/>
          <p:nvPr/>
        </p:nvSpPr>
        <p:spPr>
          <a:xfrm>
            <a:off x="8272673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7DB2452-27FD-467B-AD4D-3A4E2F6A8467}"/>
              </a:ext>
            </a:extLst>
          </p:cNvPr>
          <p:cNvSpPr/>
          <p:nvPr/>
        </p:nvSpPr>
        <p:spPr>
          <a:xfrm>
            <a:off x="8513974" y="313658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DAA3047C-B198-4BDA-8DCD-C4E5C8A10B4D}"/>
              </a:ext>
            </a:extLst>
          </p:cNvPr>
          <p:cNvSpPr/>
          <p:nvPr/>
        </p:nvSpPr>
        <p:spPr>
          <a:xfrm>
            <a:off x="8513974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ED4BB71-20CE-4472-BD7E-C020BAE305CC}"/>
              </a:ext>
            </a:extLst>
          </p:cNvPr>
          <p:cNvSpPr/>
          <p:nvPr/>
        </p:nvSpPr>
        <p:spPr>
          <a:xfrm>
            <a:off x="8513974" y="363807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391771C-AE10-406A-9852-82E2B44BA3C4}"/>
              </a:ext>
            </a:extLst>
          </p:cNvPr>
          <p:cNvSpPr/>
          <p:nvPr/>
        </p:nvSpPr>
        <p:spPr>
          <a:xfrm>
            <a:off x="8513974" y="3888814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749E3F2-327A-4910-AA92-BDBBA385D030}"/>
              </a:ext>
            </a:extLst>
          </p:cNvPr>
          <p:cNvSpPr/>
          <p:nvPr/>
        </p:nvSpPr>
        <p:spPr>
          <a:xfrm>
            <a:off x="8513974" y="4139558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F294B47E-B43E-43D4-8999-9239F8440367}"/>
              </a:ext>
            </a:extLst>
          </p:cNvPr>
          <p:cNvSpPr/>
          <p:nvPr/>
        </p:nvSpPr>
        <p:spPr>
          <a:xfrm>
            <a:off x="8513974" y="4390302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C8FD12D-D953-43B5-8C75-7CBAFBCC79E9}"/>
              </a:ext>
            </a:extLst>
          </p:cNvPr>
          <p:cNvSpPr/>
          <p:nvPr/>
        </p:nvSpPr>
        <p:spPr>
          <a:xfrm>
            <a:off x="7318305" y="3875343"/>
            <a:ext cx="96252" cy="1082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53A763F-E914-4300-97CA-BBD82626DE1B}"/>
              </a:ext>
            </a:extLst>
          </p:cNvPr>
          <p:cNvSpPr/>
          <p:nvPr/>
        </p:nvSpPr>
        <p:spPr>
          <a:xfrm>
            <a:off x="8272673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141B8DC-44E9-482D-A52C-2B98EB7CFFB3}"/>
              </a:ext>
            </a:extLst>
          </p:cNvPr>
          <p:cNvSpPr/>
          <p:nvPr/>
        </p:nvSpPr>
        <p:spPr>
          <a:xfrm>
            <a:off x="8513974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563888F-057A-4099-8BDA-1778379633A1}"/>
              </a:ext>
            </a:extLst>
          </p:cNvPr>
          <p:cNvSpPr/>
          <p:nvPr/>
        </p:nvSpPr>
        <p:spPr>
          <a:xfrm>
            <a:off x="8513974" y="4891790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BBD28F4-3AA3-4EFA-A1D9-B9CB5607BEE5}"/>
              </a:ext>
            </a:extLst>
          </p:cNvPr>
          <p:cNvSpPr/>
          <p:nvPr/>
        </p:nvSpPr>
        <p:spPr>
          <a:xfrm>
            <a:off x="8278829" y="464104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C7BB137-B0F5-47BD-81F6-450DAE8212A7}"/>
              </a:ext>
            </a:extLst>
          </p:cNvPr>
          <p:cNvSpPr/>
          <p:nvPr/>
        </p:nvSpPr>
        <p:spPr>
          <a:xfrm>
            <a:off x="6196884" y="3387326"/>
            <a:ext cx="96252" cy="10828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412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PAN management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was designed to support inter-network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PANs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The coordinator chooses a unique PAN ID that is not used by any other network in the communication/interference range of its devices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PAN ID can be predetermined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Devices can communicate with other devices in the same PAN or devices of other PANs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Each device has two addresses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address: globally unique device ID (64 bit)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address: 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PAN specific short ID 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16-bit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Assigned by PAN coordinator when a node joins the PAN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20E50-2510-4583-B90A-027138770046}"/>
              </a:ext>
            </a:extLst>
          </p:cNvPr>
          <p:cNvSpPr txBox="1"/>
          <p:nvPr/>
        </p:nvSpPr>
        <p:spPr>
          <a:xfrm>
            <a:off x="6102496" y="5264284"/>
            <a:ext cx="2558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 we need a short address?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97B2E4-9B34-41BA-81D1-F7D78CB5831F}"/>
              </a:ext>
            </a:extLst>
          </p:cNvPr>
          <p:cNvCxnSpPr/>
          <p:nvPr/>
        </p:nvCxnSpPr>
        <p:spPr>
          <a:xfrm flipH="1">
            <a:off x="4150895" y="5486400"/>
            <a:ext cx="1636294" cy="42421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889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Cluster heads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PAN coordinator can have assistance from other coordinators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Typically forming clusters and assigning cluster heads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can support a maximum of 65K devices in a PAN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So management of a PAN is complex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8B484-1ABE-413D-9668-9EBDBCBA9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75" y="2868085"/>
            <a:ext cx="6773761" cy="39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416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Medium Access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Beacon-enabled network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allows beacons similar to 802.11 family of protocols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Beacon frames are sent out by PAN coordinator, creating what is referred as super frames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Channel access is slotted – contention based access and contention free access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What is the advantage of contention free access?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Which other standard we looked which had such a hybrid MAC?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What if the PAN coordinator’s beacon does not reach the entire network?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EDA13-FD3E-4DE5-8004-88C38CBC1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" y="4673434"/>
            <a:ext cx="9102241" cy="19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122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Medium Access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Beacon-enabled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Advantages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Nodes not involved in communication can go to sleep, save energy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Latency-aware scheduling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Disadvantages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Increases the work for coordinators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Interoperability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Beacon-free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Disadvantages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Always contention based access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Nodes have to listen to the medium more actively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Increases energy consumption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Advantages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Seamless operations and higher interoperability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Distributed decision making increases scalability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328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Bluetooth vs. ZigBee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Target applications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BT/BLE: home automation, personal/wearable devices, etc.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ZigBee: industrial automation, large sensor networks, smart-grid, etc.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73F35F-A847-46CC-8B3B-949CD7638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005432"/>
              </p:ext>
            </p:extLst>
          </p:nvPr>
        </p:nvGraphicFramePr>
        <p:xfrm>
          <a:off x="1524000" y="2791326"/>
          <a:ext cx="6096000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2921609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7228659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3375909"/>
                    </a:ext>
                  </a:extLst>
                </a:gridCol>
              </a:tblGrid>
              <a:tr h="235905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BT/BLE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ZigBee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10-20 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Upto</a:t>
                      </a:r>
                      <a:r>
                        <a:rPr lang="en-US" dirty="0"/>
                        <a:t> 100 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76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97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Network topologies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Star, </a:t>
                      </a:r>
                      <a:r>
                        <a:rPr lang="en-US" dirty="0" err="1"/>
                        <a:t>scatternet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Mesh, star, P2P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16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32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Scalability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141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6192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Low power networking and computing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Rise of low-power, low-data rate sensing, computing and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networking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Bluetooth Low Energy (BLE)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BLE privacy attacks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protocol stack and fragmentation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range IoT protocols – Wireless HART, 6LowPAN,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range IoT protocols - LORA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29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IoT definition and application sectors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14DFF-8118-4D02-974C-DD0E5648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4" y="892961"/>
            <a:ext cx="8086629" cy="1854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87B43-9435-4FC2-8CF6-8F545AEA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728" y="2711986"/>
            <a:ext cx="3942540" cy="40570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73D01-6578-410E-A54A-1C9E6A06FD67}"/>
              </a:ext>
            </a:extLst>
          </p:cNvPr>
          <p:cNvSpPr txBox="1"/>
          <p:nvPr/>
        </p:nvSpPr>
        <p:spPr>
          <a:xfrm>
            <a:off x="6557481" y="4507160"/>
            <a:ext cx="238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IoT will affect virtually every part of our day-to-day life by 2025</a:t>
            </a:r>
          </a:p>
        </p:txBody>
      </p:sp>
    </p:spTree>
    <p:extLst>
      <p:ext uri="{BB962C8B-B14F-4D97-AF65-F5344CB8AC3E}">
        <p14:creationId xmlns:p14="http://schemas.microsoft.com/office/powerpoint/2010/main" val="20267845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IoT Protocol Stack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B9B02D-1D9B-452E-B56F-734DB11E6C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19968"/>
              </p:ext>
            </p:extLst>
          </p:nvPr>
        </p:nvGraphicFramePr>
        <p:xfrm>
          <a:off x="1707649" y="1189372"/>
          <a:ext cx="27199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972">
                  <a:extLst>
                    <a:ext uri="{9D8B030D-6E8A-4147-A177-3AD203B41FA5}">
                      <a16:colId xmlns:a16="http://schemas.microsoft.com/office/drawing/2014/main" val="137901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0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7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0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link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7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 layer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881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78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9BE8EF2-A1D3-45A7-9D94-24F8154D6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993885"/>
              </p:ext>
            </p:extLst>
          </p:nvPr>
        </p:nvGraphicFramePr>
        <p:xfrm>
          <a:off x="4740025" y="1189372"/>
          <a:ext cx="271997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972">
                  <a:extLst>
                    <a:ext uri="{9D8B030D-6E8A-4147-A177-3AD203B41FA5}">
                      <a16:colId xmlns:a16="http://schemas.microsoft.com/office/drawing/2014/main" val="137901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HTTP, FTP, RTP…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70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TCP, UDP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27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IPv4, IPv6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02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 MAC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674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802.11 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881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D1D0C99-B95B-4FC0-96E0-CE229DE8AA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804767"/>
              </p:ext>
            </p:extLst>
          </p:nvPr>
        </p:nvGraphicFramePr>
        <p:xfrm>
          <a:off x="2345884" y="3679907"/>
          <a:ext cx="4452231" cy="2588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231">
                  <a:extLst>
                    <a:ext uri="{9D8B030D-6E8A-4147-A177-3AD203B41FA5}">
                      <a16:colId xmlns:a16="http://schemas.microsoft.com/office/drawing/2014/main" val="137901263"/>
                    </a:ext>
                  </a:extLst>
                </a:gridCol>
              </a:tblGrid>
              <a:tr h="51770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CoAP</a:t>
                      </a:r>
                      <a:r>
                        <a:rPr lang="en-US" dirty="0"/>
                        <a:t>, MQTT, AMQP, XMPP, HTTP-rest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706643"/>
                  </a:ext>
                </a:extLst>
              </a:tr>
              <a:tr h="5177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TCP, 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275265"/>
                  </a:ext>
                </a:extLst>
              </a:tr>
              <a:tr h="5177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IPv6/IPv4, 6LowPAN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02127"/>
                  </a:ext>
                </a:extLst>
              </a:tr>
              <a:tr h="10354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802.15.4, Bluetooth, LORA, </a:t>
                      </a:r>
                      <a:r>
                        <a:rPr lang="en-US" dirty="0" err="1"/>
                        <a:t>WirelessHART</a:t>
                      </a:r>
                      <a:r>
                        <a:rPr lang="en-US" dirty="0"/>
                        <a:t>, </a:t>
                      </a:r>
                    </a:p>
                    <a:p>
                      <a:pPr algn="ctr"/>
                      <a:r>
                        <a:rPr lang="en-US" dirty="0"/>
                        <a:t>Z-wave, ANT, 802.11, NFC, RFID…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674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5CDD24E-1952-44A3-B5DC-1E4CF670F1A8}"/>
              </a:ext>
            </a:extLst>
          </p:cNvPr>
          <p:cNvSpPr txBox="1"/>
          <p:nvPr/>
        </p:nvSpPr>
        <p:spPr>
          <a:xfrm>
            <a:off x="1888958" y="706583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OSI protocol layers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209CE7-A8BB-4241-84A7-47955C02DC84}"/>
              </a:ext>
            </a:extLst>
          </p:cNvPr>
          <p:cNvSpPr txBox="1"/>
          <p:nvPr/>
        </p:nvSpPr>
        <p:spPr>
          <a:xfrm>
            <a:off x="4908884" y="729109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Sample </a:t>
            </a:r>
            <a:r>
              <a:rPr lang="en-US" b="1" dirty="0" err="1">
                <a:solidFill>
                  <a:srgbClr val="FF0000"/>
                </a:solidFill>
              </a:rPr>
              <a:t>WiFi</a:t>
            </a:r>
            <a:r>
              <a:rPr lang="en-US" b="1" dirty="0">
                <a:solidFill>
                  <a:srgbClr val="FF0000"/>
                </a:solidFill>
              </a:rPr>
              <a:t> stack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BA96F-5B31-4297-B011-2D6A39F094A4}"/>
              </a:ext>
            </a:extLst>
          </p:cNvPr>
          <p:cNvSpPr txBox="1"/>
          <p:nvPr/>
        </p:nvSpPr>
        <p:spPr>
          <a:xfrm>
            <a:off x="3380872" y="3190997"/>
            <a:ext cx="238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IoT stack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1FC0B-16E3-4B1E-B6EE-392345316AB1}"/>
              </a:ext>
            </a:extLst>
          </p:cNvPr>
          <p:cNvSpPr txBox="1"/>
          <p:nvPr/>
        </p:nvSpPr>
        <p:spPr>
          <a:xfrm>
            <a:off x="0" y="4290594"/>
            <a:ext cx="2382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IoT stack has many candidate protocols at each layer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3CD446-A8E6-4092-80E6-E4E69C70A47F}"/>
              </a:ext>
            </a:extLst>
          </p:cNvPr>
          <p:cNvSpPr txBox="1"/>
          <p:nvPr/>
        </p:nvSpPr>
        <p:spPr>
          <a:xfrm>
            <a:off x="6798115" y="4134180"/>
            <a:ext cx="2382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We are moving towards IoT protocol convergence but fragmentation a huge problem</a:t>
            </a:r>
          </a:p>
        </p:txBody>
      </p:sp>
    </p:spTree>
    <p:extLst>
      <p:ext uri="{BB962C8B-B14F-4D97-AF65-F5344CB8AC3E}">
        <p14:creationId xmlns:p14="http://schemas.microsoft.com/office/powerpoint/2010/main" val="40280847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IoT has a gateway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Many platforms, technologies, devices, protocols</a:t>
            </a:r>
          </a:p>
          <a:p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Gateways create virtual boundaries between IoT devices and Internet</a:t>
            </a:r>
          </a:p>
          <a:p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Gateways can be software (e.g., Fitbit app) or hardware (e.g., energy meter)</a:t>
            </a:r>
          </a:p>
          <a:p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Highly fragmented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79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E2EAD-C2C9-4FE4-B4BB-C2343A44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2"/>
          <a:stretch/>
        </p:blipFill>
        <p:spPr>
          <a:xfrm>
            <a:off x="2404571" y="2128848"/>
            <a:ext cx="6332100" cy="45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8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frequency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Tag frequency and range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8890" y="1846131"/>
          <a:ext cx="7517424" cy="400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356">
                  <a:extLst>
                    <a:ext uri="{9D8B030D-6E8A-4147-A177-3AD203B41FA5}">
                      <a16:colId xmlns:a16="http://schemas.microsoft.com/office/drawing/2014/main" val="2510358332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816447113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4000411870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2969510574"/>
                    </a:ext>
                  </a:extLst>
                </a:gridCol>
              </a:tblGrid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20324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Low frequency (LF)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1-90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82267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24535"/>
                  </a:ext>
                </a:extLst>
              </a:tr>
              <a:tr h="1055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0913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67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Low power networking and computing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Rise of low-power, low-data rate sensing, computing and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networking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Bluetooth Low Energy (BLE)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BLE privacy attacks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protocol stack and fragmentation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range IoT protocols – Wireless HART, 6LowPAN,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range IoT protocols - LORA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297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“Islands” of IoT networks connect to Internet via gateway only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Internet and these islands talk different language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Internet uses TCP/IP, sensor nets primarily concerned with MAC/PHY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36A8A-C95A-454C-9EB9-0B7130478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99" y="2047710"/>
            <a:ext cx="8202601" cy="39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3186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“Islands” of IoT networks connect to Internet via gateway only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Internet and these islands talk different language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Internet uses TCP/IP, sensor nets primarily concerned with MAC/PHY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6LowPAN (IPv6 for low power PANs) defines an adaptation layer that allows IPv6 connectivity over 802.15.4 (and other wireless technologies)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“Thread” protocol used by Google Nest Thermostat uses 6LowPAN and 802.15.4</a:t>
            </a:r>
          </a:p>
          <a:p>
            <a:pPr marL="914400" lvl="2" indent="0">
              <a:buNone/>
            </a:pP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82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862217C-1C8F-4B5E-9476-569E49E6F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628332"/>
              </p:ext>
            </p:extLst>
          </p:nvPr>
        </p:nvGraphicFramePr>
        <p:xfrm>
          <a:off x="3909990" y="2994102"/>
          <a:ext cx="4452231" cy="2789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2231">
                  <a:extLst>
                    <a:ext uri="{9D8B030D-6E8A-4147-A177-3AD203B41FA5}">
                      <a16:colId xmlns:a16="http://schemas.microsoft.com/office/drawing/2014/main" val="137901263"/>
                    </a:ext>
                  </a:extLst>
                </a:gridCol>
              </a:tblGrid>
              <a:tr h="51446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CoAP</a:t>
                      </a:r>
                      <a:r>
                        <a:rPr lang="en-US" dirty="0"/>
                        <a:t>, MQTT, AMQP, XMPP, HTTP-rest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706643"/>
                  </a:ext>
                </a:extLst>
              </a:tr>
              <a:tr h="514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TCP, UDP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275265"/>
                  </a:ext>
                </a:extLst>
              </a:tr>
              <a:tr h="514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IPv6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02127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6LowPAN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674364"/>
                  </a:ext>
                </a:extLst>
              </a:tr>
              <a:tr h="3634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802.15.4 MAC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004301"/>
                  </a:ext>
                </a:extLst>
              </a:tr>
              <a:tr h="514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802.15.4 PHY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923311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56C032D-D129-4D65-B9B0-EC3CA1552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70966"/>
              </p:ext>
            </p:extLst>
          </p:nvPr>
        </p:nvGraphicFramePr>
        <p:xfrm>
          <a:off x="1082007" y="2994102"/>
          <a:ext cx="2719972" cy="28215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9972">
                  <a:extLst>
                    <a:ext uri="{9D8B030D-6E8A-4147-A177-3AD203B41FA5}">
                      <a16:colId xmlns:a16="http://schemas.microsoft.com/office/drawing/2014/main" val="137901263"/>
                    </a:ext>
                  </a:extLst>
                </a:gridCol>
              </a:tblGrid>
              <a:tr h="5191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7706643"/>
                  </a:ext>
                </a:extLst>
              </a:tr>
              <a:tr h="5173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2275265"/>
                  </a:ext>
                </a:extLst>
              </a:tr>
              <a:tr h="50532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02127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link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674364"/>
                  </a:ext>
                </a:extLst>
              </a:tr>
              <a:tr h="5578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708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829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Use of IPv6 to address the low-power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Makes it possible to uniquely send/receive data from any IoT device globally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is the difference between IPv4 vs IPv6? Why IPv6 is more suitable for IoTs?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IPv4: 32 bit address, 2^32 addresses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IPv6: 128 bit address, 2^128 addresses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If we assign a unique IPv6 address to each IoT device, communication can be simplified dramatically, but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There are many challenges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Can you guess some?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IPv6 over 802.15.4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Challenge 1: Packet size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Maximum packet size in IPv6 is 1280 bytes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Internet hosts typically send that large packets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packet size is 127 bytes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Challenge 2: Header overhead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packet has 25 bytes of header with 21 bytes of security parameters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Available payload for IPv6 packet is 81 bytes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IPv6 packet will have 40 bytes IP header and say, 8-byte UDP header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84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DFF115-F50C-49FC-AF05-DC660EDA3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46065"/>
              </p:ext>
            </p:extLst>
          </p:nvPr>
        </p:nvGraphicFramePr>
        <p:xfrm>
          <a:off x="1668380" y="5211011"/>
          <a:ext cx="52623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83">
                  <a:extLst>
                    <a:ext uri="{9D8B030D-6E8A-4147-A177-3AD203B41FA5}">
                      <a16:colId xmlns:a16="http://schemas.microsoft.com/office/drawing/2014/main" val="3057441426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662062384"/>
                    </a:ext>
                  </a:extLst>
                </a:gridCol>
                <a:gridCol w="854242">
                  <a:extLst>
                    <a:ext uri="{9D8B030D-6E8A-4147-A177-3AD203B41FA5}">
                      <a16:colId xmlns:a16="http://schemas.microsoft.com/office/drawing/2014/main" val="1248915348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815893003"/>
                    </a:ext>
                  </a:extLst>
                </a:gridCol>
                <a:gridCol w="1324019">
                  <a:extLst>
                    <a:ext uri="{9D8B030D-6E8A-4147-A177-3AD203B41FA5}">
                      <a16:colId xmlns:a16="http://schemas.microsoft.com/office/drawing/2014/main" val="2162498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802.15.4 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802.15.4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 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UDP header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Actual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797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7B5B60-B511-4727-A2F3-3F9484DD8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709255"/>
              </p:ext>
            </p:extLst>
          </p:nvPr>
        </p:nvGraphicFramePr>
        <p:xfrm>
          <a:off x="1668379" y="5835706"/>
          <a:ext cx="52623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883">
                  <a:extLst>
                    <a:ext uri="{9D8B030D-6E8A-4147-A177-3AD203B41FA5}">
                      <a16:colId xmlns:a16="http://schemas.microsoft.com/office/drawing/2014/main" val="3057441426"/>
                    </a:ext>
                  </a:extLst>
                </a:gridCol>
                <a:gridCol w="1118937">
                  <a:extLst>
                    <a:ext uri="{9D8B030D-6E8A-4147-A177-3AD203B41FA5}">
                      <a16:colId xmlns:a16="http://schemas.microsoft.com/office/drawing/2014/main" val="2662062384"/>
                    </a:ext>
                  </a:extLst>
                </a:gridCol>
                <a:gridCol w="854242">
                  <a:extLst>
                    <a:ext uri="{9D8B030D-6E8A-4147-A177-3AD203B41FA5}">
                      <a16:colId xmlns:a16="http://schemas.microsoft.com/office/drawing/2014/main" val="1248915348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815893003"/>
                    </a:ext>
                  </a:extLst>
                </a:gridCol>
                <a:gridCol w="1324019">
                  <a:extLst>
                    <a:ext uri="{9D8B030D-6E8A-4147-A177-3AD203B41FA5}">
                      <a16:colId xmlns:a16="http://schemas.microsoft.com/office/drawing/2014/main" val="2162498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79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9829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Header Compression</a:t>
            </a: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Compress IPv6 header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Many fields in the header are common/predictable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Does not mean that each IoT sensor has decompress and compress again to forward the packet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Rely on 802.15.4 addressing to forward the packet</a:t>
            </a: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5D9F3-51F5-4EA8-90A6-19E74079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" y="1654638"/>
            <a:ext cx="9049321" cy="22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132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Packet fragmentation</a:t>
            </a: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Divide the large IPv6 packet into many small fragments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Each fragment carried over in a 802.15.4 frame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Requires adding a small fragment header to properly combine all the fragments of a packet at the final destination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Each fragment get routed independently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5D9F3-51F5-4EA8-90A6-19E74079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" y="1654638"/>
            <a:ext cx="9049321" cy="22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540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Use 802.15.4 addressing</a:t>
            </a: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Routing in 802.15.4 mesh network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Routing based on large 128 bit IPv6 addresses requires looking at it from the compressed IPv6 header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Instead PANs can map IPv6 addresses to 64-bit 802.15.4 addresses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5D9F3-51F5-4EA8-90A6-19E74079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9" y="1654638"/>
            <a:ext cx="9049321" cy="22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567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6LowPAN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Use 802.15.4 addressing</a:t>
            </a: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Routing in 802.15.4 mesh network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Routing based on large 128 bit IPv6 addresses requires looking at it from the compressed IPv6 header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Instead PANs can map IPv6 addresses to 64-bit 802.15.4 addresses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35FE2-9FC7-4881-9BFB-2088DBFB3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19" y="1522922"/>
            <a:ext cx="7038361" cy="36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232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Z-Wave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An IoT protocol defined specifically for home automation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Controlling lighting, security, HVAC, doors, etc.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Operates in 908 MHz spectrum 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Similar to ZigBee in some aspects, interoperable but has longer range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Network is identified using a HOME ID and devices have their own device ID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Home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Support for mesh topology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Multiple controllers can be defined within a home network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Choice of spectrum increases network reliability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Lower interference than 2.4 GHz</a:t>
            </a:r>
          </a:p>
          <a:p>
            <a:pPr marL="457200" lvl="1" indent="0">
              <a:buNone/>
            </a:pP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0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RFID frequency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Tag frequency and range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08890" y="1846131"/>
          <a:ext cx="7517424" cy="400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356">
                  <a:extLst>
                    <a:ext uri="{9D8B030D-6E8A-4147-A177-3AD203B41FA5}">
                      <a16:colId xmlns:a16="http://schemas.microsoft.com/office/drawing/2014/main" val="2510358332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816447113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4000411870"/>
                    </a:ext>
                  </a:extLst>
                </a:gridCol>
                <a:gridCol w="1879356">
                  <a:extLst>
                    <a:ext uri="{9D8B030D-6E8A-4147-A177-3AD203B41FA5}">
                      <a16:colId xmlns:a16="http://schemas.microsoft.com/office/drawing/2014/main" val="2969510574"/>
                    </a:ext>
                  </a:extLst>
                </a:gridCol>
              </a:tblGrid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Band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720324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Low frequency (LF)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 KHz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1-90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282267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r>
                        <a:rPr lang="en-US" dirty="0"/>
                        <a:t>High frequency (HF)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13.56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1-75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Inductive</a:t>
                      </a:r>
                      <a:r>
                        <a:rPr lang="en-US" baseline="0" dirty="0"/>
                        <a:t> coupling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924535"/>
                  </a:ext>
                </a:extLst>
              </a:tr>
              <a:tr h="10551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820913"/>
                  </a:ext>
                </a:extLst>
              </a:tr>
              <a:tr h="738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4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817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WirelessHART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Industrial IoT networks have different requirements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Wireless sensor-actuator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Sense, compute and actuate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Example: large scale manufacturing plants 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Requirement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Hard delay guarantee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A message generated at Node A should reach Node B within a given deadline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WirelessHART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protocol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Real-time wireless sensor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Industrial IoT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396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WirelessHART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WirelessHART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PHY layer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forms the basis of PHY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2.4 GHz, 16 channels, 250 Kbps data rate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Channel hopping and interference-aware blacklisting</a:t>
            </a: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WirelessHART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MAC layer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CSMA/CA cannot guarantee bounded delay 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Channel access cannot be deterministic when there is a strict deadline</a:t>
            </a:r>
          </a:p>
          <a:p>
            <a:pPr lvl="1"/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WirelessHART</a:t>
            </a:r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 relies on time-divided MAC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Centralized decision making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Nodes are divided into clusters where each cluster makes the decision of which nodes should be assigned which time slot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Routing equally important – in a multi-hop scenario, how to come up with a routing such that the message can make it to the destination in time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7957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LPWA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The IoT networks discussed till now are PANs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PANs are designed using low-range, low-power wireless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Example technologies: BT, BLE, 802.15.4, 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WirelessHART</a:t>
            </a:r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What are the disadvantages of using low-range networks?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Reliance on multi-hoping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Network management requires clusters and coordinators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Distributed design is complex and challenging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Wide Area (LPWA) networks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Can we design cellular-type IoT networks with long range?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Desired range in kilometers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devices directly talk to base stations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No multi-hoping</a:t>
            </a:r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085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Low power networking and computing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IoT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devices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Rise of low-power, low-data rate sensing, computing and communication</a:t>
            </a:r>
          </a:p>
          <a:p>
            <a:endParaRPr lang="en-US" sz="24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Low power networking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RFIDs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NFC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Bluetooth Low Energy (BLE)</a:t>
            </a:r>
          </a:p>
          <a:p>
            <a:pPr lvl="2"/>
            <a:r>
              <a:rPr lang="en-US" sz="1600" dirty="0">
                <a:ea typeface="Arial Unicode MS" panose="020B0604020202020204" pitchFamily="34" charset="-128"/>
                <a:cs typeface="Arial" panose="020B0604020202020204" pitchFamily="34" charset="0"/>
              </a:rPr>
              <a:t>BLE privacy attacks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802.15.4 and ZigBee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IoT protocol stack and fragmentation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Short range IoT protocols – Wireless HART, 6LowPAN, Z-Wave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Long range IoT protocols - LORA</a:t>
            </a:r>
          </a:p>
          <a:p>
            <a:pPr lvl="2"/>
            <a:endParaRPr lang="en-US" sz="16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327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LPWA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Need of long range wireless IoT technologies 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0DB31-6579-4341-97B5-3CBA24301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84" y="1755981"/>
            <a:ext cx="6191641" cy="44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34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LORA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Major LPWA technologies: LORA, 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SigFox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, NB-IoT</a:t>
            </a:r>
          </a:p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LORA: 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LOng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ea typeface="Arial Unicode MS" panose="020B0604020202020204" pitchFamily="34" charset="-128"/>
                <a:cs typeface="Arial" panose="020B0604020202020204" pitchFamily="34" charset="0"/>
              </a:rPr>
              <a:t>RAnge</a:t>
            </a:r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 low power wireless networking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597806-6A38-4222-933F-C77FCB40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0" y="2379833"/>
            <a:ext cx="8109859" cy="37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24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LORA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PHY layer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Operates in unlicensed spectrum</a:t>
            </a:r>
          </a:p>
          <a:p>
            <a:pPr lvl="1"/>
            <a:r>
              <a:rPr lang="en-US" sz="2000" dirty="0"/>
              <a:t>902 to 928 MHz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Bandwidth 500-125 </a:t>
            </a:r>
            <a:r>
              <a:rPr lang="en-US" sz="2000" dirty="0" err="1">
                <a:ea typeface="Arial Unicode MS" panose="020B0604020202020204" pitchFamily="34" charset="-128"/>
                <a:cs typeface="Arial" panose="020B0604020202020204" pitchFamily="34" charset="0"/>
              </a:rPr>
              <a:t>KHz</a:t>
            </a:r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Modulation: Chirp Spread Spectrum (CSS)</a:t>
            </a: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Peak data rate: </a:t>
            </a:r>
            <a:r>
              <a:rPr lang="en-US" sz="2000" dirty="0"/>
              <a:t>290 bps–50 kbps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a typeface="Arial Unicode MS" panose="020B0604020202020204" pitchFamily="34" charset="-128"/>
                <a:cs typeface="Arial" panose="020B0604020202020204" pitchFamily="34" charset="0"/>
              </a:rPr>
              <a:t>Distance range : 15 Km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CD994C-DA8A-4589-9A9B-6A4F1ED7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9" y="3997116"/>
            <a:ext cx="8387821" cy="21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631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LORA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rmAutofit/>
          </a:bodyPr>
          <a:lstStyle/>
          <a:p>
            <a:r>
              <a:rPr lang="en-US" sz="2400" dirty="0">
                <a:ea typeface="Arial Unicode MS" panose="020B0604020202020204" pitchFamily="34" charset="-128"/>
                <a:cs typeface="Arial" panose="020B0604020202020204" pitchFamily="34" charset="0"/>
              </a:rPr>
              <a:t>MAC layer</a:t>
            </a:r>
          </a:p>
          <a:p>
            <a:pPr lvl="1"/>
            <a:endParaRPr lang="en-US" sz="20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C3A53-CB52-49E1-9F62-54DB4921D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1" t="16082" r="54080" b="8830"/>
          <a:stretch/>
        </p:blipFill>
        <p:spPr>
          <a:xfrm>
            <a:off x="4635135" y="1581201"/>
            <a:ext cx="4591201" cy="4874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F8600-C708-4177-958E-F0A4D9AD6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1386592"/>
            <a:ext cx="4716379" cy="2395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646CE1-3317-4F22-BCA7-2A0BF7C65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27" y="4131415"/>
            <a:ext cx="4733116" cy="23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932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References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[1] </a:t>
            </a:r>
            <a:r>
              <a:rPr lang="en-US" sz="1800" dirty="0"/>
              <a:t>Want, Roy. "An introduction to RFID technology." IEEE Pervasive Computing5, no. 1 (2006): 25-33.</a:t>
            </a: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[2] In The RF in RFID (Second Edition), edited by Daniel M. </a:t>
            </a:r>
            <a:r>
              <a:rPr lang="en-US" sz="1800" dirty="0" err="1">
                <a:ea typeface="Arial Unicode MS" panose="020B0604020202020204" pitchFamily="34" charset="-128"/>
                <a:cs typeface="Arial" panose="020B0604020202020204" pitchFamily="34" charset="0"/>
              </a:rPr>
              <a:t>Dobkin</a:t>
            </a: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,, </a:t>
            </a:r>
            <a:r>
              <a:rPr lang="en-US" sz="1800" dirty="0" err="1">
                <a:ea typeface="Arial Unicode MS" panose="020B0604020202020204" pitchFamily="34" charset="-128"/>
                <a:cs typeface="Arial" panose="020B0604020202020204" pitchFamily="34" charset="0"/>
              </a:rPr>
              <a:t>Newnes</a:t>
            </a: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, 2013, ISBN 9780123945839</a:t>
            </a: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[3] </a:t>
            </a:r>
            <a:r>
              <a:rPr lang="en-US" sz="1800" dirty="0"/>
              <a:t>Townsend, Kevin, </a:t>
            </a:r>
            <a:r>
              <a:rPr lang="en-US" sz="1800" dirty="0" err="1"/>
              <a:t>Carles</a:t>
            </a:r>
            <a:r>
              <a:rPr lang="en-US" sz="1800" dirty="0"/>
              <a:t> </a:t>
            </a:r>
            <a:r>
              <a:rPr lang="en-US" sz="1800" dirty="0" err="1"/>
              <a:t>Cufí</a:t>
            </a:r>
            <a:r>
              <a:rPr lang="en-US" sz="1800" dirty="0"/>
              <a:t>, and Robert Davidson. Getting started with Bluetooth low energy: tools and techniques for low-power networking. " O'Reilly Media, Inc.", 2014.</a:t>
            </a: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[4] </a:t>
            </a:r>
            <a:r>
              <a:rPr lang="en-US" sz="1800" dirty="0"/>
              <a:t>Das, </a:t>
            </a:r>
            <a:r>
              <a:rPr lang="en-US" sz="1800" dirty="0" err="1"/>
              <a:t>Aveek</a:t>
            </a:r>
            <a:r>
              <a:rPr lang="en-US" sz="1800" dirty="0"/>
              <a:t> K., </a:t>
            </a:r>
            <a:r>
              <a:rPr lang="en-US" sz="1800" dirty="0" err="1"/>
              <a:t>Parth</a:t>
            </a:r>
            <a:r>
              <a:rPr lang="en-US" sz="1800" dirty="0"/>
              <a:t> H. Pathak, Chen-Nee </a:t>
            </a:r>
            <a:r>
              <a:rPr lang="en-US" sz="1800" dirty="0" err="1"/>
              <a:t>Chuah</a:t>
            </a:r>
            <a:r>
              <a:rPr lang="en-US" sz="1800" dirty="0"/>
              <a:t>, and </a:t>
            </a:r>
            <a:r>
              <a:rPr lang="en-US" sz="1800" dirty="0" err="1"/>
              <a:t>Prasant</a:t>
            </a:r>
            <a:r>
              <a:rPr lang="en-US" sz="1800" dirty="0"/>
              <a:t> </a:t>
            </a:r>
            <a:r>
              <a:rPr lang="en-US" sz="1800" dirty="0" err="1"/>
              <a:t>Mohapatra</a:t>
            </a:r>
            <a:r>
              <a:rPr lang="en-US" sz="1800" dirty="0"/>
              <a:t>. "Uncovering Privacy Leakage in BLE Network Traffic of Wearable Fitness Trackers." In Proceedings of the 17th International Workshop on Mobile Computing Systems and Applications, pp. 99-104. ACM, 2016.</a:t>
            </a: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[5] </a:t>
            </a: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http://www.cypress.com/documentation/development-kitsboards/cyalkit-e02-solar-powered-ble-sensor-beacon-reference-design</a:t>
            </a: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384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06582"/>
          </a:xfrm>
          <a:solidFill>
            <a:srgbClr val="1E6238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References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852055"/>
            <a:ext cx="8832272" cy="5860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[6] </a:t>
            </a: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https://www.ericsson.com/en/mobility-report/internet-of-things-forecast</a:t>
            </a: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[7] </a:t>
            </a: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https://cdn.rohde-schwarz.com/pws/dl_downloads/dl_application/application_notes/1c108/1C108_0e_Bluetooth_BR_EDR_AFH.pdf</a:t>
            </a: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[8] </a:t>
            </a:r>
            <a:r>
              <a:rPr lang="en-US" sz="1800" dirty="0">
                <a:hlinkClick r:id="rId4"/>
              </a:rPr>
              <a:t>http://www.element14.com/community/groups/wireless/blog/2013/08/23/bluetooth-low-energy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[9] </a:t>
            </a:r>
            <a:r>
              <a:rPr lang="en-US" sz="1800" dirty="0">
                <a:hlinkClick r:id="rId5"/>
              </a:rPr>
              <a:t>https://people.eecs.berkeley.edu/~prabal/teaching/cs294-11-f05/slides/day21.pdf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0736" y="6460400"/>
            <a:ext cx="2057400" cy="365125"/>
          </a:xfrm>
        </p:spPr>
        <p:txBody>
          <a:bodyPr/>
          <a:lstStyle/>
          <a:p>
            <a:fld id="{A75E27EB-3160-4CD9-8D87-5A6A393A4E22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424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206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206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16160</TotalTime>
  <Words>4255</Words>
  <Application>Microsoft Office PowerPoint</Application>
  <PresentationFormat>On-screen Show (4:3)</PresentationFormat>
  <Paragraphs>1141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Courier New</vt:lpstr>
      <vt:lpstr>Wingdings</vt:lpstr>
      <vt:lpstr>2_Office Theme</vt:lpstr>
      <vt:lpstr>PowerPoint Presentation</vt:lpstr>
      <vt:lpstr>Low power networking and computing </vt:lpstr>
      <vt:lpstr>RFID </vt:lpstr>
      <vt:lpstr>RFID </vt:lpstr>
      <vt:lpstr>RFID applications</vt:lpstr>
      <vt:lpstr>RFID Communication</vt:lpstr>
      <vt:lpstr>RFID Communication</vt:lpstr>
      <vt:lpstr>RFID frequency</vt:lpstr>
      <vt:lpstr>RFID frequency</vt:lpstr>
      <vt:lpstr>RFID frequency</vt:lpstr>
      <vt:lpstr>RFID frequency</vt:lpstr>
      <vt:lpstr>RFID Tags</vt:lpstr>
      <vt:lpstr>RFID Tags</vt:lpstr>
      <vt:lpstr>RFID Tag</vt:lpstr>
      <vt:lpstr>RFID Modulation</vt:lpstr>
      <vt:lpstr>RFID Modulation</vt:lpstr>
      <vt:lpstr>RFID vs. NFC</vt:lpstr>
      <vt:lpstr>Low power networking and computing </vt:lpstr>
      <vt:lpstr>Bluetooth Low Energy (BLE)</vt:lpstr>
      <vt:lpstr>Design objectives for BLE</vt:lpstr>
      <vt:lpstr>Design objectives for BLE</vt:lpstr>
      <vt:lpstr>Design objectives for BLE</vt:lpstr>
      <vt:lpstr>Design objectives for BLE</vt:lpstr>
      <vt:lpstr>BLE Architecture</vt:lpstr>
      <vt:lpstr>BLE PHY Layer</vt:lpstr>
      <vt:lpstr>BLE PHY Layer</vt:lpstr>
      <vt:lpstr>Tx power and receiver sensitivity</vt:lpstr>
      <vt:lpstr>BLE PHY</vt:lpstr>
      <vt:lpstr>BLE PHY</vt:lpstr>
      <vt:lpstr>BT frequency hoping</vt:lpstr>
      <vt:lpstr>Bluetooth and WiFi</vt:lpstr>
      <vt:lpstr>Bluetooth and WiFi</vt:lpstr>
      <vt:lpstr>Bluetooth and WiFi</vt:lpstr>
      <vt:lpstr>BLE master-slave model</vt:lpstr>
      <vt:lpstr>Multiple links</vt:lpstr>
      <vt:lpstr>Link layer state machine</vt:lpstr>
      <vt:lpstr>Link layer packets</vt:lpstr>
      <vt:lpstr>Link layer packets</vt:lpstr>
      <vt:lpstr>Tx and Rx pipelines</vt:lpstr>
      <vt:lpstr>BLE advertisements</vt:lpstr>
      <vt:lpstr>BLE advertisements</vt:lpstr>
      <vt:lpstr>BLE advertisements</vt:lpstr>
      <vt:lpstr>BLE advertisements</vt:lpstr>
      <vt:lpstr>BLE advertisements</vt:lpstr>
      <vt:lpstr>BLE advertisements</vt:lpstr>
      <vt:lpstr>BLE</vt:lpstr>
      <vt:lpstr>BLE</vt:lpstr>
      <vt:lpstr>BLE</vt:lpstr>
      <vt:lpstr>BLE</vt:lpstr>
      <vt:lpstr>BLE Privacy</vt:lpstr>
      <vt:lpstr>BLE Privacy</vt:lpstr>
      <vt:lpstr>BLE Privacy leakage from data packets</vt:lpstr>
      <vt:lpstr>BLE Privacy leakage from data packets</vt:lpstr>
      <vt:lpstr>BLE privacy attack – person identification</vt:lpstr>
      <vt:lpstr>BLE privacy attack – person identification</vt:lpstr>
      <vt:lpstr>BLE privacy attack – person identification</vt:lpstr>
      <vt:lpstr>Low power networking and computing </vt:lpstr>
      <vt:lpstr>Wireless standards: where do we stand?</vt:lpstr>
      <vt:lpstr>ZigBee and 802.15.4</vt:lpstr>
      <vt:lpstr>Short-range wireless</vt:lpstr>
      <vt:lpstr>ZigBee: App Scenario 1</vt:lpstr>
      <vt:lpstr>ZigBee: App Scenario 2</vt:lpstr>
      <vt:lpstr>ZigBee: App Scenario 3</vt:lpstr>
      <vt:lpstr>802.15.4: Spectrum</vt:lpstr>
      <vt:lpstr>ZigBee device types</vt:lpstr>
      <vt:lpstr>ZigBee topologies</vt:lpstr>
      <vt:lpstr>ZigBee topologies</vt:lpstr>
      <vt:lpstr>ZigBee routing</vt:lpstr>
      <vt:lpstr>ZigBee routing</vt:lpstr>
      <vt:lpstr>ZigBee routing</vt:lpstr>
      <vt:lpstr>PAN management</vt:lpstr>
      <vt:lpstr>Cluster heads</vt:lpstr>
      <vt:lpstr>Medium Access</vt:lpstr>
      <vt:lpstr>Medium Access</vt:lpstr>
      <vt:lpstr>Bluetooth vs. ZigBee</vt:lpstr>
      <vt:lpstr>Low power networking and computing </vt:lpstr>
      <vt:lpstr>IoT definition and application sectors</vt:lpstr>
      <vt:lpstr>IoT Protocol Stack</vt:lpstr>
      <vt:lpstr>IoT has a gateway problem</vt:lpstr>
      <vt:lpstr>Low power networking and computing </vt:lpstr>
      <vt:lpstr>6LowPAN</vt:lpstr>
      <vt:lpstr>6LowPAN</vt:lpstr>
      <vt:lpstr>6LowPAN</vt:lpstr>
      <vt:lpstr>6LowPAN</vt:lpstr>
      <vt:lpstr>6LowPAN</vt:lpstr>
      <vt:lpstr>6LowPAN</vt:lpstr>
      <vt:lpstr>6LowPAN</vt:lpstr>
      <vt:lpstr>6LowPAN</vt:lpstr>
      <vt:lpstr>Z-Wave</vt:lpstr>
      <vt:lpstr>WirelessHART</vt:lpstr>
      <vt:lpstr>WirelessHART</vt:lpstr>
      <vt:lpstr>LPWA</vt:lpstr>
      <vt:lpstr>Low power networking and computing </vt:lpstr>
      <vt:lpstr>LPWA</vt:lpstr>
      <vt:lpstr>LORA</vt:lpstr>
      <vt:lpstr>LORA</vt:lpstr>
      <vt:lpstr>LORA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continuous rise of WiFi</dc:title>
  <dc:creator>phpathak</dc:creator>
  <cp:lastModifiedBy>phpathak</cp:lastModifiedBy>
  <cp:revision>2211</cp:revision>
  <dcterms:created xsi:type="dcterms:W3CDTF">2016-08-30T13:58:17Z</dcterms:created>
  <dcterms:modified xsi:type="dcterms:W3CDTF">2019-11-18T17:46:04Z</dcterms:modified>
</cp:coreProperties>
</file>