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76" r:id="rId4"/>
    <p:sldId id="347" r:id="rId5"/>
    <p:sldId id="277" r:id="rId6"/>
    <p:sldId id="331" r:id="rId7"/>
    <p:sldId id="349" r:id="rId8"/>
    <p:sldId id="280" r:id="rId9"/>
    <p:sldId id="332" r:id="rId10"/>
    <p:sldId id="281" r:id="rId11"/>
    <p:sldId id="359" r:id="rId12"/>
    <p:sldId id="282" r:id="rId13"/>
    <p:sldId id="295" r:id="rId14"/>
    <p:sldId id="296" r:id="rId15"/>
    <p:sldId id="284" r:id="rId16"/>
    <p:sldId id="360" r:id="rId17"/>
    <p:sldId id="350" r:id="rId18"/>
    <p:sldId id="286" r:id="rId19"/>
    <p:sldId id="362" r:id="rId20"/>
    <p:sldId id="361" r:id="rId21"/>
    <p:sldId id="363" r:id="rId22"/>
    <p:sldId id="334" r:id="rId23"/>
    <p:sldId id="353" r:id="rId24"/>
    <p:sldId id="333" r:id="rId25"/>
    <p:sldId id="351" r:id="rId26"/>
    <p:sldId id="335" r:id="rId27"/>
    <p:sldId id="354" r:id="rId28"/>
    <p:sldId id="336" r:id="rId29"/>
    <p:sldId id="364" r:id="rId30"/>
    <p:sldId id="355" r:id="rId31"/>
    <p:sldId id="356" r:id="rId32"/>
    <p:sldId id="337" r:id="rId33"/>
    <p:sldId id="287" r:id="rId34"/>
    <p:sldId id="288" r:id="rId35"/>
    <p:sldId id="338" r:id="rId36"/>
    <p:sldId id="289" r:id="rId37"/>
    <p:sldId id="290" r:id="rId38"/>
    <p:sldId id="291" r:id="rId39"/>
    <p:sldId id="292" r:id="rId40"/>
    <p:sldId id="366" r:id="rId41"/>
    <p:sldId id="293" r:id="rId42"/>
    <p:sldId id="303" r:id="rId43"/>
    <p:sldId id="367" r:id="rId44"/>
    <p:sldId id="339" r:id="rId45"/>
    <p:sldId id="348" r:id="rId46"/>
    <p:sldId id="304" r:id="rId47"/>
    <p:sldId id="309" r:id="rId48"/>
    <p:sldId id="305" r:id="rId49"/>
    <p:sldId id="340" r:id="rId50"/>
    <p:sldId id="306" r:id="rId51"/>
    <p:sldId id="310" r:id="rId52"/>
    <p:sldId id="311" r:id="rId53"/>
    <p:sldId id="342" r:id="rId54"/>
    <p:sldId id="341" r:id="rId55"/>
    <p:sldId id="368" r:id="rId56"/>
    <p:sldId id="369" r:id="rId57"/>
    <p:sldId id="315" r:id="rId58"/>
    <p:sldId id="312" r:id="rId59"/>
    <p:sldId id="343" r:id="rId60"/>
    <p:sldId id="344" r:id="rId61"/>
    <p:sldId id="345" r:id="rId62"/>
    <p:sldId id="316" r:id="rId63"/>
    <p:sldId id="317" r:id="rId64"/>
    <p:sldId id="370" r:id="rId65"/>
    <p:sldId id="346" r:id="rId66"/>
    <p:sldId id="319" r:id="rId67"/>
    <p:sldId id="358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1E6238"/>
    <a:srgbClr val="E2A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0D57-21D1-477A-8466-95AF37CAED3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3F1EE-8A21-454F-ABFA-F215D318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6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2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8892"/>
          </a:xfrm>
          <a:solidFill>
            <a:srgbClr val="0070C0"/>
          </a:solidFill>
        </p:spPr>
        <p:txBody>
          <a:bodyPr anchor="ctr" anchorCtr="1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984738"/>
            <a:ext cx="8827476" cy="5736738"/>
          </a:xfrm>
        </p:spPr>
        <p:txBody>
          <a:bodyPr/>
          <a:lstStyle>
            <a:lvl1pPr marL="228600" indent="-228600">
              <a:buClr>
                <a:srgbClr val="4472C4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4472C4"/>
              </a:buClr>
              <a:defRPr/>
            </a:lvl2pPr>
            <a:lvl3pPr marL="1143000" indent="-228600">
              <a:buClr>
                <a:srgbClr val="4472C4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338" y="6356351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6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1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27EB-3160-4CD9-8D87-5A6A393A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gmu.edu/wiki/pmwiki.php/HonorCode/CSHonorCodePolicies" TargetMode="External"/><Relationship Id="rId2" Type="http://schemas.openxmlformats.org/officeDocument/2006/relationships/hyperlink" Target="http://oai.gmu.edu/the-mason-honor-code-2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hpathak@gmu.edu" TargetMode="External"/><Relationship Id="rId2" Type="http://schemas.openxmlformats.org/officeDocument/2006/relationships/hyperlink" Target="http://www.cs.gmu.edu/~phpathak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40366417302426#fig000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t.com/news/qualcomms-new-wireless-vr-headsets-work-with-pcs-too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pulsesensor.com/products/pulse-sensor-amped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0440" y="447869"/>
            <a:ext cx="7619999" cy="3415003"/>
          </a:xfrm>
          <a:prstGeom prst="rect">
            <a:avLst/>
          </a:prstGeom>
          <a:solidFill>
            <a:srgbClr val="1E6238"/>
          </a:solidFill>
          <a:effectLst>
            <a:softEdge rad="0"/>
          </a:effectLst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Welcome to </a:t>
            </a:r>
          </a:p>
          <a:p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CS 655</a:t>
            </a:r>
          </a:p>
          <a:p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Wireless and Mobile Computing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402" y="3996617"/>
            <a:ext cx="8892073" cy="246949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+mn-lt"/>
              </a:rPr>
              <a:t>Parth</a:t>
            </a:r>
            <a:r>
              <a:rPr lang="en-US" sz="3200" dirty="0">
                <a:latin typeface="+mn-lt"/>
              </a:rPr>
              <a:t> H. Pathak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Assistant Professor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Computer Science Department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62619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7165"/>
          <a:stretch/>
        </p:blipFill>
        <p:spPr>
          <a:xfrm>
            <a:off x="988680" y="1768026"/>
            <a:ext cx="7157308" cy="4028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(Many) more “smart”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037" y="852055"/>
            <a:ext cx="7100596" cy="5860472"/>
          </a:xfrm>
        </p:spPr>
        <p:txBody>
          <a:bodyPr>
            <a:normAutofit/>
          </a:bodyPr>
          <a:lstStyle/>
          <a:p>
            <a:r>
              <a:rPr lang="en-US" sz="2400" dirty="0"/>
              <a:t>Number of smart mobile devices is continuously growing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0477" y="6171654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Cisco VNI report [1]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15164" y="2057811"/>
            <a:ext cx="167951" cy="14234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615164" y="2285283"/>
            <a:ext cx="167951" cy="14234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15163" y="2521013"/>
            <a:ext cx="167951" cy="14234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66398" y="2057811"/>
            <a:ext cx="167951" cy="14234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rise of wearables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403" y="6048574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Cisco VNI report [1]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8734" y="995219"/>
            <a:ext cx="2052735" cy="4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8338" y="3613378"/>
            <a:ext cx="2052735" cy="4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6687" y="4256619"/>
            <a:ext cx="422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Smartwatches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Fitness trackers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AR/VR, smart glasses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monitors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Life logging devices etc.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9" y="995219"/>
            <a:ext cx="8017381" cy="27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2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Virtual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803" y="6385024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Cisco VNI report [1]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8734" y="995219"/>
            <a:ext cx="2052735" cy="4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8338" y="3613378"/>
            <a:ext cx="2052735" cy="4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4" y="1331909"/>
            <a:ext cx="8853322" cy="3072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3994" y="5023138"/>
            <a:ext cx="60579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sz="2000" dirty="0"/>
              <a:t>5 fold growth expected in number of VR headsets!!</a:t>
            </a:r>
          </a:p>
        </p:txBody>
      </p:sp>
    </p:spTree>
    <p:extLst>
      <p:ext uri="{BB962C8B-B14F-4D97-AF65-F5344CB8AC3E}">
        <p14:creationId xmlns:p14="http://schemas.microsoft.com/office/powerpoint/2010/main" val="288346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Mobile sensing and applications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1101223"/>
            <a:ext cx="1511559" cy="26872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13</a:t>
            </a:fld>
            <a:endParaRPr lang="en-US" dirty="0"/>
          </a:p>
        </p:txBody>
      </p:sp>
      <p:pic>
        <p:nvPicPr>
          <p:cNvPr id="5122" name="Picture 2" descr="Image result for indoor navig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/>
        </p:blipFill>
        <p:spPr bwMode="auto">
          <a:xfrm>
            <a:off x="2684170" y="1348590"/>
            <a:ext cx="2712239" cy="19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erge 5"/>
          <p:cNvSpPr/>
          <p:nvPr/>
        </p:nvSpPr>
        <p:spPr>
          <a:xfrm>
            <a:off x="3970108" y="2631936"/>
            <a:ext cx="307910" cy="233266"/>
          </a:xfrm>
          <a:prstGeom prst="flowChartMerg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547" y="3875303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Outdoor navigation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657" y="3372015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Indoor localization</a:t>
            </a:r>
          </a:p>
        </p:txBody>
      </p:sp>
      <p:pic>
        <p:nvPicPr>
          <p:cNvPr id="5124" name="Picture 4" descr="Image result for fitb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4359336"/>
            <a:ext cx="1638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0455" y="6356350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Fitness tracking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366" r="24952" b="15412"/>
          <a:stretch/>
        </p:blipFill>
        <p:spPr>
          <a:xfrm>
            <a:off x="2743175" y="4483140"/>
            <a:ext cx="2118049" cy="15988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175" y="6231136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Mobile pay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22645" y="1255110"/>
            <a:ext cx="3460797" cy="2171080"/>
            <a:chOff x="5524941" y="1369992"/>
            <a:chExt cx="4580049" cy="2819400"/>
          </a:xfrm>
        </p:grpSpPr>
        <p:pic>
          <p:nvPicPr>
            <p:cNvPr id="14" name="Picture 2" descr="http://www.reallusion.com/ContentStore/image/cta/20120508013527795/PM201205080135059_1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3" t="30835" r="6924" b="14421"/>
            <a:stretch/>
          </p:blipFill>
          <p:spPr bwMode="auto">
            <a:xfrm>
              <a:off x="5871866" y="1650547"/>
              <a:ext cx="3902298" cy="2137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091066" y="1650547"/>
              <a:ext cx="1447800" cy="194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167266" y="1882053"/>
              <a:ext cx="1159669" cy="1749694"/>
              <a:chOff x="5143500" y="2644381"/>
              <a:chExt cx="1159669" cy="1749694"/>
            </a:xfrm>
          </p:grpSpPr>
          <p:pic>
            <p:nvPicPr>
              <p:cNvPr id="17" name="Picture 6" descr="http://www.savetheinternet.com/sites/default/files/icon--press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22599" r="25000" b="8425"/>
              <a:stretch/>
            </p:blipFill>
            <p:spPr bwMode="auto">
              <a:xfrm>
                <a:off x="5334000" y="2644382"/>
                <a:ext cx="969169" cy="1749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143500" y="2644381"/>
                <a:ext cx="381000" cy="4917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8" descr="http://images.clipartpanda.com/smartphone-clipart-smartphone8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772" y="2263053"/>
              <a:ext cx="143988" cy="223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786266" y="3521046"/>
              <a:ext cx="2057400" cy="491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24941" y="1369992"/>
              <a:ext cx="4580049" cy="28194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https://camo.githubusercontent.com/bd7861a37af9413a9206c38535d8684a7f32ead1/68747470733a2f2f662e636c6f75642e6769746875622e636f6d2f6173736574732f313036373930372f313733313732362f37393330373439652d363330662d313165332d383330312d3832383539366130653630322e706e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6003">
              <a:off x="7061929" y="2182642"/>
              <a:ext cx="246652" cy="24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s://camo.githubusercontent.com/bd7861a37af9413a9206c38535d8684a7f32ead1/68747470733a2f2f662e636c6f75642e6769746875622e636f6d2f6173736574732f313036373930372f313733313732362f37393330373439652d363330662d313165332d383330312d3832383539366130653630322e706e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6003">
              <a:off x="7022803" y="2801484"/>
              <a:ext cx="246652" cy="24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https://camo.githubusercontent.com/bd7861a37af9413a9206c38535d8684a7f32ead1/68747470733a2f2f662e636c6f75642e6769746875622e636f6d2f6173736574732f313036373930372f313733313732362f37393330373439652d363330662d313165332d383330312d3832383539366130653630322e706e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71200">
              <a:off x="8316384" y="2012044"/>
              <a:ext cx="246652" cy="24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s://camo.githubusercontent.com/bd7861a37af9413a9206c38535d8684a7f32ead1/68747470733a2f2f662e636c6f75642e6769746875622e636f6d2f6173736574732f313036373930372f313733313732362f37393330373439652d363330662d313165332d383330312d3832383539366130653630322e706e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71200">
              <a:off x="8397435" y="2688326"/>
              <a:ext cx="246652" cy="24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6528923" y="3305670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Scan and retrieve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96761" y="4129824"/>
            <a:ext cx="3255353" cy="2226526"/>
            <a:chOff x="4648201" y="2006958"/>
            <a:chExt cx="4343400" cy="2819400"/>
          </a:xfrm>
        </p:grpSpPr>
        <p:pic>
          <p:nvPicPr>
            <p:cNvPr id="36" name="Picture 10" descr="http://images.steelcase.com/image/upload/c_fill,dpr_auto,q_70,h_656,w_1166/v1418327088/www.steelcase.com/08-0000301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8"/>
            <a:stretch/>
          </p:blipFill>
          <p:spPr bwMode="auto">
            <a:xfrm>
              <a:off x="5088671" y="2362200"/>
              <a:ext cx="3492321" cy="215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 descr="http://www.savetheinternet.com/sites/default/files/icon--press.png"/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8" t="20051" r="52118" b="8681"/>
            <a:stretch/>
          </p:blipFill>
          <p:spPr bwMode="auto">
            <a:xfrm>
              <a:off x="6553199" y="2941328"/>
              <a:ext cx="780429" cy="1600201"/>
            </a:xfrm>
            <a:prstGeom prst="snipRoundRect">
              <a:avLst>
                <a:gd name="adj1" fmla="val 16667"/>
                <a:gd name="adj2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Parallelogram 37"/>
            <p:cNvSpPr/>
            <p:nvPr/>
          </p:nvSpPr>
          <p:spPr>
            <a:xfrm rot="10466032">
              <a:off x="8027730" y="2475523"/>
              <a:ext cx="423746" cy="159249"/>
            </a:xfrm>
            <a:prstGeom prst="parallelogram">
              <a:avLst>
                <a:gd name="adj" fmla="val 2616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 rot="10586314">
              <a:off x="8153804" y="2513806"/>
              <a:ext cx="150385" cy="762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https://camo.githubusercontent.com/bd7861a37af9413a9206c38535d8684a7f32ead1/68747470733a2f2f662e636c6f75642e6769746875622e636f6d2f6173736574732f313036373930372f313733313732362f37393330373439652d363330662d313165332d383330312d3832383539366130653630322e706e6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01418">
              <a:off x="7783369" y="2664741"/>
              <a:ext cx="246652" cy="24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 rot="20049232">
              <a:off x="6873722" y="3063761"/>
              <a:ext cx="138545" cy="1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hord 41"/>
            <p:cNvSpPr/>
            <p:nvPr/>
          </p:nvSpPr>
          <p:spPr>
            <a:xfrm rot="16348606">
              <a:off x="6980231" y="3048745"/>
              <a:ext cx="31227" cy="37785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1" y="2006958"/>
              <a:ext cx="4343400" cy="28194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198750" y="6235831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33064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3" grpId="0"/>
      <p:bldP spid="27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and the Internet-</a:t>
            </a:r>
            <a:r>
              <a:rPr lang="en-US" sz="3200" dirty="0"/>
              <a:t>of-Things (</a:t>
            </a:r>
            <a:r>
              <a:rPr lang="en-US" sz="3200" dirty="0" err="1"/>
              <a:t>I</a:t>
            </a:r>
            <a:r>
              <a:rPr lang="en-US" sz="3200" b="1" dirty="0" err="1">
                <a:solidFill>
                  <a:schemeClr val="bg1"/>
                </a:solidFill>
              </a:rPr>
              <a:t>oTs</a:t>
            </a:r>
            <a:r>
              <a:rPr lang="en-US" sz="3200" b="1" dirty="0">
                <a:solidFill>
                  <a:schemeClr val="bg1"/>
                </a:solidFill>
              </a:rPr>
              <a:t>)..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Internet-of-Things and Machine-to-machine communications</a:t>
            </a:r>
            <a:endParaRPr lang="en-US" sz="1600" dirty="0"/>
          </a:p>
          <a:p>
            <a:pPr lvl="1"/>
            <a:r>
              <a:rPr lang="en-US" sz="2000" dirty="0"/>
              <a:t>Objects around us are becoming more and more intelligent</a:t>
            </a:r>
          </a:p>
          <a:p>
            <a:pPr lvl="1"/>
            <a:r>
              <a:rPr lang="en-US" sz="2000" dirty="0"/>
              <a:t>Computing, communication and sensing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4" y="2214465"/>
            <a:ext cx="4114800" cy="321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474" y="1926774"/>
            <a:ext cx="4572000" cy="405497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616" y="5885473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Smart homes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43" y="2883160"/>
            <a:ext cx="4250590" cy="2406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0312" y="5429479"/>
            <a:ext cx="203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Popular </a:t>
            </a:r>
            <a:r>
              <a:rPr lang="en-US" sz="1400" dirty="0" err="1"/>
              <a:t>IoT</a:t>
            </a:r>
            <a:r>
              <a:rPr lang="en-US" sz="1400" dirty="0"/>
              <a:t> application domains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7139213" y="1765402"/>
            <a:ext cx="1881672" cy="714106"/>
          </a:xfrm>
          <a:prstGeom prst="borderCallout2">
            <a:avLst>
              <a:gd name="adj1" fmla="val 457"/>
              <a:gd name="adj2" fmla="val 52225"/>
              <a:gd name="adj3" fmla="val -91006"/>
              <a:gd name="adj4" fmla="val 76941"/>
              <a:gd name="adj5" fmla="val -178874"/>
              <a:gd name="adj6" fmla="val 484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is Internet-of-Things?</a:t>
            </a:r>
          </a:p>
        </p:txBody>
      </p:sp>
    </p:spTree>
    <p:extLst>
      <p:ext uri="{BB962C8B-B14F-4D97-AF65-F5344CB8AC3E}">
        <p14:creationId xmlns:p14="http://schemas.microsoft.com/office/powerpoint/2010/main" val="14986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WiFi</a:t>
            </a:r>
            <a:r>
              <a:rPr lang="en-US" sz="3200" b="1" dirty="0">
                <a:solidFill>
                  <a:schemeClr val="bg1"/>
                </a:solidFill>
              </a:rPr>
              <a:t> leading the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6440" y="5100481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Cisco VNI report [1]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7028" y="1800469"/>
            <a:ext cx="2052735" cy="4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2" y="1319587"/>
            <a:ext cx="8796676" cy="36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8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Why </a:t>
            </a:r>
            <a:r>
              <a:rPr lang="en-US" sz="3200" b="1" dirty="0" err="1">
                <a:solidFill>
                  <a:schemeClr val="bg1"/>
                </a:solidFill>
              </a:rPr>
              <a:t>WiFi</a:t>
            </a:r>
            <a:r>
              <a:rPr lang="en-US" sz="3200" b="1" dirty="0">
                <a:solidFill>
                  <a:schemeClr val="bg1"/>
                </a:solidFill>
              </a:rPr>
              <a:t> (802.11) is the focus?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Why </a:t>
            </a:r>
            <a:r>
              <a:rPr lang="en-US" sz="2000" dirty="0" err="1"/>
              <a:t>WiFi</a:t>
            </a:r>
            <a:r>
              <a:rPr lang="en-US" sz="2000" dirty="0"/>
              <a:t> (802.11) is the primary focus in this course?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There are many types of wireless networks, but not all are easy to understand and tinker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 specifications are well understood</a:t>
            </a:r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 hardware is relatively cheaper</a:t>
            </a:r>
          </a:p>
          <a:p>
            <a:pPr lvl="1"/>
            <a:r>
              <a:rPr lang="en-US" sz="2000" dirty="0"/>
              <a:t>Most importantly: </a:t>
            </a:r>
            <a:r>
              <a:rPr lang="en-US" sz="2000" dirty="0" err="1"/>
              <a:t>WiFi</a:t>
            </a:r>
            <a:r>
              <a:rPr lang="en-US" sz="2000" dirty="0"/>
              <a:t> operates in free spectrum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Some similarity to what Unix/Linux is for Operating Systems..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114010"/>
            <a:ext cx="5535809" cy="5424903"/>
          </a:xfrm>
        </p:spPr>
        <p:txBody>
          <a:bodyPr>
            <a:normAutofit/>
          </a:bodyPr>
          <a:lstStyle/>
          <a:p>
            <a:r>
              <a:rPr lang="en-US" sz="2400" dirty="0"/>
              <a:t>Wireless networking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/>
              <a:t>MAC layer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What are the important MAC layer design problems in wireless networks?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/>
              <a:t>CSMA/CA and </a:t>
            </a:r>
            <a:r>
              <a:rPr lang="en-US" sz="1600" dirty="0" err="1"/>
              <a:t>WiFi</a:t>
            </a:r>
            <a:r>
              <a:rPr lang="en-US" sz="1600" dirty="0"/>
              <a:t> MAC overview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Wide bandwidth channel access techniques – 802.11ac MAC layer overview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Energy efficiency for battery operated devices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Rate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97843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9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114010"/>
            <a:ext cx="5535809" cy="5424903"/>
          </a:xfrm>
        </p:spPr>
        <p:txBody>
          <a:bodyPr>
            <a:normAutofit/>
          </a:bodyPr>
          <a:lstStyle/>
          <a:p>
            <a:r>
              <a:rPr lang="en-US" sz="2400" dirty="0"/>
              <a:t>Wireless networking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/>
              <a:t>PHY layer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What type of physical layer techniques are used to increase data rates?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/>
              <a:t>Understand wireless channel, interference and capacity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OFDM and overview of 802.11 </a:t>
            </a:r>
            <a:r>
              <a:rPr lang="en-US" sz="1600" dirty="0" err="1"/>
              <a:t>WiFi</a:t>
            </a:r>
            <a:r>
              <a:rPr lang="en-US" sz="1600" dirty="0"/>
              <a:t> PHY layer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Multi-antenna systems, MIMO and beamforming techniques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Overview of 802.11n/ac PHY 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D008F9-5AC9-49E7-8D9A-A83EA5B68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62676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42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114010"/>
            <a:ext cx="5535809" cy="5424903"/>
          </a:xfrm>
        </p:spPr>
        <p:txBody>
          <a:bodyPr>
            <a:normAutofit/>
          </a:bodyPr>
          <a:lstStyle/>
          <a:p>
            <a:r>
              <a:rPr lang="en-US" sz="2400" dirty="0"/>
              <a:t>Wireless networking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/>
              <a:t>Network layer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Do we need to adapt the network layer when links are wireless?</a:t>
            </a:r>
          </a:p>
          <a:p>
            <a:pPr lvl="2"/>
            <a:r>
              <a:rPr lang="en-US" sz="1600" dirty="0"/>
              <a:t>Wireless multi-hop networks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Mesh and sensor networks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Wireless routing protocols </a:t>
            </a:r>
          </a:p>
          <a:p>
            <a:pPr lvl="2"/>
            <a:endParaRPr lang="en-US" sz="1600" dirty="0"/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07F0C7-CDEE-4E55-98D3-9012AA318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536728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34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Welcome to CS 655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549597" cy="5860472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General information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objectives and topics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structure and grading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Policies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project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114010"/>
            <a:ext cx="5535809" cy="5424903"/>
          </a:xfrm>
        </p:spPr>
        <p:txBody>
          <a:bodyPr>
            <a:normAutofit/>
          </a:bodyPr>
          <a:lstStyle/>
          <a:p>
            <a:r>
              <a:rPr lang="en-US" sz="2400" dirty="0"/>
              <a:t>Wireless networking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/>
              <a:t>Transport layer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How do transport protocols such as TCP and UDP perform in wireless network?</a:t>
            </a:r>
          </a:p>
          <a:p>
            <a:pPr lvl="2"/>
            <a:r>
              <a:rPr lang="en-US" sz="1600" dirty="0"/>
              <a:t>Last-hop transport layer problem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TCP variants for wireless networks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Reliable delivery over wireless networks</a:t>
            </a:r>
          </a:p>
          <a:p>
            <a:pPr lvl="2"/>
            <a:endParaRPr lang="en-US" sz="1600" dirty="0"/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403DF2-0D05-4444-80D7-015C3A5F3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7222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5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114010"/>
            <a:ext cx="5535809" cy="5424903"/>
          </a:xfrm>
        </p:spPr>
        <p:txBody>
          <a:bodyPr>
            <a:normAutofit/>
          </a:bodyPr>
          <a:lstStyle/>
          <a:p>
            <a:r>
              <a:rPr lang="en-US" sz="2400" dirty="0"/>
              <a:t>Wireless networking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/>
              <a:t>Application layer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Cross-layer designs</a:t>
            </a:r>
          </a:p>
          <a:p>
            <a:pPr lvl="2"/>
            <a:r>
              <a:rPr lang="en-US" sz="1600" dirty="0"/>
              <a:t>Applications made aware of unreliable wireless networks on which they are operating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Video over wireless </a:t>
            </a:r>
          </a:p>
          <a:p>
            <a:pPr lvl="2"/>
            <a:endParaRPr lang="en-US" sz="1600" dirty="0"/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403DF2-0D05-4444-80D7-015C3A5F3760}"/>
              </a:ext>
            </a:extLst>
          </p:cNvPr>
          <p:cNvGraphicFramePr>
            <a:graphicFrameLocks noGrp="1"/>
          </p:cNvGraphicFramePr>
          <p:nvPr/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99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</a:t>
            </a:r>
            <a:r>
              <a:rPr lang="en-US" sz="3200" dirty="0"/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114010"/>
            <a:ext cx="5535809" cy="5424903"/>
          </a:xfrm>
        </p:spPr>
        <p:txBody>
          <a:bodyPr>
            <a:normAutofit/>
          </a:bodyPr>
          <a:lstStyle/>
          <a:p>
            <a:r>
              <a:rPr lang="en-US" sz="2400" dirty="0"/>
              <a:t>Multi-gigabit wireless networks</a:t>
            </a:r>
          </a:p>
          <a:p>
            <a:pPr marL="0" indent="0">
              <a:buNone/>
            </a:pPr>
            <a:r>
              <a:rPr lang="en-US" sz="2400" dirty="0"/>
              <a:t>    5G wireless systems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u="sng" dirty="0"/>
              <a:t>Millimeter wave networking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/>
              <a:t>Directionality and beamforming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60 GHz wireless LANs for 5G wireless (7 </a:t>
            </a:r>
            <a:r>
              <a:rPr lang="en-US" sz="1600" dirty="0" err="1"/>
              <a:t>Gbps</a:t>
            </a:r>
            <a:r>
              <a:rPr lang="en-US" sz="1600" dirty="0"/>
              <a:t> per wireless link)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IEEE 802.11ad MAC and PHY design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B2FE24-1550-4C88-9BBC-9E8A15F8E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45913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12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</a:t>
            </a:r>
            <a:r>
              <a:rPr lang="en-US" sz="3200" dirty="0"/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114010"/>
            <a:ext cx="5535809" cy="5424903"/>
          </a:xfrm>
        </p:spPr>
        <p:txBody>
          <a:bodyPr>
            <a:normAutofit/>
          </a:bodyPr>
          <a:lstStyle/>
          <a:p>
            <a:r>
              <a:rPr lang="en-US" sz="2400" dirty="0"/>
              <a:t>Multi-gigabit wireless networks</a:t>
            </a:r>
          </a:p>
          <a:p>
            <a:pPr marL="0" indent="0">
              <a:buNone/>
            </a:pPr>
            <a:r>
              <a:rPr lang="en-US" sz="2400" dirty="0"/>
              <a:t>    5G wireless systems</a:t>
            </a:r>
          </a:p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2000" u="sng" dirty="0"/>
              <a:t>Visible light communication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/>
              <a:t>High-speed networking using LEDs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Camera and </a:t>
            </a:r>
            <a:r>
              <a:rPr lang="en-US" sz="1600" dirty="0" err="1"/>
              <a:t>photosensor</a:t>
            </a:r>
            <a:r>
              <a:rPr lang="en-US" sz="1600" dirty="0"/>
              <a:t> receivers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IEEE 802.15.7 MAC and PHY overview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Visible light positioning – localize your smartphone using indoor LEDs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2CE33D-A91E-4AC2-8C17-0BF60F0B9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3133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34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567543"/>
            <a:ext cx="5535809" cy="4971370"/>
          </a:xfrm>
        </p:spPr>
        <p:txBody>
          <a:bodyPr>
            <a:normAutofit/>
          </a:bodyPr>
          <a:lstStyle/>
          <a:p>
            <a:r>
              <a:rPr lang="en-US" sz="2400" dirty="0"/>
              <a:t>Mobile and wearable sensing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/>
              <a:t>Mobile/wearable sensors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/>
              <a:t>Overview of mobile sensors - accelerometer, gyroscope, magnetometer etc.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Smartphone orientation and heading detection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Challenges in magnetometer-based heading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08421E-8219-492B-AACC-C8DE78737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21855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63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</a:t>
            </a:r>
            <a:r>
              <a:rPr lang="en-US" sz="3200" dirty="0"/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705259"/>
            <a:ext cx="5535809" cy="4840742"/>
          </a:xfrm>
        </p:spPr>
        <p:txBody>
          <a:bodyPr>
            <a:normAutofit/>
          </a:bodyPr>
          <a:lstStyle/>
          <a:p>
            <a:r>
              <a:rPr lang="en-US" sz="2400" dirty="0"/>
              <a:t>Mobile and wearable sensing</a:t>
            </a:r>
          </a:p>
          <a:p>
            <a:pPr lvl="2"/>
            <a:endParaRPr lang="en-US" sz="1600" dirty="0"/>
          </a:p>
          <a:p>
            <a:pPr lvl="1"/>
            <a:r>
              <a:rPr lang="en-US" sz="2000" u="sng" dirty="0"/>
              <a:t>Activity recognition and healthcare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Identifying human activities through the use of sensors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Health monitoring and fitness tracking - step counting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Wrist-worn wearables – gesture and remote interaction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DCC662-1410-4EBA-BD98-A113100F4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68124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7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810139"/>
            <a:ext cx="5535809" cy="4728774"/>
          </a:xfrm>
        </p:spPr>
        <p:txBody>
          <a:bodyPr>
            <a:normAutofit/>
          </a:bodyPr>
          <a:lstStyle/>
          <a:p>
            <a:r>
              <a:rPr lang="en-US" sz="2400" dirty="0"/>
              <a:t>Indoor localization and RF sensing</a:t>
            </a:r>
          </a:p>
          <a:p>
            <a:endParaRPr lang="en-US" sz="2400" dirty="0"/>
          </a:p>
          <a:p>
            <a:pPr lvl="1"/>
            <a:r>
              <a:rPr lang="en-US" sz="2000" u="sng" dirty="0"/>
              <a:t>Smartphone localization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 err="1"/>
              <a:t>WiFi</a:t>
            </a:r>
            <a:r>
              <a:rPr lang="en-US" sz="1600" dirty="0"/>
              <a:t> fingerprinting for localization of mobile devices like smartphones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Non-</a:t>
            </a:r>
            <a:r>
              <a:rPr lang="en-US" sz="1600" dirty="0" err="1"/>
              <a:t>WiFi</a:t>
            </a:r>
            <a:r>
              <a:rPr lang="en-US" sz="1600" dirty="0"/>
              <a:t> localization – sound, ambiance etc. </a:t>
            </a:r>
          </a:p>
          <a:p>
            <a:pPr lvl="2"/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AB4B07-34D3-4ED8-B1BC-B751F110E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02536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83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642188"/>
            <a:ext cx="5535809" cy="4896725"/>
          </a:xfrm>
        </p:spPr>
        <p:txBody>
          <a:bodyPr>
            <a:normAutofit/>
          </a:bodyPr>
          <a:lstStyle/>
          <a:p>
            <a:r>
              <a:rPr lang="en-US" sz="2400" dirty="0"/>
              <a:t>Indoor localization and RF sensing</a:t>
            </a:r>
          </a:p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2000" u="sng" dirty="0"/>
              <a:t>Device-free sensing with radio frequency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Mining PHY channel state information for sensing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Device-free localization and human activity recognition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B50E35-CBA3-4623-BC79-A99AA6094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05410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071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618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810139"/>
            <a:ext cx="5535809" cy="4728774"/>
          </a:xfrm>
        </p:spPr>
        <p:txBody>
          <a:bodyPr>
            <a:normAutofit/>
          </a:bodyPr>
          <a:lstStyle/>
          <a:p>
            <a:r>
              <a:rPr lang="en-US" sz="2400" dirty="0"/>
              <a:t>Low-power networking</a:t>
            </a:r>
          </a:p>
          <a:p>
            <a:endParaRPr lang="en-US" sz="2400" dirty="0"/>
          </a:p>
          <a:p>
            <a:pPr lvl="1"/>
            <a:r>
              <a:rPr lang="en-US" sz="2000" u="sng" dirty="0"/>
              <a:t>Bluetooth and ZigBee 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Low power sensor networks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PHY and MAC overview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E13C3E-E87B-43EB-BF6C-4FF2EAEFF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73451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928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618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810139"/>
            <a:ext cx="5535809" cy="4728774"/>
          </a:xfrm>
        </p:spPr>
        <p:txBody>
          <a:bodyPr>
            <a:normAutofit/>
          </a:bodyPr>
          <a:lstStyle/>
          <a:p>
            <a:r>
              <a:rPr lang="en-US" sz="2400" dirty="0"/>
              <a:t>Low-power networking</a:t>
            </a:r>
          </a:p>
          <a:p>
            <a:endParaRPr lang="en-US" sz="2400" dirty="0"/>
          </a:p>
          <a:p>
            <a:pPr lvl="1"/>
            <a:r>
              <a:rPr lang="en-US" sz="2000" u="sng" dirty="0"/>
              <a:t>Backscatter communication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RFID technology overview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Energy harvesting RFID tags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Near Field Communication (NFC)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4A38AA-66AE-4033-A06B-3AF8AA972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10688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CS 655: Wireless &amp; Mobile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51518"/>
            <a:ext cx="7025951" cy="4986364"/>
          </a:xfrm>
        </p:spPr>
        <p:txBody>
          <a:bodyPr>
            <a:normAutofit/>
          </a:bodyPr>
          <a:lstStyle/>
          <a:p>
            <a:r>
              <a:rPr lang="en-US" sz="2400" dirty="0"/>
              <a:t>Time and location</a:t>
            </a:r>
          </a:p>
          <a:p>
            <a:pPr marL="457200" lvl="1" indent="0">
              <a:buNone/>
            </a:pPr>
            <a:r>
              <a:rPr lang="en-US" sz="2000" dirty="0"/>
              <a:t>Mondays, 4:30 – 7:10 pm</a:t>
            </a:r>
          </a:p>
          <a:p>
            <a:pPr marL="457200" lvl="1" indent="0">
              <a:buNone/>
            </a:pPr>
            <a:r>
              <a:rPr lang="en-US" sz="2000" dirty="0"/>
              <a:t>Innovation Hall 134</a:t>
            </a:r>
          </a:p>
          <a:p>
            <a:pPr lvl="1"/>
            <a:endParaRPr lang="en-US" sz="2000" dirty="0"/>
          </a:p>
          <a:p>
            <a:r>
              <a:rPr lang="en-US" sz="2400" dirty="0"/>
              <a:t>Office hours</a:t>
            </a:r>
          </a:p>
          <a:p>
            <a:pPr marL="457200" lvl="1" indent="0">
              <a:buNone/>
            </a:pPr>
            <a:r>
              <a:rPr lang="en-US" sz="2000" dirty="0"/>
              <a:t>Tuesdays 4-6pm</a:t>
            </a:r>
          </a:p>
          <a:p>
            <a:pPr marL="457200" lvl="1" indent="0">
              <a:buNone/>
            </a:pPr>
            <a:r>
              <a:rPr lang="en-US" sz="2000" dirty="0"/>
              <a:t>Office: ENGR 5318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46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617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Topic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782147"/>
            <a:ext cx="5535809" cy="4756766"/>
          </a:xfrm>
        </p:spPr>
        <p:txBody>
          <a:bodyPr>
            <a:normAutofit/>
          </a:bodyPr>
          <a:lstStyle/>
          <a:p>
            <a:r>
              <a:rPr lang="en-US" sz="2400" dirty="0"/>
              <a:t>Low-power networking</a:t>
            </a:r>
          </a:p>
          <a:p>
            <a:endParaRPr lang="en-US" sz="2400" dirty="0"/>
          </a:p>
          <a:p>
            <a:pPr lvl="1"/>
            <a:r>
              <a:rPr lang="en-US" sz="2000" u="sng" dirty="0"/>
              <a:t>Internet-of-Things (</a:t>
            </a:r>
            <a:r>
              <a:rPr lang="en-US" sz="2000" u="sng" dirty="0" err="1"/>
              <a:t>IoT</a:t>
            </a:r>
            <a:r>
              <a:rPr lang="en-US" sz="2000" u="sng" dirty="0"/>
              <a:t>)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 err="1"/>
              <a:t>IoT</a:t>
            </a:r>
            <a:r>
              <a:rPr lang="en-US" sz="1600" dirty="0"/>
              <a:t> protocols – MQTT and </a:t>
            </a:r>
            <a:r>
              <a:rPr lang="en-US" sz="1600" dirty="0" err="1"/>
              <a:t>CoAP</a:t>
            </a:r>
            <a:endParaRPr lang="en-US" sz="1600" dirty="0"/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IPv6 networking in low-power </a:t>
            </a:r>
            <a:r>
              <a:rPr lang="en-US" sz="1600" dirty="0" err="1"/>
              <a:t>IoTs</a:t>
            </a:r>
            <a:r>
              <a:rPr lang="en-US" sz="1600" dirty="0"/>
              <a:t> – 6LoWPAN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A65986-2CE9-43AC-B8A3-72AF22436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10688"/>
              </p:ext>
            </p:extLst>
          </p:nvPr>
        </p:nvGraphicFramePr>
        <p:xfrm>
          <a:off x="6058677" y="1114010"/>
          <a:ext cx="2740090" cy="52299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776">
                  <a:extLst>
                    <a:ext uri="{9D8B030D-6E8A-4147-A177-3AD203B41FA5}">
                      <a16:colId xmlns:a16="http://schemas.microsoft.com/office/drawing/2014/main" val="253027921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4224665066"/>
                    </a:ext>
                  </a:extLst>
                </a:gridCol>
              </a:tblGrid>
              <a:tr h="719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227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PHY and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47495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Wireless networking: Network, transport and application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176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Emerging wireless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67373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Mobile and wearable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906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Indoor localization and RF sensing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14804"/>
                  </a:ext>
                </a:extLst>
              </a:tr>
              <a:tr h="7192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Low-power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networking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4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93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If time permits..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604865"/>
            <a:ext cx="5535809" cy="4934048"/>
          </a:xfrm>
        </p:spPr>
        <p:txBody>
          <a:bodyPr>
            <a:normAutofit/>
          </a:bodyPr>
          <a:lstStyle/>
          <a:p>
            <a:r>
              <a:rPr lang="en-US" sz="2400" dirty="0"/>
              <a:t>Future mobile networks</a:t>
            </a:r>
          </a:p>
          <a:p>
            <a:endParaRPr lang="en-US" sz="2400" dirty="0"/>
          </a:p>
          <a:p>
            <a:pPr lvl="1"/>
            <a:r>
              <a:rPr lang="en-US" sz="2000" u="sng" dirty="0"/>
              <a:t>Drone networking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/>
              <a:t>Multi-UAV networks, architectures and civilian applications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Communication challenges and protocols for micro UAVs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2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/>
              <a:t>If time permits..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48" y="1698171"/>
            <a:ext cx="5535809" cy="4840742"/>
          </a:xfrm>
        </p:spPr>
        <p:txBody>
          <a:bodyPr>
            <a:normAutofit/>
          </a:bodyPr>
          <a:lstStyle/>
          <a:p>
            <a:r>
              <a:rPr lang="en-US" sz="2400" dirty="0"/>
              <a:t>Future mobile networks</a:t>
            </a:r>
          </a:p>
          <a:p>
            <a:endParaRPr lang="en-US" sz="2400" dirty="0"/>
          </a:p>
          <a:p>
            <a:pPr lvl="1"/>
            <a:r>
              <a:rPr lang="en-US" sz="2000" u="sng" dirty="0"/>
              <a:t>Connected autonomous cars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Wireless technologies for Vehicle-to-Infrastructure (V2I) and Vehicle-to-Vehicle (V2V) communications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Surrounding sensing with terahertz and gigahertz wireless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06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Summary of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1006093"/>
            <a:ext cx="8167042" cy="5350258"/>
          </a:xfrm>
        </p:spPr>
        <p:txBody>
          <a:bodyPr>
            <a:normAutofit/>
          </a:bodyPr>
          <a:lstStyle/>
          <a:p>
            <a:r>
              <a:rPr lang="en-US" sz="2400" dirty="0"/>
              <a:t>After the completion of this course, you will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Become familiar with the state-of-the-art technologies in wireless networking and mobile computing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Better understand the techniques used in wireless networks to increase the data rates, support mobility and increase energy efficiency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Become familiar with various sensors on smartphone and wearables, and their use in sensing applications and networking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Get a hands-on experience to work with wireless devices and smartphones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Deeper understanding of important research problems in the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6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1357415"/>
            <a:ext cx="3868340" cy="3684588"/>
          </a:xfrm>
        </p:spPr>
        <p:txBody>
          <a:bodyPr>
            <a:normAutofit/>
          </a:bodyPr>
          <a:lstStyle/>
          <a:p>
            <a:r>
              <a:rPr lang="en-US" sz="2400" dirty="0"/>
              <a:t>Job search in industry</a:t>
            </a:r>
          </a:p>
          <a:p>
            <a:pPr lvl="1"/>
            <a:r>
              <a:rPr lang="en-US" sz="2000" dirty="0"/>
              <a:t>Improved knowledge about current topics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Mobile and wireless are thriving markets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For example, </a:t>
            </a:r>
            <a:r>
              <a:rPr lang="en-US" sz="2000" dirty="0" err="1"/>
              <a:t>WiFi</a:t>
            </a:r>
            <a:r>
              <a:rPr lang="en-US" sz="2000" dirty="0"/>
              <a:t> and localization startups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357415"/>
            <a:ext cx="3887391" cy="3684588"/>
          </a:xfrm>
        </p:spPr>
        <p:txBody>
          <a:bodyPr/>
          <a:lstStyle/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Most topics discussed in class are today’s important research problems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Help you decide your thesis research topic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Course project can result in a paper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706582"/>
          </a:xfrm>
          <a:prstGeom prst="rect">
            <a:avLst/>
          </a:prstGeom>
          <a:solidFill>
            <a:srgbClr val="1E623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How will that be useful?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Welcome to CS 655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General information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objectives and topics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structure and grading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Policies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Project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No required textbook</a:t>
            </a:r>
          </a:p>
          <a:p>
            <a:pPr lvl="1"/>
            <a:r>
              <a:rPr lang="en-US" sz="2000" dirty="0"/>
              <a:t>I will provide slides/notes for all topics</a:t>
            </a:r>
          </a:p>
          <a:p>
            <a:pPr lvl="1"/>
            <a:r>
              <a:rPr lang="en-US" sz="2000" dirty="0"/>
              <a:t>Additional reading material (i.e. papers, articles etc.) will also be provided</a:t>
            </a:r>
          </a:p>
          <a:p>
            <a:pPr lvl="1"/>
            <a:endParaRPr lang="en-US" sz="2000" dirty="0"/>
          </a:p>
          <a:p>
            <a:r>
              <a:rPr lang="en-US" sz="2400" dirty="0"/>
              <a:t>Reference textbooks (covers some course topics)</a:t>
            </a:r>
          </a:p>
          <a:p>
            <a:pPr lvl="1"/>
            <a:r>
              <a:rPr lang="en-US" sz="2000" dirty="0"/>
              <a:t>802.11 Wireless Networks: The Definitive Guide, Book by Matthew Gast (available online through GMU library)</a:t>
            </a:r>
          </a:p>
          <a:p>
            <a:pPr lvl="1"/>
            <a:r>
              <a:rPr lang="en-US" sz="2000" dirty="0"/>
              <a:t>802.11n: A Survival Guide, by Matthew Gast, O'Reilly Media.</a:t>
            </a:r>
          </a:p>
          <a:p>
            <a:pPr lvl="1"/>
            <a:r>
              <a:rPr lang="en-US" sz="2000" dirty="0"/>
              <a:t>802.11ac: A Survival Guide, by Matthew </a:t>
            </a:r>
            <a:r>
              <a:rPr lang="en-US" sz="2000" dirty="0" err="1"/>
              <a:t>Gast</a:t>
            </a:r>
            <a:r>
              <a:rPr lang="en-US" sz="2000" dirty="0"/>
              <a:t>, O'Reilly Media.</a:t>
            </a:r>
          </a:p>
          <a:p>
            <a:pPr lvl="1"/>
            <a:r>
              <a:rPr lang="en-US" sz="2000" dirty="0"/>
              <a:t>Wireless Networking Complete, by Pei Zheng et al., Morgan Kaufmann. </a:t>
            </a:r>
          </a:p>
          <a:p>
            <a:pPr lvl="1"/>
            <a:r>
              <a:rPr lang="en-US" sz="2000" dirty="0"/>
              <a:t>Wireless Communications: Principles and Practice, by Theodore S. Rappaport, Prentice Hall.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02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Grading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92912"/>
              </p:ext>
            </p:extLst>
          </p:nvPr>
        </p:nvGraphicFramePr>
        <p:xfrm>
          <a:off x="2333819" y="1738896"/>
          <a:ext cx="4476362" cy="306382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203427">
                  <a:extLst>
                    <a:ext uri="{9D8B030D-6E8A-4147-A177-3AD203B41FA5}">
                      <a16:colId xmlns:a16="http://schemas.microsoft.com/office/drawing/2014/main" val="2231239446"/>
                    </a:ext>
                  </a:extLst>
                </a:gridCol>
                <a:gridCol w="1272935">
                  <a:extLst>
                    <a:ext uri="{9D8B030D-6E8A-4147-A177-3AD203B41FA5}">
                      <a16:colId xmlns:a16="http://schemas.microsoft.com/office/drawing/2014/main" val="3443946990"/>
                    </a:ext>
                  </a:extLst>
                </a:gridCol>
              </a:tblGrid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  <a:r>
                        <a:rPr lang="en-US" baseline="0" dirty="0"/>
                        <a:t> 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14943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Paper reviews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530856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Programming assignments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646796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Class participation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162452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Class 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695547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  <a:r>
                        <a:rPr lang="en-US" baseline="0" dirty="0"/>
                        <a:t> 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07112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08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Reviews (</a:t>
            </a:r>
            <a:r>
              <a:rPr lang="en-US" sz="3200" dirty="0"/>
              <a:t>15</a:t>
            </a:r>
            <a:r>
              <a:rPr lang="en-US" sz="32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Reviews (15%)</a:t>
            </a:r>
          </a:p>
          <a:p>
            <a:pPr lvl="1"/>
            <a:r>
              <a:rPr lang="en-US" sz="2000" dirty="0"/>
              <a:t>I will post 1-2 papers/articles every 1-2 weeks</a:t>
            </a:r>
          </a:p>
          <a:p>
            <a:pPr lvl="1"/>
            <a:r>
              <a:rPr lang="en-US" sz="2000" dirty="0"/>
              <a:t>5-10 reviews in total for the course</a:t>
            </a:r>
          </a:p>
          <a:p>
            <a:pPr lvl="1"/>
            <a:r>
              <a:rPr lang="en-US" sz="2000" dirty="0"/>
              <a:t>Read the articles, and write a short review (2-3 paragraphs)</a:t>
            </a:r>
          </a:p>
          <a:p>
            <a:pPr lvl="1"/>
            <a:endParaRPr lang="en-US" sz="2000" dirty="0"/>
          </a:p>
          <a:p>
            <a:r>
              <a:rPr lang="en-US" sz="2400" dirty="0"/>
              <a:t>Review format</a:t>
            </a:r>
          </a:p>
          <a:p>
            <a:pPr lvl="1"/>
            <a:r>
              <a:rPr lang="en-US" sz="2000" dirty="0"/>
              <a:t>A general format (will be provided in advance) includes</a:t>
            </a:r>
          </a:p>
          <a:p>
            <a:pPr lvl="2"/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Summarize the paper in 3 sentences, (ii) Describe 3 main contributions (pros) of the paper, (iii) Describe 1 limitation (cons) of the paper and (iv) Provide 1 way how you think the limitation can be fixed?</a:t>
            </a:r>
          </a:p>
          <a:p>
            <a:pPr lvl="2"/>
            <a:endParaRPr lang="en-US" dirty="0"/>
          </a:p>
          <a:p>
            <a:r>
              <a:rPr lang="en-US" sz="2400" dirty="0"/>
              <a:t>Example – localize your phone using building LED lamps</a:t>
            </a:r>
          </a:p>
          <a:p>
            <a:pPr lvl="1"/>
            <a:r>
              <a:rPr lang="en-US" sz="2000" dirty="0" err="1"/>
              <a:t>Kuo</a:t>
            </a:r>
            <a:r>
              <a:rPr lang="en-US" sz="2000" dirty="0"/>
              <a:t>, Ye-Sheng, et al. "</a:t>
            </a:r>
            <a:r>
              <a:rPr lang="en-US" sz="2000" dirty="0" err="1"/>
              <a:t>Luxapose</a:t>
            </a:r>
            <a:r>
              <a:rPr lang="en-US" sz="2000" dirty="0"/>
              <a:t>: Indoor positioning with mobile phones and visible light." ACM </a:t>
            </a:r>
            <a:r>
              <a:rPr lang="en-US" sz="2000" dirty="0" err="1"/>
              <a:t>MobiCom</a:t>
            </a:r>
            <a:r>
              <a:rPr lang="en-US" sz="2000" dirty="0"/>
              <a:t> 2014. </a:t>
            </a:r>
          </a:p>
          <a:p>
            <a:pPr lvl="1"/>
            <a:endParaRPr lang="en-US" sz="2000" dirty="0"/>
          </a:p>
          <a:p>
            <a:r>
              <a:rPr lang="en-US" sz="2400" dirty="0"/>
              <a:t>Objective</a:t>
            </a:r>
          </a:p>
          <a:p>
            <a:pPr lvl="1"/>
            <a:r>
              <a:rPr lang="en-US" sz="2000" dirty="0"/>
              <a:t>Read papers and understand how to find and solve important problems</a:t>
            </a:r>
          </a:p>
          <a:p>
            <a:pPr lvl="1"/>
            <a:r>
              <a:rPr lang="en-US" sz="2000" dirty="0"/>
              <a:t>Develop critical thinking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/>
              <a:t>Presentation (10%)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Presentation (10%)</a:t>
            </a:r>
          </a:p>
          <a:p>
            <a:pPr lvl="1"/>
            <a:r>
              <a:rPr lang="en-US" sz="2000" dirty="0"/>
              <a:t>One oral in-class presentation per student</a:t>
            </a:r>
          </a:p>
          <a:p>
            <a:pPr lvl="1"/>
            <a:r>
              <a:rPr lang="en-US" sz="2000" dirty="0"/>
              <a:t>This is *not* the project presentation (which will happen towards the end)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Student will present a paper/article/book chapter based on the content discussed in the *previous* week</a:t>
            </a:r>
          </a:p>
          <a:p>
            <a:pPr lvl="1"/>
            <a:r>
              <a:rPr lang="en-US" sz="2000" dirty="0"/>
              <a:t>Example: We discussed wireless routing protocols in Week 4, a student will present a new protocol called (BATMAN </a:t>
            </a:r>
            <a:r>
              <a:rPr lang="en-US" sz="2000" dirty="0">
                <a:sym typeface="Wingdings" panose="05000000000000000000" pitchFamily="2" charset="2"/>
              </a:rPr>
              <a:t>:) in first half of Week 5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EB2EB-FE56-4E52-8C09-91DFEAEB385D}"/>
              </a:ext>
            </a:extLst>
          </p:cNvPr>
          <p:cNvSpPr/>
          <p:nvPr/>
        </p:nvSpPr>
        <p:spPr>
          <a:xfrm>
            <a:off x="630865" y="3294320"/>
            <a:ext cx="1219200" cy="1417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7800D-D125-4A7E-B553-954BC5B55F60}"/>
              </a:ext>
            </a:extLst>
          </p:cNvPr>
          <p:cNvSpPr txBox="1"/>
          <p:nvPr/>
        </p:nvSpPr>
        <p:spPr>
          <a:xfrm>
            <a:off x="517451" y="2835348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E28EC-9B25-4450-A2E9-D439FBFA708C}"/>
              </a:ext>
            </a:extLst>
          </p:cNvPr>
          <p:cNvSpPr/>
          <p:nvPr/>
        </p:nvSpPr>
        <p:spPr>
          <a:xfrm>
            <a:off x="2285999" y="3294320"/>
            <a:ext cx="1219200" cy="1417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73526-C6CE-4143-B5D5-DE8F41FD32F1}"/>
              </a:ext>
            </a:extLst>
          </p:cNvPr>
          <p:cNvSpPr txBox="1"/>
          <p:nvPr/>
        </p:nvSpPr>
        <p:spPr>
          <a:xfrm>
            <a:off x="2172585" y="2835348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96B5F-A700-4C08-830D-ACB08883F3DD}"/>
              </a:ext>
            </a:extLst>
          </p:cNvPr>
          <p:cNvSpPr/>
          <p:nvPr/>
        </p:nvSpPr>
        <p:spPr>
          <a:xfrm>
            <a:off x="3916326" y="3297872"/>
            <a:ext cx="1219200" cy="1417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C3002-B2D9-4ED3-B5B6-195355176EF6}"/>
              </a:ext>
            </a:extLst>
          </p:cNvPr>
          <p:cNvSpPr txBox="1"/>
          <p:nvPr/>
        </p:nvSpPr>
        <p:spPr>
          <a:xfrm>
            <a:off x="3802912" y="2838900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25A59-93E8-4A00-9F05-5216E12F5278}"/>
              </a:ext>
            </a:extLst>
          </p:cNvPr>
          <p:cNvSpPr/>
          <p:nvPr/>
        </p:nvSpPr>
        <p:spPr>
          <a:xfrm>
            <a:off x="7013956" y="3290779"/>
            <a:ext cx="1219200" cy="1417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D1682-A67D-4CFF-8348-963F2162A00D}"/>
              </a:ext>
            </a:extLst>
          </p:cNvPr>
          <p:cNvSpPr txBox="1"/>
          <p:nvPr/>
        </p:nvSpPr>
        <p:spPr>
          <a:xfrm>
            <a:off x="6900542" y="2831807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 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F2BCB7-0911-4B71-B023-145792B7BAE9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630865" y="4003158"/>
            <a:ext cx="12192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843D00-3FC8-4A78-B555-DC49AB028E13}"/>
              </a:ext>
            </a:extLst>
          </p:cNvPr>
          <p:cNvCxnSpPr/>
          <p:nvPr/>
        </p:nvCxnSpPr>
        <p:spPr>
          <a:xfrm>
            <a:off x="2285999" y="4006709"/>
            <a:ext cx="12192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704CE9-3993-4D86-BA08-2299F5C5AA7F}"/>
              </a:ext>
            </a:extLst>
          </p:cNvPr>
          <p:cNvCxnSpPr/>
          <p:nvPr/>
        </p:nvCxnSpPr>
        <p:spPr>
          <a:xfrm>
            <a:off x="3916326" y="3999616"/>
            <a:ext cx="12192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FCB83A-4ECF-4194-99A5-BEAD49582E2A}"/>
              </a:ext>
            </a:extLst>
          </p:cNvPr>
          <p:cNvCxnSpPr/>
          <p:nvPr/>
        </p:nvCxnSpPr>
        <p:spPr>
          <a:xfrm>
            <a:off x="7013956" y="4006709"/>
            <a:ext cx="12192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F4690CD-1F14-492C-B0CF-E8D665AAC36C}"/>
              </a:ext>
            </a:extLst>
          </p:cNvPr>
          <p:cNvSpPr/>
          <p:nvPr/>
        </p:nvSpPr>
        <p:spPr>
          <a:xfrm>
            <a:off x="630865" y="3487478"/>
            <a:ext cx="1219200" cy="20554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6CA229-3597-4E95-AA76-7D2F59B246E3}"/>
              </a:ext>
            </a:extLst>
          </p:cNvPr>
          <p:cNvSpPr/>
          <p:nvPr/>
        </p:nvSpPr>
        <p:spPr>
          <a:xfrm>
            <a:off x="2282466" y="3350152"/>
            <a:ext cx="1219200" cy="20554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9C52EA-0872-46C5-A398-895A05F2D704}"/>
              </a:ext>
            </a:extLst>
          </p:cNvPr>
          <p:cNvSpPr/>
          <p:nvPr/>
        </p:nvSpPr>
        <p:spPr>
          <a:xfrm>
            <a:off x="3916326" y="3571641"/>
            <a:ext cx="1219200" cy="20554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0F01E3-F856-4000-BB33-F021B4AC3232}"/>
              </a:ext>
            </a:extLst>
          </p:cNvPr>
          <p:cNvSpPr/>
          <p:nvPr/>
        </p:nvSpPr>
        <p:spPr>
          <a:xfrm>
            <a:off x="7013956" y="3398384"/>
            <a:ext cx="1219200" cy="20554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E2390B-C5C1-41C5-8790-EF6B222AF22C}"/>
              </a:ext>
            </a:extLst>
          </p:cNvPr>
          <p:cNvCxnSpPr/>
          <p:nvPr/>
        </p:nvCxnSpPr>
        <p:spPr>
          <a:xfrm flipV="1">
            <a:off x="3366977" y="2729022"/>
            <a:ext cx="435935" cy="723900"/>
          </a:xfrm>
          <a:prstGeom prst="straightConnector1">
            <a:avLst/>
          </a:prstGeom>
          <a:ln w="127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817B9EB-7793-49B8-B552-301AFC32F996}"/>
              </a:ext>
            </a:extLst>
          </p:cNvPr>
          <p:cNvSpPr txBox="1"/>
          <p:nvPr/>
        </p:nvSpPr>
        <p:spPr>
          <a:xfrm>
            <a:off x="3076348" y="2354799"/>
            <a:ext cx="282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presentation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0A9EED-0B3A-40B7-A879-0271BCD5376E}"/>
              </a:ext>
            </a:extLst>
          </p:cNvPr>
          <p:cNvCxnSpPr>
            <a:cxnSpLocks/>
          </p:cNvCxnSpPr>
          <p:nvPr/>
        </p:nvCxnSpPr>
        <p:spPr>
          <a:xfrm flipH="1" flipV="1">
            <a:off x="3987211" y="2724131"/>
            <a:ext cx="173663" cy="968887"/>
          </a:xfrm>
          <a:prstGeom prst="straightConnector1">
            <a:avLst/>
          </a:prstGeom>
          <a:ln w="127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41E6165-D0A0-45A1-B692-AD3ED0A5C56E}"/>
              </a:ext>
            </a:extLst>
          </p:cNvPr>
          <p:cNvSpPr/>
          <p:nvPr/>
        </p:nvSpPr>
        <p:spPr>
          <a:xfrm>
            <a:off x="5571460" y="3868487"/>
            <a:ext cx="907312" cy="276444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3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CS 655: Wireless &amp; Mobile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78" y="1250301"/>
            <a:ext cx="7531182" cy="5191637"/>
          </a:xfrm>
        </p:spPr>
        <p:txBody>
          <a:bodyPr>
            <a:normAutofit/>
          </a:bodyPr>
          <a:lstStyle/>
          <a:p>
            <a:r>
              <a:rPr lang="en-US" sz="2400" dirty="0"/>
              <a:t>Course Communications</a:t>
            </a:r>
          </a:p>
          <a:p>
            <a:pPr lvl="1"/>
            <a:r>
              <a:rPr lang="en-US" sz="2000" dirty="0"/>
              <a:t>Use your George Mason email address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Announcements, assignments, slides, reading list, etc. on Blackboard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Course schedule regularly updated on Blackboard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01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/>
              <a:t>Presentation (10%)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Who presents in which week</a:t>
            </a:r>
            <a:r>
              <a:rPr lang="en-US" sz="2000" dirty="0"/>
              <a:t>?</a:t>
            </a:r>
            <a:endParaRPr lang="en-US" sz="1600" dirty="0"/>
          </a:p>
          <a:p>
            <a:pPr lvl="1"/>
            <a:r>
              <a:rPr lang="en-US" sz="2000" dirty="0"/>
              <a:t>I will make entire semester’s schedule beforehand</a:t>
            </a:r>
          </a:p>
          <a:p>
            <a:pPr lvl="1"/>
            <a:r>
              <a:rPr lang="en-US" sz="2000" dirty="0"/>
              <a:t>You can pick a week that works best for you</a:t>
            </a:r>
          </a:p>
          <a:p>
            <a:pPr lvl="1"/>
            <a:r>
              <a:rPr lang="en-US" sz="2000" dirty="0"/>
              <a:t>The paper will be assigned the week before (depending on our progress)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Objective</a:t>
            </a:r>
          </a:p>
          <a:p>
            <a:pPr lvl="1"/>
            <a:r>
              <a:rPr lang="en-US" sz="1800" dirty="0"/>
              <a:t>Better understand the material by presenting it and discussing it with the class</a:t>
            </a:r>
          </a:p>
          <a:p>
            <a:pPr lvl="1"/>
            <a:r>
              <a:rPr lang="en-US" sz="1800" dirty="0"/>
              <a:t>Learning how to apply the basic concepts when learning slightly more advanced concepts *yourself*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EB2EB-FE56-4E52-8C09-91DFEAEB385D}"/>
              </a:ext>
            </a:extLst>
          </p:cNvPr>
          <p:cNvSpPr/>
          <p:nvPr/>
        </p:nvSpPr>
        <p:spPr>
          <a:xfrm>
            <a:off x="630865" y="3294320"/>
            <a:ext cx="1219200" cy="1417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7800D-D125-4A7E-B553-954BC5B55F60}"/>
              </a:ext>
            </a:extLst>
          </p:cNvPr>
          <p:cNvSpPr txBox="1"/>
          <p:nvPr/>
        </p:nvSpPr>
        <p:spPr>
          <a:xfrm>
            <a:off x="517451" y="2835348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E28EC-9B25-4450-A2E9-D439FBFA708C}"/>
              </a:ext>
            </a:extLst>
          </p:cNvPr>
          <p:cNvSpPr/>
          <p:nvPr/>
        </p:nvSpPr>
        <p:spPr>
          <a:xfrm>
            <a:off x="2285999" y="3294320"/>
            <a:ext cx="1219200" cy="1417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73526-C6CE-4143-B5D5-DE8F41FD32F1}"/>
              </a:ext>
            </a:extLst>
          </p:cNvPr>
          <p:cNvSpPr txBox="1"/>
          <p:nvPr/>
        </p:nvSpPr>
        <p:spPr>
          <a:xfrm>
            <a:off x="2172585" y="2835348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96B5F-A700-4C08-830D-ACB08883F3DD}"/>
              </a:ext>
            </a:extLst>
          </p:cNvPr>
          <p:cNvSpPr/>
          <p:nvPr/>
        </p:nvSpPr>
        <p:spPr>
          <a:xfrm>
            <a:off x="3916326" y="3297872"/>
            <a:ext cx="1219200" cy="1417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C3002-B2D9-4ED3-B5B6-195355176EF6}"/>
              </a:ext>
            </a:extLst>
          </p:cNvPr>
          <p:cNvSpPr txBox="1"/>
          <p:nvPr/>
        </p:nvSpPr>
        <p:spPr>
          <a:xfrm>
            <a:off x="3802912" y="2838900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25A59-93E8-4A00-9F05-5216E12F5278}"/>
              </a:ext>
            </a:extLst>
          </p:cNvPr>
          <p:cNvSpPr/>
          <p:nvPr/>
        </p:nvSpPr>
        <p:spPr>
          <a:xfrm>
            <a:off x="7013956" y="3290779"/>
            <a:ext cx="1219200" cy="1417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D1682-A67D-4CFF-8348-963F2162A00D}"/>
              </a:ext>
            </a:extLst>
          </p:cNvPr>
          <p:cNvSpPr txBox="1"/>
          <p:nvPr/>
        </p:nvSpPr>
        <p:spPr>
          <a:xfrm>
            <a:off x="6900542" y="2831807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 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F2BCB7-0911-4B71-B023-145792B7BAE9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630865" y="4003158"/>
            <a:ext cx="12192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843D00-3FC8-4A78-B555-DC49AB028E13}"/>
              </a:ext>
            </a:extLst>
          </p:cNvPr>
          <p:cNvCxnSpPr/>
          <p:nvPr/>
        </p:nvCxnSpPr>
        <p:spPr>
          <a:xfrm>
            <a:off x="2285999" y="4006709"/>
            <a:ext cx="12192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704CE9-3993-4D86-BA08-2299F5C5AA7F}"/>
              </a:ext>
            </a:extLst>
          </p:cNvPr>
          <p:cNvCxnSpPr/>
          <p:nvPr/>
        </p:nvCxnSpPr>
        <p:spPr>
          <a:xfrm>
            <a:off x="3916326" y="3999616"/>
            <a:ext cx="12192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FCB83A-4ECF-4194-99A5-BEAD49582E2A}"/>
              </a:ext>
            </a:extLst>
          </p:cNvPr>
          <p:cNvCxnSpPr/>
          <p:nvPr/>
        </p:nvCxnSpPr>
        <p:spPr>
          <a:xfrm>
            <a:off x="7013956" y="4006709"/>
            <a:ext cx="12192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F4690CD-1F14-492C-B0CF-E8D665AAC36C}"/>
              </a:ext>
            </a:extLst>
          </p:cNvPr>
          <p:cNvSpPr/>
          <p:nvPr/>
        </p:nvSpPr>
        <p:spPr>
          <a:xfrm>
            <a:off x="630865" y="3487478"/>
            <a:ext cx="1219200" cy="20554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6CA229-3597-4E95-AA76-7D2F59B246E3}"/>
              </a:ext>
            </a:extLst>
          </p:cNvPr>
          <p:cNvSpPr/>
          <p:nvPr/>
        </p:nvSpPr>
        <p:spPr>
          <a:xfrm>
            <a:off x="2282466" y="3350152"/>
            <a:ext cx="1219200" cy="20554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9C52EA-0872-46C5-A398-895A05F2D704}"/>
              </a:ext>
            </a:extLst>
          </p:cNvPr>
          <p:cNvSpPr/>
          <p:nvPr/>
        </p:nvSpPr>
        <p:spPr>
          <a:xfrm>
            <a:off x="3916326" y="3571641"/>
            <a:ext cx="1219200" cy="20554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0F01E3-F856-4000-BB33-F021B4AC3232}"/>
              </a:ext>
            </a:extLst>
          </p:cNvPr>
          <p:cNvSpPr/>
          <p:nvPr/>
        </p:nvSpPr>
        <p:spPr>
          <a:xfrm>
            <a:off x="7013956" y="3398384"/>
            <a:ext cx="1219200" cy="20554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E2390B-C5C1-41C5-8790-EF6B222AF22C}"/>
              </a:ext>
            </a:extLst>
          </p:cNvPr>
          <p:cNvCxnSpPr/>
          <p:nvPr/>
        </p:nvCxnSpPr>
        <p:spPr>
          <a:xfrm flipV="1">
            <a:off x="3366977" y="2729022"/>
            <a:ext cx="435935" cy="723900"/>
          </a:xfrm>
          <a:prstGeom prst="straightConnector1">
            <a:avLst/>
          </a:prstGeom>
          <a:ln w="127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817B9EB-7793-49B8-B552-301AFC32F996}"/>
              </a:ext>
            </a:extLst>
          </p:cNvPr>
          <p:cNvSpPr txBox="1"/>
          <p:nvPr/>
        </p:nvSpPr>
        <p:spPr>
          <a:xfrm>
            <a:off x="3076348" y="2354799"/>
            <a:ext cx="282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presentation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0A9EED-0B3A-40B7-A879-0271BCD5376E}"/>
              </a:ext>
            </a:extLst>
          </p:cNvPr>
          <p:cNvCxnSpPr>
            <a:cxnSpLocks/>
          </p:cNvCxnSpPr>
          <p:nvPr/>
        </p:nvCxnSpPr>
        <p:spPr>
          <a:xfrm flipH="1" flipV="1">
            <a:off x="3987211" y="2724131"/>
            <a:ext cx="173663" cy="968887"/>
          </a:xfrm>
          <a:prstGeom prst="straightConnector1">
            <a:avLst/>
          </a:prstGeom>
          <a:ln w="127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41E6165-D0A0-45A1-B692-AD3ED0A5C56E}"/>
              </a:ext>
            </a:extLst>
          </p:cNvPr>
          <p:cNvSpPr/>
          <p:nvPr/>
        </p:nvSpPr>
        <p:spPr>
          <a:xfrm>
            <a:off x="5571460" y="3868487"/>
            <a:ext cx="907312" cy="276444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52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Programming assignments (25%)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3-4 mini programming assignments</a:t>
            </a:r>
          </a:p>
          <a:p>
            <a:pPr lvl="1"/>
            <a:r>
              <a:rPr lang="en-US" sz="2000" dirty="0"/>
              <a:t>Analyze the provided traces/dataset, and answer the questions</a:t>
            </a:r>
          </a:p>
          <a:p>
            <a:pPr lvl="1"/>
            <a:r>
              <a:rPr lang="en-US" sz="2000" dirty="0"/>
              <a:t>Perform experiments and measurements</a:t>
            </a:r>
          </a:p>
          <a:p>
            <a:pPr lvl="1"/>
            <a:endParaRPr lang="en-US" sz="2000" dirty="0"/>
          </a:p>
          <a:p>
            <a:r>
              <a:rPr lang="en-US" sz="2400" dirty="0"/>
              <a:t>Examples of traces/dataset/measurements</a:t>
            </a:r>
            <a:endParaRPr lang="en-US" sz="2000" dirty="0"/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 packet traces in Wireshark to understand medium access </a:t>
            </a:r>
          </a:p>
          <a:p>
            <a:pPr lvl="1"/>
            <a:r>
              <a:rPr lang="en-US" sz="2000" dirty="0"/>
              <a:t>TCP’s performance on mobile device vs. fixed wireless device</a:t>
            </a:r>
          </a:p>
          <a:p>
            <a:pPr lvl="1"/>
            <a:r>
              <a:rPr lang="en-US" sz="2000" dirty="0"/>
              <a:t>Smartphone sensor data (e.g. accelerometer traces to count the number of steps a user walked)</a:t>
            </a:r>
          </a:p>
          <a:p>
            <a:pPr lvl="1"/>
            <a:endParaRPr lang="en-US" sz="2000" dirty="0"/>
          </a:p>
          <a:p>
            <a:r>
              <a:rPr lang="en-US" sz="2400" dirty="0"/>
              <a:t>Programming language</a:t>
            </a:r>
          </a:p>
          <a:p>
            <a:pPr lvl="1"/>
            <a:r>
              <a:rPr lang="en-US" sz="2000" dirty="0"/>
              <a:t>Choose the language of your choice to analyze the data</a:t>
            </a:r>
          </a:p>
          <a:p>
            <a:pPr lvl="1"/>
            <a:r>
              <a:rPr lang="en-US" sz="2000" dirty="0"/>
              <a:t>No mobile platform programming (e.g. iOS, Android) required</a:t>
            </a:r>
          </a:p>
          <a:p>
            <a:pPr lvl="1"/>
            <a:endParaRPr lang="en-US" sz="2000" dirty="0"/>
          </a:p>
          <a:p>
            <a:r>
              <a:rPr lang="en-US" sz="2400" dirty="0"/>
              <a:t>Objective</a:t>
            </a:r>
          </a:p>
          <a:p>
            <a:pPr lvl="1"/>
            <a:r>
              <a:rPr lang="en-US" sz="2000" dirty="0"/>
              <a:t>Reinforce the concepts learned in the course through practical, real-world dataset and traces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Class participation (10%)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962" y="1259633"/>
            <a:ext cx="6615405" cy="479593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Engage</a:t>
            </a:r>
          </a:p>
          <a:p>
            <a:pPr lvl="1"/>
            <a:r>
              <a:rPr lang="en-US" sz="2000" dirty="0"/>
              <a:t>Discuss, ask questions, agree, disagree</a:t>
            </a:r>
          </a:p>
          <a:p>
            <a:pPr lvl="1"/>
            <a:r>
              <a:rPr lang="en-US" sz="2000" dirty="0"/>
              <a:t>Constructive discussions and debates are encouraged</a:t>
            </a:r>
          </a:p>
          <a:p>
            <a:pPr lvl="1"/>
            <a:r>
              <a:rPr lang="en-US" sz="2000" dirty="0"/>
              <a:t>Interact with me – office hours, after class, online, etc.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25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Grading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33819" y="1738896"/>
          <a:ext cx="4476362" cy="306382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203427">
                  <a:extLst>
                    <a:ext uri="{9D8B030D-6E8A-4147-A177-3AD203B41FA5}">
                      <a16:colId xmlns:a16="http://schemas.microsoft.com/office/drawing/2014/main" val="2231239446"/>
                    </a:ext>
                  </a:extLst>
                </a:gridCol>
                <a:gridCol w="1272935">
                  <a:extLst>
                    <a:ext uri="{9D8B030D-6E8A-4147-A177-3AD203B41FA5}">
                      <a16:colId xmlns:a16="http://schemas.microsoft.com/office/drawing/2014/main" val="3443946990"/>
                    </a:ext>
                  </a:extLst>
                </a:gridCol>
              </a:tblGrid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  <a:r>
                        <a:rPr lang="en-US" baseline="0" dirty="0"/>
                        <a:t> 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14943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Paper reviews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530856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Programming assignments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646796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Class participation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162452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Class 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695547"/>
                  </a:ext>
                </a:extLst>
              </a:tr>
              <a:tr h="510637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  <a:r>
                        <a:rPr lang="en-US" baseline="0" dirty="0"/>
                        <a:t> 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07112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40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Welcome to CS 655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General information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objectives and topics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structure and grading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Policies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Project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Prerequisite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334276"/>
            <a:ext cx="8080309" cy="4883727"/>
          </a:xfrm>
        </p:spPr>
        <p:txBody>
          <a:bodyPr>
            <a:normAutofit/>
          </a:bodyPr>
          <a:lstStyle/>
          <a:p>
            <a:r>
              <a:rPr lang="en-US" sz="2400" dirty="0"/>
              <a:t>CS 555 – Computer communications and networking</a:t>
            </a:r>
            <a:endParaRPr lang="en-US" sz="2000" dirty="0"/>
          </a:p>
          <a:p>
            <a:pPr lvl="1"/>
            <a:r>
              <a:rPr lang="en-US" sz="2000" dirty="0"/>
              <a:t>Good understanding of computer networking (i.e. layers, protocols) required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 algn="ctr">
              <a:buNone/>
            </a:pPr>
            <a:r>
              <a:rPr lang="en-US" sz="2000" dirty="0"/>
              <a:t>Any students who do not meet the prerequisite?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96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GMU honor code</a:t>
            </a:r>
          </a:p>
          <a:p>
            <a:pPr lvl="1"/>
            <a:r>
              <a:rPr lang="en-US" sz="2000" dirty="0">
                <a:hlinkClick r:id="rId2"/>
              </a:rPr>
              <a:t>http://oai.gmu.edu/the-mason-honor-code-2/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Computer Science Department’s honor code policies</a:t>
            </a:r>
          </a:p>
          <a:p>
            <a:pPr lvl="1"/>
            <a:r>
              <a:rPr lang="en-US" sz="2000" dirty="0">
                <a:hlinkClick r:id="rId3"/>
              </a:rPr>
              <a:t>https://cs.gmu.edu/wiki/pmwiki.php/HonorCode/CSHonorCodePolicies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Academic honesty in this course</a:t>
            </a:r>
          </a:p>
          <a:p>
            <a:pPr lvl="1"/>
            <a:r>
              <a:rPr lang="en-US" sz="2000" dirty="0"/>
              <a:t>Students are required to complete reviews, presentation and programming assignments independently, on their own</a:t>
            </a:r>
          </a:p>
          <a:p>
            <a:pPr lvl="1"/>
            <a:r>
              <a:rPr lang="en-US" sz="2000" dirty="0"/>
              <a:t>Any resources (online from Internet or offline) used in any component of the course should be clearly credited with proper citation</a:t>
            </a:r>
          </a:p>
          <a:p>
            <a:pPr lvl="1"/>
            <a:r>
              <a:rPr lang="en-US" sz="2000" dirty="0"/>
              <a:t>Equal contribution expected from each member of the team in the course project</a:t>
            </a:r>
          </a:p>
          <a:p>
            <a:pPr lvl="1"/>
            <a:r>
              <a:rPr lang="en-US" sz="2000" dirty="0"/>
              <a:t>Plagiarism detection tools can be used on all submissions</a:t>
            </a:r>
          </a:p>
          <a:p>
            <a:pPr lvl="1"/>
            <a:endParaRPr lang="en-US" sz="2000" dirty="0"/>
          </a:p>
          <a:p>
            <a:r>
              <a:rPr lang="en-US" sz="2400" dirty="0"/>
              <a:t>If there is a doubt, ask me</a:t>
            </a:r>
          </a:p>
          <a:p>
            <a:pPr lvl="1"/>
            <a:r>
              <a:rPr lang="en-US" sz="2000" dirty="0"/>
              <a:t>Violation will result in a failing grade – no exceptions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56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401" y="1315616"/>
            <a:ext cx="7635197" cy="4874396"/>
          </a:xfrm>
        </p:spPr>
        <p:txBody>
          <a:bodyPr>
            <a:normAutofit/>
          </a:bodyPr>
          <a:lstStyle/>
          <a:p>
            <a:r>
              <a:rPr lang="en-US" sz="2400" dirty="0"/>
              <a:t>Online or in-class communications </a:t>
            </a:r>
          </a:p>
          <a:p>
            <a:endParaRPr lang="en-US" sz="2400" dirty="0"/>
          </a:p>
          <a:p>
            <a:pPr lvl="1"/>
            <a:r>
              <a:rPr lang="en-US" sz="2000" dirty="0"/>
              <a:t>Strive to create a friendly environment of constructive criticism</a:t>
            </a:r>
          </a:p>
          <a:p>
            <a:pPr lvl="1"/>
            <a:endParaRPr lang="en-US" sz="2400" dirty="0"/>
          </a:p>
          <a:p>
            <a:pPr lvl="1"/>
            <a:r>
              <a:rPr lang="en-US" sz="2000" dirty="0"/>
              <a:t>Show respect when disagreeing with others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Provide rational arguments in a polite manner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Do not discuss material outside the scope of the course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Do not use inappropriate language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3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Late submission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71" y="1182909"/>
            <a:ext cx="7196658" cy="4697115"/>
          </a:xfrm>
        </p:spPr>
        <p:txBody>
          <a:bodyPr>
            <a:normAutofit/>
          </a:bodyPr>
          <a:lstStyle/>
          <a:p>
            <a:r>
              <a:rPr lang="en-US" sz="2400" dirty="0"/>
              <a:t>Late submissions of the following will be penalized at 15% each day, and will not be accepted after 3 days of the due date</a:t>
            </a:r>
          </a:p>
          <a:p>
            <a:pPr lvl="1"/>
            <a:r>
              <a:rPr lang="en-US" sz="2000" dirty="0"/>
              <a:t>Programming assignments</a:t>
            </a:r>
          </a:p>
          <a:p>
            <a:pPr lvl="1"/>
            <a:r>
              <a:rPr lang="en-US" sz="2000" dirty="0"/>
              <a:t>Final project report</a:t>
            </a:r>
          </a:p>
          <a:p>
            <a:pPr lvl="1"/>
            <a:endParaRPr lang="en-US" sz="2000" dirty="0"/>
          </a:p>
          <a:p>
            <a:r>
              <a:rPr lang="en-US" sz="2400" dirty="0"/>
              <a:t>No late submission allowed (0 grade after deadline)</a:t>
            </a:r>
          </a:p>
          <a:p>
            <a:pPr lvl="1"/>
            <a:r>
              <a:rPr lang="en-US" sz="2000" dirty="0"/>
              <a:t>Reviews </a:t>
            </a:r>
          </a:p>
          <a:p>
            <a:pPr lvl="1"/>
            <a:r>
              <a:rPr lang="en-US" sz="2000" dirty="0"/>
              <a:t>Project proposal </a:t>
            </a:r>
          </a:p>
          <a:p>
            <a:pPr lvl="1"/>
            <a:r>
              <a:rPr lang="en-US" sz="2000" dirty="0"/>
              <a:t>Class presentation (no show)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38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Welcome to CS 655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General information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objectives and topics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structure and grading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Policies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Project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[~]$ </a:t>
            </a:r>
            <a:r>
              <a:rPr lang="en-US" sz="3200" b="1" dirty="0" err="1">
                <a:solidFill>
                  <a:schemeClr val="bg1"/>
                </a:solidFill>
              </a:rPr>
              <a:t>whoami</a:t>
            </a:r>
            <a:r>
              <a:rPr lang="en-US" sz="3200" b="1" dirty="0">
                <a:solidFill>
                  <a:schemeClr val="bg1"/>
                </a:solidFill>
              </a:rPr>
              <a:t> &gt; 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07" y="951721"/>
            <a:ext cx="8362985" cy="5704821"/>
          </a:xfrm>
        </p:spPr>
        <p:txBody>
          <a:bodyPr>
            <a:normAutofit/>
          </a:bodyPr>
          <a:lstStyle/>
          <a:p>
            <a:r>
              <a:rPr lang="en-US" sz="2400" dirty="0"/>
              <a:t>Instructor</a:t>
            </a:r>
          </a:p>
          <a:p>
            <a:pPr marL="457200" lvl="1" indent="0">
              <a:buNone/>
            </a:pPr>
            <a:r>
              <a:rPr lang="en-US" sz="2000" dirty="0" err="1"/>
              <a:t>Parth</a:t>
            </a:r>
            <a:r>
              <a:rPr lang="en-US" sz="2000" dirty="0"/>
              <a:t> H. Pathak</a:t>
            </a:r>
          </a:p>
          <a:p>
            <a:pPr marL="457200" lvl="1" indent="0">
              <a:buNone/>
            </a:pPr>
            <a:r>
              <a:rPr lang="en-US" sz="2000" dirty="0"/>
              <a:t>Assistant professor, Computer Science Department</a:t>
            </a:r>
          </a:p>
          <a:p>
            <a:pPr marL="457200" lvl="1" indent="0">
              <a:buNone/>
            </a:pPr>
            <a:r>
              <a:rPr lang="en-US" sz="2000" dirty="0"/>
              <a:t>Post-doc from UC Davis, PhD in CS from NC State</a:t>
            </a:r>
          </a:p>
          <a:p>
            <a:pPr marL="457200" lvl="1" indent="0">
              <a:buNone/>
            </a:pPr>
            <a:r>
              <a:rPr lang="en-US" sz="2000" dirty="0"/>
              <a:t>Webpage: </a:t>
            </a:r>
            <a:r>
              <a:rPr lang="en-US" sz="2000" dirty="0">
                <a:hlinkClick r:id="rId2"/>
              </a:rPr>
              <a:t>www.cs.gmu.edu/~phpathak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phpathak@gmu.edu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Research interests</a:t>
            </a:r>
          </a:p>
          <a:p>
            <a:pPr lvl="1"/>
            <a:r>
              <a:rPr lang="en-US" sz="2000" dirty="0"/>
              <a:t>Wireless networking and mobile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181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Course project (</a:t>
            </a:r>
            <a:r>
              <a:rPr lang="en-US" sz="3200" dirty="0"/>
              <a:t>40</a:t>
            </a:r>
            <a:r>
              <a:rPr lang="en-US" sz="32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Semester long project</a:t>
            </a:r>
          </a:p>
          <a:p>
            <a:pPr lvl="1"/>
            <a:r>
              <a:rPr lang="en-US" sz="2000" dirty="0"/>
              <a:t>Can be done individually or with a partner (maximum 2 per group)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Maximum group size of 2</a:t>
            </a:r>
          </a:p>
          <a:p>
            <a:pPr lvl="1"/>
            <a:r>
              <a:rPr lang="en-US" sz="2000" dirty="0"/>
              <a:t>Design and implement a novel mobile sensing or wireless networking technique</a:t>
            </a:r>
          </a:p>
          <a:p>
            <a:pPr lvl="1"/>
            <a:r>
              <a:rPr lang="en-US" sz="2000" dirty="0"/>
              <a:t>Emphasis on hands-on, practical aspects of system design</a:t>
            </a:r>
          </a:p>
          <a:p>
            <a:pPr lvl="1"/>
            <a:endParaRPr lang="en-US" sz="2000" dirty="0"/>
          </a:p>
          <a:p>
            <a:r>
              <a:rPr lang="en-US" sz="2400" dirty="0"/>
              <a:t>Implementation of real devices or simulations</a:t>
            </a:r>
          </a:p>
          <a:p>
            <a:pPr lvl="1"/>
            <a:r>
              <a:rPr lang="en-US" sz="2000" dirty="0"/>
              <a:t>Devices such as smartphones, IoT boards will be provided for the duration of the project</a:t>
            </a:r>
          </a:p>
          <a:p>
            <a:pPr lvl="1"/>
            <a:r>
              <a:rPr lang="en-US" sz="2000" dirty="0"/>
              <a:t>Limited quantity available – so FCFS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Project deliverable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747" y="1147665"/>
            <a:ext cx="7389846" cy="5208686"/>
          </a:xfrm>
        </p:spPr>
        <p:txBody>
          <a:bodyPr>
            <a:normAutofit/>
          </a:bodyPr>
          <a:lstStyle/>
          <a:p>
            <a:r>
              <a:rPr lang="en-US" sz="2400" dirty="0"/>
              <a:t>Deliverable </a:t>
            </a:r>
            <a:endParaRPr lang="en-US" sz="2000" dirty="0"/>
          </a:p>
          <a:p>
            <a:pPr lvl="2"/>
            <a:r>
              <a:rPr lang="en-US" sz="1600" dirty="0"/>
              <a:t>Project proposal – 5%</a:t>
            </a:r>
          </a:p>
          <a:p>
            <a:pPr lvl="2"/>
            <a:r>
              <a:rPr lang="en-US" sz="1600" dirty="0"/>
              <a:t>Project discussion with me – 5%</a:t>
            </a:r>
          </a:p>
          <a:p>
            <a:pPr lvl="2"/>
            <a:r>
              <a:rPr lang="en-US" sz="1600" dirty="0"/>
              <a:t>Final report – 15%</a:t>
            </a:r>
          </a:p>
          <a:p>
            <a:pPr lvl="2"/>
            <a:r>
              <a:rPr lang="en-US" sz="1600" dirty="0"/>
              <a:t>Final demo – 15%</a:t>
            </a:r>
          </a:p>
          <a:p>
            <a:pPr lvl="2"/>
            <a:endParaRPr lang="en-US" sz="1600" dirty="0"/>
          </a:p>
          <a:p>
            <a:r>
              <a:rPr lang="en-US" sz="2400" dirty="0"/>
              <a:t>Start early</a:t>
            </a:r>
          </a:p>
          <a:p>
            <a:pPr lvl="1"/>
            <a:r>
              <a:rPr lang="en-US" sz="2000" dirty="0"/>
              <a:t>Discuss your ideas with me well before the project proposal</a:t>
            </a:r>
          </a:p>
          <a:p>
            <a:pPr lvl="1"/>
            <a:endParaRPr lang="en-US" sz="2000" dirty="0"/>
          </a:p>
          <a:p>
            <a:r>
              <a:rPr lang="en-US" sz="2400" dirty="0"/>
              <a:t>Choose your partner early!</a:t>
            </a:r>
          </a:p>
          <a:p>
            <a:pPr lvl="1"/>
            <a:r>
              <a:rPr lang="en-US" sz="2000" dirty="0"/>
              <a:t>Contact me if you need help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6279" y="1928845"/>
            <a:ext cx="235131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In-person meeting with me to discuss your project (at least 2 during the semester)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16500" y="1955807"/>
            <a:ext cx="673100" cy="27940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Project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642" y="1239359"/>
            <a:ext cx="7000716" cy="5116992"/>
          </a:xfrm>
        </p:spPr>
        <p:txBody>
          <a:bodyPr>
            <a:normAutofit/>
          </a:bodyPr>
          <a:lstStyle/>
          <a:p>
            <a:r>
              <a:rPr lang="en-US" sz="2400" dirty="0"/>
              <a:t>Topics must be within the scope of the course</a:t>
            </a:r>
          </a:p>
          <a:p>
            <a:endParaRPr lang="en-US" sz="2400" dirty="0"/>
          </a:p>
          <a:p>
            <a:r>
              <a:rPr lang="en-US" sz="2400" dirty="0"/>
              <a:t>PhD and MS students already working on their thesis</a:t>
            </a:r>
          </a:p>
          <a:p>
            <a:pPr lvl="1"/>
            <a:r>
              <a:rPr lang="en-US" sz="2000" dirty="0"/>
              <a:t>Can combine their research with the course project, given it is still within the scope of the course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58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Project ideas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Indoor localization</a:t>
            </a:r>
          </a:p>
          <a:p>
            <a:pPr lvl="1"/>
            <a:r>
              <a:rPr lang="en-US" sz="2000" dirty="0"/>
              <a:t>Smartphone/laptop localization using </a:t>
            </a:r>
            <a:r>
              <a:rPr lang="en-US" sz="2000" dirty="0" err="1"/>
              <a:t>WiFi</a:t>
            </a:r>
            <a:r>
              <a:rPr lang="en-US" sz="2000" dirty="0"/>
              <a:t> access points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Build </a:t>
            </a:r>
            <a:r>
              <a:rPr lang="en-US" sz="2000" dirty="0" err="1"/>
              <a:t>WiFi</a:t>
            </a:r>
            <a:r>
              <a:rPr lang="en-US" sz="2000" dirty="0"/>
              <a:t> fingerprint of a building</a:t>
            </a:r>
          </a:p>
          <a:p>
            <a:pPr lvl="1"/>
            <a:r>
              <a:rPr lang="en-US" sz="2000" dirty="0"/>
              <a:t>Propose improvements to existing localization algorithms</a:t>
            </a:r>
          </a:p>
          <a:p>
            <a:pPr lvl="1"/>
            <a:r>
              <a:rPr lang="en-US" sz="2000" dirty="0"/>
              <a:t>Additionally, can also focus on battery consumption aspects of localization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2" descr="Image result for indoor navig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/>
        </p:blipFill>
        <p:spPr bwMode="auto">
          <a:xfrm>
            <a:off x="3001414" y="2123030"/>
            <a:ext cx="2712239" cy="19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erge 5"/>
          <p:cNvSpPr/>
          <p:nvPr/>
        </p:nvSpPr>
        <p:spPr>
          <a:xfrm>
            <a:off x="4287352" y="3406376"/>
            <a:ext cx="307910" cy="233266"/>
          </a:xfrm>
          <a:prstGeom prst="flowChartMerg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5901" y="4146455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Indoor localization</a:t>
            </a:r>
          </a:p>
        </p:txBody>
      </p:sp>
    </p:spTree>
    <p:extLst>
      <p:ext uri="{BB962C8B-B14F-4D97-AF65-F5344CB8AC3E}">
        <p14:creationId xmlns:p14="http://schemas.microsoft.com/office/powerpoint/2010/main" val="1770476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Project ideas - </a:t>
            </a:r>
            <a:r>
              <a:rPr lang="en-US" sz="3200" dirty="0"/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RF based occupancy counting</a:t>
            </a:r>
          </a:p>
          <a:p>
            <a:pPr lvl="1"/>
            <a:r>
              <a:rPr lang="en-US" sz="2000" dirty="0"/>
              <a:t>Detect if there is a human being in the room using a </a:t>
            </a:r>
            <a:r>
              <a:rPr lang="en-US" sz="2000" dirty="0" err="1"/>
              <a:t>WiFi</a:t>
            </a:r>
            <a:r>
              <a:rPr lang="en-US" sz="2000" dirty="0"/>
              <a:t> link</a:t>
            </a:r>
          </a:p>
          <a:p>
            <a:pPr lvl="1"/>
            <a:r>
              <a:rPr lang="en-US" sz="2000" dirty="0"/>
              <a:t>Count the number of people in the room using wireless channel state change</a:t>
            </a:r>
          </a:p>
          <a:p>
            <a:pPr lvl="1"/>
            <a:r>
              <a:rPr lang="en-US" sz="2000" dirty="0"/>
              <a:t>Collect and mine - RSSI or Channel State Information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68295"/>
            <a:ext cx="3657600" cy="262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9404" y="5615583"/>
            <a:ext cx="37509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Understand how absence and presence of a human changes </a:t>
            </a:r>
            <a:r>
              <a:rPr lang="en-US" dirty="0" err="1"/>
              <a:t>WiFi</a:t>
            </a:r>
            <a:r>
              <a:rPr lang="en-US" dirty="0"/>
              <a:t> signals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21290" y="4814596"/>
            <a:ext cx="671804" cy="77444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915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Project ideas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Transport layer protocol for </a:t>
            </a:r>
            <a:r>
              <a:rPr lang="en-US" sz="2400" dirty="0" err="1"/>
              <a:t>WiFi</a:t>
            </a:r>
            <a:endParaRPr lang="en-US" sz="2400" dirty="0"/>
          </a:p>
          <a:p>
            <a:pPr lvl="1"/>
            <a:r>
              <a:rPr lang="en-US" sz="2000" dirty="0"/>
              <a:t>Implement split-TCP or multi-path TCP for wireless links</a:t>
            </a:r>
          </a:p>
          <a:p>
            <a:pPr lvl="1"/>
            <a:r>
              <a:rPr lang="en-US" sz="2000" dirty="0"/>
              <a:t>Serve your laptop/phone with two TCP connections (MPTCP) – one on </a:t>
            </a:r>
            <a:r>
              <a:rPr lang="en-US" sz="2000" dirty="0" err="1"/>
              <a:t>WiFi</a:t>
            </a:r>
            <a:r>
              <a:rPr lang="en-US" sz="2000" dirty="0"/>
              <a:t> and other on cellular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55</a:t>
            </a:fld>
            <a:endParaRPr lang="en-US" dirty="0"/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3A05BB09-DAEE-46D1-89D1-9D3A0E43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80" y="2570550"/>
            <a:ext cx="4983458" cy="21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055765-630D-4483-92D1-9C3F2EE672E4}"/>
              </a:ext>
            </a:extLst>
          </p:cNvPr>
          <p:cNvSpPr/>
          <p:nvPr/>
        </p:nvSpPr>
        <p:spPr>
          <a:xfrm>
            <a:off x="2286000" y="51614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https://www.sciencedirect.com/science/article/pii/S0140366417302426#fig0001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4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Project ideas - </a:t>
            </a:r>
            <a:r>
              <a:rPr lang="en-US" sz="3200" dirty="0"/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Augmented reality (AR/VR) on multi-gigabit </a:t>
            </a:r>
            <a:r>
              <a:rPr lang="en-US" sz="2400" dirty="0" err="1"/>
              <a:t>WiFi</a:t>
            </a:r>
            <a:endParaRPr lang="en-US" sz="1600" dirty="0"/>
          </a:p>
          <a:p>
            <a:pPr lvl="1"/>
            <a:r>
              <a:rPr lang="en-US" sz="2000" dirty="0"/>
              <a:t>Test, evaluate and analyze the performance of multi-gigabit </a:t>
            </a:r>
            <a:r>
              <a:rPr lang="en-US" sz="2000" dirty="0" err="1"/>
              <a:t>WiFi</a:t>
            </a:r>
            <a:r>
              <a:rPr lang="en-US" sz="2000" dirty="0"/>
              <a:t> for delay sensitive applications like AR/VR</a:t>
            </a:r>
          </a:p>
          <a:p>
            <a:pPr lvl="1"/>
            <a:r>
              <a:rPr lang="en-US" sz="2000" dirty="0"/>
              <a:t>360-degree camera connected to </a:t>
            </a:r>
            <a:r>
              <a:rPr lang="en-US" sz="2000" dirty="0" err="1"/>
              <a:t>WiFi</a:t>
            </a:r>
            <a:r>
              <a:rPr lang="en-US" sz="2000" dirty="0"/>
              <a:t> router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56</a:t>
            </a:fld>
            <a:endParaRPr lang="en-US" dirty="0"/>
          </a:p>
        </p:txBody>
      </p:sp>
      <p:pic>
        <p:nvPicPr>
          <p:cNvPr id="2050" name="Picture 2" descr="Image result for wireless ar vr 802.11ad">
            <a:extLst>
              <a:ext uri="{FF2B5EF4-FFF2-40B4-BE49-F238E27FC236}">
                <a16:creationId xmlns:a16="http://schemas.microsoft.com/office/drawing/2014/main" id="{119E4439-CADD-4DD4-8231-B460C585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1" y="2635816"/>
            <a:ext cx="5003657" cy="24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D3DC52-B68D-4D8E-9AB1-471B92DE6566}"/>
              </a:ext>
            </a:extLst>
          </p:cNvPr>
          <p:cNvSpPr/>
          <p:nvPr/>
        </p:nvSpPr>
        <p:spPr>
          <a:xfrm>
            <a:off x="2356338" y="52561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https://www.cnet.com/news/qualcomms-new-wireless-vr-headsets-work-with-pcs-too/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57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ideas - 5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376" y="1399591"/>
            <a:ext cx="7989760" cy="5312935"/>
          </a:xfrm>
        </p:spPr>
        <p:txBody>
          <a:bodyPr>
            <a:normAutofit/>
          </a:bodyPr>
          <a:lstStyle/>
          <a:p>
            <a:r>
              <a:rPr lang="en-US" sz="2400" dirty="0"/>
              <a:t>Bluetooth beacons for context detection</a:t>
            </a:r>
          </a:p>
          <a:p>
            <a:pPr lvl="1"/>
            <a:r>
              <a:rPr lang="en-US" sz="2000" dirty="0"/>
              <a:t>Detect user’s proximity </a:t>
            </a:r>
          </a:p>
          <a:p>
            <a:pPr lvl="1"/>
            <a:r>
              <a:rPr lang="en-US" sz="2000" dirty="0"/>
              <a:t>Bluetooth low energy broadcast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57</a:t>
            </a:fld>
            <a:endParaRPr lang="en-US" dirty="0"/>
          </a:p>
        </p:txBody>
      </p:sp>
      <p:pic>
        <p:nvPicPr>
          <p:cNvPr id="6" name="Picture 2" descr="http://www.reallusion.com/ContentStore/image/cta/20120508013527795/PM201205080135059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30835" r="6924" b="14421"/>
          <a:stretch/>
        </p:blipFill>
        <p:spPr bwMode="auto">
          <a:xfrm>
            <a:off x="2892628" y="3151342"/>
            <a:ext cx="3541304" cy="20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9042" y="3151342"/>
            <a:ext cx="1313867" cy="1907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068193" y="3378494"/>
            <a:ext cx="1052390" cy="1716793"/>
            <a:chOff x="5143500" y="2644381"/>
            <a:chExt cx="1159669" cy="1749694"/>
          </a:xfrm>
        </p:grpSpPr>
        <p:pic>
          <p:nvPicPr>
            <p:cNvPr id="16" name="Picture 6" descr="http://www.savetheinternet.com/sites/default/files/icon--pres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2599" r="25000" b="8425"/>
            <a:stretch/>
          </p:blipFill>
          <p:spPr bwMode="auto">
            <a:xfrm>
              <a:off x="5334000" y="2644382"/>
              <a:ext cx="969169" cy="1749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143500" y="2644381"/>
              <a:ext cx="381000" cy="491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http://images.clipartpanda.com/smartphone-clipart-smartphone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36" y="3752330"/>
            <a:ext cx="130668" cy="2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22438" y="4986668"/>
            <a:ext cx="1867074" cy="48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7796" y="2876062"/>
            <a:ext cx="4156358" cy="276638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6003">
            <a:off x="3972600" y="3673431"/>
            <a:ext cx="223835" cy="2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6003">
            <a:off x="3937094" y="4280637"/>
            <a:ext cx="223835" cy="2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1200">
            <a:off x="5111008" y="3506041"/>
            <a:ext cx="223835" cy="2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1200">
            <a:off x="5184561" y="4169607"/>
            <a:ext cx="223835" cy="2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22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walking human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27" y="2183529"/>
            <a:ext cx="4030694" cy="34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ideas - 6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10" y="1235309"/>
            <a:ext cx="7613780" cy="5303604"/>
          </a:xfrm>
        </p:spPr>
        <p:txBody>
          <a:bodyPr>
            <a:normAutofit/>
          </a:bodyPr>
          <a:lstStyle/>
          <a:p>
            <a:r>
              <a:rPr lang="en-US" sz="2400" dirty="0"/>
              <a:t>Wrist-worn wearable pedometer</a:t>
            </a:r>
          </a:p>
          <a:p>
            <a:pPr lvl="1"/>
            <a:r>
              <a:rPr lang="en-US" sz="2000" dirty="0"/>
              <a:t>Use smartphone sensors for activity monitoring</a:t>
            </a:r>
          </a:p>
          <a:p>
            <a:pPr lvl="1"/>
            <a:r>
              <a:rPr lang="en-US" sz="2000" dirty="0"/>
              <a:t>Interface with a wireless network for additional fidelity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Cross 4"/>
          <p:cNvSpPr/>
          <p:nvPr/>
        </p:nvSpPr>
        <p:spPr>
          <a:xfrm rot="19247541">
            <a:off x="5870823" y="3670886"/>
            <a:ext cx="148150" cy="292005"/>
          </a:xfrm>
          <a:prstGeom prst="plus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795207" y="3976846"/>
            <a:ext cx="1100117" cy="389877"/>
          </a:xfrm>
          <a:custGeom>
            <a:avLst/>
            <a:gdLst>
              <a:gd name="connsiteX0" fmla="*/ 0 w 979715"/>
              <a:gd name="connsiteY0" fmla="*/ 0 h 261257"/>
              <a:gd name="connsiteX1" fmla="*/ 438539 w 979715"/>
              <a:gd name="connsiteY1" fmla="*/ 261257 h 261257"/>
              <a:gd name="connsiteX2" fmla="*/ 979715 w 979715"/>
              <a:gd name="connsiteY2" fmla="*/ 0 h 261257"/>
              <a:gd name="connsiteX3" fmla="*/ 979715 w 979715"/>
              <a:gd name="connsiteY3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715" h="261257">
                <a:moveTo>
                  <a:pt x="0" y="0"/>
                </a:moveTo>
                <a:cubicBezTo>
                  <a:pt x="137626" y="130628"/>
                  <a:pt x="275253" y="261257"/>
                  <a:pt x="438539" y="261257"/>
                </a:cubicBezTo>
                <a:cubicBezTo>
                  <a:pt x="601825" y="261257"/>
                  <a:pt x="979715" y="0"/>
                  <a:pt x="979715" y="0"/>
                </a:cubicBezTo>
                <a:lnTo>
                  <a:pt x="979715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3649" y="2646537"/>
            <a:ext cx="361561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Measure and process the accelerometer and gyroscope sensor data to count steps or recognize activities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94472" y="3415001"/>
            <a:ext cx="641219" cy="32657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87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ideas - 7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Gesture recognition using wearable sensors</a:t>
            </a:r>
          </a:p>
          <a:p>
            <a:pPr lvl="1"/>
            <a:r>
              <a:rPr lang="en-US" sz="2000" dirty="0"/>
              <a:t>Design remote interaction applications</a:t>
            </a:r>
          </a:p>
          <a:p>
            <a:pPr lvl="1"/>
            <a:r>
              <a:rPr lang="en-US" sz="2000" dirty="0"/>
              <a:t>American sign language recognition</a:t>
            </a:r>
          </a:p>
          <a:p>
            <a:pPr lvl="1"/>
            <a:r>
              <a:rPr lang="en-US" sz="2000" dirty="0"/>
              <a:t>Use Bluetooth communication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991" y="2431412"/>
            <a:ext cx="3004457" cy="190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13" y="2431411"/>
            <a:ext cx="3032912" cy="18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Welcome to CS 655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General information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objectives and topics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Course structure and grading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Policies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Project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ideas - 8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030" y="1132672"/>
            <a:ext cx="7373940" cy="5406241"/>
          </a:xfrm>
        </p:spPr>
        <p:txBody>
          <a:bodyPr>
            <a:normAutofit/>
          </a:bodyPr>
          <a:lstStyle/>
          <a:p>
            <a:r>
              <a:rPr lang="en-US" sz="2400" dirty="0"/>
              <a:t>Monitor heart rate using smartwatch</a:t>
            </a:r>
          </a:p>
          <a:p>
            <a:pPr lvl="1"/>
            <a:r>
              <a:rPr lang="en-US" sz="2000" dirty="0"/>
              <a:t>Visible light signal reflection at different wavelengths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Challenge – accuracy in presence of motion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60</a:t>
            </a:fld>
            <a:endParaRPr lang="en-US" dirty="0"/>
          </a:p>
        </p:txBody>
      </p:sp>
      <p:pic>
        <p:nvPicPr>
          <p:cNvPr id="11266" name="Picture 2" descr="http://cdn.shopify.com/s/files/1/0100/6632/products/Screen_Shot_2012-09-24_at_2.24.20_PM.png?v=13485112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936" r="50031" b="31757"/>
          <a:stretch/>
        </p:blipFill>
        <p:spPr bwMode="auto">
          <a:xfrm>
            <a:off x="6289350" y="2827512"/>
            <a:ext cx="2098011" cy="17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030" y="5937697"/>
            <a:ext cx="7490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[2] </a:t>
            </a:r>
            <a:r>
              <a:rPr lang="en-US" sz="1400" i="1" dirty="0">
                <a:hlinkClick r:id="rId3"/>
              </a:rPr>
              <a:t>http://pulsesensor.com/products/pulse-sensor-amped</a:t>
            </a:r>
            <a:endParaRPr lang="en-US" sz="1400" i="1" dirty="0"/>
          </a:p>
          <a:p>
            <a:r>
              <a:rPr lang="en-US" sz="1400" i="1" dirty="0"/>
              <a:t>[3] Tamura, T.; Maeda, Y.; </a:t>
            </a:r>
            <a:r>
              <a:rPr lang="en-US" sz="1400" i="1" dirty="0" err="1"/>
              <a:t>Sekine</a:t>
            </a:r>
            <a:r>
              <a:rPr lang="en-US" sz="1400" i="1" dirty="0"/>
              <a:t>, M.; Yoshida, M. Wearable </a:t>
            </a:r>
            <a:r>
              <a:rPr lang="en-US" sz="1400" i="1" dirty="0" err="1"/>
              <a:t>Photoplethysmographic</a:t>
            </a:r>
            <a:r>
              <a:rPr lang="en-US" sz="1400" i="1" dirty="0"/>
              <a:t> Sensors—Past and Present. Electronics </a:t>
            </a:r>
            <a:r>
              <a:rPr lang="en-US" sz="1400" b="1" i="1" dirty="0"/>
              <a:t>2014</a:t>
            </a:r>
            <a:r>
              <a:rPr lang="en-US" sz="1400" i="1" dirty="0"/>
              <a:t>,3, 282-302.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00199" y="3041773"/>
            <a:ext cx="175415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00199" y="3041773"/>
            <a:ext cx="1763485" cy="363894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0199" y="3405667"/>
            <a:ext cx="1763485" cy="363894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00198" y="3405667"/>
            <a:ext cx="175415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0199" y="3769560"/>
            <a:ext cx="1763485" cy="36389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09529" y="4133454"/>
            <a:ext cx="175415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09529" y="4141915"/>
            <a:ext cx="1763485" cy="381930"/>
          </a:xfrm>
          <a:prstGeom prst="rect">
            <a:avLst/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00198" y="3769560"/>
            <a:ext cx="175415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00197" y="4515443"/>
            <a:ext cx="175415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09529" y="3044881"/>
            <a:ext cx="175415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3881535" y="4195650"/>
            <a:ext cx="539493" cy="346030"/>
          </a:xfrm>
          <a:custGeom>
            <a:avLst/>
            <a:gdLst>
              <a:gd name="connsiteX0" fmla="*/ 34594 w 539493"/>
              <a:gd name="connsiteY0" fmla="*/ 355361 h 377531"/>
              <a:gd name="connsiteX1" fmla="*/ 53256 w 539493"/>
              <a:gd name="connsiteY1" fmla="*/ 206071 h 377531"/>
              <a:gd name="connsiteX2" fmla="*/ 146562 w 539493"/>
              <a:gd name="connsiteY2" fmla="*/ 252724 h 377531"/>
              <a:gd name="connsiteX3" fmla="*/ 249198 w 539493"/>
              <a:gd name="connsiteY3" fmla="*/ 243394 h 377531"/>
              <a:gd name="connsiteX4" fmla="*/ 351835 w 539493"/>
              <a:gd name="connsiteY4" fmla="*/ 798 h 377531"/>
              <a:gd name="connsiteX5" fmla="*/ 529117 w 539493"/>
              <a:gd name="connsiteY5" fmla="*/ 336700 h 377531"/>
              <a:gd name="connsiteX6" fmla="*/ 34594 w 539493"/>
              <a:gd name="connsiteY6" fmla="*/ 355361 h 37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93" h="377531">
                <a:moveTo>
                  <a:pt x="34594" y="355361"/>
                </a:moveTo>
                <a:cubicBezTo>
                  <a:pt x="-44716" y="333590"/>
                  <a:pt x="34595" y="223177"/>
                  <a:pt x="53256" y="206071"/>
                </a:cubicBezTo>
                <a:cubicBezTo>
                  <a:pt x="71917" y="188965"/>
                  <a:pt x="113905" y="246504"/>
                  <a:pt x="146562" y="252724"/>
                </a:cubicBezTo>
                <a:cubicBezTo>
                  <a:pt x="179219" y="258944"/>
                  <a:pt x="214986" y="285382"/>
                  <a:pt x="249198" y="243394"/>
                </a:cubicBezTo>
                <a:cubicBezTo>
                  <a:pt x="283410" y="201406"/>
                  <a:pt x="305182" y="-14753"/>
                  <a:pt x="351835" y="798"/>
                </a:cubicBezTo>
                <a:cubicBezTo>
                  <a:pt x="398488" y="16349"/>
                  <a:pt x="585101" y="274496"/>
                  <a:pt x="529117" y="336700"/>
                </a:cubicBezTo>
                <a:cubicBezTo>
                  <a:pt x="473133" y="398904"/>
                  <a:pt x="113904" y="377132"/>
                  <a:pt x="34594" y="355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64587" y="4195650"/>
            <a:ext cx="539493" cy="346030"/>
          </a:xfrm>
          <a:custGeom>
            <a:avLst/>
            <a:gdLst>
              <a:gd name="connsiteX0" fmla="*/ 34594 w 539493"/>
              <a:gd name="connsiteY0" fmla="*/ 355361 h 377531"/>
              <a:gd name="connsiteX1" fmla="*/ 53256 w 539493"/>
              <a:gd name="connsiteY1" fmla="*/ 206071 h 377531"/>
              <a:gd name="connsiteX2" fmla="*/ 146562 w 539493"/>
              <a:gd name="connsiteY2" fmla="*/ 252724 h 377531"/>
              <a:gd name="connsiteX3" fmla="*/ 249198 w 539493"/>
              <a:gd name="connsiteY3" fmla="*/ 243394 h 377531"/>
              <a:gd name="connsiteX4" fmla="*/ 351835 w 539493"/>
              <a:gd name="connsiteY4" fmla="*/ 798 h 377531"/>
              <a:gd name="connsiteX5" fmla="*/ 529117 w 539493"/>
              <a:gd name="connsiteY5" fmla="*/ 336700 h 377531"/>
              <a:gd name="connsiteX6" fmla="*/ 34594 w 539493"/>
              <a:gd name="connsiteY6" fmla="*/ 355361 h 37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93" h="377531">
                <a:moveTo>
                  <a:pt x="34594" y="355361"/>
                </a:moveTo>
                <a:cubicBezTo>
                  <a:pt x="-44716" y="333590"/>
                  <a:pt x="34595" y="223177"/>
                  <a:pt x="53256" y="206071"/>
                </a:cubicBezTo>
                <a:cubicBezTo>
                  <a:pt x="71917" y="188965"/>
                  <a:pt x="113905" y="246504"/>
                  <a:pt x="146562" y="252724"/>
                </a:cubicBezTo>
                <a:cubicBezTo>
                  <a:pt x="179219" y="258944"/>
                  <a:pt x="214986" y="285382"/>
                  <a:pt x="249198" y="243394"/>
                </a:cubicBezTo>
                <a:cubicBezTo>
                  <a:pt x="283410" y="201406"/>
                  <a:pt x="305182" y="-14753"/>
                  <a:pt x="351835" y="798"/>
                </a:cubicBezTo>
                <a:cubicBezTo>
                  <a:pt x="398488" y="16349"/>
                  <a:pt x="585101" y="274496"/>
                  <a:pt x="529117" y="336700"/>
                </a:cubicBezTo>
                <a:cubicBezTo>
                  <a:pt x="473133" y="398904"/>
                  <a:pt x="113904" y="377132"/>
                  <a:pt x="34594" y="355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848093" y="4199793"/>
            <a:ext cx="539493" cy="346030"/>
          </a:xfrm>
          <a:custGeom>
            <a:avLst/>
            <a:gdLst>
              <a:gd name="connsiteX0" fmla="*/ 34594 w 539493"/>
              <a:gd name="connsiteY0" fmla="*/ 355361 h 377531"/>
              <a:gd name="connsiteX1" fmla="*/ 53256 w 539493"/>
              <a:gd name="connsiteY1" fmla="*/ 206071 h 377531"/>
              <a:gd name="connsiteX2" fmla="*/ 146562 w 539493"/>
              <a:gd name="connsiteY2" fmla="*/ 252724 h 377531"/>
              <a:gd name="connsiteX3" fmla="*/ 249198 w 539493"/>
              <a:gd name="connsiteY3" fmla="*/ 243394 h 377531"/>
              <a:gd name="connsiteX4" fmla="*/ 351835 w 539493"/>
              <a:gd name="connsiteY4" fmla="*/ 798 h 377531"/>
              <a:gd name="connsiteX5" fmla="*/ 529117 w 539493"/>
              <a:gd name="connsiteY5" fmla="*/ 336700 h 377531"/>
              <a:gd name="connsiteX6" fmla="*/ 34594 w 539493"/>
              <a:gd name="connsiteY6" fmla="*/ 355361 h 37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93" h="377531">
                <a:moveTo>
                  <a:pt x="34594" y="355361"/>
                </a:moveTo>
                <a:cubicBezTo>
                  <a:pt x="-44716" y="333590"/>
                  <a:pt x="34595" y="223177"/>
                  <a:pt x="53256" y="206071"/>
                </a:cubicBezTo>
                <a:cubicBezTo>
                  <a:pt x="71917" y="188965"/>
                  <a:pt x="113905" y="246504"/>
                  <a:pt x="146562" y="252724"/>
                </a:cubicBezTo>
                <a:cubicBezTo>
                  <a:pt x="179219" y="258944"/>
                  <a:pt x="214986" y="285382"/>
                  <a:pt x="249198" y="243394"/>
                </a:cubicBezTo>
                <a:cubicBezTo>
                  <a:pt x="283410" y="201406"/>
                  <a:pt x="305182" y="-14753"/>
                  <a:pt x="351835" y="798"/>
                </a:cubicBezTo>
                <a:cubicBezTo>
                  <a:pt x="398488" y="16349"/>
                  <a:pt x="585101" y="274496"/>
                  <a:pt x="529117" y="336700"/>
                </a:cubicBezTo>
                <a:cubicBezTo>
                  <a:pt x="473133" y="398904"/>
                  <a:pt x="113904" y="377132"/>
                  <a:pt x="34594" y="355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331145" y="4199793"/>
            <a:ext cx="539493" cy="346030"/>
          </a:xfrm>
          <a:custGeom>
            <a:avLst/>
            <a:gdLst>
              <a:gd name="connsiteX0" fmla="*/ 34594 w 539493"/>
              <a:gd name="connsiteY0" fmla="*/ 355361 h 377531"/>
              <a:gd name="connsiteX1" fmla="*/ 53256 w 539493"/>
              <a:gd name="connsiteY1" fmla="*/ 206071 h 377531"/>
              <a:gd name="connsiteX2" fmla="*/ 146562 w 539493"/>
              <a:gd name="connsiteY2" fmla="*/ 252724 h 377531"/>
              <a:gd name="connsiteX3" fmla="*/ 249198 w 539493"/>
              <a:gd name="connsiteY3" fmla="*/ 243394 h 377531"/>
              <a:gd name="connsiteX4" fmla="*/ 351835 w 539493"/>
              <a:gd name="connsiteY4" fmla="*/ 798 h 377531"/>
              <a:gd name="connsiteX5" fmla="*/ 529117 w 539493"/>
              <a:gd name="connsiteY5" fmla="*/ 336700 h 377531"/>
              <a:gd name="connsiteX6" fmla="*/ 34594 w 539493"/>
              <a:gd name="connsiteY6" fmla="*/ 355361 h 37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93" h="377531">
                <a:moveTo>
                  <a:pt x="34594" y="355361"/>
                </a:moveTo>
                <a:cubicBezTo>
                  <a:pt x="-44716" y="333590"/>
                  <a:pt x="34595" y="223177"/>
                  <a:pt x="53256" y="206071"/>
                </a:cubicBezTo>
                <a:cubicBezTo>
                  <a:pt x="71917" y="188965"/>
                  <a:pt x="113905" y="246504"/>
                  <a:pt x="146562" y="252724"/>
                </a:cubicBezTo>
                <a:cubicBezTo>
                  <a:pt x="179219" y="258944"/>
                  <a:pt x="214986" y="285382"/>
                  <a:pt x="249198" y="243394"/>
                </a:cubicBezTo>
                <a:cubicBezTo>
                  <a:pt x="283410" y="201406"/>
                  <a:pt x="305182" y="-14753"/>
                  <a:pt x="351835" y="798"/>
                </a:cubicBezTo>
                <a:cubicBezTo>
                  <a:pt x="398488" y="16349"/>
                  <a:pt x="585101" y="274496"/>
                  <a:pt x="529117" y="336700"/>
                </a:cubicBezTo>
                <a:cubicBezTo>
                  <a:pt x="473133" y="398904"/>
                  <a:pt x="113904" y="377132"/>
                  <a:pt x="34594" y="355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00197" y="4518554"/>
            <a:ext cx="175415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 rot="19760764">
            <a:off x="4258355" y="2681370"/>
            <a:ext cx="212462" cy="382555"/>
          </a:xfrm>
          <a:prstGeom prst="down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3129901">
            <a:off x="5067596" y="2664318"/>
            <a:ext cx="212462" cy="382555"/>
          </a:xfrm>
          <a:prstGeom prst="down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01271" y="2369534"/>
            <a:ext cx="1054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58994" y="2372926"/>
            <a:ext cx="126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Reflection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78331" y="3047840"/>
            <a:ext cx="159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Skin and tissues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22721" r="18266" b="24762"/>
          <a:stretch/>
        </p:blipFill>
        <p:spPr>
          <a:xfrm>
            <a:off x="1045242" y="3103830"/>
            <a:ext cx="2120073" cy="1264835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3293706" y="3686496"/>
            <a:ext cx="407565" cy="19503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763403" y="3689892"/>
            <a:ext cx="407565" cy="19503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17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ideas - 9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Proximity based authentication</a:t>
            </a:r>
          </a:p>
          <a:p>
            <a:pPr lvl="1"/>
            <a:r>
              <a:rPr lang="en-US" sz="2000" dirty="0"/>
              <a:t>Detect the distance between your personal devices (smartphone and laptop)</a:t>
            </a:r>
          </a:p>
          <a:p>
            <a:pPr lvl="1"/>
            <a:r>
              <a:rPr lang="en-US" sz="2000" dirty="0"/>
              <a:t>Use the distance to authenticate</a:t>
            </a:r>
          </a:p>
          <a:p>
            <a:pPr lvl="1"/>
            <a:r>
              <a:rPr lang="en-US" sz="2000" dirty="0"/>
              <a:t>Example – if users smartphone is closer to her laptop, infer user’s presence and unlock laptop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Use audio waves - propagation time to determine distance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61</a:t>
            </a:fld>
            <a:endParaRPr lang="en-US" dirty="0"/>
          </a:p>
        </p:txBody>
      </p:sp>
      <p:pic>
        <p:nvPicPr>
          <p:cNvPr id="18" name="Picture 2" descr="Image result for walking hu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64" y="2621902"/>
            <a:ext cx="3890746" cy="33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8573">
            <a:off x="5342044" y="3945428"/>
            <a:ext cx="318552" cy="4507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66" y="3741576"/>
            <a:ext cx="908757" cy="84912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2855167" y="4166136"/>
            <a:ext cx="2381161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84936" y="3802731"/>
            <a:ext cx="146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Measure distance</a:t>
            </a:r>
          </a:p>
        </p:txBody>
      </p:sp>
    </p:spTree>
    <p:extLst>
      <p:ext uri="{BB962C8B-B14F-4D97-AF65-F5344CB8AC3E}">
        <p14:creationId xmlns:p14="http://schemas.microsoft.com/office/powerpoint/2010/main" val="741441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ideas – 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5955687" cy="5860472"/>
          </a:xfrm>
        </p:spPr>
        <p:txBody>
          <a:bodyPr>
            <a:normAutofit/>
          </a:bodyPr>
          <a:lstStyle/>
          <a:p>
            <a:r>
              <a:rPr lang="en-US" sz="2400" dirty="0"/>
              <a:t>Dynamic barcodes using LEDs</a:t>
            </a:r>
          </a:p>
          <a:p>
            <a:pPr lvl="1"/>
            <a:r>
              <a:rPr lang="en-US" sz="2000" dirty="0"/>
              <a:t>Transmit information through LED, receive through smartphone camera</a:t>
            </a:r>
          </a:p>
          <a:p>
            <a:pPr lvl="1"/>
            <a:r>
              <a:rPr lang="en-US" sz="2000" dirty="0"/>
              <a:t>Visible light communication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Characterize energy consumption of </a:t>
            </a:r>
            <a:r>
              <a:rPr lang="en-US" sz="2400" dirty="0" err="1"/>
              <a:t>IoT</a:t>
            </a:r>
            <a:r>
              <a:rPr lang="en-US" sz="2400" dirty="0"/>
              <a:t> protocols</a:t>
            </a:r>
          </a:p>
          <a:p>
            <a:pPr lvl="1"/>
            <a:r>
              <a:rPr lang="en-US" sz="2000" dirty="0"/>
              <a:t>Smart homes, smart buildings applications</a:t>
            </a:r>
          </a:p>
          <a:p>
            <a:pPr lvl="1"/>
            <a:r>
              <a:rPr lang="en-US" sz="2000" dirty="0"/>
              <a:t>Compare MQTT, </a:t>
            </a:r>
            <a:r>
              <a:rPr lang="en-US" sz="2000" dirty="0" err="1"/>
              <a:t>CoAP</a:t>
            </a:r>
            <a:r>
              <a:rPr lang="en-US" sz="2000" dirty="0"/>
              <a:t> etc. in terms of battery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22970" r="14324"/>
          <a:stretch/>
        </p:blipFill>
        <p:spPr>
          <a:xfrm rot="5400000">
            <a:off x="5900701" y="1081566"/>
            <a:ext cx="2311023" cy="22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525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ideas – 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5545140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Coverage for mobile clients in 60 GHz millimeter wave WLANs</a:t>
            </a:r>
          </a:p>
          <a:p>
            <a:pPr lvl="1"/>
            <a:r>
              <a:rPr lang="en-US" sz="2000" dirty="0" err="1"/>
              <a:t>Beamwidth</a:t>
            </a:r>
            <a:r>
              <a:rPr lang="en-US" sz="2000" dirty="0"/>
              <a:t> adaptation – directionality</a:t>
            </a:r>
          </a:p>
          <a:p>
            <a:pPr lvl="1"/>
            <a:r>
              <a:rPr lang="en-US" sz="2000" dirty="0"/>
              <a:t>Simulations in NS-3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Routing protocols for multi-drone networks</a:t>
            </a:r>
          </a:p>
          <a:p>
            <a:pPr lvl="1"/>
            <a:r>
              <a:rPr lang="en-US" sz="2000" dirty="0"/>
              <a:t>Design drone mobility models as per an application domain (i.e. precision farming)</a:t>
            </a:r>
          </a:p>
          <a:p>
            <a:pPr lvl="1"/>
            <a:r>
              <a:rPr lang="en-US" sz="2000" dirty="0"/>
              <a:t>Evaluate routing protocols and provide improvements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484" y="961052"/>
            <a:ext cx="3149707" cy="1939816"/>
          </a:xfrm>
          <a:prstGeom prst="rect">
            <a:avLst/>
          </a:prstGeom>
        </p:spPr>
      </p:pic>
      <p:pic>
        <p:nvPicPr>
          <p:cNvPr id="12290" name="Picture 2" descr="Image result for micro drone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26" y="3886500"/>
            <a:ext cx="551131" cy="5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micro drone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08" y="4348692"/>
            <a:ext cx="551131" cy="5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icro drone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71" y="4671537"/>
            <a:ext cx="551131" cy="5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micro drone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54" y="3886499"/>
            <a:ext cx="551131" cy="5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icro drone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57" y="4845859"/>
            <a:ext cx="551131" cy="5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micro drone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91" y="4891717"/>
            <a:ext cx="551131" cy="5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3" b="29618"/>
          <a:stretch/>
        </p:blipFill>
        <p:spPr>
          <a:xfrm>
            <a:off x="6928336" y="5780506"/>
            <a:ext cx="654619" cy="672111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0" idx="2"/>
          </p:cNvCxnSpPr>
          <p:nvPr/>
        </p:nvCxnSpPr>
        <p:spPr>
          <a:xfrm flipH="1">
            <a:off x="6141354" y="4437630"/>
            <a:ext cx="275566" cy="408229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  <a:endCxn id="12290" idx="1"/>
          </p:cNvCxnSpPr>
          <p:nvPr/>
        </p:nvCxnSpPr>
        <p:spPr>
          <a:xfrm>
            <a:off x="6692485" y="4162065"/>
            <a:ext cx="393441" cy="1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290" idx="3"/>
          </p:cNvCxnSpPr>
          <p:nvPr/>
        </p:nvCxnSpPr>
        <p:spPr>
          <a:xfrm>
            <a:off x="7637057" y="4162066"/>
            <a:ext cx="275565" cy="275564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290" idx="2"/>
          </p:cNvCxnSpPr>
          <p:nvPr/>
        </p:nvCxnSpPr>
        <p:spPr>
          <a:xfrm flipH="1">
            <a:off x="7132835" y="4437631"/>
            <a:ext cx="228657" cy="275565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285236" y="4865596"/>
            <a:ext cx="359016" cy="81506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9" idx="1"/>
          </p:cNvCxnSpPr>
          <p:nvPr/>
        </p:nvCxnSpPr>
        <p:spPr>
          <a:xfrm flipV="1">
            <a:off x="6343722" y="4947103"/>
            <a:ext cx="309049" cy="220180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43722" y="5334790"/>
            <a:ext cx="742204" cy="571488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464744" y="5278055"/>
            <a:ext cx="290289" cy="577801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785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ideas – 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3" y="852055"/>
            <a:ext cx="8775485" cy="5860472"/>
          </a:xfrm>
        </p:spPr>
        <p:txBody>
          <a:bodyPr>
            <a:normAutofit/>
          </a:bodyPr>
          <a:lstStyle/>
          <a:p>
            <a:r>
              <a:rPr lang="en-US" sz="2400" dirty="0"/>
              <a:t>Vehicle to vehicle communication</a:t>
            </a:r>
          </a:p>
          <a:p>
            <a:pPr lvl="1"/>
            <a:r>
              <a:rPr lang="en-US" sz="2000" dirty="0"/>
              <a:t>Autonomous vehicles with high speed wireless links</a:t>
            </a:r>
          </a:p>
          <a:p>
            <a:pPr lvl="1"/>
            <a:r>
              <a:rPr lang="en-US" sz="2000" dirty="0"/>
              <a:t>V2I and V2V communication with 802.11p/DSRC</a:t>
            </a:r>
          </a:p>
          <a:p>
            <a:pPr lvl="1"/>
            <a:r>
              <a:rPr lang="en-US" sz="2000" dirty="0"/>
              <a:t>High density traffic, dynamic topologies</a:t>
            </a:r>
          </a:p>
          <a:p>
            <a:pPr lvl="1"/>
            <a:r>
              <a:rPr lang="en-US" sz="2000" dirty="0"/>
              <a:t>NS-3 simulation 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64</a:t>
            </a:fld>
            <a:endParaRPr lang="en-US" dirty="0"/>
          </a:p>
        </p:txBody>
      </p:sp>
      <p:pic>
        <p:nvPicPr>
          <p:cNvPr id="3074" name="Picture 2" descr="Image result for v2x communication">
            <a:extLst>
              <a:ext uri="{FF2B5EF4-FFF2-40B4-BE49-F238E27FC236}">
                <a16:creationId xmlns:a16="http://schemas.microsoft.com/office/drawing/2014/main" id="{BFCBCD4C-BB4F-4EAC-91A7-E876CF58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1" y="3309400"/>
            <a:ext cx="4464235" cy="2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26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Project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376" y="2004469"/>
            <a:ext cx="7353901" cy="3006070"/>
          </a:xfrm>
        </p:spPr>
        <p:txBody>
          <a:bodyPr>
            <a:normAutofit/>
          </a:bodyPr>
          <a:lstStyle/>
          <a:p>
            <a:r>
              <a:rPr lang="en-US" sz="2400" dirty="0"/>
              <a:t>And more…</a:t>
            </a:r>
          </a:p>
          <a:p>
            <a:endParaRPr lang="en-US" sz="2400" dirty="0"/>
          </a:p>
          <a:p>
            <a:r>
              <a:rPr lang="en-US" sz="2400" dirty="0"/>
              <a:t>Develop other novel ideas</a:t>
            </a:r>
            <a:endParaRPr lang="en-US" sz="1200" dirty="0"/>
          </a:p>
          <a:p>
            <a:pPr lvl="1"/>
            <a:r>
              <a:rPr lang="en-US" sz="2000" dirty="0"/>
              <a:t>Read related research and create new techniques/applications</a:t>
            </a:r>
          </a:p>
          <a:p>
            <a:pPr lvl="1"/>
            <a:r>
              <a:rPr lang="en-US" sz="2000" dirty="0"/>
              <a:t>Can result in a research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74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platform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13" y="974051"/>
            <a:ext cx="8176373" cy="5564862"/>
          </a:xfrm>
        </p:spPr>
        <p:txBody>
          <a:bodyPr>
            <a:normAutofit/>
          </a:bodyPr>
          <a:lstStyle/>
          <a:p>
            <a:r>
              <a:rPr lang="en-US" sz="2400" dirty="0"/>
              <a:t>Real devices</a:t>
            </a:r>
          </a:p>
          <a:p>
            <a:pPr lvl="1"/>
            <a:r>
              <a:rPr lang="en-US" sz="2000" dirty="0"/>
              <a:t>Smartphones, laptops, wearables, embedded platforms etc.</a:t>
            </a:r>
          </a:p>
          <a:p>
            <a:pPr lvl="1"/>
            <a:r>
              <a:rPr lang="en-US" sz="2000" dirty="0"/>
              <a:t>Highly encouraged </a:t>
            </a:r>
          </a:p>
          <a:p>
            <a:pPr lvl="1"/>
            <a:r>
              <a:rPr lang="en-US" sz="2000" dirty="0"/>
              <a:t>Limited hardware available – first come, first reserved</a:t>
            </a:r>
          </a:p>
          <a:p>
            <a:pPr lvl="1"/>
            <a:r>
              <a:rPr lang="en-US" sz="2000" dirty="0"/>
              <a:t>Start thinking about your project now!</a:t>
            </a:r>
          </a:p>
          <a:p>
            <a:pPr lvl="2"/>
            <a:r>
              <a:rPr lang="en-US" sz="1600" dirty="0"/>
              <a:t>What devices you will need? What you already have (smartphone, laptop)? What you need to borrow?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Simulators</a:t>
            </a:r>
          </a:p>
          <a:p>
            <a:pPr lvl="1"/>
            <a:r>
              <a:rPr lang="en-US" sz="2000" dirty="0"/>
              <a:t>Network simulators (e.g. NS3) or others</a:t>
            </a:r>
          </a:p>
          <a:p>
            <a:pPr lvl="1"/>
            <a:r>
              <a:rPr lang="en-US" sz="2000" dirty="0"/>
              <a:t>Develop own simulator using programming language of your choice (not recommended)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463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Next lecture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3" y="2696547"/>
            <a:ext cx="5094514" cy="37490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Wireless networking: </a:t>
            </a:r>
          </a:p>
          <a:p>
            <a:pPr marL="0" indent="0" algn="ctr">
              <a:buNone/>
            </a:pPr>
            <a:r>
              <a:rPr lang="en-US" sz="2400" dirty="0"/>
              <a:t>Medium Access Control (MAC) design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9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Learn about the state-of-the-art topics in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wireless networking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mobile computing</a:t>
            </a: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780522" y="2214751"/>
            <a:ext cx="2556588" cy="2593910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58816" y="2214751"/>
            <a:ext cx="2556588" cy="2593910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9895" y="3256389"/>
            <a:ext cx="166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Wireless networking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8295" y="3268826"/>
            <a:ext cx="166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</a:t>
            </a:r>
          </a:p>
          <a:p>
            <a:pPr algn="ctr"/>
            <a:r>
              <a:rPr lang="en-US" dirty="0"/>
              <a:t>computing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865" y="2708993"/>
            <a:ext cx="227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High-speed wireless connectivity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86966" y="4410276"/>
            <a:ext cx="227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Reliable connection and coverage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0887" y="5505068"/>
            <a:ext cx="2279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Energy consumption due to wireless networking on smartphones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36724" y="5617036"/>
            <a:ext cx="227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Smartphone indoor localization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961" y="4519132"/>
            <a:ext cx="227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Activity tracking and healthcare applications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8400" y="2842735"/>
            <a:ext cx="227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Smartphone and </a:t>
            </a:r>
          </a:p>
          <a:p>
            <a:pPr algn="ctr"/>
            <a:r>
              <a:rPr lang="en-US" sz="1400" dirty="0"/>
              <a:t>wearables sensing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08718" y="2842735"/>
            <a:ext cx="1082351" cy="8707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348205" y="4140608"/>
            <a:ext cx="1365380" cy="42464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13586" y="4048192"/>
            <a:ext cx="679578" cy="138845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05753" y="3902720"/>
            <a:ext cx="863674" cy="16023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47537" y="4253240"/>
            <a:ext cx="1047434" cy="43079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18719" y="2886273"/>
            <a:ext cx="1128642" cy="8433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Line Callout 2 14"/>
          <p:cNvSpPr/>
          <p:nvPr/>
        </p:nvSpPr>
        <p:spPr>
          <a:xfrm>
            <a:off x="6749144" y="1790546"/>
            <a:ext cx="2341984" cy="714106"/>
          </a:xfrm>
          <a:prstGeom prst="borderCallout2">
            <a:avLst>
              <a:gd name="adj1" fmla="val 51415"/>
              <a:gd name="adj2" fmla="val -763"/>
              <a:gd name="adj3" fmla="val 18750"/>
              <a:gd name="adj4" fmla="val -16667"/>
              <a:gd name="adj5" fmla="val 34103"/>
              <a:gd name="adj6" fmla="val -8371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11661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Why Wireless and Mobile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Wireless/mobile traffic continues to grow globally</a:t>
            </a:r>
          </a:p>
          <a:p>
            <a:pPr lvl="1"/>
            <a:r>
              <a:rPr lang="en-US" sz="2000" dirty="0"/>
              <a:t>Need to design, manage and sustain high-quality wireless networks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3994" y="5023138"/>
            <a:ext cx="60579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sz="2000" dirty="0"/>
              <a:t>We live in a world surrounded by mobile devices, generating tremendous amount of network traffic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0594" y="4476074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Cisco VNI report [1]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524" y="6204354"/>
            <a:ext cx="847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[1] Cisco Visual Networking index (VNI) 2017 predictions https://www.cisco.com/c/en/us/solutions/collateral/service-provider/visual-networking-index-vni/mobile-white-paper-c11-520862.pdf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3012" y="1884784"/>
            <a:ext cx="2052735" cy="4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06" y="1918335"/>
            <a:ext cx="5526588" cy="24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Mobile traffic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72" y="1166327"/>
            <a:ext cx="7697757" cy="5546200"/>
          </a:xfrm>
        </p:spPr>
        <p:txBody>
          <a:bodyPr>
            <a:normAutofit/>
          </a:bodyPr>
          <a:lstStyle/>
          <a:p>
            <a:r>
              <a:rPr lang="en-US" sz="2400" dirty="0"/>
              <a:t>Smartphones dominate the mobile traffic</a:t>
            </a:r>
          </a:p>
          <a:p>
            <a:pPr lvl="1"/>
            <a:r>
              <a:rPr lang="en-US" sz="2000" dirty="0"/>
              <a:t>Better understand networking/computing issues on smartphones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4492" y="6320189"/>
            <a:ext cx="203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Cisco VNI report [1]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4979" y="2104079"/>
            <a:ext cx="2052735" cy="4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04079"/>
            <a:ext cx="8985939" cy="37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5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5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7466</TotalTime>
  <Words>3498</Words>
  <Application>Microsoft Office PowerPoint</Application>
  <PresentationFormat>On-screen Show (4:3)</PresentationFormat>
  <Paragraphs>944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Welcome to CS 655</vt:lpstr>
      <vt:lpstr>CS 655: Wireless &amp; Mobile Computing</vt:lpstr>
      <vt:lpstr>CS 655: Wireless &amp; Mobile Computing</vt:lpstr>
      <vt:lpstr>[~]$ whoami &gt; _</vt:lpstr>
      <vt:lpstr>Welcome to CS 655</vt:lpstr>
      <vt:lpstr>Course Objectives</vt:lpstr>
      <vt:lpstr>Why Wireless and Mobile Computing?</vt:lpstr>
      <vt:lpstr>Mobile traffic</vt:lpstr>
      <vt:lpstr>(Many) more “smart” devices</vt:lpstr>
      <vt:lpstr>The rise of wearables</vt:lpstr>
      <vt:lpstr>Virtual Reality</vt:lpstr>
      <vt:lpstr>Mobile sensing and applications</vt:lpstr>
      <vt:lpstr>and the Internet-of-Things (IoTs).. </vt:lpstr>
      <vt:lpstr>WiFi leading the way</vt:lpstr>
      <vt:lpstr>Why WiFi (802.11) is the focus?</vt:lpstr>
      <vt:lpstr>Topic 1</vt:lpstr>
      <vt:lpstr>Topic 1</vt:lpstr>
      <vt:lpstr>Topic 2</vt:lpstr>
      <vt:lpstr>Topic 2</vt:lpstr>
      <vt:lpstr>Topic 2</vt:lpstr>
      <vt:lpstr>Topic 3</vt:lpstr>
      <vt:lpstr>Topic 3</vt:lpstr>
      <vt:lpstr>Topic 4</vt:lpstr>
      <vt:lpstr>Topic 4</vt:lpstr>
      <vt:lpstr>Topic 5</vt:lpstr>
      <vt:lpstr>Topic 5</vt:lpstr>
      <vt:lpstr>Topic 6</vt:lpstr>
      <vt:lpstr>Topic 6</vt:lpstr>
      <vt:lpstr>Topic 6</vt:lpstr>
      <vt:lpstr>If time permits..</vt:lpstr>
      <vt:lpstr>If time permits..</vt:lpstr>
      <vt:lpstr>Summary of outcomes</vt:lpstr>
      <vt:lpstr>PowerPoint Presentation</vt:lpstr>
      <vt:lpstr>Welcome to CS 655</vt:lpstr>
      <vt:lpstr>Course structure</vt:lpstr>
      <vt:lpstr>Grading</vt:lpstr>
      <vt:lpstr>Reviews (15%)</vt:lpstr>
      <vt:lpstr>Presentation (10%)</vt:lpstr>
      <vt:lpstr>Presentation (10%)</vt:lpstr>
      <vt:lpstr>Programming assignments (25%)</vt:lpstr>
      <vt:lpstr>Class participation (10%)</vt:lpstr>
      <vt:lpstr>Grading</vt:lpstr>
      <vt:lpstr>Welcome to CS 655</vt:lpstr>
      <vt:lpstr>Prerequisite</vt:lpstr>
      <vt:lpstr>Academic integrity</vt:lpstr>
      <vt:lpstr>Policies</vt:lpstr>
      <vt:lpstr>Late submission policy</vt:lpstr>
      <vt:lpstr>Welcome to CS 655</vt:lpstr>
      <vt:lpstr>Course project (40%)</vt:lpstr>
      <vt:lpstr>Project deliverable</vt:lpstr>
      <vt:lpstr>Project ideas</vt:lpstr>
      <vt:lpstr>Project ideas - I</vt:lpstr>
      <vt:lpstr>Project ideas - 2</vt:lpstr>
      <vt:lpstr>Project ideas - 3</vt:lpstr>
      <vt:lpstr>Project ideas - 4</vt:lpstr>
      <vt:lpstr>Project ideas - 5</vt:lpstr>
      <vt:lpstr>Project ideas - 6</vt:lpstr>
      <vt:lpstr>Project ideas - 7</vt:lpstr>
      <vt:lpstr>Project ideas - 8</vt:lpstr>
      <vt:lpstr>Project ideas - 9</vt:lpstr>
      <vt:lpstr>Project ideas – 10</vt:lpstr>
      <vt:lpstr>Project ideas – 11</vt:lpstr>
      <vt:lpstr>Project ideas – 12</vt:lpstr>
      <vt:lpstr>Project ideas</vt:lpstr>
      <vt:lpstr>Project platform</vt:lpstr>
      <vt:lpstr>Next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phpathak</cp:lastModifiedBy>
  <cp:revision>576</cp:revision>
  <dcterms:created xsi:type="dcterms:W3CDTF">2016-08-19T14:12:42Z</dcterms:created>
  <dcterms:modified xsi:type="dcterms:W3CDTF">2019-08-26T17:03:09Z</dcterms:modified>
</cp:coreProperties>
</file>