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70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80" r:id="rId26"/>
    <p:sldId id="279" r:id="rId27"/>
    <p:sldId id="281" r:id="rId28"/>
    <p:sldId id="282" r:id="rId29"/>
    <p:sldId id="283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E4D-E9CD-437E-A6F3-82991008C5EB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814F-3F43-42CB-9674-B387C1C9C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08A26-AD3E-4578-A58D-666E494E1B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A3F1C-C9E0-4D65-89A1-9BD64C8D7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EEA73-35D2-477F-A661-52CD754F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FD91-14F0-439C-AC5D-0D79505399AC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F18F-6613-4877-A6B2-724C59F1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01820-AEF5-40A8-B4EF-9444A3CD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7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6AEB-CB97-44D5-99BE-5D71C423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6ECE2-DFF2-49E5-A554-DA2C0EA5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3755C-FF0C-434B-BE73-4C96A035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4F7D-86EA-4E75-8D06-0B87963E31E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D12FF-03FD-4266-AEF0-BE0325A0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656D9-C958-450C-9BB7-37C5610F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0DF91-7E07-4D79-97B2-F12B636D6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FDC9B-5C56-41F6-A3A4-7C56C193E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635E9-4B2D-410A-ABE7-9E2A895DF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7294-3C68-4A86-87FD-8CF5B790C7AD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F2A86-7730-485F-BEED-083EE16D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0AC54-F6C4-4731-80C7-2F5D0EB3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17EC-C507-49A0-940A-C5E09403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DCC67-A8E5-43A5-A50D-D383407AE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58F9-5B8B-49F8-A82D-494BD6A0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384B0-B2C7-4882-9FB4-C1F7A54E39FB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48DF-1F4E-4CAC-AFAD-8CEB9776A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FA1BF-4885-4B14-A24A-A4A6C72F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E389-A1A6-43F2-832D-4BEB7942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D06DF-3C78-483D-8CC5-C092915DD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BAF8A-B59C-44A9-A78F-65E82B7F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6878-9EF2-43CC-897A-515278E7CC29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54FA6-6A23-4BF1-BA44-E7A737CD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F82E4-742C-4B7F-A986-BA2976FD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1EB1-A2D4-4B48-8684-0EEE8392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D5E7-68A5-464E-8ECA-236D134CE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AAFF2-4CD2-4599-A1BB-EB800B60F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4C73E-6CCE-4B1C-A0BB-802CF9EF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74E-F955-4B94-97E5-F91E9ACD6781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7D435-B1F0-43CD-9B92-9FBDFB31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97AB-87D1-449C-AAB5-9F000DD0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7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B9A2-201B-4879-AD98-4D5D1D904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235DD-877E-4E2D-B12D-9678537B8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C707B-B46A-4118-98C5-594B02408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03FC-EE76-49C9-B4D5-7F9BF068A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0B9523-8F7A-4FF3-9B31-9DDFF0739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BA118-12BF-4B77-B198-F70743B6D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82508-2D70-456B-9965-B05B9449D0E8}" type="datetime1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D4562-1823-44F3-B0C2-597E3C47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8921DC-9FA1-4297-9825-75BF3486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6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701B-6157-4600-B060-C981A8979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33755-E0C4-40AE-916C-78B864C1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E76C-5557-434F-A93C-5BFA5B3AA33F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B4B82-19A9-4032-AE2C-B1CB9D44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2E111-49E1-4F30-8DC0-F4279597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6EEB52-962B-42F2-AEB9-793DF160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2294-367A-47CB-ACE2-643346FAAEAB}" type="datetime1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9B757-E828-498B-BEDF-33F35946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9085D-CA72-4207-8EE1-CF7508C3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1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94A8-F0F3-4D20-B24E-809F9739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C6D39-4085-48B0-8E51-BE49F71D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4EE20-BECF-4EF8-9428-D35C07553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B1AD5-65AD-4E3E-9DAA-D5D6D480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664B-4FEE-447C-A6E7-865921130D3C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BE092-AEA4-4A61-85ED-AAD29CC84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118AD-88AD-41F4-BAFF-EC2FC5BA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AD96-B301-485B-8B16-536B0C0E1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09E60-AF5A-48FC-853D-44DB31FFE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BD638-113B-4A0E-BD27-6F434E1A6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066E1-7AD7-4B0B-BB0F-C7FB4B2E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69E3-CB83-4FAC-86EB-A282214CE603}" type="datetime1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51F78-6A6E-4B88-917C-7B92D838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C775C-B89D-4956-946A-499AB057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1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9D7A0-A8DC-4751-BF14-47DBE56C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1DF88-C2BC-46B9-956A-A623F57F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95FF2-40F1-4D7D-952F-F1B78A0CF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641C2-4638-4199-AB24-969E270F092F}" type="datetime1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42DE5-113A-42B3-811B-67C62F9C0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A6D54-C001-4FE4-9A91-233137530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50E5-9737-4F06-ACFE-1AF4CD0F2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nisarg/teaching/2556s19/slides/2556s19-L6.pdf" TargetMode="External"/><Relationship Id="rId7" Type="http://schemas.openxmlformats.org/officeDocument/2006/relationships/hyperlink" Target="https://www.youtube.com/watch?v=NQf_RqmJ9p8" TargetMode="External"/><Relationship Id="rId2" Type="http://schemas.openxmlformats.org/officeDocument/2006/relationships/hyperlink" Target="http://www.cs.toronto.edu/~nisarg/papers/Fair-Division-Tutori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cmu.edu/~15896/slides/896f18-5.pdf" TargetMode="External"/><Relationship Id="rId5" Type="http://schemas.openxmlformats.org/officeDocument/2006/relationships/hyperlink" Target="http://www.cs.cmu.edu/~15896/slides/896f18-2.pdf" TargetMode="External"/><Relationship Id="rId4" Type="http://schemas.openxmlformats.org/officeDocument/2006/relationships/hyperlink" Target="http://www.cs.cmu.edu/~15896/slides/896f18-1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F7B9-885A-4194-988C-531737107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Fair Division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2E31A-6916-4F69-A647-84C90BE8A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516A: Multi-Agent Systems</a:t>
            </a:r>
          </a:p>
          <a:p>
            <a:r>
              <a:rPr lang="en-US" dirty="0">
                <a:solidFill>
                  <a:srgbClr val="C00000"/>
                </a:solidFill>
              </a:rPr>
              <a:t>Sujoy Sikdar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7967-7E26-448F-9D6A-F3421AF4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12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34C30-40A6-44B0-A0BD-9F067628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Dubins-Spanier</a:t>
            </a:r>
            <a:r>
              <a:rPr lang="en-US" dirty="0"/>
              <a:t>: Query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1E5ED-FDF5-4328-B022-CACF30936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is the query complexity?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Satisfies Prop</a:t>
                </a:r>
              </a:p>
              <a:p>
                <a:pPr lvl="1"/>
                <a:r>
                  <a:rPr lang="en-US" sz="2800" dirty="0"/>
                  <a:t>EF?</a:t>
                </a:r>
              </a:p>
              <a:p>
                <a:r>
                  <a:rPr lang="en-US" dirty="0"/>
                  <a:t>Can we do better?</a:t>
                </a:r>
              </a:p>
              <a:p>
                <a:pPr lvl="1"/>
                <a:r>
                  <a:rPr lang="en-US" sz="2800" dirty="0"/>
                  <a:t>Even-Paz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b="0" dirty="0"/>
              </a:p>
              <a:p>
                <a:pPr lvl="1"/>
                <a:r>
                  <a:rPr lang="en-US" sz="2800" dirty="0"/>
                  <a:t>Asymptotically optimal: Any Prop protocol needs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queries [Edmonds &amp; </a:t>
                </a:r>
                <a:r>
                  <a:rPr lang="en-US" sz="2800" dirty="0" err="1"/>
                  <a:t>Pruhs</a:t>
                </a:r>
                <a:r>
                  <a:rPr lang="en-US" sz="2800" dirty="0"/>
                  <a:t>]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1E5ED-FDF5-4328-B022-CACF30936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332E9-33F6-46B4-BA51-4F5D83B4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4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2FC8-4FD4-430E-B514-2C66C6E0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89"/>
            <a:ext cx="10515600" cy="1325563"/>
          </a:xfrm>
        </p:spPr>
        <p:txBody>
          <a:bodyPr/>
          <a:lstStyle/>
          <a:p>
            <a:r>
              <a:rPr lang="en-US" dirty="0"/>
              <a:t>Envy-Freeness?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3BD88-1B7E-4762-9138-B19634ED28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4732"/>
                <a:ext cx="10515600" cy="48916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 Cut and Choose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Selfridge-Conway procedure</a:t>
                </a:r>
              </a:p>
              <a:p>
                <a:pPr lvl="2"/>
                <a:r>
                  <a:rPr lang="en-US" dirty="0"/>
                  <a:t>Discrete, number of cuts is not minimum</a:t>
                </a:r>
              </a:p>
              <a:p>
                <a:pPr lvl="1"/>
                <a:r>
                  <a:rPr lang="en-US" dirty="0" err="1"/>
                  <a:t>Stromquist</a:t>
                </a:r>
                <a:r>
                  <a:rPr lang="en-US" dirty="0"/>
                  <a:t> procedure</a:t>
                </a:r>
              </a:p>
              <a:p>
                <a:pPr lvl="2"/>
                <a:r>
                  <a:rPr lang="en-US" dirty="0"/>
                  <a:t>Continuous, four simultaneous moving knives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No known procedure with continuous pieces</a:t>
                </a:r>
              </a:p>
              <a:p>
                <a:pPr lvl="1"/>
                <a:r>
                  <a:rPr lang="en-US" dirty="0"/>
                  <a:t>Up to 5 cuts [</a:t>
                </a:r>
                <a:r>
                  <a:rPr lang="en-US" dirty="0" err="1"/>
                  <a:t>Barbanel</a:t>
                </a:r>
                <a:r>
                  <a:rPr lang="en-US" dirty="0"/>
                  <a:t> &amp; </a:t>
                </a:r>
                <a:r>
                  <a:rPr lang="en-US" dirty="0" err="1"/>
                  <a:t>Brams</a:t>
                </a:r>
                <a:r>
                  <a:rPr lang="en-US" dirty="0"/>
                  <a:t>, 2004]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[Aziz &amp; Mackenzie, 2016]: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protocol!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B3BD88-1B7E-4762-9138-B19634ED28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4732"/>
                <a:ext cx="10515600" cy="4891617"/>
              </a:xfrm>
              <a:blipFill>
                <a:blip r:embed="rId2"/>
                <a:stretch>
                  <a:fillRect t="-1993" b="-2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73E5D-4217-4269-A462-9EC6E14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E470-A6A8-47F7-A701-37123CA8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of Fairness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A5115-CBCA-40D3-B765-AB0CBAC9C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Social welfare (SW)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Price of EF:</a:t>
                </a:r>
              </a:p>
              <a:p>
                <a:pPr lvl="1"/>
                <a:r>
                  <a:rPr lang="en-US" sz="2800" dirty="0"/>
                  <a:t>Worst case (over valuation functions) ratio between:</a:t>
                </a:r>
              </a:p>
              <a:p>
                <a:pPr lvl="2"/>
                <a:r>
                  <a:rPr lang="en-US" sz="2800" dirty="0"/>
                  <a:t>SW of best allocation</a:t>
                </a:r>
              </a:p>
              <a:p>
                <a:pPr lvl="2"/>
                <a:r>
                  <a:rPr lang="en-US" sz="2800" dirty="0"/>
                  <a:t>SW of EF allocation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Caragiannis</a:t>
                </a:r>
                <a:r>
                  <a:rPr lang="en-US" dirty="0"/>
                  <a:t> et al., 2009]:</a:t>
                </a:r>
              </a:p>
              <a:p>
                <a:pPr lvl="1"/>
                <a:r>
                  <a:rPr lang="en-US" sz="2800" dirty="0"/>
                  <a:t>Price of Prop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sz="2800" b="0" dirty="0"/>
              </a:p>
              <a:p>
                <a:pPr lvl="2"/>
                <a:r>
                  <a:rPr lang="en-US" sz="2800" dirty="0"/>
                  <a:t>Price of EF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800" b="0" dirty="0"/>
                  <a:t>, upper bound?</a:t>
                </a:r>
              </a:p>
              <a:p>
                <a:pPr lvl="1"/>
                <a:r>
                  <a:rPr lang="en-US" sz="2800" dirty="0"/>
                  <a:t>Price of EQ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6A5115-CBCA-40D3-B765-AB0CBAC9C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143E6-491C-4610-85E8-EB2B1799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24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E98E-1835-4D50-AEAA-E3AF5AEB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Desiderata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8055-CB88-4185-973A-DC66F70F5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Pareto Optimality (PO)</a:t>
            </a:r>
          </a:p>
          <a:p>
            <a:pPr lvl="1"/>
            <a:r>
              <a:rPr lang="en-US" sz="2800" dirty="0"/>
              <a:t>Notion of efficiency</a:t>
            </a:r>
          </a:p>
          <a:p>
            <a:pPr lvl="1"/>
            <a:r>
              <a:rPr lang="en-US" sz="2800" dirty="0"/>
              <a:t>No “obviously better” allocation</a:t>
            </a:r>
          </a:p>
          <a:p>
            <a:r>
              <a:rPr lang="en-US" dirty="0"/>
              <a:t>Strategyproofness (SP) / Incentive Compatibility</a:t>
            </a:r>
          </a:p>
          <a:p>
            <a:pPr lvl="1"/>
            <a:r>
              <a:rPr lang="en-US" sz="2800" dirty="0"/>
              <a:t>No agent should be able to gain by misreporting their 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F25D1-65A7-42E5-8D95-4C390854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1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D87C-CC16-42FF-96C9-0FBC91C57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1325563"/>
          </a:xfrm>
        </p:spPr>
        <p:txBody>
          <a:bodyPr/>
          <a:lstStyle/>
          <a:p>
            <a:r>
              <a:rPr lang="en-US" dirty="0"/>
              <a:t>Pareto Optimality (+ EF)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2FCDC-6903-4586-827E-BE2B6DCA3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4627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/>
                  <a:t>Always Exists [Weller, 1985]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Nash-optimal allocation:</a:t>
                </a:r>
              </a:p>
              <a:p>
                <a:pPr lvl="1"/>
                <a:r>
                  <a:rPr lang="en-US" sz="2600" dirty="0"/>
                  <a:t>Nash </a:t>
                </a:r>
                <a:r>
                  <a:rPr lang="en-US" sz="2600" dirty="0" err="1"/>
                  <a:t>Welware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Nash optimal allocation (MNW):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00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dirty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600" dirty="0"/>
              </a:p>
              <a:p>
                <a:pPr lvl="2"/>
                <a:r>
                  <a:rPr lang="en-US" sz="2600" dirty="0"/>
                  <a:t>PO is easy to see</a:t>
                </a:r>
              </a:p>
              <a:p>
                <a:pPr lvl="2"/>
                <a:r>
                  <a:rPr lang="en-US" sz="2600" dirty="0"/>
                  <a:t>EF is non-trivial to prove</a:t>
                </a:r>
              </a:p>
              <a:p>
                <a:pPr lvl="1"/>
                <a:r>
                  <a:rPr lang="en-US" sz="2600" dirty="0"/>
                  <a:t>Hard to compute in general</a:t>
                </a:r>
              </a:p>
              <a:p>
                <a:pPr lvl="1"/>
                <a:r>
                  <a:rPr lang="en-US" sz="2600" dirty="0"/>
                  <a:t>Polynomial time for piecewise constant valuations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PO + EF + EQ not guaranteed to exist [</a:t>
                </a:r>
                <a:r>
                  <a:rPr lang="en-US" sz="2600" dirty="0" err="1"/>
                  <a:t>Barbanel</a:t>
                </a:r>
                <a:r>
                  <a:rPr lang="en-US" sz="2600" dirty="0"/>
                  <a:t> and </a:t>
                </a:r>
                <a:r>
                  <a:rPr lang="en-US" sz="2600" dirty="0" err="1"/>
                  <a:t>Brams</a:t>
                </a:r>
                <a:r>
                  <a:rPr lang="en-US" sz="2600" dirty="0"/>
                  <a:t>, 2011]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42FCDC-6903-4586-827E-BE2B6DCA3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4627"/>
                <a:ext cx="10515600" cy="4351338"/>
              </a:xfrm>
              <a:blipFill>
                <a:blip r:embed="rId2"/>
                <a:stretch>
                  <a:fillRect l="-928" t="-2101" b="-16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2AD9A-A893-4843-97F0-001183AC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72D1-0AE9-4861-8E60-7FFDADD4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Strategyproofness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77A6-AFB3-4885-8C8C-D207CF2D7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Deterministic:</a:t>
            </a:r>
          </a:p>
          <a:p>
            <a:pPr lvl="1"/>
            <a:r>
              <a:rPr lang="en-US" dirty="0"/>
              <a:t>[Menon &amp; Larson, 2017]: No deterministic SP mechanism is (even approximately) proportional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Randomized:</a:t>
            </a:r>
          </a:p>
          <a:p>
            <a:pPr lvl="1"/>
            <a:r>
              <a:rPr lang="en-US" dirty="0"/>
              <a:t>[Chen et al., 2013, Mosel &amp; </a:t>
            </a:r>
            <a:r>
              <a:rPr lang="en-US" dirty="0" err="1"/>
              <a:t>Tamuz</a:t>
            </a:r>
            <a:r>
              <a:rPr lang="en-US" dirty="0"/>
              <a:t>, 2010]: There is a randomized SP mechanisms that always returns an EF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5E513-C22C-425F-8E23-0F3D5E87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1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68F6-0BD1-4164-97D2-6C494B72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F04161-8F43-4850-8A60-E1D95F9B59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600" dirty="0"/>
                  <a:t>Perfect partition [Lyapunov, 1940]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of the cake such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That only cuts the cake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points [Alon, 1987]</a:t>
                </a:r>
              </a:p>
              <a:p>
                <a:pPr lvl="1"/>
                <a:r>
                  <a:rPr lang="en-US" sz="2600" dirty="0"/>
                  <a:t>Black box to design SP-in-expectation + EF mechanism</a:t>
                </a:r>
              </a:p>
              <a:p>
                <a:pPr lvl="2"/>
                <a:r>
                  <a:rPr lang="en-US" sz="2600" dirty="0"/>
                  <a:t>Assign the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bundles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EF:</a:t>
                </a:r>
              </a:p>
              <a:p>
                <a:pPr lvl="1"/>
                <a:r>
                  <a:rPr lang="en-US" sz="2600" dirty="0"/>
                  <a:t>Every agent values every bundle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600" dirty="0"/>
              </a:p>
              <a:p>
                <a:r>
                  <a:rPr lang="en-US" sz="2600" dirty="0"/>
                  <a:t>SP-in-expectation:</a:t>
                </a:r>
              </a:p>
              <a:p>
                <a:pPr lvl="1"/>
                <a:r>
                  <a:rPr lang="en-US" sz="2600" dirty="0"/>
                  <a:t>Agent is assigned a random bundle, expected utility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600" dirty="0"/>
                  <a:t>, irrespective of report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F04161-8F43-4850-8A60-E1D95F9B59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116" b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C57B5-6946-41B8-BCC2-1021C622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874F-5C02-4526-AB88-12734B9C2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Division of Indivisible Goods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5E859-2579-4901-89E6-8BF35A6259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Resources: Set of indivisible goods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Allocation: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a partition of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EF allocation may not exist</a:t>
                </a:r>
              </a:p>
              <a:p>
                <a:r>
                  <a:rPr lang="en-US" dirty="0"/>
                  <a:t>No Equal treatment of equals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F5E859-2579-4901-89E6-8BF35A6259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9A8A-A6ED-40C9-85D8-C7F1EC9B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71D0-70CB-4C59-8921-7D45DE82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384"/>
            <a:ext cx="10515600" cy="1325563"/>
          </a:xfrm>
        </p:spPr>
        <p:txBody>
          <a:bodyPr/>
          <a:lstStyle/>
          <a:p>
            <a:r>
              <a:rPr lang="en-US" dirty="0"/>
              <a:t>Approximate Envy-Freeness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0A298-2F3B-4876-9450-CBD3A7866B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5494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Envy-free up to any (one) good (EFX): [</a:t>
                </a:r>
                <a:r>
                  <a:rPr lang="en-US" sz="2400" dirty="0" err="1"/>
                  <a:t>Caragiannis</a:t>
                </a:r>
                <a:r>
                  <a:rPr lang="en-US" sz="2400" dirty="0"/>
                  <a:t> et al. 2016]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Envy is eliminated by removing any one good allocated to the envied agent</a:t>
                </a:r>
              </a:p>
              <a:p>
                <a:pPr lvl="1"/>
                <a:r>
                  <a:rPr lang="en-US" dirty="0"/>
                  <a:t>Envy is eliminated by removing the least valued good allocated to the envied agent</a:t>
                </a:r>
              </a:p>
              <a:p>
                <a:pPr lvl="1"/>
                <a:r>
                  <a:rPr lang="en-US" dirty="0"/>
                  <a:t>Existence unknown (See [</a:t>
                </a:r>
                <a:r>
                  <a:rPr lang="en-US" dirty="0" err="1"/>
                  <a:t>Plaut</a:t>
                </a:r>
                <a:r>
                  <a:rPr lang="en-US" dirty="0"/>
                  <a:t> &amp; </a:t>
                </a:r>
                <a:r>
                  <a:rPr lang="en-US" dirty="0" err="1"/>
                  <a:t>Roughgarden</a:t>
                </a:r>
                <a:r>
                  <a:rPr lang="en-US" dirty="0"/>
                  <a:t>, 2018])</a:t>
                </a:r>
              </a:p>
              <a:p>
                <a:r>
                  <a:rPr lang="en-US" sz="2400" dirty="0"/>
                  <a:t>Envy-freeness up to one good (EF1):</a:t>
                </a:r>
              </a:p>
              <a:p>
                <a:pPr lvl="1"/>
                <a:r>
                  <a:rPr lang="en-US" b="0" dirty="0"/>
                  <a:t>For every pair of agents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, there exists a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 such that 	</a:t>
                </a:r>
              </a:p>
              <a:p>
                <a:pPr marL="457200" lvl="1" indent="0">
                  <a:buNone/>
                </a:pPr>
                <a:r>
                  <a:rPr lang="en-US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may envy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but the envy can be eliminated by removing a single good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’s bundle</a:t>
                </a:r>
              </a:p>
              <a:p>
                <a:pPr marL="457200" lvl="1" indent="0">
                  <a:buNone/>
                </a:pPr>
                <a:r>
                  <a:rPr lang="en-US" dirty="0"/>
                  <a:t>(or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0A298-2F3B-4876-9450-CBD3A7866B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5494"/>
                <a:ext cx="10515600" cy="4351338"/>
              </a:xfrm>
              <a:blipFill>
                <a:blip r:embed="rId2"/>
                <a:stretch>
                  <a:fillRect l="-812" t="-1961" b="-1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5E1EF-8B09-4566-B050-09F0DD1F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E910-5046-496B-9C33-E7219EF1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581A90-1929-4C8C-8A1C-BACBB32745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Fix order of agents</a:t>
                </a:r>
              </a:p>
              <a:p>
                <a:r>
                  <a:rPr lang="en-US" dirty="0"/>
                  <a:t>Proceed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rounds:</a:t>
                </a:r>
              </a:p>
              <a:p>
                <a:pPr lvl="1"/>
                <a:r>
                  <a:rPr lang="en-US" sz="2800" dirty="0"/>
                  <a:t>In each 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 agent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mod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picks her favorite remaining item</a:t>
                </a:r>
              </a:p>
              <a:p>
                <a:r>
                  <a:rPr lang="en-US" dirty="0"/>
                  <a:t>Envy-free up to the items selected in round 1</a:t>
                </a:r>
              </a:p>
              <a:p>
                <a:endParaRPr lang="en-US" dirty="0"/>
              </a:p>
              <a:p>
                <a:r>
                  <a:rPr lang="en-US" dirty="0"/>
                  <a:t>Not PO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581A90-1929-4C8C-8A1C-BACBB32745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44FAC-3C59-409A-9931-DFD0E918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80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C85F-67D6-423A-A4A9-093F3DC8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A8277-D216-46B2-9F6F-E90404ED4A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84960"/>
                <a:ext cx="11214463" cy="45920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 set of agents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A set of resources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Valuations</a:t>
                </a:r>
              </a:p>
              <a:p>
                <a:pPr lvl="1"/>
                <a:r>
                  <a:rPr lang="en-US" sz="2800" dirty="0"/>
                  <a:t>Valuation of agent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Range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2800" dirty="0"/>
                  <a:t> when resources are goods,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2800" dirty="0"/>
                  <a:t> when </a:t>
                </a:r>
                <a:r>
                  <a:rPr lang="en-US" sz="2800" dirty="0" err="1"/>
                  <a:t>bads</a:t>
                </a:r>
                <a:endParaRPr lang="en-US" sz="2800" dirty="0"/>
              </a:p>
              <a:p>
                <a:pPr lvl="1"/>
                <a:r>
                  <a:rPr lang="en-US" sz="2800" dirty="0"/>
                  <a:t>Additive valuations: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Allocations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a partition of resources among the agents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=∅, 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i="1" dirty="0"/>
                  <a:t>partial</a:t>
                </a:r>
                <a:r>
                  <a:rPr lang="en-US" sz="2800" dirty="0"/>
                  <a:t> allocation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i="1" dirty="0"/>
              </a:p>
              <a:p>
                <a:pPr lvl="1"/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AA8277-D216-46B2-9F6F-E90404ED4A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84960"/>
                <a:ext cx="11214463" cy="4592003"/>
              </a:xfrm>
              <a:blipFill>
                <a:blip r:embed="rId2"/>
                <a:stretch>
                  <a:fillRect l="-1196" t="-2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23289-5F8B-48D1-A3EA-A0AD9DE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B3C3-49A5-45CB-B13E-739EFFCC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92A0B-7416-4E03-8EF6-73B314863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[Lipton et al., 2004]</a:t>
            </a:r>
          </a:p>
          <a:p>
            <a:r>
              <a:rPr lang="en-US" sz="2600" dirty="0"/>
              <a:t>One by one:</a:t>
            </a:r>
          </a:p>
          <a:p>
            <a:pPr lvl="1"/>
            <a:r>
              <a:rPr lang="en-US" sz="2600" dirty="0"/>
              <a:t>Allocate a good to an agent no one envies</a:t>
            </a:r>
          </a:p>
          <a:p>
            <a:pPr lvl="1"/>
            <a:r>
              <a:rPr lang="en-US" sz="2600" dirty="0"/>
              <a:t>While there is an envy cycle:</a:t>
            </a:r>
          </a:p>
          <a:p>
            <a:pPr lvl="2"/>
            <a:r>
              <a:rPr lang="en-US" sz="2600" dirty="0"/>
              <a:t>Pick a cycle</a:t>
            </a:r>
          </a:p>
          <a:p>
            <a:pPr lvl="2"/>
            <a:r>
              <a:rPr lang="en-US" sz="2600" dirty="0"/>
              <a:t>Pass </a:t>
            </a:r>
            <a:r>
              <a:rPr lang="en-US" sz="2600" i="1" dirty="0"/>
              <a:t>allocations</a:t>
            </a:r>
            <a:r>
              <a:rPr lang="en-US" sz="2600" dirty="0"/>
              <a:t> along the cycle</a:t>
            </a:r>
          </a:p>
          <a:p>
            <a:pPr lvl="2"/>
            <a:r>
              <a:rPr lang="en-US" sz="2600" dirty="0"/>
              <a:t>Ends in polynomial number of steps</a:t>
            </a:r>
          </a:p>
          <a:p>
            <a:pPr lvl="3"/>
            <a:r>
              <a:rPr lang="en-US" sz="2600" dirty="0"/>
              <a:t>No change in edges involving agents outside cycle</a:t>
            </a:r>
          </a:p>
          <a:p>
            <a:pPr lvl="3"/>
            <a:r>
              <a:rPr lang="en-US" sz="2600" dirty="0"/>
              <a:t>Possibly fewer outward edges from agents in the cycle</a:t>
            </a:r>
          </a:p>
          <a:p>
            <a:pPr lvl="3"/>
            <a:r>
              <a:rPr lang="en-US" sz="2600" dirty="0"/>
              <a:t>Strictly fewer edges between agents in the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B6E54-712F-480A-A527-26E72BA0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6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6615-D1CB-48BF-8CB4-0F734E55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 is EF1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C50A1-DD43-4FA6-806D-E6CF8E361C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EF1: By remove the most recently added good from envied agent</a:t>
                </a:r>
              </a:p>
              <a:p>
                <a:r>
                  <a:rPr lang="en-US" dirty="0"/>
                  <a:t>Bounded (by maximum marginal value) envy: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800" b="0" dirty="0"/>
              </a:p>
              <a:p>
                <a:pPr lvl="1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/>
                  <a:t> denote (partial) allocation at 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At any 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lvl="2"/>
                <a:r>
                  <a:rPr lang="en-US" sz="2800" dirty="0"/>
                  <a:t>Suppose envy graph was acyclic in rounds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Allocate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to a </a:t>
                </a:r>
                <a:r>
                  <a:rPr lang="en-US" sz="2800" i="1" dirty="0"/>
                  <a:t>source</a:t>
                </a:r>
                <a:r>
                  <a:rPr lang="en-US" sz="2800" dirty="0"/>
                  <a:t> agent in the envy graph</a:t>
                </a:r>
              </a:p>
              <a:p>
                <a:pPr lvl="2"/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800" dirty="0"/>
              </a:p>
              <a:p>
                <a:pPr lvl="2"/>
                <a:r>
                  <a:rPr lang="en-US" sz="2800" dirty="0"/>
                  <a:t>Eliminate any cycles at 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Not PO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3C50A1-DD43-4FA6-806D-E6CF8E361C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76A19-F532-4742-84C3-9CE8B1017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4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2D84-7BC9-4AC7-BDF3-124A620C6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856"/>
            <a:ext cx="10515600" cy="1325563"/>
          </a:xfrm>
        </p:spPr>
        <p:txBody>
          <a:bodyPr/>
          <a:lstStyle/>
          <a:p>
            <a:r>
              <a:rPr lang="en-US" dirty="0"/>
              <a:t>Maximum Nash Welfare: EF1 + PO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1B81-FEB3-4230-8DDB-BBBDFD9C1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4419"/>
                <a:ext cx="10515600" cy="52170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/>
                  <a:t>[</a:t>
                </a:r>
                <a:r>
                  <a:rPr lang="en-US" sz="2600" dirty="0" err="1"/>
                  <a:t>Caragiannis</a:t>
                </a:r>
                <a:r>
                  <a:rPr lang="en-US" sz="2600" dirty="0"/>
                  <a:t> et al., 2016]</a:t>
                </a:r>
              </a:p>
              <a:p>
                <a:pPr lvl="1"/>
                <a:r>
                  <a:rPr lang="en-US" sz="2600" dirty="0"/>
                  <a:t>PO is easy to see</a:t>
                </a:r>
              </a:p>
              <a:p>
                <a:pPr lvl="1"/>
                <a:r>
                  <a:rPr lang="en-US" sz="2600" dirty="0"/>
                  <a:t>EF1: By removing the most valued good from every agents’ bundle</a:t>
                </a:r>
              </a:p>
              <a:p>
                <a:r>
                  <a:rPr lang="en-US" sz="2600" dirty="0"/>
                  <a:t>Up to which good? (Sketch)</a:t>
                </a:r>
              </a:p>
              <a:p>
                <a:pPr lvl="1"/>
                <a:r>
                  <a:rPr lang="en-US" sz="2600" b="0" dirty="0"/>
                  <a:t>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600" dirty="0"/>
                  <a:t> [Conitzer et al., 2019]</a:t>
                </a:r>
              </a:p>
              <a:p>
                <a:pPr lvl="1"/>
                <a:r>
                  <a:rPr lang="en-US" sz="2600" dirty="0"/>
                  <a:t>A is MNW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⇒∀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Some algebra later: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600" b="0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sz="2600" b="0" dirty="0"/>
              </a:p>
              <a:p>
                <a:pPr lvl="1"/>
                <a:r>
                  <a:rPr lang="en-US" sz="2600" dirty="0"/>
                  <a:t>Sum over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71B81-FEB3-4230-8DDB-BBBDFD9C1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4419"/>
                <a:ext cx="10515600" cy="5217056"/>
              </a:xfrm>
              <a:blipFill>
                <a:blip r:embed="rId2"/>
                <a:stretch>
                  <a:fillRect l="-928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572C1-99C0-4CA0-8696-BB0C7CDE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CFE71-8BCD-4C73-8DFF-702B41BC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EF1 + 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E376-085C-4E63-8808-630049077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[Barman et al., EC 2018]: Pseudo-polynomial time algorithm using Fisher markets</a:t>
            </a:r>
          </a:p>
          <a:p>
            <a:r>
              <a:rPr lang="en-US" dirty="0"/>
              <a:t>[Barman et al., AAMAS 2018]: Polynomial time algorithm for MNW allocation for binary valuations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1E0FB-4EE1-49E7-9FCE-50512F2D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7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B386-AECD-4463-A8B6-C7DCDD98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0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Envy Freeness through Information Withholding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FD072E-82D9-4C1B-A7D3-978786EA16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0072"/>
                <a:ext cx="10515600" cy="525674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[Hosseini et al., 2019]</a:t>
                </a:r>
              </a:p>
              <a:p>
                <a:r>
                  <a:rPr lang="en-US" sz="2600" dirty="0"/>
                  <a:t>Envy-freeness with hidden goods (HEF-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): </a:t>
                </a: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is envy-free up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hidden goods (HEF-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) if there exists a 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 of at most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goods such that for every pair of agents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Envy-free up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uniformly hidden goods (</a:t>
                </a:r>
                <a:r>
                  <a:rPr lang="en-US" sz="2600" dirty="0" err="1"/>
                  <a:t>uHEF</a:t>
                </a:r>
                <a:r>
                  <a:rPr lang="en-US" sz="2600" dirty="0"/>
                  <a:t>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) if for every agent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|≤1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Satisfied by Round Robin, Envy Graph, MNW</a:t>
                </a:r>
              </a:p>
              <a:p>
                <a:r>
                  <a:rPr lang="en-US" sz="2600" dirty="0"/>
                  <a:t>What is the smallest number of goods which must be hidden?</a:t>
                </a:r>
              </a:p>
              <a:p>
                <a:pPr lvl="1"/>
                <a:r>
                  <a:rPr lang="en-US" sz="2600" dirty="0"/>
                  <a:t>HEF-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-Verification: Given an allocation, can we eliminate envy by hiding at most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goods?</a:t>
                </a:r>
              </a:p>
              <a:p>
                <a:pPr lvl="1"/>
                <a:r>
                  <a:rPr lang="en-US" sz="2600" dirty="0"/>
                  <a:t>HEF-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-Existence: Does an HEF-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allocation exist?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FD072E-82D9-4C1B-A7D3-978786EA16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0072"/>
                <a:ext cx="10515600" cy="5256746"/>
              </a:xfrm>
              <a:blipFill>
                <a:blip r:embed="rId2"/>
                <a:stretch>
                  <a:fillRect l="-1043" t="-1738" r="-1739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485C9-4384-45B3-A93A-081BEF46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9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6B3F-9561-43F8-9490-816B1B2D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1"/>
            <a:ext cx="10515600" cy="1325563"/>
          </a:xfrm>
        </p:spPr>
        <p:txBody>
          <a:bodyPr/>
          <a:lstStyle/>
          <a:p>
            <a:r>
              <a:rPr lang="en-US" dirty="0"/>
              <a:t>HEF in practice: Non-EF instances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0FFAE-2E96-459C-951E-5BBAE556F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511797"/>
                <a:ext cx="10515600" cy="120967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Binary valuations generate using a biased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dirty="0"/>
                  <a:t>) coin</a:t>
                </a:r>
              </a:p>
              <a:p>
                <a:r>
                  <a:rPr lang="en-US" dirty="0"/>
                  <a:t>See [Dickerson et al., 2014, </a:t>
                </a:r>
                <a:r>
                  <a:rPr lang="en-US" dirty="0" err="1"/>
                  <a:t>Manurangsi</a:t>
                </a:r>
                <a:r>
                  <a:rPr lang="en-US" dirty="0"/>
                  <a:t> &amp; </a:t>
                </a:r>
                <a:r>
                  <a:rPr lang="en-US" dirty="0" err="1"/>
                  <a:t>Suksompong</a:t>
                </a:r>
                <a:r>
                  <a:rPr lang="en-US" dirty="0"/>
                  <a:t>, 2018]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0FFAE-2E96-459C-951E-5BBAE556F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511797"/>
                <a:ext cx="10515600" cy="1209678"/>
              </a:xfrm>
              <a:blipFill>
                <a:blip r:embed="rId3"/>
                <a:stretch>
                  <a:fillRect l="-1043" t="-8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F3A85-C9F5-4900-85B5-755F3686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1A5213-4234-4391-A84D-A4E3B9FCB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87381"/>
              </p:ext>
            </p:extLst>
          </p:nvPr>
        </p:nvGraphicFramePr>
        <p:xfrm>
          <a:off x="2141537" y="1046691"/>
          <a:ext cx="7908925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4" imgW="7909347" imgH="4488101" progId="AcroExch.Document.DC">
                  <p:embed/>
                </p:oleObj>
              </mc:Choice>
              <mc:Fallback>
                <p:oleObj name="Acrobat Document" r:id="rId4" imgW="7909347" imgH="4488101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0F7EE87-02D8-41CC-B7A2-0750098996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1537" y="1046691"/>
                        <a:ext cx="7908925" cy="448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914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6B3F-9561-43F8-9490-816B1B2D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2"/>
            <a:ext cx="10515600" cy="1325563"/>
          </a:xfrm>
        </p:spPr>
        <p:txBody>
          <a:bodyPr/>
          <a:lstStyle/>
          <a:p>
            <a:r>
              <a:rPr lang="en-US" dirty="0"/>
              <a:t>HEF in practice: # hidden goods; worst-case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0FFAE-2E96-459C-951E-5BBAE556FC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884334"/>
                <a:ext cx="10515600" cy="715963"/>
              </a:xfrm>
            </p:spPr>
            <p:txBody>
              <a:bodyPr/>
              <a:lstStyle/>
              <a:p>
                <a:r>
                  <a:rPr lang="en-US" dirty="0"/>
                  <a:t>Binary valuations generate using a biased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US" dirty="0"/>
                  <a:t>) coin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20FFAE-2E96-459C-951E-5BBAE556FC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884334"/>
                <a:ext cx="10515600" cy="715963"/>
              </a:xfrm>
              <a:blipFill>
                <a:blip r:embed="rId3"/>
                <a:stretch>
                  <a:fillRect l="-1043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F3A85-C9F5-4900-85B5-755F3686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1A64D3B-F83D-4AFC-9113-0DCB9EF07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00013"/>
              </p:ext>
            </p:extLst>
          </p:nvPr>
        </p:nvGraphicFramePr>
        <p:xfrm>
          <a:off x="1989667" y="1388533"/>
          <a:ext cx="7864475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4" imgW="7863840" imgH="4488101" progId="AcroExch.Document.DC">
                  <p:embed/>
                </p:oleObj>
              </mc:Choice>
              <mc:Fallback>
                <p:oleObj name="Acrobat Document" r:id="rId4" imgW="7863840" imgH="448810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9667" y="1388533"/>
                        <a:ext cx="7864475" cy="448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4603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BB28-0568-4603-8B1C-C3844683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HEF: </a:t>
            </a:r>
            <a:r>
              <a:rPr lang="en-US" dirty="0" err="1"/>
              <a:t>Computatability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E78C2-30DD-4F65-928E-FAFC50501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HEF-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-Existence NP-complete even for identical valuations</a:t>
                </a:r>
              </a:p>
              <a:p>
                <a:pPr lvl="1"/>
                <a:r>
                  <a:rPr lang="en-US" sz="2800" dirty="0"/>
                  <a:t>Reduction from Partition problem</a:t>
                </a:r>
              </a:p>
              <a:p>
                <a:r>
                  <a:rPr lang="en-US" dirty="0"/>
                  <a:t>EF-Existence is NP-complete even for binary valuations</a:t>
                </a:r>
              </a:p>
              <a:p>
                <a:pPr lvl="1"/>
                <a:r>
                  <a:rPr lang="en-US" sz="2800" dirty="0"/>
                  <a:t>Therefore HEF-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-Existence is NP-complete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NP-hard to check if instance admits HEF-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+ PO allocation</a:t>
                </a:r>
              </a:p>
              <a:p>
                <a:r>
                  <a:rPr lang="en-US" dirty="0"/>
                  <a:t>HEF-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-Verification NP-hard to approximate to within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func>
                  </m:oMath>
                </a14:m>
                <a:r>
                  <a:rPr lang="en-US" dirty="0"/>
                  <a:t>, even for binary valuations,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aggregate envy</a:t>
                </a:r>
              </a:p>
              <a:p>
                <a:pPr lvl="1"/>
                <a:r>
                  <a:rPr lang="en-US" sz="2800" dirty="0"/>
                  <a:t>Reduction from Hitting Set</a:t>
                </a:r>
              </a:p>
              <a:p>
                <a:pPr lvl="1"/>
                <a:r>
                  <a:rPr lang="en-US" sz="2800" dirty="0"/>
                  <a:t>Standard greedy submodular maximization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E78C2-30DD-4F65-928E-FAFC50501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9A33-26B5-419C-B3DE-F8823AFE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5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6438-616D-4A50-96D5-E4394A4D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EF1 Algorithms in Practice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08E32F-D584-489D-B54E-CF2777704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9690"/>
            <a:ext cx="10515600" cy="351568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A90B1-4313-4218-A70B-F95556F6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F81C9-1D85-4BE2-8C73-665882D19827}"/>
              </a:ext>
            </a:extLst>
          </p:cNvPr>
          <p:cNvSpPr txBox="1"/>
          <p:nvPr/>
        </p:nvSpPr>
        <p:spPr>
          <a:xfrm>
            <a:off x="3611121" y="5850467"/>
            <a:ext cx="496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data from </a:t>
            </a:r>
            <a:r>
              <a:rPr lang="en-US" dirty="0" err="1"/>
              <a:t>Spliddit</a:t>
            </a:r>
            <a:r>
              <a:rPr lang="en-US" dirty="0"/>
              <a:t> [Goldman &amp; </a:t>
            </a:r>
            <a:r>
              <a:rPr lang="en-US" dirty="0" err="1"/>
              <a:t>Procaccia</a:t>
            </a:r>
            <a:r>
              <a:rPr lang="en-US" dirty="0"/>
              <a:t>, 2014]</a:t>
            </a:r>
          </a:p>
        </p:txBody>
      </p:sp>
    </p:spTree>
    <p:extLst>
      <p:ext uri="{BB962C8B-B14F-4D97-AF65-F5344CB8AC3E}">
        <p14:creationId xmlns:p14="http://schemas.microsoft.com/office/powerpoint/2010/main" val="3568921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7F4D-F3A1-4D24-A5AC-A3FA9FB6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(Approximately) Equitable Allocations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2E1D1-31AA-40D4-B09A-011DAB7E19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Equitability up to one good (EQ1): For every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there exists a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/>
                  <a:t> such that: </a:t>
                </a:r>
              </a:p>
              <a:p>
                <a:pPr marL="0" indent="0">
                  <a:buNone/>
                </a:pPr>
                <a:r>
                  <a:rPr lang="en-US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Equitability up to any good (EQX): For every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Always exists [</a:t>
                </a:r>
                <a:r>
                  <a:rPr lang="en-US" sz="2800" dirty="0" err="1"/>
                  <a:t>Gourves</a:t>
                </a:r>
                <a:r>
                  <a:rPr lang="en-US" sz="2800" dirty="0"/>
                  <a:t> et al., 2014]</a:t>
                </a:r>
              </a:p>
              <a:p>
                <a:r>
                  <a:rPr lang="en-US" dirty="0"/>
                  <a:t>[Freeman et al., 2019]:</a:t>
                </a:r>
              </a:p>
              <a:p>
                <a:pPr lvl="1"/>
                <a:r>
                  <a:rPr lang="en-US" sz="2800" dirty="0"/>
                  <a:t>EQ1+PO NP-hard to determine existence</a:t>
                </a:r>
              </a:p>
              <a:p>
                <a:pPr lvl="1"/>
                <a:r>
                  <a:rPr lang="en-US" sz="2800" dirty="0"/>
                  <a:t>EQ1+EF1+PO in polynomial time for binary valuations whenever it exists</a:t>
                </a:r>
              </a:p>
              <a:p>
                <a:pPr lvl="1"/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2E1D1-31AA-40D4-B09A-011DAB7E19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 b="-9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37A5-4F68-4115-93CC-031EFD3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A6FD-7815-41DF-9FA5-E9C08533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Cake Cutting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6862C-0D93-430E-A600-91B78F6BE8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421109" cy="466725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Resource: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sz="2800" dirty="0"/>
                  <a:t>Heterogenous</a:t>
                </a:r>
              </a:p>
              <a:p>
                <a:pPr lvl="1"/>
                <a:r>
                  <a:rPr lang="en-US" sz="2800" b="0" dirty="0"/>
                  <a:t>Divisible</a:t>
                </a:r>
              </a:p>
              <a:p>
                <a:r>
                  <a:rPr lang="en-US" dirty="0"/>
                  <a:t>Constraints:</a:t>
                </a:r>
              </a:p>
              <a:p>
                <a:pPr lvl="1"/>
                <a:r>
                  <a:rPr lang="en-US" sz="2800" dirty="0"/>
                  <a:t>Full allocation (no waste)</a:t>
                </a:r>
              </a:p>
              <a:p>
                <a:pPr lvl="1"/>
                <a:r>
                  <a:rPr lang="en-US" sz="28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/>
                  <a:t> is the set of finite union of disjoint intervals</a:t>
                </a:r>
              </a:p>
              <a:p>
                <a:r>
                  <a:rPr lang="en-US" dirty="0"/>
                  <a:t>Simple allocations</a:t>
                </a:r>
              </a:p>
              <a:p>
                <a:pPr lvl="1"/>
                <a:r>
                  <a:rPr lang="en-US" sz="2800" dirty="0"/>
                  <a:t>Each agent is allocated a single interval</a:t>
                </a:r>
              </a:p>
              <a:p>
                <a:pPr lvl="1"/>
                <a:r>
                  <a:rPr lang="en-US" sz="2800" dirty="0"/>
                  <a:t>Cuts cake 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 points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76862C-0D93-430E-A600-91B78F6BE8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421109" cy="4667250"/>
              </a:xfrm>
              <a:blipFill>
                <a:blip r:embed="rId2"/>
                <a:stretch>
                  <a:fillRect l="-1479" t="-2089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597C16-B3E5-4D15-BD46-FA85BD684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34" y="4125686"/>
            <a:ext cx="3926565" cy="2733108"/>
          </a:xfrm>
          <a:prstGeom prst="rect">
            <a:avLst/>
          </a:prstGeom>
        </p:spPr>
      </p:pic>
      <p:pic>
        <p:nvPicPr>
          <p:cNvPr id="1026" name="Picture 2" descr="Image result for round chocolate cake top">
            <a:extLst>
              <a:ext uri="{FF2B5EF4-FFF2-40B4-BE49-F238E27FC236}">
                <a16:creationId xmlns:a16="http://schemas.microsoft.com/office/drawing/2014/main" id="{BEEA3AF6-56ED-4A00-BAE3-034C67F47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09" y="0"/>
            <a:ext cx="3932689" cy="295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C8D62-D9EE-49D6-AD20-426984C2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3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980A-DF7B-40AD-92B6-A44FF912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Proportionality up to One Good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00FD2-6892-4315-B5A7-E2F2FB5CCA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Proportionality up to one good (Prop1):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there exists a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[Conitzer et al. 2017]</a:t>
                </a:r>
              </a:p>
              <a:p>
                <a:pPr lvl="1"/>
                <a:r>
                  <a:rPr lang="en-US" dirty="0"/>
                  <a:t>Any algorithm which is EF1+PO is also Prop1+PO</a:t>
                </a:r>
              </a:p>
              <a:p>
                <a:pPr lvl="1"/>
                <a:r>
                  <a:rPr lang="en-US" dirty="0"/>
                  <a:t>Can be computed in polynomial time [Barman &amp; Krishnamoorthy, 2019]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00FD2-6892-4315-B5A7-E2F2FB5CC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C0992-E51B-4B78-B7CB-4755CFD2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20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30373-89F7-4C00-8BDB-F4614519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0"/>
            <a:ext cx="10515600" cy="1325563"/>
          </a:xfrm>
        </p:spPr>
        <p:txBody>
          <a:bodyPr/>
          <a:lstStyle/>
          <a:p>
            <a:r>
              <a:rPr lang="en-US" dirty="0"/>
              <a:t>Randomized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355C7-4DDF-43B7-8D93-6D04A2530E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133"/>
                <a:ext cx="10515600" cy="468683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(for now)</a:t>
                </a:r>
              </a:p>
              <a:p>
                <a:r>
                  <a:rPr lang="en-US" sz="2600" dirty="0"/>
                  <a:t>Random Priority (RP)</a:t>
                </a:r>
              </a:p>
              <a:p>
                <a:pPr lvl="1"/>
                <a:r>
                  <a:rPr lang="en-US" sz="2600" dirty="0"/>
                  <a:t>Order agents uniformly at random</a:t>
                </a:r>
              </a:p>
              <a:p>
                <a:pPr lvl="1"/>
                <a:r>
                  <a:rPr lang="en-US" sz="2600" dirty="0"/>
                  <a:t>Each agent picks favorite remaining item in turn</a:t>
                </a:r>
              </a:p>
              <a:p>
                <a:pPr lvl="1"/>
                <a:r>
                  <a:rPr lang="en-US" sz="2600" dirty="0"/>
                  <a:t>Probability share of item is probability with which it is consumed</a:t>
                </a:r>
              </a:p>
              <a:p>
                <a:r>
                  <a:rPr lang="en-US" sz="2600" dirty="0"/>
                  <a:t>Probabilistic Serial (PS) [</a:t>
                </a:r>
                <a:r>
                  <a:rPr lang="en-US" sz="2600" dirty="0" err="1"/>
                  <a:t>Bogomolnaia</a:t>
                </a:r>
                <a:r>
                  <a:rPr lang="en-US" sz="2600" dirty="0"/>
                  <a:t> &amp; Moulin, 2001]</a:t>
                </a:r>
              </a:p>
              <a:p>
                <a:pPr lvl="1"/>
                <a:r>
                  <a:rPr lang="en-US" sz="2600" dirty="0"/>
                  <a:t>In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rounds,</a:t>
                </a:r>
              </a:p>
              <a:p>
                <a:pPr lvl="2"/>
                <a:r>
                  <a:rPr lang="en-US" sz="2600" dirty="0"/>
                  <a:t>Every agent “eats” their favorite remaining item simultaneously at a constant, uniform rate</a:t>
                </a:r>
              </a:p>
              <a:p>
                <a:pPr lvl="1"/>
                <a:r>
                  <a:rPr lang="en-US" sz="2600" dirty="0"/>
                  <a:t>Probability shares equal to the fraction of item eaten</a:t>
                </a:r>
              </a:p>
              <a:p>
                <a:r>
                  <a:rPr lang="en-US" sz="3000" dirty="0"/>
                  <a:t>Equal treatment of equals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355C7-4DDF-43B7-8D93-6D04A2530E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133"/>
                <a:ext cx="10515600" cy="4686830"/>
              </a:xfrm>
              <a:blipFill>
                <a:blip r:embed="rId2"/>
                <a:stretch>
                  <a:fillRect l="-1217" t="-260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51ED-5AEC-4864-84F5-615E2BA3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04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15A0-F166-4D35-A875-D05C6318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Fair, Efficient, and </a:t>
            </a:r>
            <a:r>
              <a:rPr lang="en-US" sz="4200" dirty="0" err="1"/>
              <a:t>Strategyproof</a:t>
            </a:r>
            <a:r>
              <a:rPr lang="en-US" sz="4200" dirty="0"/>
              <a:t> Assignments?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23152-A2E7-4666-A516-BB32A0F7D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doubly stochastic matrix</a:t>
                </a:r>
              </a:p>
              <a:p>
                <a:pPr lvl="1"/>
                <a:r>
                  <a:rPr lang="en-US" dirty="0"/>
                  <a:t>Row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 of agents’ allocation</a:t>
                </a:r>
              </a:p>
              <a:p>
                <a:r>
                  <a:rPr lang="en-US" dirty="0"/>
                  <a:t>Stochastic dominance (</a:t>
                </a:r>
                <a:r>
                  <a:rPr lang="en-US" dirty="0" err="1"/>
                  <a:t>sd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stochastically dominates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if at every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RSD is weak-</a:t>
                </a:r>
                <a:r>
                  <a:rPr lang="en-US" dirty="0" err="1"/>
                  <a:t>sd</a:t>
                </a:r>
                <a:r>
                  <a:rPr lang="en-US" dirty="0"/>
                  <a:t>-EF + </a:t>
                </a:r>
                <a:r>
                  <a:rPr lang="en-US" dirty="0" err="1"/>
                  <a:t>sd</a:t>
                </a:r>
                <a:r>
                  <a:rPr lang="en-US" dirty="0"/>
                  <a:t>-SP + ex-post PO</a:t>
                </a:r>
              </a:p>
              <a:p>
                <a:r>
                  <a:rPr lang="en-US" dirty="0"/>
                  <a:t>PS is </a:t>
                </a:r>
                <a:r>
                  <a:rPr lang="en-US" dirty="0" err="1"/>
                  <a:t>sd</a:t>
                </a:r>
                <a:r>
                  <a:rPr lang="en-US" dirty="0"/>
                  <a:t>-efficient, </a:t>
                </a:r>
                <a:r>
                  <a:rPr lang="en-US" dirty="0" err="1"/>
                  <a:t>sd</a:t>
                </a:r>
                <a:r>
                  <a:rPr lang="en-US" dirty="0"/>
                  <a:t>-EF, weak </a:t>
                </a:r>
                <a:r>
                  <a:rPr lang="en-US" dirty="0" err="1"/>
                  <a:t>sd</a:t>
                </a:r>
                <a:r>
                  <a:rPr lang="en-US" dirty="0"/>
                  <a:t>-SP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23152-A2E7-4666-A516-BB32A0F7D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4FE43-48F3-4D29-BDF3-471C86DD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0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FD53-A33C-4950-BBE7-667B652D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1"/>
            <a:ext cx="10515600" cy="1325563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B7926-910A-4A83-8676-72539D12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692"/>
            <a:ext cx="10515600" cy="4351338"/>
          </a:xfrm>
        </p:spPr>
        <p:txBody>
          <a:bodyPr>
            <a:noAutofit/>
          </a:bodyPr>
          <a:lstStyle/>
          <a:p>
            <a:r>
              <a:rPr lang="en-US" sz="2200" dirty="0"/>
              <a:t>These slides borrow heavily from:</a:t>
            </a:r>
          </a:p>
          <a:p>
            <a:pPr lvl="1"/>
            <a:r>
              <a:rPr lang="en-US" sz="2200" dirty="0"/>
              <a:t>Tutorial on fair division by </a:t>
            </a:r>
            <a:r>
              <a:rPr lang="en-US" sz="2200" dirty="0" err="1"/>
              <a:t>Nisarg</a:t>
            </a:r>
            <a:r>
              <a:rPr lang="en-US" sz="2200" dirty="0"/>
              <a:t> Shah and Rupert Freeman, EC-19</a:t>
            </a:r>
          </a:p>
          <a:p>
            <a:pPr lvl="2"/>
            <a:r>
              <a:rPr lang="en-US" sz="2200" dirty="0">
                <a:hlinkClick r:id="rId2"/>
              </a:rPr>
              <a:t>http://www.cs.toronto.edu/~nisarg/papers/Fair-Division-Tutorial.pdf</a:t>
            </a:r>
            <a:endParaRPr lang="en-US" sz="2200" dirty="0"/>
          </a:p>
          <a:p>
            <a:pPr lvl="1"/>
            <a:r>
              <a:rPr lang="en-US" sz="2200" dirty="0"/>
              <a:t>Lectures by </a:t>
            </a:r>
            <a:r>
              <a:rPr lang="en-US" sz="2200" dirty="0" err="1"/>
              <a:t>Nisarg</a:t>
            </a:r>
            <a:r>
              <a:rPr lang="en-US" sz="2200" dirty="0"/>
              <a:t> Shah</a:t>
            </a:r>
          </a:p>
          <a:p>
            <a:pPr lvl="2"/>
            <a:r>
              <a:rPr lang="en-US" sz="2200" dirty="0">
                <a:hlinkClick r:id="rId3"/>
              </a:rPr>
              <a:t>http://www.cs.toronto.edu/~nisarg/teaching/2556s19/slides/2556s19-L6.pdf</a:t>
            </a:r>
            <a:endParaRPr lang="en-US" sz="2200" dirty="0"/>
          </a:p>
          <a:p>
            <a:pPr lvl="1"/>
            <a:r>
              <a:rPr lang="en-US" sz="2200" dirty="0"/>
              <a:t>Lectures by Ariel </a:t>
            </a:r>
            <a:r>
              <a:rPr lang="en-US" sz="2200" dirty="0" err="1"/>
              <a:t>Procaccia</a:t>
            </a:r>
            <a:r>
              <a:rPr lang="en-US" sz="2200" dirty="0"/>
              <a:t> and Alex </a:t>
            </a:r>
            <a:r>
              <a:rPr lang="en-US" sz="2200" dirty="0" err="1"/>
              <a:t>Psomas</a:t>
            </a:r>
            <a:endParaRPr lang="en-US" sz="2200" dirty="0"/>
          </a:p>
          <a:p>
            <a:pPr lvl="2"/>
            <a:r>
              <a:rPr lang="en-US" sz="2200" dirty="0">
                <a:hlinkClick r:id="rId4"/>
              </a:rPr>
              <a:t>http://www.cs.cmu.edu/~15896/slides/896f18-1.pdf</a:t>
            </a:r>
            <a:endParaRPr lang="en-US" sz="2200" dirty="0"/>
          </a:p>
          <a:p>
            <a:pPr lvl="2"/>
            <a:r>
              <a:rPr lang="en-US" sz="2200" dirty="0">
                <a:hlinkClick r:id="rId5"/>
              </a:rPr>
              <a:t>http://www.cs.cmu.edu/~15896/slides/896f18-2.pdf</a:t>
            </a:r>
            <a:endParaRPr lang="en-US" sz="2200" dirty="0"/>
          </a:p>
          <a:p>
            <a:pPr lvl="2"/>
            <a:r>
              <a:rPr lang="en-US" sz="2200" dirty="0">
                <a:hlinkClick r:id="rId6"/>
              </a:rPr>
              <a:t>http://www.cs.cmu.edu/~15896/slides/896f18-5.pdf</a:t>
            </a:r>
            <a:endParaRPr lang="en-US" sz="2200" dirty="0"/>
          </a:p>
          <a:p>
            <a:pPr lvl="1"/>
            <a:r>
              <a:rPr lang="en-US" sz="2200" dirty="0"/>
              <a:t>Lectures by Lirong Xia</a:t>
            </a:r>
          </a:p>
          <a:p>
            <a:pPr lvl="2"/>
            <a:r>
              <a:rPr lang="en-US" sz="2200" dirty="0"/>
              <a:t>No public link</a:t>
            </a:r>
          </a:p>
          <a:p>
            <a:pPr lvl="1"/>
            <a:r>
              <a:rPr lang="en-US" sz="2200" dirty="0"/>
              <a:t>Lecture series on Fair Division</a:t>
            </a:r>
          </a:p>
          <a:p>
            <a:pPr lvl="2"/>
            <a:r>
              <a:rPr lang="en-US" sz="2200" dirty="0">
                <a:hlinkClick r:id="rId7"/>
              </a:rPr>
              <a:t>https://www.youtube.com/watch?v=NQf_RqmJ9p8</a:t>
            </a:r>
            <a:endParaRPr lang="en-US" sz="2200" dirty="0"/>
          </a:p>
          <a:p>
            <a:pPr lvl="2"/>
            <a:r>
              <a:rPr lang="en-US" sz="2200" dirty="0"/>
              <a:t>and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B6252-713A-401F-801F-200BFF52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8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EA07-F8D8-4CBA-AAAB-4A92F2C4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Desiderata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36F74-2C34-477D-8DA7-EEEAFFEF7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7906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Proportionality (Prop)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Every agent gets their fair share</a:t>
                </a:r>
              </a:p>
              <a:p>
                <a:r>
                  <a:rPr lang="en-US" dirty="0"/>
                  <a:t>Envy-Freeness (EF)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No agent wishes she had another agents’ allocation</a:t>
                </a:r>
              </a:p>
              <a:p>
                <a:r>
                  <a:rPr lang="en-US" dirty="0"/>
                  <a:t>Equitability (EQ)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All agent value their allocations equally</a:t>
                </a:r>
              </a:p>
              <a:p>
                <a:pPr lvl="1"/>
                <a:r>
                  <a:rPr lang="en-US" sz="2800" dirty="0"/>
                  <a:t>No agent is “jealous” of another agents’ allocation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36F74-2C34-477D-8DA7-EEEAFFEF7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7906"/>
                <a:ext cx="10515600" cy="4351338"/>
              </a:xfrm>
              <a:blipFill>
                <a:blip r:embed="rId2"/>
                <a:stretch>
                  <a:fillRect l="-1043" t="-2381" b="-15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65315-6B2F-40CB-BE7B-40A7CCE7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BCD56-4594-4E4F-B1E9-6AC01EC2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Fairness Criteria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626EC-8C5C-4839-A01E-0B69F543F9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Prop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Sum over all other agents</a:t>
                </a:r>
              </a:p>
              <a:p>
                <a:r>
                  <a:rPr lang="en-US" dirty="0"/>
                  <a:t>EQ incomparable to EF, Prop</a:t>
                </a:r>
              </a:p>
              <a:p>
                <a:pPr lvl="1"/>
                <a:r>
                  <a:rPr lang="en-US" dirty="0" err="1"/>
                  <a:t>Eg.</a:t>
                </a:r>
                <a:r>
                  <a:rPr lang="en-US" dirty="0"/>
                  <a:t> When every agent values her allocation at 0 (EQ), but values every other agents’ allocation at 1 (not EF or Prop)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626EC-8C5C-4839-A01E-0B69F543F9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CBD9B-5CE3-44FC-A19E-AEA3C570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684A3-A3A0-4657-9644-EBFA316CD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Prop: Cut and Choose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225B8-F280-4D3E-904B-2F9E2699E0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1 divides cake in two pieces X, Y</a:t>
                </a:r>
              </a:p>
              <a:p>
                <a:r>
                  <a:rPr lang="en-US" dirty="0"/>
                  <a:t>2 chooses the piece she prefers</a:t>
                </a:r>
              </a:p>
              <a:p>
                <a:endParaRPr lang="en-US" dirty="0"/>
              </a:p>
              <a:p>
                <a:r>
                  <a:rPr lang="en-US" dirty="0"/>
                  <a:t>1 divides the cake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allocation is EF (therefore Prop)</a:t>
                </a:r>
              </a:p>
              <a:p>
                <a:endParaRPr lang="en-US" dirty="0"/>
              </a:p>
              <a:p>
                <a:r>
                  <a:rPr lang="en-US" dirty="0"/>
                  <a:t>Discrete</a:t>
                </a:r>
              </a:p>
              <a:p>
                <a:r>
                  <a:rPr lang="en-US" dirty="0"/>
                  <a:t>Continuous pieces</a:t>
                </a:r>
              </a:p>
              <a:p>
                <a:r>
                  <a:rPr lang="en-US" dirty="0"/>
                  <a:t>Minimum number of cuts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B225B8-F280-4D3E-904B-2F9E2699E0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BECFD-4EA5-441B-8175-0EF18ABD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FA69-85B7-4CBC-8E26-1EC93F104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Aspects: What is the input?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8013B9-2986-4A47-A0C7-78127F187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Time complexity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agents?</a:t>
                </a:r>
              </a:p>
              <a:p>
                <a:r>
                  <a:rPr lang="en-US" dirty="0"/>
                  <a:t>Valuations part of the input: how to encode them?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functions</a:t>
                </a:r>
              </a:p>
              <a:p>
                <a:pPr lvl="1"/>
                <a:r>
                  <a:rPr lang="en-US" dirty="0"/>
                  <a:t>May be infinite binary representation</a:t>
                </a:r>
              </a:p>
              <a:p>
                <a:r>
                  <a:rPr lang="en-US" dirty="0"/>
                  <a:t>Want: Running time as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8013B9-2986-4A47-A0C7-78127F187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35123-2BF9-4893-90F4-521327D0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9B81-3E92-4915-B4B5-3686279A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Robertson-Webb Model – Query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17FA1-650A-4B3E-924F-0B757AA4ED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Access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restricted to two queries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𝐸𝑣𝑎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𝐶𝑢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How many queries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17FA1-650A-4B3E-924F-0B757AA4ED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6C7B3-B1CE-493E-9698-021D84BE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B655-3972-4785-B1D9-DDCED0BA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53"/>
            <a:ext cx="10515600" cy="1325563"/>
          </a:xfrm>
        </p:spPr>
        <p:txBody>
          <a:bodyPr/>
          <a:lstStyle/>
          <a:p>
            <a:r>
              <a:rPr lang="en-US" dirty="0" err="1"/>
              <a:t>Dubins-Spanier</a:t>
            </a:r>
            <a:r>
              <a:rPr lang="en-US" dirty="0"/>
              <a:t>: Moving Knife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22B1C-1D39-4B4D-81A2-49406EFF7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9132"/>
                <a:ext cx="10515600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Referee starts at 0 and moves knife to the right</a:t>
                </a:r>
              </a:p>
              <a:p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rounds:</a:t>
                </a:r>
              </a:p>
              <a:p>
                <a:pPr lvl="1"/>
                <a:r>
                  <a:rPr lang="en-US" sz="2800" dirty="0"/>
                  <a:t>When the piece to the left of the knife is worth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800" dirty="0"/>
                  <a:t> to a player, player shouts stop, gets the piece, exits</a:t>
                </a:r>
              </a:p>
              <a:p>
                <a:pPr lvl="1"/>
                <a:r>
                  <a:rPr lang="en-US" sz="2800" dirty="0"/>
                  <a:t>Last player gets remaining piece</a:t>
                </a:r>
              </a:p>
              <a:p>
                <a:r>
                  <a:rPr lang="en-US" dirty="0"/>
                  <a:t>How to implement using the two queries?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122B1C-1D39-4B4D-81A2-49406EFF7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9132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E6037-23E5-4919-98B5-D5C3DC0C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50E5-9737-4F06-ACFE-1AF4CD0F23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4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1944</Words>
  <Application>Microsoft Office PowerPoint</Application>
  <PresentationFormat>Widescreen</PresentationFormat>
  <Paragraphs>299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Office Theme</vt:lpstr>
      <vt:lpstr>Acrobat Document</vt:lpstr>
      <vt:lpstr>Fair Division </vt:lpstr>
      <vt:lpstr>Resource Allocation Problem</vt:lpstr>
      <vt:lpstr>Cake Cutting</vt:lpstr>
      <vt:lpstr>Fairness Desiderata</vt:lpstr>
      <vt:lpstr>Relationship between Fairness Criteria </vt:lpstr>
      <vt:lpstr>Prop: Cut and Choose</vt:lpstr>
      <vt:lpstr>Computational Aspects: What is the input?</vt:lpstr>
      <vt:lpstr>Robertson-Webb Model – Query Complexity</vt:lpstr>
      <vt:lpstr>Dubins-Spanier: Moving Knife</vt:lpstr>
      <vt:lpstr>Dubins-Spanier: Query complexity</vt:lpstr>
      <vt:lpstr>Envy-Freeness?</vt:lpstr>
      <vt:lpstr>Price of Fairness</vt:lpstr>
      <vt:lpstr>Other Desiderata</vt:lpstr>
      <vt:lpstr>Pareto Optimality (+ EF)</vt:lpstr>
      <vt:lpstr>Strategyproofness</vt:lpstr>
      <vt:lpstr>Perfect Partition</vt:lpstr>
      <vt:lpstr>Fair Division of Indivisible Goods</vt:lpstr>
      <vt:lpstr>Approximate Envy-Freeness</vt:lpstr>
      <vt:lpstr>Round Robin Algorithm</vt:lpstr>
      <vt:lpstr>Greedy Algorithm</vt:lpstr>
      <vt:lpstr>Greedy algorithm is EF1</vt:lpstr>
      <vt:lpstr>Maximum Nash Welfare: EF1 + PO</vt:lpstr>
      <vt:lpstr>More EF1 + PO</vt:lpstr>
      <vt:lpstr>Envy Freeness through Information Withholding</vt:lpstr>
      <vt:lpstr>HEF in practice: Non-EF instances</vt:lpstr>
      <vt:lpstr>HEF in practice: # hidden goods; worst-case</vt:lpstr>
      <vt:lpstr>HEF: Computatability</vt:lpstr>
      <vt:lpstr>Various EF1 Algorithms in Practice</vt:lpstr>
      <vt:lpstr>(Approximately) Equitable Allocations</vt:lpstr>
      <vt:lpstr>Proportionality up to One Good</vt:lpstr>
      <vt:lpstr>Randomized Algorithms</vt:lpstr>
      <vt:lpstr>Fair, Efficient, and Strategyproof Assignments?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Division </dc:title>
  <dc:creator>Sujoy Sikdar</dc:creator>
  <cp:lastModifiedBy>Sujoy Sikdar</cp:lastModifiedBy>
  <cp:revision>52</cp:revision>
  <dcterms:created xsi:type="dcterms:W3CDTF">2019-09-19T12:21:39Z</dcterms:created>
  <dcterms:modified xsi:type="dcterms:W3CDTF">2019-09-20T15:21:12Z</dcterms:modified>
</cp:coreProperties>
</file>