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8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0033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4667" autoAdjust="0"/>
  </p:normalViewPr>
  <p:slideViewPr>
    <p:cSldViewPr>
      <p:cViewPr varScale="1">
        <p:scale>
          <a:sx n="58" d="100"/>
          <a:sy n="58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9B8DB-A236-4327-B122-7AD66D5F85E2}" type="datetimeFigureOut">
              <a:rPr lang="en-US" smtClean="0"/>
              <a:pPr/>
              <a:t>4/20/2010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EF8F-5270-4DA9-84DB-F185BF32F27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CFF3B9-AD7B-4701-A6CD-8C7EB4A0F738}" type="datetimeFigureOut">
              <a:rPr lang="en-US"/>
              <a:pPr>
                <a:defRPr/>
              </a:pPr>
              <a:t>4/20/2010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6D8C26-2370-4918-951F-7547C03A7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t214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t="14902" b="360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0" y="990600"/>
            <a:ext cx="3657600" cy="111125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1" charset="0"/>
            </a:endParaRPr>
          </a:p>
        </p:txBody>
      </p:sp>
      <p:pic>
        <p:nvPicPr>
          <p:cNvPr id="6" name="Picture 22" descr="GMU_PLogo_RG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913" y="5318125"/>
            <a:ext cx="214471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3289300" y="6348413"/>
            <a:ext cx="2565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6600"/>
                </a:solidFill>
                <a:latin typeface="Times New Roman" pitchFamily="1" charset="0"/>
              </a:rPr>
              <a:t>Think.  Learn.  Succeed.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7772400" cy="1143000"/>
          </a:xfrm>
        </p:spPr>
        <p:txBody>
          <a:bodyPr lIns="92075" tIns="46038" rIns="92075" bIns="46038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95600"/>
            <a:ext cx="6400800" cy="1752600"/>
          </a:xfrm>
        </p:spPr>
        <p:txBody>
          <a:bodyPr lIns="92075" tIns="46038" rIns="92075" bIns="46038"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93675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8C3D-52DF-41DD-B2F7-59735A39A8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CAFF-D667-4BF9-BA04-FFF384795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52388"/>
            <a:ext cx="2038350" cy="5129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2388"/>
            <a:ext cx="5962650" cy="5129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2A4C-066C-4DDA-9695-27B312C27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F1DB1-6064-4ACA-836B-ED0AACF3C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530B-FDBD-4CF8-9701-DBDBCF288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0EBA-4706-4C91-AC85-94DF056E7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23344-6CBC-4500-ABEB-2B163D1082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CB64-CCBC-4A1F-B156-3D852B188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4BF9-A335-47CE-AA2E-D8E5F475F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308B-EB43-4DF2-8A80-CA21C30D2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12604-FBF7-4A81-AE6A-7AC59B52D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3675" y="6248400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fld id="{A7BB6670-865D-446D-AC4C-C21E26007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0" name="Picture 17" descr="GrayCurv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1" charset="0"/>
            </a:endParaRPr>
          </a:p>
        </p:txBody>
      </p:sp>
      <p:sp>
        <p:nvSpPr>
          <p:cNvPr id="922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2388"/>
            <a:ext cx="81534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9224" name="Picture 18" descr="GMU_PLogo_RGB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913" y="5318125"/>
            <a:ext cx="214471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289300" y="6348413"/>
            <a:ext cx="2565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6600"/>
                </a:solidFill>
                <a:latin typeface="Times New Roman" pitchFamily="1" charset="0"/>
              </a:rPr>
              <a:t>Think.  Learn.  Succeed.</a:t>
            </a:r>
            <a:endParaRPr lang="en-US" dirty="0">
              <a:latin typeface="Times New Roman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7772400" cy="2133600"/>
          </a:xfrm>
        </p:spPr>
        <p:txBody>
          <a:bodyPr/>
          <a:lstStyle/>
          <a:p>
            <a:pPr eaLnBrk="1" hangingPunct="1"/>
            <a:r>
              <a:rPr lang="en-IN" sz="3600" dirty="0" smtClean="0"/>
              <a:t>Aura: An Architectural Framework for User Mobility in Ubiquitous Computing Environments</a:t>
            </a:r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572000"/>
            <a:ext cx="64008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Presented by: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Ashirvad Naik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April 20,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Goals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Maximize the use of available resources – that is, effectively exploiting the increasingly pervasive computing and communication resources in our environments</a:t>
            </a:r>
          </a:p>
          <a:p>
            <a:pPr lvl="1" eaLnBrk="1" hangingPunct="1"/>
            <a:r>
              <a:rPr lang="en-IN" dirty="0" smtClean="0"/>
              <a:t>Minimize user distraction and drains on user attention by forcing him to manual tune and reconfigure with respect to change in environment.</a:t>
            </a:r>
          </a:p>
          <a:p>
            <a:pPr lvl="1" eaLnBrk="1" hangingPunct="1"/>
            <a:endParaRPr lang="en-IN" dirty="0" smtClean="0"/>
          </a:p>
          <a:p>
            <a:pPr lvl="1" eaLnBrk="1" hangingPunct="1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Concept of personal Aura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Aura acts as a proxy for the mobile user it represents</a:t>
            </a:r>
          </a:p>
          <a:p>
            <a:pPr lvl="2" eaLnBrk="1" hangingPunct="1"/>
            <a:r>
              <a:rPr lang="en-IN" dirty="0" smtClean="0"/>
              <a:t>When a user enters a new environment, his or her Aura marshals the appropriate resources to support the user’s task.</a:t>
            </a:r>
          </a:p>
          <a:p>
            <a:pPr lvl="1" eaLnBrk="1" hangingPunct="1"/>
            <a:r>
              <a:rPr lang="en-IN" dirty="0" smtClean="0"/>
              <a:t>Aura captures constraints that the physical context around the user imposes on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Aura architectural framework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endParaRPr lang="en-I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Task Manager (Prism)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Prism embodies the concept of a personal Aura</a:t>
            </a:r>
          </a:p>
          <a:p>
            <a:pPr lvl="1" eaLnBrk="1" hangingPunct="1"/>
            <a:r>
              <a:rPr lang="en-IN" dirty="0" smtClean="0"/>
              <a:t>The key idea behind Prism is a platform-independent description of user tasks</a:t>
            </a:r>
          </a:p>
          <a:p>
            <a:pPr lvl="1" eaLnBrk="1" hangingPunct="1"/>
            <a:r>
              <a:rPr lang="en-IN" dirty="0" smtClean="0"/>
              <a:t>It strives to minimize user distractions in the face of the following four kinds of change:</a:t>
            </a:r>
          </a:p>
          <a:p>
            <a:pPr lvl="2" eaLnBrk="1" hangingPunct="1"/>
            <a:r>
              <a:rPr lang="en-IN" dirty="0" smtClean="0"/>
              <a:t>The user moves to another environment</a:t>
            </a:r>
          </a:p>
          <a:p>
            <a:pPr lvl="2" eaLnBrk="1" hangingPunct="1"/>
            <a:r>
              <a:rPr lang="en-IN" dirty="0" smtClean="0"/>
              <a:t>The environment changes</a:t>
            </a:r>
          </a:p>
          <a:p>
            <a:pPr lvl="2" eaLnBrk="1" hangingPunct="1"/>
            <a:r>
              <a:rPr lang="en-IN" dirty="0" smtClean="0"/>
              <a:t>The task changes</a:t>
            </a:r>
          </a:p>
          <a:p>
            <a:pPr lvl="2" eaLnBrk="1" hangingPunct="1"/>
            <a:r>
              <a:rPr lang="en-IN" dirty="0" smtClean="0"/>
              <a:t>The context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Service Suppliers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Suppliers provide the abstract services that tasks are composed of</a:t>
            </a:r>
          </a:p>
          <a:p>
            <a:pPr lvl="1" eaLnBrk="1" hangingPunct="1"/>
            <a:r>
              <a:rPr lang="en-IN" dirty="0" smtClean="0"/>
              <a:t>These abstract services are implemented by wrapping existing applications and services to conform to Aura APIs</a:t>
            </a:r>
          </a:p>
          <a:p>
            <a:pPr lvl="1" eaLnBrk="1" hangingPunct="1"/>
            <a:r>
              <a:rPr lang="en-IN" dirty="0" smtClean="0"/>
              <a:t>Such wrappers play a fundamental role while instantiating a task based on its platform-independent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Context Observer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Provide information about the physical context. Example: location, recognition (authentication), activity</a:t>
            </a:r>
          </a:p>
          <a:p>
            <a:pPr lvl="1" eaLnBrk="1" hangingPunct="1"/>
            <a:r>
              <a:rPr lang="en-IN" dirty="0" smtClean="0"/>
              <a:t>Report events in the physical context back to Prism and the Environment Manager</a:t>
            </a:r>
          </a:p>
          <a:p>
            <a:pPr lvl="1" eaLnBrk="1" hangingPunct="1"/>
            <a:r>
              <a:rPr lang="en-IN" dirty="0" smtClean="0"/>
              <a:t>The more sophisticated a Context Observer, the less Prism has to rely on explicit indications from a user concerning his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Environment Manager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Aware of which Suppliers are available to supply which services, and where they can be deployed</a:t>
            </a:r>
          </a:p>
          <a:p>
            <a:pPr lvl="1" eaLnBrk="1" hangingPunct="1"/>
            <a:r>
              <a:rPr lang="en-IN" dirty="0" smtClean="0"/>
              <a:t>When Suppliers are installed in an environment, they become registered with the local Environment Manager</a:t>
            </a:r>
          </a:p>
          <a:p>
            <a:pPr lvl="2" eaLnBrk="1" hangingPunct="1"/>
            <a:r>
              <a:rPr lang="en-IN" dirty="0" smtClean="0"/>
              <a:t>Registry is the base for matching requests for services</a:t>
            </a:r>
          </a:p>
          <a:p>
            <a:pPr lvl="2" eaLnBrk="1" hangingPunct="1"/>
            <a:r>
              <a:rPr lang="en-IN" dirty="0" smtClean="0"/>
              <a:t>Registry also keeps track of the available capacity of suppliers</a:t>
            </a:r>
          </a:p>
          <a:p>
            <a:pPr lvl="1" eaLnBrk="1" hangingPunct="1"/>
            <a:r>
              <a:rPr lang="en-IN" dirty="0" smtClean="0"/>
              <a:t>Evaluates each alternative configuration of service suppliers to select the one that presents a better match to the user’s preferences</a:t>
            </a:r>
          </a:p>
          <a:p>
            <a:pPr lvl="2" eaLnBrk="1" hangingPunct="1"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Self adaptation in Aura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US" dirty="0" smtClean="0"/>
              <a:t>Addressed at two levels:</a:t>
            </a:r>
          </a:p>
          <a:p>
            <a:pPr lvl="2" eaLnBrk="1" hangingPunct="1"/>
            <a:r>
              <a:rPr lang="en-US" dirty="0" smtClean="0"/>
              <a:t>At the higher level, the infrastructure monitors the availability and performance of whole components and of the communications infra­structure, evaluating possible alternatives for supporting a user task when the requirements for such a task are not met by the current configuration</a:t>
            </a:r>
          </a:p>
          <a:p>
            <a:pPr lvl="2" eaLnBrk="1" hangingPunct="1"/>
            <a:r>
              <a:rPr lang="en-US" dirty="0" smtClean="0"/>
              <a:t>At the lower level, system components themselves are endowed with the ability to adjust their operation following the variation of available resources using user defined utility functions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 anchor="ctr"/>
          <a:lstStyle/>
          <a:p>
            <a:pPr lvl="1" algn="ctr" eaLnBrk="1" hangingPunct="1">
              <a:buFontTx/>
              <a:buNone/>
            </a:pPr>
            <a:r>
              <a:rPr lang="en-US" sz="8000" dirty="0" smtClean="0"/>
              <a:t>Aura at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Fred goes from home to the office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2" eaLnBrk="1" hangingPunct="1">
              <a:buNone/>
            </a:pPr>
            <a:endParaRPr lang="en-I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Introduction</a:t>
            </a:r>
          </a:p>
          <a:p>
            <a:pPr lvl="1" eaLnBrk="1" hangingPunct="1"/>
            <a:r>
              <a:rPr lang="en-IN" dirty="0" smtClean="0"/>
              <a:t>Aura’s Architecture</a:t>
            </a:r>
          </a:p>
          <a:p>
            <a:pPr lvl="1" eaLnBrk="1" hangingPunct="1"/>
            <a:r>
              <a:rPr lang="en-IN" dirty="0" smtClean="0"/>
              <a:t>Aura at Work</a:t>
            </a:r>
          </a:p>
          <a:p>
            <a:pPr lvl="1" eaLnBrk="1" hangingPunct="1"/>
            <a:r>
              <a:rPr lang="en-IN" dirty="0" smtClean="0"/>
              <a:t>Limitations and Future 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Example of service description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2" eaLnBrk="1" hangingPunct="1">
              <a:buNone/>
            </a:pPr>
            <a:endParaRPr lang="en-I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 anchor="ctr"/>
          <a:lstStyle/>
          <a:p>
            <a:pPr lvl="1" algn="ctr" eaLnBrk="1" hangingPunct="1">
              <a:buFontTx/>
              <a:buNone/>
            </a:pPr>
            <a:r>
              <a:rPr lang="en-US" sz="8000" dirty="0" smtClean="0"/>
              <a:t>Limitations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Limitations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Supports the migration of simple user tasks interchangeably between personal computers running Windows or Linux</a:t>
            </a:r>
          </a:p>
          <a:p>
            <a:pPr lvl="1" eaLnBrk="1" hangingPunct="1"/>
            <a:r>
              <a:rPr lang="en-IN" dirty="0" smtClean="0"/>
              <a:t>Limited supplier of services</a:t>
            </a:r>
          </a:p>
          <a:p>
            <a:pPr lvl="1" eaLnBrk="1" hangingPunct="1"/>
            <a:r>
              <a:rPr lang="en-IN" dirty="0" smtClean="0"/>
              <a:t>Environment Manager has basic service registry abilities, and relies on distributed file systems like Coda for file access across environments</a:t>
            </a:r>
          </a:p>
          <a:p>
            <a:pPr lvl="1" eaLnBrk="1" hangingPunct="1"/>
            <a:r>
              <a:rPr lang="en-IN" dirty="0" smtClean="0"/>
              <a:t>Not yet integrated research on context observation.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Limitations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While the current implementation shows the feasibility of automated task migration it is limited by </a:t>
            </a:r>
          </a:p>
          <a:p>
            <a:pPr lvl="2" eaLnBrk="1" hangingPunct="1"/>
            <a:r>
              <a:rPr lang="en-IN" dirty="0" smtClean="0"/>
              <a:t>Granularity of the task components (full applications working separately from each other) </a:t>
            </a:r>
          </a:p>
          <a:p>
            <a:pPr lvl="2" eaLnBrk="1" hangingPunct="1"/>
            <a:r>
              <a:rPr lang="en-IN" dirty="0" smtClean="0"/>
              <a:t>Inability to anticipate or infer what the user wants to do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Future Work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To address these problems, we have begun to develop support for finer-grained tasks and richer models of user intent.</a:t>
            </a:r>
          </a:p>
          <a:p>
            <a:pPr lvl="1" eaLnBrk="1" hangingPunct="1"/>
            <a:r>
              <a:rPr lang="en-IN" dirty="0" smtClean="0"/>
              <a:t>To support a spectrum of task models ranging from simple invocation of applications to sophisticated models that can anticipate immediate needs of users, or even assist them in accomplishing some complex multi-step activity (like financial planning, travel assistance, or health management.)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Future Work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US" dirty="0" smtClean="0"/>
              <a:t>Aura must strike a balance between user involvement and automatic inference of user intent.</a:t>
            </a:r>
          </a:p>
          <a:p>
            <a:pPr lvl="1" eaLnBrk="1" hangingPunct="1"/>
            <a:r>
              <a:rPr lang="en-US" dirty="0" smtClean="0"/>
              <a:t>Our assumption is that an Aura should prove useful even with no deeper knowledge of the task beyond the coalition of services currently being used.</a:t>
            </a:r>
          </a:p>
          <a:p>
            <a:pPr lvl="1" eaLnBrk="1" hangingPunct="1"/>
            <a:r>
              <a:rPr lang="en-US" dirty="0" smtClean="0"/>
              <a:t>Approach should prove useful only with rudimentary context awareness, specifically recognizing a user entering and leaving a given environment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 anchor="ctr"/>
          <a:lstStyle/>
          <a:p>
            <a:pPr lvl="1" algn="ctr" eaLnBrk="1" hangingPunct="1">
              <a:buFontTx/>
              <a:buNone/>
            </a:pPr>
            <a:r>
              <a:rPr lang="en-IN" sz="8000" dirty="0" smtClean="0"/>
              <a:t>Introduction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Ubiquitous Computing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The environment has lots of computing, storage, and communication capabilities</a:t>
            </a:r>
          </a:p>
          <a:p>
            <a:pPr lvl="2" eaLnBrk="1" hangingPunct="1"/>
            <a:r>
              <a:rPr lang="en-IN" dirty="0" smtClean="0"/>
              <a:t>Leverage Moore’s law</a:t>
            </a:r>
          </a:p>
          <a:p>
            <a:pPr lvl="1" eaLnBrk="1" hangingPunct="1"/>
            <a:r>
              <a:rPr lang="en-IN" dirty="0" smtClean="0"/>
              <a:t>The </a:t>
            </a:r>
            <a:r>
              <a:rPr lang="en-IN" dirty="0" smtClean="0"/>
              <a:t>environment is device rich</a:t>
            </a:r>
          </a:p>
          <a:p>
            <a:pPr lvl="2" eaLnBrk="1" hangingPunct="1"/>
            <a:r>
              <a:rPr lang="en-IN" dirty="0" smtClean="0"/>
              <a:t>Displays, cameras, touch screens, microphones, etc.</a:t>
            </a:r>
          </a:p>
          <a:p>
            <a:pPr lvl="2" eaLnBrk="1" hangingPunct="1"/>
            <a:r>
              <a:rPr lang="en-IN" dirty="0" smtClean="0"/>
              <a:t>Multi-modal interaction between users and the system</a:t>
            </a:r>
          </a:p>
          <a:p>
            <a:pPr lvl="1" eaLnBrk="1" hangingPunct="1"/>
            <a:r>
              <a:rPr lang="en-IN" dirty="0" smtClean="0"/>
              <a:t> The goal is to help the user with a broad set of tasks in an efficient way</a:t>
            </a:r>
          </a:p>
          <a:p>
            <a:pPr lvl="2" eaLnBrk="1" hangingPunct="1"/>
            <a:r>
              <a:rPr lang="en-US" dirty="0" smtClean="0"/>
              <a:t>Access to information, preparing documents</a:t>
            </a:r>
            <a:r>
              <a:rPr lang="en-IN" dirty="0" smtClean="0"/>
              <a:t>, etc.</a:t>
            </a:r>
          </a:p>
          <a:p>
            <a:pPr lvl="2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Approaches to user mobility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Support as much of a user’s computing needs as possible on a mobile machine. </a:t>
            </a:r>
          </a:p>
          <a:p>
            <a:pPr lvl="1" eaLnBrk="1" hangingPunct="1"/>
            <a:r>
              <a:rPr lang="en-IN" dirty="0" smtClean="0"/>
              <a:t>To compute via remote access to a computing server that stores a users personal state and preferences</a:t>
            </a:r>
          </a:p>
          <a:p>
            <a:pPr lvl="1" eaLnBrk="1" hangingPunct="1"/>
            <a:r>
              <a:rPr lang="en-IN" dirty="0" smtClean="0"/>
              <a:t>provide standard applications that are ported to and installed in all environments</a:t>
            </a:r>
          </a:p>
          <a:p>
            <a:pPr lvl="1" eaLnBrk="1" hangingPunct="1"/>
            <a:r>
              <a:rPr lang="en-IN" dirty="0" smtClean="0"/>
              <a:t>provide standard virtual platforms (such as the Java Virtual Machine) that enable mobile code to follow the user as needed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Problems with these approaches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To some degree they assume a homogenous computing baseline, they cannot take full advantage of the diverse capabilities of each environment</a:t>
            </a:r>
          </a:p>
          <a:p>
            <a:pPr lvl="1" eaLnBrk="1" hangingPunct="1"/>
            <a:r>
              <a:rPr lang="en-IN" dirty="0" smtClean="0"/>
              <a:t>Lack the ability to handle dynamic variations of capabilities and resources in the environment without overburdening the user with manual tuning and reconfiguration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Aura – An alternative solution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An architectural framework for ubiquitous computing applications</a:t>
            </a:r>
          </a:p>
          <a:p>
            <a:pPr lvl="1" eaLnBrk="1" hangingPunct="1"/>
            <a:r>
              <a:rPr lang="en-IN" dirty="0" smtClean="0"/>
              <a:t>Key features:</a:t>
            </a:r>
          </a:p>
          <a:p>
            <a:pPr lvl="2" eaLnBrk="1" hangingPunct="1"/>
            <a:r>
              <a:rPr lang="en-IN" dirty="0" smtClean="0"/>
              <a:t>User tasks become first class entities that are represented explicitly and autonomously from a specific environment</a:t>
            </a:r>
          </a:p>
          <a:p>
            <a:pPr lvl="2" eaLnBrk="1" hangingPunct="1"/>
            <a:r>
              <a:rPr lang="en-IN" dirty="0" smtClean="0"/>
              <a:t>User tasks are represented as coalitions of abstract services</a:t>
            </a:r>
          </a:p>
          <a:p>
            <a:pPr lvl="2" eaLnBrk="1" hangingPunct="1"/>
            <a:r>
              <a:rPr lang="en-IN" dirty="0" smtClean="0"/>
              <a:t>Environments are equipped to self-monitor and renegotiate task support in the presence of run time variation of capabilities and resources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N" dirty="0" smtClean="0"/>
              <a:t>Benefits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1" eaLnBrk="1" hangingPunct="1"/>
            <a:r>
              <a:rPr lang="en-IN" dirty="0" smtClean="0"/>
              <a:t>Representing user tasks explicitly</a:t>
            </a:r>
          </a:p>
          <a:p>
            <a:pPr lvl="2" eaLnBrk="1" hangingPunct="1"/>
            <a:r>
              <a:rPr lang="en-IN" dirty="0" smtClean="0"/>
              <a:t>Provides a placeholder to capture user intent</a:t>
            </a:r>
          </a:p>
          <a:p>
            <a:pPr lvl="2" eaLnBrk="1" hangingPunct="1"/>
            <a:r>
              <a:rPr lang="en-IN" dirty="0" smtClean="0"/>
              <a:t>Guides the search for suitable configurations in each new environment</a:t>
            </a:r>
          </a:p>
          <a:p>
            <a:pPr lvl="1" eaLnBrk="1" hangingPunct="1"/>
            <a:r>
              <a:rPr lang="en-IN" dirty="0" smtClean="0"/>
              <a:t>Representing tasks as service coalitions</a:t>
            </a:r>
          </a:p>
          <a:p>
            <a:pPr lvl="2" eaLnBrk="1" hangingPunct="1"/>
            <a:r>
              <a:rPr lang="en-IN" dirty="0" smtClean="0"/>
              <a:t>Infrastructure can recognize when all the essential services in a task can be supported, instantiating them jointly when possible</a:t>
            </a:r>
          </a:p>
          <a:p>
            <a:pPr lvl="2" eaLnBrk="1" hangingPunct="1"/>
            <a:r>
              <a:rPr lang="en-IN" dirty="0" smtClean="0"/>
              <a:t>Provide early warning to the user that that is not possible</a:t>
            </a:r>
          </a:p>
          <a:p>
            <a:pPr lvl="1" eaLnBrk="1" hangingPunct="1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5029200"/>
          </a:xfrm>
        </p:spPr>
        <p:txBody>
          <a:bodyPr anchor="ctr"/>
          <a:lstStyle/>
          <a:p>
            <a:pPr lvl="1" algn="ctr" eaLnBrk="1" hangingPunct="1">
              <a:buFontTx/>
              <a:buNone/>
            </a:pPr>
            <a:r>
              <a:rPr lang="en-IN" sz="8000" dirty="0" smtClean="0"/>
              <a:t>Aura’s Architecture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on Template 2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Mason Template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Mason Template 2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on Template 2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on Template 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3345</TotalTime>
  <Words>990</Words>
  <Application>Microsoft Office PowerPoint</Application>
  <PresentationFormat>On-screen Show (4:3)</PresentationFormat>
  <Paragraphs>98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Mason Template 2</vt:lpstr>
      <vt:lpstr>Aura: An Architectural Framework for User Mobility in Ubiquitous Computing Environments</vt:lpstr>
      <vt:lpstr>Outline</vt:lpstr>
      <vt:lpstr> </vt:lpstr>
      <vt:lpstr>Ubiquitous Computing</vt:lpstr>
      <vt:lpstr>Approaches to user mobility</vt:lpstr>
      <vt:lpstr>Problems with these approaches</vt:lpstr>
      <vt:lpstr>Aura – An alternative solution</vt:lpstr>
      <vt:lpstr>Benefits</vt:lpstr>
      <vt:lpstr> </vt:lpstr>
      <vt:lpstr>Goals</vt:lpstr>
      <vt:lpstr>Concept of personal Aura</vt:lpstr>
      <vt:lpstr>Aura architectural framework</vt:lpstr>
      <vt:lpstr>Task Manager (Prism)</vt:lpstr>
      <vt:lpstr>Service Suppliers</vt:lpstr>
      <vt:lpstr>Context Observer</vt:lpstr>
      <vt:lpstr>Environment Manager</vt:lpstr>
      <vt:lpstr>Self adaptation in Aura</vt:lpstr>
      <vt:lpstr> </vt:lpstr>
      <vt:lpstr>Fred goes from home to the office</vt:lpstr>
      <vt:lpstr>Example of service description</vt:lpstr>
      <vt:lpstr> </vt:lpstr>
      <vt:lpstr>Limitations</vt:lpstr>
      <vt:lpstr>Limitations</vt:lpstr>
      <vt:lpstr>Future Work</vt:lpstr>
      <vt:lpstr>Future Work</vt:lpstr>
    </vt:vector>
  </TitlesOfParts>
  <Company>Geroge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 Template 2: Title Slide</dc:title>
  <dc:creator>dverly</dc:creator>
  <cp:lastModifiedBy>Abhishek</cp:lastModifiedBy>
  <cp:revision>385</cp:revision>
  <dcterms:created xsi:type="dcterms:W3CDTF">2007-11-07T16:13:55Z</dcterms:created>
  <dcterms:modified xsi:type="dcterms:W3CDTF">2010-04-20T16:02:49Z</dcterms:modified>
</cp:coreProperties>
</file>