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Default Extension="jpeg" ContentType="image/jpeg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4"/>
  </p:notes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20" r:id="rId17"/>
    <p:sldId id="321" r:id="rId18"/>
    <p:sldId id="322" r:id="rId19"/>
    <p:sldId id="342" r:id="rId20"/>
    <p:sldId id="332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24" r:id="rId30"/>
    <p:sldId id="325" r:id="rId31"/>
    <p:sldId id="329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57" r:id="rId47"/>
    <p:sldId id="358" r:id="rId48"/>
    <p:sldId id="359" r:id="rId49"/>
    <p:sldId id="360" r:id="rId50"/>
    <p:sldId id="361" r:id="rId51"/>
    <p:sldId id="362" r:id="rId52"/>
    <p:sldId id="363" r:id="rId53"/>
    <p:sldId id="364" r:id="rId54"/>
    <p:sldId id="365" r:id="rId55"/>
    <p:sldId id="366" r:id="rId56"/>
    <p:sldId id="367" r:id="rId57"/>
    <p:sldId id="368" r:id="rId58"/>
    <p:sldId id="369" r:id="rId59"/>
    <p:sldId id="370" r:id="rId60"/>
    <p:sldId id="371" r:id="rId61"/>
    <p:sldId id="372" r:id="rId62"/>
    <p:sldId id="373" r:id="rId6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 Colbert" initials="E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0000"/>
    </p:penClr>
  </p:showPr>
  <p:clrMru>
    <a:srgbClr val="663300"/>
    <a:srgbClr val="F6E8B4"/>
    <a:srgbClr val="996633"/>
    <a:srgbClr val="D7EDBD"/>
    <a:srgbClr val="502800"/>
    <a:srgbClr val="4D4D4D"/>
    <a:srgbClr val="CC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733" y="-7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03-25T14:35:24.679" idx="1">
    <p:pos x="4440" y="3667"/>
    <p:text>Need examples of how aids analysis
-- perhaps monitoring of performance?
I assume "aids testing" ==&gt; can connect components to testing components instead of other system component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3-03-25T14:42:19.666" idx="2">
    <p:pos x="5333" y="461"/>
    <p:text>Title said "Communicator", but think that is mis-use of term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2DD099-03A1-46F5-8B1F-FECBE3B6B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EB0C7-59D4-42B4-B9FA-8F2CC39BDDF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9674B02-3D0B-41CF-860C-98AD002280CE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778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778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F172F-65BA-45A7-9AB8-EB8CA25636F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78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5C9C4B-42EC-4AA1-892F-EDC97F41EA11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788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788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914B1-1115-48EB-A7FB-71CC42764C4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88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E0A00FD-9A21-4B44-A780-533FED007DDD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798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798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E2D57-6938-4557-A10C-CED0AE2B0D3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98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CF5AEB2-72D9-4171-B63E-6DACF9269B06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809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809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4D4FA-28D7-422D-8247-14623A0B6CA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09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A7E31DA-88DF-410F-9382-D98805B5A269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8A0999-DFA0-4E2B-BF3A-8143B0208E0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D73726-F4E9-44EC-9CE2-6D0F419C5D19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829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829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B7C54-5620-4886-9B14-9E9A2B86D93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29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AFE6866-58FF-4040-96F6-23ABC94AC748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22AA06-D9A6-4EEE-BDE2-FD5FD4625C4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E69B42F-3369-4F5D-953A-AF03E89C10E9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849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849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124E7-25D2-462D-AED5-013C63E4868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49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0596DE3-B145-4BF1-B1A9-33A04137CC2C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860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860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F3B494-55E9-45A2-85E4-867680BE817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60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4AAF1B8-7046-49BD-B61F-E02FE7368332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870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870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398D0A-BCBD-4F92-B5AE-8AAE09EF121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70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ED403CE-610F-4E60-9DE2-A9BBD0098887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696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696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486712-73F0-4031-844C-9D9232EC33B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C1CC244-F7FF-40F8-B851-46E6062AAF4E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880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880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FC3EB-D8F0-4041-BC5A-421FE758A40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80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86FB36A-22F4-4FFB-82F9-93A17AAF935B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890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890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19740F-0CC0-4954-B82E-C79CE814B60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90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20B610E-8E51-4A16-8AB1-1A159E56552B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901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901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8ED11E-E94C-4FE5-B409-DF5F19D3EBD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901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7BA3E06-CF66-4966-8EEA-3543EBA3BFCB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911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911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7CD40-297F-4D6D-B87D-7786C82CBC7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11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533253C-C6AC-4476-9363-467C0D984465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921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921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635CA-332E-4093-8968-55AFE348640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21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725B774-7285-43F5-A4F2-0E19DA68EE9C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93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93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12D55-A23E-479C-9C19-6EC3FB17A06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31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A45EFD8-8B2A-4C78-BF99-306CBA54FF7B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942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942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26FCC-3A11-4644-8031-44A8A84C27A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942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6750B35-1E0C-4593-845A-D4BF4F4DA923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952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952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6230BC-9AB6-4E78-9B0F-A1C2C2415F5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952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0828D6-23F2-4FAE-8FD9-50839C74A592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962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962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881B8D-6DEF-4F7C-9751-73FBBC02AB1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6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FA90011-B7C4-4C8F-AEDA-B58CA1C79E27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972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972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B459CB-E2D6-4851-89CF-2DCF9D2DBCF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7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94F0897-75CE-438A-8D15-53FE7458809A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706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27B80-7E0F-4732-BD0B-9355FAD5339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F5E2AE9-EC07-415F-8EBA-6E1280EB2E6F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983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983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8CC73-03CA-436E-86A2-F429E87926F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83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6E433FA-E907-4640-82BF-1E6531369336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FCEE8-7D3C-4299-9567-555F201DD74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B9F7AA1-6E8E-403A-A053-02C78C41D956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003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003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98130-8931-4587-9741-B18028C4B66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003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DFD976E-D2F4-4B80-835E-CB15E1DBF658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013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013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F69EF-C838-4533-9CE5-5189F81664F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01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C514CD1-216C-4377-B300-C1B7A862DEDE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024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024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62CCC-956E-4D41-B085-DEE7D69CAC3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024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BDD0B9E-D90B-41D1-A47D-6D3A851F1CFA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034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034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708E8-9D70-4D5B-A463-7AD4690E5832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034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711C490-E73F-4069-9AFA-64A8D6F2DFC3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044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044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2C1CC-7D01-45C4-B346-7A44E31C0DD8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44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07137B2-0A43-41E1-9C83-81BA02493767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054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054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FDE2A-16B0-46C7-B4B0-20B7268C92FB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54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1222E49-F461-47AD-B9FD-EDC2977B5CDB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065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065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9DB80D-A56A-4A14-8B21-A99EAA49221F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65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9CECF51-CC54-4DB7-9041-3ACCA4DEBA25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075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075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DD30A-BAB0-44C0-B3EF-62F114EF803E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075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DBD11FE-EB28-4FFA-A817-B745D68C8E89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716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716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B4A273-7EC6-4D29-A30F-C476D47709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6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0C76D0E-D0EB-4328-8835-CDEC73C994C1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085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085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7A998-50CF-4BE8-9DFA-70AA3CDA03F6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085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4087C62-6011-4A80-A855-863CBDA691BD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095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095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51B2D-F7D6-4D25-B29D-85F7B63A3952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95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EB1196-609A-4244-8335-AFFC4C84C27A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105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105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098A9-E658-4CAE-9CEF-725594437083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105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6B371A8-A837-4644-8A6D-B14D9F713ED0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116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116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EA66A-9BCB-4EF6-A35E-A1F1C00B4D88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116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D14763D-B070-4F66-953A-1F67A71AA42D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126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126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57330-36D8-413A-8914-587C2F4F967C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126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EA22DDF-F216-4B53-85B2-5389EDF5E30E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136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136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C8BBC-90B4-4CD0-A69D-74394E614527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136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5EBF6F-127E-48E3-98FB-590A0834FB34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146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146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D9900-934C-4433-A320-7CF1E76A01C9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146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AC8C979-F91A-4FB5-ADB2-BA6A7405BE8D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157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157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B0CEA9-E8A7-43A6-9771-1461A4B0D1C0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157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Architecture Styles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AAEBD51-01EA-40A6-A6DF-4D27970C9C70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1167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1167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3E4615-F6C2-4C2D-80C6-67209490578B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167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04F712-D005-40FD-9CE2-92F65B61E829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727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727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895F7-1A1A-4BFB-A339-7FE0F0D3846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27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AF58A34-3A50-4C4D-AE84-BCA32DE14754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737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737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2D5BA-4A3C-41C5-BE1F-BA4F2E63050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37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B692F7D-EBF1-4FB3-8842-F6D8FA9EB8D2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747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747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0ACE1-BB14-4D83-B87B-68162A2BD17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6B2555A-7B66-429B-9291-33B8BE208FB1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757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757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CCA97B-E317-4359-B468-67216E09BA9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57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 578 Software Architecture -- Origins of Software Architectures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0A7827C-E10E-4E6D-A7F6-BCBF981B68D1}" type="datetime3">
              <a:rPr lang="en-US" smtClean="0"/>
              <a:pPr/>
              <a:t>19 January 2010</a:t>
            </a:fld>
            <a:endParaRPr lang="en-US" smtClean="0"/>
          </a:p>
        </p:txBody>
      </p:sp>
      <p:sp>
        <p:nvSpPr>
          <p:cNvPr id="768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© 2001-3 Neno Medvidovic &amp; Edward Colbert</a:t>
            </a:r>
          </a:p>
        </p:txBody>
      </p:sp>
      <p:sp>
        <p:nvSpPr>
          <p:cNvPr id="768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5D912-009C-4F33-996D-3CC9E64AE93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847CE-6153-4FFF-9248-5BF691A224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78C1C-71D4-40EC-B9E7-6225359C7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A6585-CE8E-48DA-AA02-5198089E49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60A38-9CB2-480D-A0B6-2C625725B2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391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4248150" cy="4837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5350" y="1295400"/>
            <a:ext cx="4249738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05350" y="3789363"/>
            <a:ext cx="4249738" cy="2343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B3054-CFC8-4774-82E7-942FA4AEF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38" y="731838"/>
            <a:ext cx="8594725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828800"/>
            <a:ext cx="8528050" cy="2255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237038"/>
            <a:ext cx="8528050" cy="2255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50075" y="6553200"/>
            <a:ext cx="2133600" cy="258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B49BA-F2D6-4CDD-94AE-D06F6C2C92EE}" type="datetime1">
              <a:rPr lang="en-US"/>
              <a:pPr>
                <a:defRPr/>
              </a:pPr>
              <a:t>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63" y="6553200"/>
            <a:ext cx="2895600" cy="258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16375" y="6553200"/>
            <a:ext cx="1112838" cy="258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0447F-BA8E-43B2-9963-7D92C8D4CD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027C2-D145-45DB-ABF7-0462F8858E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1D83E-707A-4BC8-9E0A-F1304BCA5C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99BAF-C815-418F-BF03-FF82355FA4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33F40-9883-4152-8C4D-EEE47B6B3A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A7258-586D-4C86-84EE-5F1DAF730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E80B1-B2E3-4D50-B14D-C2DDA5687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C24E-415D-41F6-A168-F3D7989B2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2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0025"/>
            <a:ext cx="2895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502800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550025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5028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86400" y="6550025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502800"/>
                </a:solidFill>
                <a:latin typeface="+mn-lt"/>
              </a:defRPr>
            </a:lvl1pPr>
          </a:lstStyle>
          <a:p>
            <a:pPr>
              <a:defRPr/>
            </a:pPr>
            <a:fld id="{E8FB06E9-6B5E-4889-A185-A566F4C0F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32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 sz="2800">
          <a:solidFill>
            <a:srgbClr val="66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6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5400" dirty="0" smtClean="0">
                <a:solidFill>
                  <a:schemeClr val="tx1"/>
                </a:solidFill>
              </a:rPr>
              <a:t>Introduction to Software Architecture</a:t>
            </a:r>
            <a:endParaRPr 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2895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Sam </a:t>
            </a:r>
            <a:r>
              <a:rPr lang="en-US" dirty="0" smtClean="0">
                <a:solidFill>
                  <a:schemeClr val="tx1"/>
                </a:solidFill>
              </a:rPr>
              <a:t>Malek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CS 795 / SWE </a:t>
            </a:r>
            <a:r>
              <a:rPr lang="en-US" sz="2000" dirty="0" smtClean="0"/>
              <a:t>699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Spring </a:t>
            </a:r>
            <a:r>
              <a:rPr lang="en-US" sz="2000" dirty="0" smtClean="0"/>
              <a:t>2010</a:t>
            </a:r>
            <a:br>
              <a:rPr lang="en-US" sz="2000" dirty="0" smtClean="0"/>
            </a:br>
            <a:r>
              <a:rPr lang="en-US" sz="2800" dirty="0" smtClean="0"/>
              <a:t>George Mason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6F40AD4D-13A3-4A77-B3C9-A26DF45E8C21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60325"/>
            <a:ext cx="8594725" cy="1265238"/>
          </a:xfrm>
        </p:spPr>
        <p:txBody>
          <a:bodyPr/>
          <a:lstStyle/>
          <a:p>
            <a:r>
              <a:rPr lang="en-US" smtClean="0"/>
              <a:t>As-Designed vs. As-Implemented Architecture</a:t>
            </a:r>
          </a:p>
        </p:txBody>
      </p:sp>
      <p:pic>
        <p:nvPicPr>
          <p:cNvPr id="15366" name="Picture 3" descr="Figure 3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25563"/>
            <a:ext cx="4460875" cy="523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4" descr="Figure 3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4538" y="1279525"/>
            <a:ext cx="4364037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3CBDD723-3130-4207-8CDC-5DB503F2E3B4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389" name="Picture 4" descr="Figure 3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4538" y="1279525"/>
            <a:ext cx="4364037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3" descr="Figure 3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25563"/>
            <a:ext cx="4460875" cy="523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60325"/>
            <a:ext cx="8594725" cy="1265238"/>
          </a:xfrm>
        </p:spPr>
        <p:txBody>
          <a:bodyPr/>
          <a:lstStyle/>
          <a:p>
            <a:r>
              <a:rPr lang="en-US" smtClean="0"/>
              <a:t>As-Designed vs. As-Implemented Architecture</a:t>
            </a: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533400" y="2281238"/>
            <a:ext cx="8229600" cy="3062287"/>
          </a:xfrm>
          <a:prstGeom prst="rect">
            <a:avLst/>
          </a:prstGeom>
          <a:solidFill>
            <a:srgbClr val="000066">
              <a:alpha val="89803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46038" anchor="ctr">
            <a:spAutoFit/>
          </a:bodyPr>
          <a:lstStyle/>
          <a:p>
            <a:pPr marL="228600" indent="-228600">
              <a:buFont typeface="Arial" charset="0"/>
              <a:buChar char="•"/>
            </a:pPr>
            <a:r>
              <a:rPr lang="en-US" sz="2800">
                <a:solidFill>
                  <a:srgbClr val="FFFF99"/>
                </a:solidFill>
              </a:rPr>
              <a:t>Which architecture is “correct”? </a:t>
            </a:r>
          </a:p>
          <a:p>
            <a:pPr marL="228600" indent="-228600">
              <a:buFont typeface="Arial" charset="0"/>
              <a:buChar char="•"/>
            </a:pPr>
            <a:r>
              <a:rPr lang="en-US" sz="2800">
                <a:solidFill>
                  <a:srgbClr val="FFFF99"/>
                </a:solidFill>
              </a:rPr>
              <a:t>Are the two architectures consistent with one another? </a:t>
            </a:r>
          </a:p>
          <a:p>
            <a:pPr marL="228600" indent="-228600">
              <a:buFont typeface="Arial" charset="0"/>
              <a:buChar char="•"/>
            </a:pPr>
            <a:r>
              <a:rPr lang="en-US" sz="2800">
                <a:solidFill>
                  <a:srgbClr val="FFFF99"/>
                </a:solidFill>
              </a:rPr>
              <a:t>What criteria are used to establish the</a:t>
            </a:r>
            <a:r>
              <a:rPr lang="en-US">
                <a:solidFill>
                  <a:srgbClr val="FFFF99"/>
                </a:solidFill>
              </a:rPr>
              <a:t>  </a:t>
            </a:r>
            <a:r>
              <a:rPr lang="en-US" sz="2800">
                <a:solidFill>
                  <a:srgbClr val="FFFF99"/>
                </a:solidFill>
              </a:rPr>
              <a:t>consistency between the two architectures? </a:t>
            </a:r>
          </a:p>
          <a:p>
            <a:pPr marL="228600" indent="-228600">
              <a:buFont typeface="Arial" charset="0"/>
              <a:buChar char="•"/>
            </a:pPr>
            <a:r>
              <a:rPr lang="en-US" sz="2800">
                <a:solidFill>
                  <a:srgbClr val="FFFF99"/>
                </a:solidFill>
              </a:rPr>
              <a:t>On what information is the answer to the preceding questions based?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Architectural Evolution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127125"/>
            <a:ext cx="8528050" cy="50673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smtClean="0"/>
              <a:t>When a system evolves, ideally its prescriptive architecture is modified first.</a:t>
            </a:r>
          </a:p>
          <a:p>
            <a:pPr marL="609600" indent="-609600">
              <a:lnSpc>
                <a:spcPct val="90000"/>
              </a:lnSpc>
            </a:pPr>
            <a:endParaRPr lang="en-US" sz="2400" smtClean="0"/>
          </a:p>
          <a:p>
            <a:pPr marL="609600" indent="-609600">
              <a:lnSpc>
                <a:spcPct val="90000"/>
              </a:lnSpc>
            </a:pPr>
            <a:r>
              <a:rPr lang="en-US" sz="2400" smtClean="0"/>
              <a:t>Unfortunately often the system and thus its descriptive architecture is directly modified. </a:t>
            </a:r>
          </a:p>
          <a:p>
            <a:pPr marL="609600" indent="-609600">
              <a:lnSpc>
                <a:spcPct val="90000"/>
              </a:lnSpc>
            </a:pPr>
            <a:endParaRPr lang="en-US" sz="2400" smtClean="0"/>
          </a:p>
          <a:p>
            <a:pPr marL="609600" indent="-609600">
              <a:lnSpc>
                <a:spcPct val="90000"/>
              </a:lnSpc>
            </a:pPr>
            <a:r>
              <a:rPr lang="en-US" sz="2400" smtClean="0"/>
              <a:t>This failure of update happens because of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smtClean="0"/>
              <a:t>Developer sloppiness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smtClean="0"/>
              <a:t>Perception of short deadlines which prevent thinking through and documenting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smtClean="0"/>
              <a:t>Lack of documented prescriptive architecture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smtClean="0"/>
              <a:t>Need or desire for code optimizations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 smtClean="0"/>
              <a:t>Inadequate techniques or tool support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6550025"/>
            <a:ext cx="3200400" cy="304800"/>
          </a:xfrm>
        </p:spPr>
        <p:txBody>
          <a:bodyPr/>
          <a:lstStyle/>
          <a:p>
            <a:pPr>
              <a:defRPr/>
            </a:pPr>
            <a:fld id="{B26F59BB-54DD-4A21-BF9C-D7D0D6571F5E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550025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04800" y="6550025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-30163"/>
            <a:ext cx="8594725" cy="1265238"/>
          </a:xfrm>
        </p:spPr>
        <p:txBody>
          <a:bodyPr/>
          <a:lstStyle/>
          <a:p>
            <a:r>
              <a:rPr lang="en-US" sz="4000" smtClean="0"/>
              <a:t>Architectural Drift vs. Erosion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447800"/>
            <a:ext cx="8528050" cy="4732338"/>
          </a:xfrm>
        </p:spPr>
        <p:txBody>
          <a:bodyPr/>
          <a:lstStyle/>
          <a:p>
            <a:pPr marL="609600" indent="-609600"/>
            <a:r>
              <a:rPr lang="en-US" sz="2400" b="1" smtClean="0"/>
              <a:t>Definition.</a:t>
            </a:r>
            <a:r>
              <a:rPr lang="en-US" sz="2400" smtClean="0"/>
              <a:t> </a:t>
            </a:r>
            <a:r>
              <a:rPr lang="en-US" sz="2400" i="1" smtClean="0"/>
              <a:t>Architectural drift</a:t>
            </a:r>
            <a:r>
              <a:rPr lang="en-US" sz="2400" smtClean="0"/>
              <a:t> involves architectural design decisions that are applied directly to a system’s descriptive architecture, but are </a:t>
            </a:r>
            <a:r>
              <a:rPr lang="en-US" sz="2400" i="1" smtClean="0"/>
              <a:t>not properly reflected</a:t>
            </a:r>
            <a:r>
              <a:rPr lang="en-US" sz="2400" smtClean="0"/>
              <a:t> in the system’s prescriptive architecture.</a:t>
            </a:r>
          </a:p>
          <a:p>
            <a:pPr marL="609600" indent="-609600"/>
            <a:endParaRPr lang="en-US" sz="2400" smtClean="0"/>
          </a:p>
          <a:p>
            <a:pPr marL="609600" indent="-609600"/>
            <a:r>
              <a:rPr lang="en-US" sz="2400" b="1" smtClean="0"/>
              <a:t>Definition.</a:t>
            </a:r>
            <a:r>
              <a:rPr lang="en-US" sz="2400" smtClean="0"/>
              <a:t> </a:t>
            </a:r>
            <a:r>
              <a:rPr lang="en-US" sz="2400" i="1" smtClean="0"/>
              <a:t>Architectural erosion </a:t>
            </a:r>
            <a:r>
              <a:rPr lang="en-US" sz="2400" smtClean="0"/>
              <a:t>involves architectural design decisions that are applied directly to a system’s descriptive architecture, and that </a:t>
            </a:r>
            <a:r>
              <a:rPr lang="en-US" sz="2400" i="1" smtClean="0"/>
              <a:t>violate design decisions</a:t>
            </a:r>
            <a:r>
              <a:rPr lang="en-US" sz="2400" smtClean="0"/>
              <a:t> captured by the system’s prescriptive architecture.</a:t>
            </a:r>
          </a:p>
          <a:p>
            <a:pPr marL="609600" indent="-609600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800" y="6553200"/>
            <a:ext cx="3200400" cy="304800"/>
          </a:xfrm>
        </p:spPr>
        <p:txBody>
          <a:bodyPr/>
          <a:lstStyle/>
          <a:p>
            <a:pPr>
              <a:defRPr/>
            </a:pPr>
            <a:fld id="{25EC4AEB-EFFA-4CAC-8FCB-A9D499F11DAD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5532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04800" y="65532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Architectural Recovery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211263"/>
            <a:ext cx="8528050" cy="4732337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smtClean="0"/>
              <a:t>If drift or erosion are allowed to occur, the development organization is likely to be forced to </a:t>
            </a:r>
            <a:r>
              <a:rPr lang="en-US" sz="2800" i="1" smtClean="0"/>
              <a:t>recover</a:t>
            </a:r>
            <a:r>
              <a:rPr lang="en-US" sz="2800" smtClean="0"/>
              <a:t> the system’s architecture sooner or later.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 smtClean="0"/>
              <a:t>Definition.</a:t>
            </a:r>
            <a:r>
              <a:rPr lang="en-US" sz="2800" smtClean="0"/>
              <a:t> Architectural recovery is the process of determining a software system’s architecture from its implementation-level artifacts.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Implementation-level artifacts can be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/>
              <a:t>Source code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/>
              <a:t>Executable files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/>
              <a:t>Java .class files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40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390-1E9D-49DF-B2B7-5EE0F8F817E1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550025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60325"/>
            <a:ext cx="8594725" cy="1265238"/>
          </a:xfrm>
        </p:spPr>
        <p:txBody>
          <a:bodyPr/>
          <a:lstStyle/>
          <a:p>
            <a:r>
              <a:rPr lang="en-US" smtClean="0"/>
              <a:t>Implementation-Level </a:t>
            </a:r>
            <a:br>
              <a:rPr lang="en-US" smtClean="0"/>
            </a:br>
            <a:r>
              <a:rPr lang="en-US" smtClean="0"/>
              <a:t>View of an Application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660525"/>
            <a:ext cx="8528050" cy="4732338"/>
          </a:xfrm>
        </p:spPr>
        <p:txBody>
          <a:bodyPr/>
          <a:lstStyle/>
          <a:p>
            <a:pPr marL="609600" indent="-609600"/>
            <a:endParaRPr lang="en-US" smtClean="0"/>
          </a:p>
          <a:p>
            <a:pPr marL="609600" indent="-609600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182563" y="1447800"/>
          <a:ext cx="9190038" cy="4986338"/>
        </p:xfrm>
        <a:graphic>
          <a:graphicData uri="http://schemas.openxmlformats.org/presentationml/2006/ole">
            <p:oleObj spid="_x0000_s1026" name="Bitmap" r:id="rId4" imgW="7020905" imgH="3809524" progId="PBrush">
              <p:embed/>
            </p:oleObj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0DF7D54D-3447-42F6-B1CC-49AAB90C7CC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Architecture’s Elements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660525"/>
            <a:ext cx="8528050" cy="4732338"/>
          </a:xfrm>
        </p:spPr>
        <p:txBody>
          <a:bodyPr/>
          <a:lstStyle/>
          <a:p>
            <a:pPr marL="609600" indent="-609600"/>
            <a:r>
              <a:rPr lang="en-US" smtClean="0"/>
              <a:t>A software system’s architecture typically is not (and should not be) a uniform monolith</a:t>
            </a:r>
          </a:p>
          <a:p>
            <a:pPr marL="609600" indent="-609600"/>
            <a:r>
              <a:rPr lang="en-US" smtClean="0"/>
              <a:t>A software system’s architecture should be a composition and interplay of different elements</a:t>
            </a:r>
          </a:p>
          <a:p>
            <a:pPr marL="990600" lvl="1" indent="-533400"/>
            <a:r>
              <a:rPr lang="en-US" smtClean="0"/>
              <a:t>Processing </a:t>
            </a:r>
          </a:p>
          <a:p>
            <a:pPr marL="990600" lvl="1" indent="-533400"/>
            <a:r>
              <a:rPr lang="en-US" smtClean="0"/>
              <a:t>Data, also referred as information or state</a:t>
            </a:r>
          </a:p>
          <a:p>
            <a:pPr marL="990600" lvl="1" indent="-533400"/>
            <a:r>
              <a:rPr lang="en-US" smtClean="0"/>
              <a:t>Interaction</a:t>
            </a:r>
          </a:p>
          <a:p>
            <a:pPr marL="609600" indent="-609600"/>
            <a:endParaRPr lang="en-US" smtClean="0"/>
          </a:p>
          <a:p>
            <a:pPr marL="609600" indent="-60960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979E335D-C3EF-495A-8C94-FCC6C91E551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447800"/>
            <a:ext cx="8528050" cy="4732338"/>
          </a:xfrm>
        </p:spPr>
        <p:txBody>
          <a:bodyPr/>
          <a:lstStyle/>
          <a:p>
            <a:pPr marL="609600" indent="-609600"/>
            <a:r>
              <a:rPr lang="en-US" sz="2800" smtClean="0"/>
              <a:t>Elements that encapsulate processing and data in a system’s architecture are referred to as </a:t>
            </a:r>
            <a:r>
              <a:rPr lang="en-US" sz="2800" i="1" smtClean="0"/>
              <a:t>software components</a:t>
            </a:r>
            <a:r>
              <a:rPr lang="en-US" sz="2800" smtClean="0"/>
              <a:t>. </a:t>
            </a:r>
          </a:p>
          <a:p>
            <a:pPr marL="609600" indent="-609600"/>
            <a:endParaRPr lang="en-US" sz="2800" smtClean="0"/>
          </a:p>
          <a:p>
            <a:pPr marL="609600" indent="-609600"/>
            <a:r>
              <a:rPr lang="en-US" sz="2800" b="1" smtClean="0"/>
              <a:t>Definition</a:t>
            </a:r>
            <a:r>
              <a:rPr lang="en-US" sz="2800" smtClean="0"/>
              <a:t>. A </a:t>
            </a:r>
            <a:r>
              <a:rPr lang="en-US" sz="2800" i="1" smtClean="0"/>
              <a:t>software component</a:t>
            </a:r>
            <a:r>
              <a:rPr lang="en-US" sz="2800" smtClean="0"/>
              <a:t> is an architectural building block that encapsulates a subset of the system’s functionality and/or data, and restricts access to them via an explicitly defined interface.</a:t>
            </a:r>
          </a:p>
          <a:p>
            <a:pPr marL="609600" indent="-60960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AD792269-7360-4811-B370-271B32B73B04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mtClean="0"/>
              <a:t>Connector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998538"/>
            <a:ext cx="8528050" cy="540226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In complex systems </a:t>
            </a:r>
            <a:r>
              <a:rPr lang="en-US" sz="2800" i="1" smtClean="0">
                <a:cs typeface="Times New Roman" pitchFamily="18" charset="0"/>
              </a:rPr>
              <a:t>interaction</a:t>
            </a:r>
            <a:r>
              <a:rPr lang="en-US" sz="2800" smtClean="0">
                <a:cs typeface="Times New Roman" pitchFamily="18" charset="0"/>
              </a:rPr>
              <a:t> might become more important and challenging than the functionality of the individual components.</a:t>
            </a:r>
          </a:p>
          <a:p>
            <a:pPr marL="609600" indent="-609600">
              <a:lnSpc>
                <a:spcPct val="90000"/>
              </a:lnSpc>
            </a:pPr>
            <a:endParaRPr lang="en-US" sz="2800" smtClean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b="1" smtClean="0"/>
              <a:t>Definition</a:t>
            </a:r>
            <a:r>
              <a:rPr lang="en-US" sz="2800" smtClean="0"/>
              <a:t>. A </a:t>
            </a:r>
            <a:r>
              <a:rPr lang="en-US" sz="2800" i="1" smtClean="0"/>
              <a:t>software connector</a:t>
            </a:r>
            <a:r>
              <a:rPr lang="en-US" sz="2800" smtClean="0"/>
              <a:t> is an architectural building block tasked with regulating interactions among components.</a:t>
            </a:r>
          </a:p>
          <a:p>
            <a:pPr marL="609600" indent="-609600">
              <a:lnSpc>
                <a:spcPct val="90000"/>
              </a:lnSpc>
            </a:pPr>
            <a:endParaRPr lang="en-US" sz="2800" smtClean="0"/>
          </a:p>
          <a:p>
            <a:pPr marL="609600" indent="-609600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In traditional, desktop software systems, connectors would have usually manifested themselves as simple procedure calls or shared data accesses.</a:t>
            </a:r>
          </a:p>
          <a:p>
            <a:pPr marL="609600" indent="-609600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E54F7CDA-708C-4929-B2C2-C02343CF5075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14637-68C5-48B1-B153-95FD4BC3ACB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82563"/>
            <a:ext cx="8991600" cy="533400"/>
          </a:xfrm>
        </p:spPr>
        <p:txBody>
          <a:bodyPr/>
          <a:lstStyle/>
          <a:p>
            <a:r>
              <a:rPr lang="en-US" sz="3200" smtClean="0"/>
              <a:t>Multiple Connectors in a Single System</a:t>
            </a:r>
          </a:p>
        </p:txBody>
      </p:sp>
      <p:grpSp>
        <p:nvGrpSpPr>
          <p:cNvPr id="23558" name="Group 3"/>
          <p:cNvGrpSpPr>
            <a:grpSpLocks/>
          </p:cNvGrpSpPr>
          <p:nvPr/>
        </p:nvGrpSpPr>
        <p:grpSpPr bwMode="auto">
          <a:xfrm>
            <a:off x="381000" y="990600"/>
            <a:ext cx="8393113" cy="5178425"/>
            <a:chOff x="192" y="768"/>
            <a:chExt cx="5287" cy="3262"/>
          </a:xfrm>
        </p:grpSpPr>
        <p:grpSp>
          <p:nvGrpSpPr>
            <p:cNvPr id="23559" name="Group 4"/>
            <p:cNvGrpSpPr>
              <a:grpSpLocks/>
            </p:cNvGrpSpPr>
            <p:nvPr/>
          </p:nvGrpSpPr>
          <p:grpSpPr bwMode="auto">
            <a:xfrm>
              <a:off x="192" y="768"/>
              <a:ext cx="5287" cy="3262"/>
              <a:chOff x="240" y="768"/>
              <a:chExt cx="5287" cy="3262"/>
            </a:xfrm>
          </p:grpSpPr>
          <p:pic>
            <p:nvPicPr>
              <p:cNvPr id="2356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0" y="768"/>
                <a:ext cx="5287" cy="3262"/>
              </a:xfrm>
              <a:prstGeom prst="rect">
                <a:avLst/>
              </a:prstGeom>
              <a:solidFill>
                <a:srgbClr val="3399FF">
                  <a:alpha val="50195"/>
                </a:srgbClr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</p:pic>
          <p:sp>
            <p:nvSpPr>
              <p:cNvPr id="23568" name="Freeform 6"/>
              <p:cNvSpPr>
                <a:spLocks/>
              </p:cNvSpPr>
              <p:nvPr/>
            </p:nvSpPr>
            <p:spPr bwMode="auto">
              <a:xfrm>
                <a:off x="1566" y="3273"/>
                <a:ext cx="1" cy="534"/>
              </a:xfrm>
              <a:custGeom>
                <a:avLst/>
                <a:gdLst>
                  <a:gd name="T0" fmla="*/ 0 w 1"/>
                  <a:gd name="T1" fmla="*/ 0 h 534"/>
                  <a:gd name="T2" fmla="*/ 0 w 1"/>
                  <a:gd name="T3" fmla="*/ 534 h 534"/>
                  <a:gd name="T4" fmla="*/ 0 60000 65536"/>
                  <a:gd name="T5" fmla="*/ 0 60000 65536"/>
                  <a:gd name="T6" fmla="*/ 0 w 1"/>
                  <a:gd name="T7" fmla="*/ 0 h 534"/>
                  <a:gd name="T8" fmla="*/ 1 w 1"/>
                  <a:gd name="T9" fmla="*/ 534 h 5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534">
                    <a:moveTo>
                      <a:pt x="0" y="0"/>
                    </a:moveTo>
                    <a:lnTo>
                      <a:pt x="0" y="534"/>
                    </a:lnTo>
                  </a:path>
                </a:pathLst>
              </a:custGeom>
              <a:solidFill>
                <a:srgbClr val="3399FF">
                  <a:alpha val="50195"/>
                </a:srgbClr>
              </a:solidFill>
              <a:ln w="2159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60" name="Line 7"/>
            <p:cNvSpPr>
              <a:spLocks noChangeShapeType="1"/>
            </p:cNvSpPr>
            <p:nvPr/>
          </p:nvSpPr>
          <p:spPr bwMode="auto">
            <a:xfrm>
              <a:off x="738" y="2025"/>
              <a:ext cx="105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8"/>
            <p:cNvSpPr>
              <a:spLocks noChangeShapeType="1"/>
            </p:cNvSpPr>
            <p:nvPr/>
          </p:nvSpPr>
          <p:spPr bwMode="auto">
            <a:xfrm>
              <a:off x="2274" y="2025"/>
              <a:ext cx="105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9"/>
            <p:cNvSpPr>
              <a:spLocks noChangeShapeType="1"/>
            </p:cNvSpPr>
            <p:nvPr/>
          </p:nvSpPr>
          <p:spPr bwMode="auto">
            <a:xfrm>
              <a:off x="3822" y="2034"/>
              <a:ext cx="105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0"/>
            <p:cNvSpPr>
              <a:spLocks noChangeShapeType="1"/>
            </p:cNvSpPr>
            <p:nvPr/>
          </p:nvSpPr>
          <p:spPr bwMode="auto">
            <a:xfrm>
              <a:off x="3321" y="2034"/>
              <a:ext cx="0" cy="624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Freeform 11"/>
            <p:cNvSpPr>
              <a:spLocks/>
            </p:cNvSpPr>
            <p:nvPr/>
          </p:nvSpPr>
          <p:spPr bwMode="auto">
            <a:xfrm>
              <a:off x="2688" y="3282"/>
              <a:ext cx="654" cy="3"/>
            </a:xfrm>
            <a:custGeom>
              <a:avLst/>
              <a:gdLst>
                <a:gd name="T0" fmla="*/ 0 w 654"/>
                <a:gd name="T1" fmla="*/ 0 h 3"/>
                <a:gd name="T2" fmla="*/ 654 w 654"/>
                <a:gd name="T3" fmla="*/ 3 h 3"/>
                <a:gd name="T4" fmla="*/ 0 60000 65536"/>
                <a:gd name="T5" fmla="*/ 0 60000 65536"/>
                <a:gd name="T6" fmla="*/ 0 w 654"/>
                <a:gd name="T7" fmla="*/ 0 h 3"/>
                <a:gd name="T8" fmla="*/ 654 w 654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54" h="3">
                  <a:moveTo>
                    <a:pt x="0" y="0"/>
                  </a:moveTo>
                  <a:lnTo>
                    <a:pt x="654" y="3"/>
                  </a:lnTo>
                </a:path>
              </a:pathLst>
            </a:custGeom>
            <a:solidFill>
              <a:srgbClr val="3399FF">
                <a:alpha val="50195"/>
              </a:srgbClr>
            </a:solidFill>
            <a:ln w="1905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2"/>
            <p:cNvSpPr>
              <a:spLocks noChangeShapeType="1"/>
            </p:cNvSpPr>
            <p:nvPr/>
          </p:nvSpPr>
          <p:spPr bwMode="auto">
            <a:xfrm>
              <a:off x="729" y="1104"/>
              <a:ext cx="0" cy="33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Freeform 13"/>
            <p:cNvSpPr>
              <a:spLocks/>
            </p:cNvSpPr>
            <p:nvPr/>
          </p:nvSpPr>
          <p:spPr bwMode="auto">
            <a:xfrm>
              <a:off x="504" y="1026"/>
              <a:ext cx="4" cy="366"/>
            </a:xfrm>
            <a:custGeom>
              <a:avLst/>
              <a:gdLst>
                <a:gd name="T0" fmla="*/ 0 w 4"/>
                <a:gd name="T1" fmla="*/ 0 h 366"/>
                <a:gd name="T2" fmla="*/ 4 w 4"/>
                <a:gd name="T3" fmla="*/ 366 h 366"/>
                <a:gd name="T4" fmla="*/ 0 60000 65536"/>
                <a:gd name="T5" fmla="*/ 0 60000 65536"/>
                <a:gd name="T6" fmla="*/ 0 w 4"/>
                <a:gd name="T7" fmla="*/ 0 h 366"/>
                <a:gd name="T8" fmla="*/ 4 w 4"/>
                <a:gd name="T9" fmla="*/ 366 h 36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66">
                  <a:moveTo>
                    <a:pt x="0" y="0"/>
                  </a:moveTo>
                  <a:lnTo>
                    <a:pt x="4" y="366"/>
                  </a:lnTo>
                </a:path>
              </a:pathLst>
            </a:custGeom>
            <a:solidFill>
              <a:srgbClr val="3399FF">
                <a:alpha val="50195"/>
              </a:srgbClr>
            </a:solidFill>
            <a:ln w="1905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4000" smtClean="0"/>
              <a:t>Software Architecture Definition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7975" y="1524000"/>
            <a:ext cx="8528050" cy="4960938"/>
          </a:xfrm>
        </p:spPr>
        <p:txBody>
          <a:bodyPr/>
          <a:lstStyle/>
          <a:p>
            <a:pPr marL="609600" indent="-609600"/>
            <a:r>
              <a:rPr lang="en-US" b="1" smtClean="0"/>
              <a:t>Definition.</a:t>
            </a:r>
            <a:r>
              <a:rPr lang="en-US" smtClean="0"/>
              <a:t> A software system’s architecture is the set of </a:t>
            </a:r>
            <a:r>
              <a:rPr lang="en-US" i="1" smtClean="0"/>
              <a:t>principal design decisions </a:t>
            </a:r>
            <a:r>
              <a:rPr lang="en-US" smtClean="0"/>
              <a:t>about the system.</a:t>
            </a:r>
          </a:p>
          <a:p>
            <a:pPr marL="609600" indent="-609600"/>
            <a:endParaRPr lang="en-US" smtClean="0"/>
          </a:p>
          <a:p>
            <a:pPr marL="609600" indent="-609600"/>
            <a:r>
              <a:rPr lang="en-US" smtClean="0"/>
              <a:t>Software architecture is the blueprint for a software system’s construction and evolution.</a:t>
            </a:r>
          </a:p>
          <a:p>
            <a:pPr marL="990600" lvl="1" indent="-533400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F216FB57-4AC7-479C-861C-2B859E39154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Connectors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Architectural element that models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Interactions among components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Rules that govern those interactions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Simple interactions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Procedure calls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Shared variable access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Complex &amp; semantically rich interactions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Client-server protocols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Database access protocols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Asynchronous event multicast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Each connector provides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Interaction duct(s)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Transfer of control and/or data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87BC4114-840F-4118-ADE5-78FCBC87E8A7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z="3600" smtClean="0"/>
              <a:t>Implemented vs. Conceptual Connectors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279525"/>
            <a:ext cx="8528050" cy="5578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Connectors in software system implementations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Frequently no dedicated code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Frequently no identity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Typically do not correspond to compilation units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Distributed implementation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Across multiple modules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Across interaction mechanisms</a:t>
            </a:r>
          </a:p>
          <a:p>
            <a:pPr lvl="2">
              <a:lnSpc>
                <a:spcPct val="90000"/>
              </a:lnSpc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400" smtClean="0"/>
              <a:t>Connectors in software architectures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First-class entities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Have identity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Describe all system interaction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Entitled to their own specifications &amp; abstractions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83501013-CF6E-4D7B-9A74-B78330EDB276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sz="3600" smtClean="0"/>
              <a:t>Reasons for Treating Connectors Independently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554163"/>
            <a:ext cx="8528050" cy="4664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Connector </a:t>
            </a:r>
            <a:r>
              <a:rPr lang="en-US" sz="2400" smtClean="0">
                <a:sym typeface="Symbol" pitchFamily="18" charset="2"/>
              </a:rPr>
              <a:t> </a:t>
            </a:r>
            <a:r>
              <a:rPr lang="en-US" sz="2400" smtClean="0"/>
              <a:t>Component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Components provide application-specific functionality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Connectors provide application-independent interaction mechanisms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Interaction abstraction and/or parameterization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Specification of complex interactions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Binary vs. N-ary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Asymmetric vs. Symmetric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Interaction protocols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Localization of interaction definition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Extra-component system (interaction) information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Component independence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Component interaction flexibility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61FE5FEA-D027-49F6-A0A5-AF4E47683A2A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First-Class Connectors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Separate computation from interaction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Minimize component interdependencies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Support software evolution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At component-, connector-, &amp; system-level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Potential for supporting dynamism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Facilitate heterogeneity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Become points of distribution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Aid system analysis &amp; testing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0D660321-5AB0-474F-B67E-E05B3ACF709A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Connector Roles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Locus of interaction among set of components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Protocol specification (sometimes implicit) that defines its properties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Types of interfaces it is able to mediate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Assurances about interaction properties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Rules about interaction ordering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Interaction commitments (e.g., performance)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Roles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Communication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Coordination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Conversion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Facilitation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C1D16E5E-8A6B-42F5-9098-F7D8003577EB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04800"/>
            <a:ext cx="8594725" cy="655638"/>
          </a:xfrm>
        </p:spPr>
        <p:txBody>
          <a:bodyPr/>
          <a:lstStyle/>
          <a:p>
            <a:r>
              <a:rPr lang="en-US" smtClean="0"/>
              <a:t>Connectors as Communicators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219200"/>
            <a:ext cx="852805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Main role associated with connectors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Supports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Different communication mechanisms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e.g. procedure call, RPC, shared data access, message passing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Constraints on communication structure/direction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e.g. pipes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Constraints on quality of service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e.g. persistence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Separates communication from computation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May influence non-functional system characteristics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e.g. performance, scalability, security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A122091F-8E13-46CF-B5B9-F6DA0122B716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Connectors as Coordinators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Determine computation control</a:t>
            </a:r>
          </a:p>
          <a:p>
            <a:pPr>
              <a:lnSpc>
                <a:spcPct val="90000"/>
              </a:lnSpc>
            </a:pPr>
            <a:r>
              <a:rPr lang="en-US" smtClean="0"/>
              <a:t>Control delivery of data</a:t>
            </a:r>
          </a:p>
          <a:p>
            <a:pPr>
              <a:lnSpc>
                <a:spcPct val="90000"/>
              </a:lnSpc>
            </a:pPr>
            <a:r>
              <a:rPr lang="en-US" smtClean="0"/>
              <a:t>Separates control from computation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Orthogonal to communication, conversion, &amp; facilitation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Elements of control are in communication, conversion &amp; facilitation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2042C506-0000-4EFB-AC45-BDC202E694F1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mtClean="0"/>
              <a:t>Connectors as Converters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Enable interaction of independently developed, mismatched components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Mismatches based on interaction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Type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Number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Frequency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Order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Examples of converters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Adaptors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Wrappers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6FE7A0FD-6FD5-4991-B3CE-0D67393E310C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Connectors as Facilitators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Enable interaction of components intended to interoperate</a:t>
            </a:r>
          </a:p>
          <a:p>
            <a:pPr lvl="1"/>
            <a:r>
              <a:rPr lang="en-US" sz="2400" smtClean="0"/>
              <a:t>Mediate &amp; streamline interaction</a:t>
            </a:r>
          </a:p>
          <a:p>
            <a:r>
              <a:rPr lang="en-US" sz="2800" smtClean="0"/>
              <a:t>Govern access to shared information</a:t>
            </a:r>
          </a:p>
          <a:p>
            <a:r>
              <a:rPr lang="en-US" sz="2800" smtClean="0"/>
              <a:t>Ensure proper performance profiles</a:t>
            </a:r>
          </a:p>
          <a:p>
            <a:pPr lvl="1"/>
            <a:r>
              <a:rPr lang="en-US" sz="2400" smtClean="0"/>
              <a:t>e.g., load balancing</a:t>
            </a:r>
          </a:p>
          <a:p>
            <a:r>
              <a:rPr lang="en-US" sz="2800" smtClean="0"/>
              <a:t>Provide synchronization mechanisms</a:t>
            </a:r>
          </a:p>
          <a:p>
            <a:pPr lvl="1"/>
            <a:r>
              <a:rPr lang="en-US" sz="2400" smtClean="0"/>
              <a:t>Critical sections</a:t>
            </a:r>
          </a:p>
          <a:p>
            <a:pPr lvl="1"/>
            <a:r>
              <a:rPr lang="en-US" sz="2400" smtClean="0"/>
              <a:t>Monitors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8ACB51AA-64BB-421D-96FE-1A812AF9A6CD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Configuration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447800"/>
            <a:ext cx="8528050" cy="4945063"/>
          </a:xfrm>
        </p:spPr>
        <p:txBody>
          <a:bodyPr/>
          <a:lstStyle/>
          <a:p>
            <a:pPr marL="609600" indent="-609600"/>
            <a:r>
              <a:rPr lang="en-US" sz="2800" smtClean="0"/>
              <a:t>Components and connectors are composed in a specific way in a given system’s architecture to accomplish that system’s objective. </a:t>
            </a:r>
          </a:p>
          <a:p>
            <a:pPr marL="609600" indent="-609600"/>
            <a:endParaRPr lang="en-US" sz="2800" smtClean="0"/>
          </a:p>
          <a:p>
            <a:pPr marL="609600" indent="-609600"/>
            <a:r>
              <a:rPr lang="en-US" sz="2800" b="1" smtClean="0">
                <a:cs typeface="Times New Roman" pitchFamily="18" charset="0"/>
              </a:rPr>
              <a:t>Definition.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z="2800" i="1" smtClean="0">
                <a:cs typeface="Times New Roman" pitchFamily="18" charset="0"/>
              </a:rPr>
              <a:t>Architectural configurations</a:t>
            </a:r>
            <a:r>
              <a:rPr lang="en-US" sz="2800" smtClean="0">
                <a:cs typeface="Times New Roman" pitchFamily="18" charset="0"/>
              </a:rPr>
              <a:t>, or topologies, capture architectural structure via graphs whose nodes represent components and connectors, and whose edges represent their interconnectivity.</a:t>
            </a:r>
            <a:r>
              <a:rPr lang="en-US" sz="2800" smtClean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marL="990600" lvl="1" indent="-533400">
              <a:buFont typeface="Wingdings" pitchFamily="2" charset="2"/>
              <a:buAutoNum type="arabicPeriod"/>
            </a:pPr>
            <a:endParaRPr lang="en-US" sz="2400" smtClean="0"/>
          </a:p>
          <a:p>
            <a:pPr marL="609600" indent="-609600"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91D05DF6-4236-47E0-AB94-F73AECEF7BD3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Design Decisions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524000"/>
            <a:ext cx="8528050" cy="4868863"/>
          </a:xfrm>
        </p:spPr>
        <p:txBody>
          <a:bodyPr/>
          <a:lstStyle/>
          <a:p>
            <a:pPr marL="609600" indent="-609600"/>
            <a:r>
              <a:rPr lang="en-US" smtClean="0"/>
              <a:t>Design decisions encompass every aspect of the system under development</a:t>
            </a:r>
          </a:p>
          <a:p>
            <a:pPr marL="609600" indent="-609600"/>
            <a:r>
              <a:rPr lang="en-US" smtClean="0"/>
              <a:t>This includes design decisions related to</a:t>
            </a:r>
          </a:p>
          <a:p>
            <a:pPr marL="990600" lvl="1" indent="-533400"/>
            <a:r>
              <a:rPr lang="en-US" smtClean="0"/>
              <a:t>Structure</a:t>
            </a:r>
          </a:p>
          <a:p>
            <a:pPr marL="990600" lvl="1" indent="-533400"/>
            <a:r>
              <a:rPr lang="en-US" smtClean="0"/>
              <a:t>Behavior</a:t>
            </a:r>
          </a:p>
          <a:p>
            <a:pPr marL="990600" lvl="1" indent="-533400"/>
            <a:r>
              <a:rPr lang="en-US" smtClean="0"/>
              <a:t>Interaction</a:t>
            </a:r>
          </a:p>
          <a:p>
            <a:pPr marL="990600" lvl="1" indent="-533400"/>
            <a:r>
              <a:rPr lang="en-US" smtClean="0"/>
              <a:t>Non-functional properties</a:t>
            </a:r>
          </a:p>
          <a:p>
            <a:pPr marL="1371600" lvl="2" indent="-457200"/>
            <a:endParaRPr lang="en-US" smtClean="0"/>
          </a:p>
          <a:p>
            <a:pPr marL="609600" indent="-609600"/>
            <a:endParaRPr lang="en-US" smtClean="0"/>
          </a:p>
          <a:p>
            <a:pPr marL="990600" lvl="1" indent="-533400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BA7FB23F-2650-4F01-BBC9-11CE456B4F92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mtClean="0"/>
              <a:t>An Example Configuration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1363663" y="914400"/>
          <a:ext cx="6256337" cy="5600700"/>
        </p:xfrm>
        <a:graphic>
          <a:graphicData uri="http://schemas.openxmlformats.org/presentationml/2006/ole">
            <p:oleObj spid="_x0000_s2050" name="Visio" r:id="rId4" imgW="2324264" imgH="2080330" progId="Visio.Drawing.11">
              <p:embed/>
            </p:oleObj>
          </a:graphicData>
        </a:graphic>
      </p:graphicFrame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FDC5D6F0-D39B-4A74-A134-07624FA3D6F6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60325"/>
            <a:ext cx="8594725" cy="1265238"/>
          </a:xfrm>
        </p:spPr>
        <p:txBody>
          <a:bodyPr/>
          <a:lstStyle/>
          <a:p>
            <a:r>
              <a:rPr lang="en-US" sz="4000" smtClean="0"/>
              <a:t>Architectural Models, Views, and Visualizations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660525"/>
            <a:ext cx="8528050" cy="4732338"/>
          </a:xfrm>
        </p:spPr>
        <p:txBody>
          <a:bodyPr/>
          <a:lstStyle/>
          <a:p>
            <a:pPr marL="609600" indent="-609600"/>
            <a:r>
              <a:rPr lang="en-US" sz="2800" smtClean="0">
                <a:cs typeface="Times New Roman" pitchFamily="18" charset="0"/>
              </a:rPr>
              <a:t>Architecture Model</a:t>
            </a:r>
          </a:p>
          <a:p>
            <a:pPr marL="990600" lvl="1" indent="-533400"/>
            <a:r>
              <a:rPr lang="en-US" sz="2400" smtClean="0">
                <a:cs typeface="Times New Roman" pitchFamily="18" charset="0"/>
              </a:rPr>
              <a:t>An artifact documenting some or all of the architectural design decisions about a system.</a:t>
            </a:r>
          </a:p>
          <a:p>
            <a:pPr marL="609600" indent="-609600"/>
            <a:r>
              <a:rPr lang="en-US" sz="2800" smtClean="0">
                <a:cs typeface="Times New Roman" pitchFamily="18" charset="0"/>
              </a:rPr>
              <a:t>Architecture Visualization</a:t>
            </a:r>
          </a:p>
          <a:p>
            <a:pPr marL="990600" lvl="1" indent="-533400"/>
            <a:r>
              <a:rPr lang="en-US" sz="2400" smtClean="0">
                <a:cs typeface="Times New Roman" pitchFamily="18" charset="0"/>
              </a:rPr>
              <a:t>A way of depicting some or all of the architectural design decisions about a system to a stakeholder.</a:t>
            </a:r>
          </a:p>
          <a:p>
            <a:pPr marL="609600" indent="-609600"/>
            <a:r>
              <a:rPr lang="en-US" sz="2800" smtClean="0">
                <a:cs typeface="Times New Roman" pitchFamily="18" charset="0"/>
              </a:rPr>
              <a:t>Architecture View</a:t>
            </a:r>
          </a:p>
          <a:p>
            <a:pPr marL="990600" lvl="1" indent="-533400"/>
            <a:r>
              <a:rPr lang="en-US" sz="2400" smtClean="0">
                <a:cs typeface="Times New Roman" pitchFamily="18" charset="0"/>
              </a:rPr>
              <a:t>A subset of related architectural design decisions.</a:t>
            </a:r>
            <a:r>
              <a:rPr lang="en-US" sz="2400" smtClean="0"/>
              <a:t> 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3D166068-C149-4AA4-802E-24B44639E770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76200"/>
            <a:ext cx="8594725" cy="898525"/>
          </a:xfrm>
        </p:spPr>
        <p:txBody>
          <a:bodyPr/>
          <a:lstStyle/>
          <a:p>
            <a:r>
              <a:rPr lang="en-US" sz="4000" smtClean="0"/>
              <a:t>Architectural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2805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An architectural style is a named set of constraints (e.g., rules) you put on your development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Constraints may be topological, behavioral, communication-oriented, you name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1D015-F893-435A-AD6C-6769BEFFD34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35847" name="Picture 4" descr="cathedr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124200"/>
            <a:ext cx="2438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8" descr="hous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124200"/>
            <a:ext cx="4640263" cy="327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9" name="TextBox 8"/>
          <p:cNvSpPr txBox="1">
            <a:spLocks noChangeArrowheads="1"/>
          </p:cNvSpPr>
          <p:nvPr/>
        </p:nvSpPr>
        <p:spPr bwMode="auto">
          <a:xfrm>
            <a:off x="3200400" y="43434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663300"/>
                </a:solidFill>
              </a:rPr>
              <a:t>VS.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title"/>
          </p:nvPr>
        </p:nvSpPr>
        <p:spPr>
          <a:xfrm>
            <a:off x="274638" y="365125"/>
            <a:ext cx="8594725" cy="533400"/>
          </a:xfrm>
        </p:spPr>
        <p:txBody>
          <a:bodyPr/>
          <a:lstStyle/>
          <a:p>
            <a:r>
              <a:rPr lang="en-US" smtClean="0"/>
              <a:t>Basic Properties of Styles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528050" cy="4144962"/>
          </a:xfrm>
        </p:spPr>
        <p:txBody>
          <a:bodyPr/>
          <a:lstStyle/>
          <a:p>
            <a:r>
              <a:rPr lang="en-US" sz="2400" smtClean="0"/>
              <a:t>A vocabulary of design elements</a:t>
            </a:r>
          </a:p>
          <a:p>
            <a:pPr lvl="1"/>
            <a:r>
              <a:rPr lang="en-US" sz="2000" smtClean="0"/>
              <a:t>Component and connector types</a:t>
            </a:r>
          </a:p>
          <a:p>
            <a:pPr lvl="1"/>
            <a:r>
              <a:rPr lang="en-US" sz="2000" smtClean="0"/>
              <a:t>e.g., pipes, filters, objects, servers</a:t>
            </a:r>
          </a:p>
          <a:p>
            <a:r>
              <a:rPr lang="en-US" sz="2400" smtClean="0"/>
              <a:t>A set of configuration rules</a:t>
            </a:r>
          </a:p>
          <a:p>
            <a:pPr lvl="1"/>
            <a:r>
              <a:rPr lang="en-US" sz="2000" smtClean="0"/>
              <a:t>Topological constraints that determine allowed compositions of elements</a:t>
            </a:r>
          </a:p>
          <a:p>
            <a:pPr lvl="1"/>
            <a:r>
              <a:rPr lang="en-US" sz="2000" smtClean="0"/>
              <a:t>e.g., a component may be connected to at most two other components</a:t>
            </a:r>
          </a:p>
          <a:p>
            <a:r>
              <a:rPr lang="en-US" sz="2400" smtClean="0"/>
              <a:t>A semantic interpretation</a:t>
            </a:r>
          </a:p>
          <a:p>
            <a:pPr lvl="1"/>
            <a:r>
              <a:rPr lang="en-US" sz="2000" smtClean="0"/>
              <a:t>Compositions of design elements have well-defined meanings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AC9E0-A4E7-4E6E-90E8-ED44E34FDBB5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Different Aspects of Styles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What is the design vocabulary?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Component and connector types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What are the allowable structural patterns?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What is the underlying computational model?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What are the essential invariants of the style?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What are common examples of its use?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What are the (dis)advantages of using the style?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What are the style’s specializations?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7C53B-7FEB-427C-9AF4-0EDB253E8C6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Common Styles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“Basic” styles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Pipe and filter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Object-oriented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Layered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Blackboard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State transition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Client-server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Many flavors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Peer-to-peer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Event-based (a.k.a. Implicit invocation)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Push-based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“Derived” styles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GenVoca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C2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4DE6-399C-4957-99DB-6C139F55076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411163"/>
            <a:ext cx="8594725" cy="533400"/>
          </a:xfrm>
        </p:spPr>
        <p:txBody>
          <a:bodyPr/>
          <a:lstStyle/>
          <a:p>
            <a:r>
              <a:rPr lang="en-US" smtClean="0"/>
              <a:t>Pipe and Filter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63675"/>
            <a:ext cx="8564563" cy="1828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900"/>
              </a:spcBef>
            </a:pPr>
            <a:r>
              <a:rPr lang="en-US" sz="2000" smtClean="0"/>
              <a:t>Components are filters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800" smtClean="0"/>
              <a:t>Transform input data streams into output data streams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800" smtClean="0"/>
              <a:t>Possibly incremental production of output</a:t>
            </a:r>
          </a:p>
          <a:p>
            <a:pPr>
              <a:lnSpc>
                <a:spcPct val="80000"/>
              </a:lnSpc>
              <a:spcBef>
                <a:spcPts val="900"/>
              </a:spcBef>
            </a:pPr>
            <a:r>
              <a:rPr lang="en-US" sz="2000" smtClean="0"/>
              <a:t>Connectors are pipes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800" smtClean="0"/>
              <a:t>Conduits for data streams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182563" y="4479925"/>
            <a:ext cx="8650287" cy="20129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000" smtClean="0"/>
              <a:t>Style invariants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800" smtClean="0"/>
              <a:t>Filters are independent (no shared state) 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800" smtClean="0"/>
              <a:t>Filter has no knowledge of up- and down-stream filters</a:t>
            </a:r>
          </a:p>
          <a:p>
            <a:pPr>
              <a:lnSpc>
                <a:spcPct val="80000"/>
              </a:lnSpc>
              <a:spcBef>
                <a:spcPts val="900"/>
              </a:spcBef>
            </a:pPr>
            <a:r>
              <a:rPr lang="en-US" sz="2000" smtClean="0"/>
              <a:t>Examples</a:t>
            </a:r>
          </a:p>
          <a:p>
            <a:pPr lvl="1">
              <a:lnSpc>
                <a:spcPct val="80000"/>
              </a:lnSpc>
              <a:spcBef>
                <a:spcPts val="900"/>
              </a:spcBef>
              <a:buFontTx/>
              <a:buNone/>
            </a:pPr>
            <a:r>
              <a:rPr lang="en-US" sz="1800" smtClean="0"/>
              <a:t>		UNIX shell			signal processing</a:t>
            </a:r>
          </a:p>
          <a:p>
            <a:pPr lvl="1">
              <a:lnSpc>
                <a:spcPct val="80000"/>
              </a:lnSpc>
              <a:spcBef>
                <a:spcPts val="900"/>
              </a:spcBef>
              <a:buFontTx/>
              <a:buNone/>
            </a:pPr>
            <a:r>
              <a:rPr lang="en-US" sz="1800" smtClean="0"/>
              <a:t>		Distributed systems		parallel programming</a:t>
            </a:r>
          </a:p>
        </p:txBody>
      </p:sp>
      <p:pic>
        <p:nvPicPr>
          <p:cNvPr id="3994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429000"/>
            <a:ext cx="8839200" cy="469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3D564-9533-42E9-BC21-9CBC0868CC4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xfrm>
            <a:off x="274638" y="365125"/>
            <a:ext cx="8594725" cy="533400"/>
          </a:xfrm>
        </p:spPr>
        <p:txBody>
          <a:bodyPr/>
          <a:lstStyle/>
          <a:p>
            <a:r>
              <a:rPr lang="en-US" smtClean="0"/>
              <a:t>Pipe and Filter (cont.)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508125"/>
            <a:ext cx="8528050" cy="4984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Variations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Pipelines — linear sequences of filters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Bounded pipes — limited amount of data on a pipe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Typed pipes — data strongly typed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Batch sequential — data streams are not incremental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Advantages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System behavior is a succession of component behaviors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Filter addition, replacement, and reuse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Possible to hook any two filters together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Certain analyses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Throughput, latency, deadlock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Concurrent execution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Disadvantages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Batch organization of processing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Interactive applications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Lowest common denominator on data transmission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D4934-7D3F-42AC-8DDF-6B241F5C5D6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Object-Oriented Style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Components are objects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Data and associated operations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Connectors are messages and method invocations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Style invariants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Objects are responsible for their internal representation integrity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Internal representation is hidden from other objects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Advantages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“Infinite malleability” of object internals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System decomposition into sets of interacting agents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Disadvantages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Objects must know identities of servers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Often very tightly coupled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FDA13-8752-456A-A0CF-945314E6601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Layered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6507163" cy="4664075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z="2400" smtClean="0"/>
              <a:t>Hierarchical system organization</a:t>
            </a:r>
          </a:p>
          <a:p>
            <a:pPr lvl="1">
              <a:spcBef>
                <a:spcPts val="600"/>
              </a:spcBef>
            </a:pPr>
            <a:r>
              <a:rPr lang="en-US" sz="2000" smtClean="0"/>
              <a:t>“Multi-level client-server”</a:t>
            </a:r>
          </a:p>
          <a:p>
            <a:pPr lvl="1">
              <a:spcBef>
                <a:spcPts val="600"/>
              </a:spcBef>
            </a:pPr>
            <a:r>
              <a:rPr lang="en-US" sz="2000" smtClean="0"/>
              <a:t>Each layer exports an “API” to be used by above layers</a:t>
            </a:r>
          </a:p>
          <a:p>
            <a:pPr>
              <a:spcBef>
                <a:spcPts val="900"/>
              </a:spcBef>
            </a:pPr>
            <a:r>
              <a:rPr lang="en-US" sz="2400" smtClean="0"/>
              <a:t>Each layer acts as a</a:t>
            </a:r>
          </a:p>
          <a:p>
            <a:pPr lvl="1">
              <a:spcBef>
                <a:spcPts val="600"/>
              </a:spcBef>
            </a:pPr>
            <a:r>
              <a:rPr lang="en-US" sz="2000" i="1" smtClean="0"/>
              <a:t>Server:</a:t>
            </a:r>
            <a:r>
              <a:rPr lang="en-US" sz="2000" smtClean="0"/>
              <a:t> service provider to layers “above”</a:t>
            </a:r>
          </a:p>
          <a:p>
            <a:pPr lvl="1">
              <a:spcBef>
                <a:spcPts val="600"/>
              </a:spcBef>
            </a:pPr>
            <a:r>
              <a:rPr lang="en-US" sz="2000" i="1" smtClean="0"/>
              <a:t>Client:</a:t>
            </a:r>
            <a:r>
              <a:rPr lang="en-US" sz="2000" smtClean="0"/>
              <a:t> service consumer from layers “below”</a:t>
            </a:r>
          </a:p>
          <a:p>
            <a:pPr>
              <a:spcBef>
                <a:spcPts val="900"/>
              </a:spcBef>
            </a:pPr>
            <a:r>
              <a:rPr lang="en-US" sz="2400" smtClean="0"/>
              <a:t>Connectors are protocols of layer interaction</a:t>
            </a:r>
          </a:p>
          <a:p>
            <a:pPr>
              <a:spcBef>
                <a:spcPts val="900"/>
              </a:spcBef>
            </a:pPr>
            <a:r>
              <a:rPr lang="en-US" sz="2400" smtClean="0"/>
              <a:t>Example: operating systems</a:t>
            </a:r>
          </a:p>
          <a:p>
            <a:pPr>
              <a:spcBef>
                <a:spcPts val="900"/>
              </a:spcBef>
            </a:pPr>
            <a:r>
              <a:rPr lang="en-US" sz="2400" i="1" smtClean="0"/>
              <a:t>Virtual machine</a:t>
            </a:r>
            <a:r>
              <a:rPr lang="en-US" sz="2400" smtClean="0"/>
              <a:t> style results from fully opaque layers</a:t>
            </a:r>
          </a:p>
        </p:txBody>
      </p:sp>
      <p:pic>
        <p:nvPicPr>
          <p:cNvPr id="43012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r="76598"/>
          <a:stretch>
            <a:fillRect/>
          </a:stretch>
        </p:blipFill>
        <p:spPr>
          <a:xfrm>
            <a:off x="7213600" y="1524000"/>
            <a:ext cx="860425" cy="1490663"/>
          </a:xfrm>
          <a:noFill/>
        </p:spPr>
      </p:pic>
      <p:pic>
        <p:nvPicPr>
          <p:cNvPr id="43013" name="Picture 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 l="55743"/>
          <a:stretch>
            <a:fillRect/>
          </a:stretch>
        </p:blipFill>
        <p:spPr>
          <a:xfrm>
            <a:off x="6831013" y="3932238"/>
            <a:ext cx="1627187" cy="1490662"/>
          </a:xfrm>
          <a:noFill/>
        </p:spPr>
      </p:pic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0025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Malek</a:t>
            </a:r>
            <a:r>
              <a:rPr lang="en-US" dirty="0" smtClean="0"/>
              <a:t>, 2008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550025"/>
            <a:ext cx="3200400" cy="304800"/>
          </a:xfrm>
        </p:spPr>
        <p:txBody>
          <a:bodyPr/>
          <a:lstStyle/>
          <a:p>
            <a:pPr>
              <a:defRPr/>
            </a:pPr>
            <a:fld id="{5F623E13-487F-4CF2-A0F9-6A75E8C6CD4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Defining “Principal”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660525"/>
            <a:ext cx="8528050" cy="4732338"/>
          </a:xfrm>
        </p:spPr>
        <p:txBody>
          <a:bodyPr/>
          <a:lstStyle/>
          <a:p>
            <a:pPr marL="609600" indent="-609600"/>
            <a:endParaRPr lang="en-US" smtClean="0"/>
          </a:p>
          <a:p>
            <a:pPr marL="609600" indent="-60960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1371600"/>
            <a:ext cx="8528050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46038"/>
          <a:lstStyle/>
          <a:p>
            <a:pPr marL="609600" indent="-609600">
              <a:spcBef>
                <a:spcPct val="50000"/>
              </a:spcBef>
              <a:buFont typeface="Arial" charset="0"/>
              <a:buChar char="•"/>
            </a:pPr>
            <a:r>
              <a:rPr lang="en-US" sz="2800">
                <a:solidFill>
                  <a:srgbClr val="663300"/>
                </a:solidFill>
              </a:rPr>
              <a:t>“Principal”</a:t>
            </a:r>
            <a:r>
              <a:rPr lang="en-US" sz="2800">
                <a:solidFill>
                  <a:srgbClr val="663300"/>
                </a:solidFill>
                <a:cs typeface="Times New Roman" pitchFamily="18" charset="0"/>
              </a:rPr>
              <a:t> implies a degree of importance that grants a design decision “architectural status”. </a:t>
            </a:r>
          </a:p>
          <a:p>
            <a:pPr marL="609600" indent="-609600">
              <a:spcBef>
                <a:spcPct val="50000"/>
              </a:spcBef>
              <a:buFont typeface="Arial" charset="0"/>
              <a:buChar char="•"/>
            </a:pPr>
            <a:r>
              <a:rPr lang="en-US" sz="2800">
                <a:solidFill>
                  <a:srgbClr val="663300"/>
                </a:solidFill>
                <a:cs typeface="Times New Roman" pitchFamily="18" charset="0"/>
              </a:rPr>
              <a:t>It also implies that not all design decisions are architectural, that is, they do not necessarily impact a system’s architecture. </a:t>
            </a:r>
          </a:p>
          <a:p>
            <a:pPr marL="609600" indent="-609600">
              <a:spcBef>
                <a:spcPct val="50000"/>
              </a:spcBef>
              <a:buFont typeface="Arial" charset="0"/>
              <a:buChar char="•"/>
            </a:pPr>
            <a:r>
              <a:rPr lang="en-US" sz="2800">
                <a:solidFill>
                  <a:srgbClr val="663300"/>
                </a:solidFill>
                <a:cs typeface="Times New Roman" pitchFamily="18" charset="0"/>
              </a:rPr>
              <a:t>How one defines “principal” will depend on what the stakeholders define as the system goals.</a:t>
            </a:r>
            <a:endParaRPr lang="en-US" sz="2800">
              <a:solidFill>
                <a:srgbClr val="663300"/>
              </a:solidFill>
            </a:endParaRPr>
          </a:p>
          <a:p>
            <a:pPr marL="990600" lvl="1" indent="-533400">
              <a:buFont typeface="Wingdings" pitchFamily="2" charset="2"/>
              <a:buAutoNum type="arabicPeriod"/>
            </a:pPr>
            <a:endParaRPr lang="en-US" sz="2800"/>
          </a:p>
          <a:p>
            <a:pPr marL="609600" indent="-609600">
              <a:spcBef>
                <a:spcPct val="50000"/>
              </a:spcBef>
              <a:buFont typeface="Wingdings" pitchFamily="2" charset="2"/>
              <a:buNone/>
            </a:pPr>
            <a:endParaRPr lang="en-US" sz="320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5E845D11-C0CB-46C3-94E4-FCBFFD38C984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>
          <a:xfrm>
            <a:off x="274638" y="274638"/>
            <a:ext cx="8594725" cy="533400"/>
          </a:xfrm>
        </p:spPr>
        <p:txBody>
          <a:bodyPr/>
          <a:lstStyle/>
          <a:p>
            <a:r>
              <a:rPr lang="en-US" smtClean="0"/>
              <a:t>Layered Style (cont.)</a:t>
            </a:r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325563"/>
            <a:ext cx="8528050" cy="4694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Advantages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Increasing abstraction levels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Evolvability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Changes in a layer affect at most the adjacent two layers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Reuse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Different implementations of layer are allowed as long as interface is preserved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Standardized layer interfaces for libraries and frameworks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Disadvantages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Not universally applicable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Performance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Layers may have to be skipped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Determining the correct abstraction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D7F2E-77DC-4AAA-AD63-80AF2E2C3DAB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228600"/>
            <a:ext cx="8594725" cy="533400"/>
          </a:xfrm>
        </p:spPr>
        <p:txBody>
          <a:bodyPr/>
          <a:lstStyle/>
          <a:p>
            <a:r>
              <a:rPr lang="en-US" smtClean="0"/>
              <a:t>Blackboard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8528050" cy="25765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900"/>
              </a:spcBef>
            </a:pPr>
            <a:r>
              <a:rPr lang="en-US" sz="2000" b="1" smtClean="0"/>
              <a:t>Two kinds of components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800" b="1" smtClean="0"/>
              <a:t>Central data structure — blackboard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800" b="1" smtClean="0"/>
              <a:t>Components operating on the blackboard</a:t>
            </a:r>
          </a:p>
          <a:p>
            <a:pPr>
              <a:lnSpc>
                <a:spcPct val="80000"/>
              </a:lnSpc>
              <a:spcBef>
                <a:spcPts val="900"/>
              </a:spcBef>
            </a:pPr>
            <a:r>
              <a:rPr lang="en-US" sz="2000" b="1" smtClean="0"/>
              <a:t>System control is entirely driven by the blackboard state</a:t>
            </a:r>
          </a:p>
          <a:p>
            <a:pPr>
              <a:lnSpc>
                <a:spcPct val="80000"/>
              </a:lnSpc>
              <a:spcBef>
                <a:spcPts val="900"/>
              </a:spcBef>
            </a:pPr>
            <a:r>
              <a:rPr lang="en-US" sz="2000" b="1" smtClean="0"/>
              <a:t>Examples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800" b="1" smtClean="0"/>
              <a:t>Typically used for AI systems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800" b="1" smtClean="0"/>
              <a:t>Integrated software environments (e.g., Interlisp)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1800" b="1" smtClean="0"/>
              <a:t>Compiler architecture</a:t>
            </a:r>
            <a:endParaRPr lang="en-US" sz="1800" smtClean="0"/>
          </a:p>
        </p:txBody>
      </p:sp>
      <p:pic>
        <p:nvPicPr>
          <p:cNvPr id="4506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36800" y="4038600"/>
            <a:ext cx="4464050" cy="2106613"/>
          </a:xfrm>
          <a:noFill/>
        </p:spPr>
      </p:pic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0025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Malek</a:t>
            </a:r>
            <a:r>
              <a:rPr lang="en-US" dirty="0" smtClean="0"/>
              <a:t>, 2008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550025"/>
            <a:ext cx="3200400" cy="304800"/>
          </a:xfrm>
        </p:spPr>
        <p:txBody>
          <a:bodyPr/>
          <a:lstStyle/>
          <a:p>
            <a:pPr>
              <a:defRPr/>
            </a:pPr>
            <a:fld id="{DAA5D267-7DED-4F9F-BB3F-2FF1CE7DD05B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Client-Server Style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smtClean="0"/>
              <a:t>Instance of a more general style</a:t>
            </a:r>
          </a:p>
          <a:p>
            <a:pPr lvl="1"/>
            <a:r>
              <a:rPr lang="en-US" sz="2400" smtClean="0"/>
              <a:t>Distributed systems</a:t>
            </a:r>
          </a:p>
          <a:p>
            <a:r>
              <a:rPr lang="en-US" sz="2800" smtClean="0"/>
              <a:t>Components are clients and servers</a:t>
            </a:r>
          </a:p>
          <a:p>
            <a:r>
              <a:rPr lang="en-US" sz="2800" smtClean="0"/>
              <a:t>Servers do not know number or identities of clients</a:t>
            </a:r>
          </a:p>
          <a:p>
            <a:r>
              <a:rPr lang="en-US" sz="2800" smtClean="0"/>
              <a:t>Clients know server’s identity</a:t>
            </a:r>
          </a:p>
          <a:p>
            <a:r>
              <a:rPr lang="en-US" sz="2800" smtClean="0"/>
              <a:t>Connectors are point-to-point interaction protocols</a:t>
            </a:r>
          </a:p>
          <a:p>
            <a:r>
              <a:rPr lang="en-US" sz="2800" smtClean="0"/>
              <a:t>A number of different flavors of client-server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A44BB-DFB3-43DB-85EF-9ECD2EE0BFD1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Peer-to-Peer Style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mtClean="0"/>
              <a:t>Similar to Client-Server</a:t>
            </a:r>
          </a:p>
          <a:p>
            <a:pPr lvl="1"/>
            <a:r>
              <a:rPr lang="en-US" smtClean="0"/>
              <a:t>Point-to-point communication between components</a:t>
            </a:r>
          </a:p>
          <a:p>
            <a:r>
              <a:rPr lang="en-US" smtClean="0"/>
              <a:t>There is no distinction between a client and server</a:t>
            </a:r>
          </a:p>
          <a:p>
            <a:pPr lvl="1"/>
            <a:r>
              <a:rPr lang="en-US" smtClean="0"/>
              <a:t>i.e., a client can also be a server</a:t>
            </a:r>
          </a:p>
          <a:p>
            <a:r>
              <a:rPr lang="en-US" smtClean="0"/>
              <a:t>It is almost a “null” style</a:t>
            </a:r>
          </a:p>
          <a:p>
            <a:pPr lvl="1"/>
            <a:r>
              <a:rPr lang="en-US" smtClean="0"/>
              <a:t>Not that many constraints</a:t>
            </a:r>
          </a:p>
          <a:p>
            <a:pPr lvl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C3FF8-A399-4620-95A3-611C168CF1E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Implicit Invocation Style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Event announcement instead of method invocation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“Listeners” register interest in &amp; associate methods with events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System invokes all registered methods implicitly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Component interfaces are methods and events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Two types of connectors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Invocation is either explicit or implicit in response to events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Style invariants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“Announcers” are unaware of their events’ effects, if any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No assumption about processing in response to events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28866-931B-486B-80C4-C11F0D8CBF5A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Implicit Invocation (cont.)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smtClean="0"/>
              <a:t>Advantages</a:t>
            </a:r>
          </a:p>
          <a:p>
            <a:pPr lvl="1"/>
            <a:r>
              <a:rPr lang="en-US" sz="2400" smtClean="0"/>
              <a:t>Component reuse</a:t>
            </a:r>
          </a:p>
          <a:p>
            <a:pPr lvl="1"/>
            <a:r>
              <a:rPr lang="en-US" sz="2400" smtClean="0"/>
              <a:t>System evolution</a:t>
            </a:r>
          </a:p>
          <a:p>
            <a:pPr lvl="2"/>
            <a:r>
              <a:rPr lang="en-US" sz="2000" smtClean="0"/>
              <a:t>Both at system construction-time &amp; run-time</a:t>
            </a:r>
          </a:p>
          <a:p>
            <a:r>
              <a:rPr lang="en-US" sz="2800" smtClean="0"/>
              <a:t>Disadvantages</a:t>
            </a:r>
          </a:p>
          <a:p>
            <a:pPr lvl="1"/>
            <a:r>
              <a:rPr lang="en-US" sz="2400" smtClean="0"/>
              <a:t>Counter-intuitive system structure</a:t>
            </a:r>
          </a:p>
          <a:p>
            <a:pPr lvl="1"/>
            <a:r>
              <a:rPr lang="en-US" sz="2400" smtClean="0"/>
              <a:t>Components relinquish computation control to the system</a:t>
            </a:r>
          </a:p>
          <a:p>
            <a:pPr lvl="1"/>
            <a:r>
              <a:rPr lang="en-US" sz="2400" smtClean="0"/>
              <a:t>No knowledge of what components will respond to event</a:t>
            </a:r>
          </a:p>
          <a:p>
            <a:pPr lvl="1"/>
            <a:r>
              <a:rPr lang="en-US" sz="2400" smtClean="0"/>
              <a:t>No knowledge of order of responses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034D-6E5D-4E11-A724-A5235F5DC77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mtClean="0"/>
              <a:t>Push-Based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686800" cy="10826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sz="2400" smtClean="0"/>
              <a:t>Specialization of this style is the Publish-Subscribe style</a:t>
            </a:r>
          </a:p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sz="2400" smtClean="0"/>
              <a:t>Distinguished from pull-based (e.g., the Web)</a:t>
            </a:r>
          </a:p>
        </p:txBody>
      </p:sp>
      <p:sp>
        <p:nvSpPr>
          <p:cNvPr id="5018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11163" y="4876800"/>
            <a:ext cx="8421687" cy="148113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900"/>
              </a:spcBef>
            </a:pPr>
            <a:r>
              <a:rPr lang="en-US" sz="2400" smtClean="0"/>
              <a:t>Examples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000" smtClean="0"/>
              <a:t>employee information systems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000" smtClean="0"/>
              <a:t>maintenance manuals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000" smtClean="0"/>
              <a:t>stock ticker</a:t>
            </a:r>
          </a:p>
        </p:txBody>
      </p:sp>
      <p:pic>
        <p:nvPicPr>
          <p:cNvPr id="5018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81200"/>
            <a:ext cx="7797800" cy="31115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72A78-2A11-48D2-AA4F-6689BE3DED4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Push-Based Style (cont.)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“Components”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Producer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Receiver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Channel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Broadcaster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Transport system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Repeater, cache, proxy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Transparent to all other components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Asymmetric communication model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Producers/Receivers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More receivers than producers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D2421-A221-4364-9BD9-4B80EA2BAA74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62925" cy="762000"/>
          </a:xfrm>
        </p:spPr>
        <p:txBody>
          <a:bodyPr/>
          <a:lstStyle/>
          <a:p>
            <a:r>
              <a:rPr lang="en-US" smtClean="0"/>
              <a:t>The C2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124200"/>
          </a:xfrm>
        </p:spPr>
        <p:txBody>
          <a:bodyPr/>
          <a:lstStyle/>
          <a:p>
            <a:r>
              <a:rPr lang="en-US" sz="2800" smtClean="0"/>
              <a:t>Topological Constraints</a:t>
            </a:r>
          </a:p>
          <a:p>
            <a:pPr lvl="1"/>
            <a:r>
              <a:rPr lang="en-US" sz="2400" smtClean="0"/>
              <a:t>All components, connectors have two interfaces, “top” and “bottom”</a:t>
            </a:r>
          </a:p>
          <a:p>
            <a:pPr lvl="1"/>
            <a:r>
              <a:rPr lang="en-US" sz="2400" smtClean="0"/>
              <a:t>Components can be connected to 0-1 connector on each interface</a:t>
            </a:r>
          </a:p>
          <a:p>
            <a:pPr lvl="1"/>
            <a:r>
              <a:rPr lang="en-US" sz="2400" smtClean="0"/>
              <a:t>Connectors can be connected to 0+ components or connectors on each interface</a:t>
            </a: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1371600" y="5105400"/>
            <a:ext cx="15240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Component</a:t>
            </a:r>
          </a:p>
        </p:txBody>
      </p:sp>
      <p:cxnSp>
        <p:nvCxnSpPr>
          <p:cNvPr id="52229" name="AutoShape 14"/>
          <p:cNvCxnSpPr>
            <a:cxnSpLocks noChangeShapeType="1"/>
            <a:endCxn id="52228" idx="2"/>
          </p:cNvCxnSpPr>
          <p:nvPr/>
        </p:nvCxnSpPr>
        <p:spPr bwMode="auto">
          <a:xfrm flipV="1">
            <a:off x="2133600" y="58674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2230" name="Rectangle 7" descr="Wide upward diagonal"/>
          <p:cNvSpPr>
            <a:spLocks noChangeArrowheads="1"/>
          </p:cNvSpPr>
          <p:nvPr/>
        </p:nvSpPr>
        <p:spPr bwMode="auto">
          <a:xfrm>
            <a:off x="4648200" y="5257800"/>
            <a:ext cx="29718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Connector</a:t>
            </a:r>
          </a:p>
        </p:txBody>
      </p:sp>
      <p:cxnSp>
        <p:nvCxnSpPr>
          <p:cNvPr id="52231" name="AutoShape 14"/>
          <p:cNvCxnSpPr>
            <a:cxnSpLocks noChangeShapeType="1"/>
          </p:cNvCxnSpPr>
          <p:nvPr/>
        </p:nvCxnSpPr>
        <p:spPr bwMode="auto">
          <a:xfrm flipV="1">
            <a:off x="2057400" y="47244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2232" name="AutoShape 14"/>
          <p:cNvCxnSpPr>
            <a:cxnSpLocks noChangeShapeType="1"/>
          </p:cNvCxnSpPr>
          <p:nvPr/>
        </p:nvCxnSpPr>
        <p:spPr bwMode="auto">
          <a:xfrm flipV="1">
            <a:off x="5410200" y="57150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2233" name="AutoShape 14"/>
          <p:cNvCxnSpPr>
            <a:cxnSpLocks noChangeShapeType="1"/>
          </p:cNvCxnSpPr>
          <p:nvPr/>
        </p:nvCxnSpPr>
        <p:spPr bwMode="auto">
          <a:xfrm flipV="1">
            <a:off x="6781800" y="57150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2234" name="AutoShape 14"/>
          <p:cNvCxnSpPr>
            <a:cxnSpLocks noChangeShapeType="1"/>
          </p:cNvCxnSpPr>
          <p:nvPr/>
        </p:nvCxnSpPr>
        <p:spPr bwMode="auto">
          <a:xfrm flipV="1">
            <a:off x="4953000" y="4876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2235" name="AutoShape 14"/>
          <p:cNvCxnSpPr>
            <a:cxnSpLocks noChangeShapeType="1"/>
          </p:cNvCxnSpPr>
          <p:nvPr/>
        </p:nvCxnSpPr>
        <p:spPr bwMode="auto">
          <a:xfrm flipV="1">
            <a:off x="5943600" y="4876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2236" name="AutoShape 14"/>
          <p:cNvCxnSpPr>
            <a:cxnSpLocks noChangeShapeType="1"/>
          </p:cNvCxnSpPr>
          <p:nvPr/>
        </p:nvCxnSpPr>
        <p:spPr bwMode="auto">
          <a:xfrm flipV="1">
            <a:off x="6934200" y="4876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2237" name="TextBox 12"/>
          <p:cNvSpPr txBox="1">
            <a:spLocks noChangeArrowheads="1"/>
          </p:cNvSpPr>
          <p:nvPr/>
        </p:nvSpPr>
        <p:spPr bwMode="auto">
          <a:xfrm>
            <a:off x="1524000" y="473551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top</a:t>
            </a:r>
          </a:p>
        </p:txBody>
      </p:sp>
      <p:sp>
        <p:nvSpPr>
          <p:cNvPr id="52238" name="TextBox 14"/>
          <p:cNvSpPr txBox="1">
            <a:spLocks noChangeArrowheads="1"/>
          </p:cNvSpPr>
          <p:nvPr/>
        </p:nvSpPr>
        <p:spPr bwMode="auto">
          <a:xfrm>
            <a:off x="1295400" y="58674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bottom</a:t>
            </a:r>
          </a:p>
        </p:txBody>
      </p:sp>
      <p:sp>
        <p:nvSpPr>
          <p:cNvPr id="52239" name="TextBox 15"/>
          <p:cNvSpPr txBox="1">
            <a:spLocks noChangeArrowheads="1"/>
          </p:cNvSpPr>
          <p:nvPr/>
        </p:nvSpPr>
        <p:spPr bwMode="auto">
          <a:xfrm>
            <a:off x="4419600" y="48768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top</a:t>
            </a:r>
          </a:p>
        </p:txBody>
      </p:sp>
      <p:sp>
        <p:nvSpPr>
          <p:cNvPr id="52240" name="TextBox 16"/>
          <p:cNvSpPr txBox="1">
            <a:spLocks noChangeArrowheads="1"/>
          </p:cNvSpPr>
          <p:nvPr/>
        </p:nvSpPr>
        <p:spPr bwMode="auto">
          <a:xfrm>
            <a:off x="4495800" y="57150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bottom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DF710-5D1B-4DCB-A680-A3B105DA63A6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62925" cy="762000"/>
          </a:xfrm>
        </p:spPr>
        <p:txBody>
          <a:bodyPr/>
          <a:lstStyle/>
          <a:p>
            <a:r>
              <a:rPr lang="en-US" smtClean="0"/>
              <a:t>The C2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4953000" cy="4495800"/>
          </a:xfrm>
        </p:spPr>
        <p:txBody>
          <a:bodyPr/>
          <a:lstStyle/>
          <a:p>
            <a:r>
              <a:rPr lang="en-US" sz="2400" smtClean="0"/>
              <a:t>Communication Constraints</a:t>
            </a:r>
          </a:p>
          <a:p>
            <a:pPr lvl="1"/>
            <a:r>
              <a:rPr lang="en-US" sz="2000" smtClean="0"/>
              <a:t>Components &amp; connectors communicate using only independent </a:t>
            </a:r>
            <a:r>
              <a:rPr lang="en-US" sz="2000" i="1" smtClean="0"/>
              <a:t>events</a:t>
            </a:r>
            <a:r>
              <a:rPr lang="en-US" sz="2000" smtClean="0"/>
              <a:t> or </a:t>
            </a:r>
            <a:r>
              <a:rPr lang="en-US" sz="2000" i="1" smtClean="0"/>
              <a:t>messages</a:t>
            </a:r>
          </a:p>
          <a:p>
            <a:pPr lvl="2"/>
            <a:r>
              <a:rPr lang="en-US" sz="1800" smtClean="0"/>
              <a:t>Requests go up (“requests rise”)</a:t>
            </a:r>
          </a:p>
          <a:p>
            <a:pPr lvl="2"/>
            <a:r>
              <a:rPr lang="en-US" sz="1800" smtClean="0"/>
              <a:t>Notifications go down</a:t>
            </a:r>
          </a:p>
          <a:p>
            <a:pPr lvl="2"/>
            <a:r>
              <a:rPr lang="en-US" sz="1800" smtClean="0"/>
              <a:t>No passing pointers</a:t>
            </a:r>
          </a:p>
          <a:p>
            <a:pPr lvl="1"/>
            <a:r>
              <a:rPr lang="en-US" sz="2000" smtClean="0"/>
              <a:t>Components &amp; connectors communicate </a:t>
            </a:r>
            <a:r>
              <a:rPr lang="en-US" sz="2000" i="1" smtClean="0"/>
              <a:t>asynchronously</a:t>
            </a:r>
          </a:p>
          <a:p>
            <a:pPr lvl="2"/>
            <a:r>
              <a:rPr lang="en-US" sz="1800" smtClean="0"/>
              <a:t>Can send/receive events at any time</a:t>
            </a:r>
          </a:p>
          <a:p>
            <a:pPr lvl="2"/>
            <a:r>
              <a:rPr lang="en-US" sz="1800" smtClean="0"/>
              <a:t>No blocking!</a:t>
            </a:r>
          </a:p>
        </p:txBody>
      </p:sp>
      <p:grpSp>
        <p:nvGrpSpPr>
          <p:cNvPr id="53252" name="Group 17"/>
          <p:cNvGrpSpPr>
            <a:grpSpLocks/>
          </p:cNvGrpSpPr>
          <p:nvPr/>
        </p:nvGrpSpPr>
        <p:grpSpPr bwMode="auto">
          <a:xfrm>
            <a:off x="4724400" y="2133600"/>
            <a:ext cx="3352800" cy="2667000"/>
            <a:chOff x="838200" y="1066800"/>
            <a:chExt cx="7162800" cy="4419600"/>
          </a:xfrm>
        </p:grpSpPr>
        <p:sp>
          <p:nvSpPr>
            <p:cNvPr id="53258" name="Rectangle 3"/>
            <p:cNvSpPr>
              <a:spLocks noChangeArrowheads="1"/>
            </p:cNvSpPr>
            <p:nvPr/>
          </p:nvSpPr>
          <p:spPr bwMode="auto">
            <a:xfrm>
              <a:off x="3619500" y="1066800"/>
              <a:ext cx="1524000" cy="762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Data</a:t>
              </a:r>
            </a:p>
            <a:p>
              <a:pPr algn="ctr"/>
              <a:r>
                <a:rPr lang="en-US" sz="1400"/>
                <a:t>Store</a:t>
              </a:r>
            </a:p>
          </p:txBody>
        </p:sp>
        <p:sp>
          <p:nvSpPr>
            <p:cNvPr id="53259" name="Rectangle 4"/>
            <p:cNvSpPr>
              <a:spLocks noChangeArrowheads="1"/>
            </p:cNvSpPr>
            <p:nvPr/>
          </p:nvSpPr>
          <p:spPr bwMode="auto">
            <a:xfrm>
              <a:off x="3695700" y="4724400"/>
              <a:ext cx="1524000" cy="762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GUI</a:t>
              </a:r>
            </a:p>
          </p:txBody>
        </p:sp>
        <p:sp>
          <p:nvSpPr>
            <p:cNvPr id="53260" name="Rectangle 5"/>
            <p:cNvSpPr>
              <a:spLocks noChangeArrowheads="1"/>
            </p:cNvSpPr>
            <p:nvPr/>
          </p:nvSpPr>
          <p:spPr bwMode="auto">
            <a:xfrm>
              <a:off x="1905000" y="2819400"/>
              <a:ext cx="17526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GUI</a:t>
              </a:r>
            </a:p>
            <a:p>
              <a:pPr algn="ctr"/>
              <a:r>
                <a:rPr lang="en-US" sz="1400"/>
                <a:t>Interpreter</a:t>
              </a:r>
            </a:p>
          </p:txBody>
        </p:sp>
        <p:sp>
          <p:nvSpPr>
            <p:cNvPr id="53261" name="Rectangle 6"/>
            <p:cNvSpPr>
              <a:spLocks noChangeArrowheads="1"/>
            </p:cNvSpPr>
            <p:nvPr/>
          </p:nvSpPr>
          <p:spPr bwMode="auto">
            <a:xfrm>
              <a:off x="5029200" y="2819400"/>
              <a:ext cx="17526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Alarm</a:t>
              </a:r>
            </a:p>
          </p:txBody>
        </p:sp>
        <p:sp>
          <p:nvSpPr>
            <p:cNvPr id="53262" name="Rectangle 7" descr="Wide upward diagonal"/>
            <p:cNvSpPr>
              <a:spLocks noChangeArrowheads="1"/>
            </p:cNvSpPr>
            <p:nvPr/>
          </p:nvSpPr>
          <p:spPr bwMode="auto">
            <a:xfrm>
              <a:off x="838200" y="2209800"/>
              <a:ext cx="7086600" cy="228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3263" name="Rectangle 8" descr="Wide upward diagonal"/>
            <p:cNvSpPr>
              <a:spLocks noChangeArrowheads="1"/>
            </p:cNvSpPr>
            <p:nvPr/>
          </p:nvSpPr>
          <p:spPr bwMode="auto">
            <a:xfrm>
              <a:off x="914400" y="4038600"/>
              <a:ext cx="7086600" cy="228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cxnSp>
          <p:nvCxnSpPr>
            <p:cNvPr id="53264" name="AutoShape 9"/>
            <p:cNvCxnSpPr>
              <a:cxnSpLocks noChangeShapeType="1"/>
              <a:stCxn id="53263" idx="2"/>
              <a:endCxn id="53259" idx="0"/>
            </p:cNvCxnSpPr>
            <p:nvPr/>
          </p:nvCxnSpPr>
          <p:spPr bwMode="auto">
            <a:xfrm>
              <a:off x="4457700" y="4267200"/>
              <a:ext cx="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53265" name="AutoShape 10"/>
            <p:cNvCxnSpPr>
              <a:cxnSpLocks noChangeShapeType="1"/>
            </p:cNvCxnSpPr>
            <p:nvPr/>
          </p:nvCxnSpPr>
          <p:spPr bwMode="auto">
            <a:xfrm rot="5400000" flipH="1" flipV="1">
              <a:off x="2553494" y="3848100"/>
              <a:ext cx="3810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53266" name="AutoShape 12"/>
            <p:cNvCxnSpPr>
              <a:cxnSpLocks noChangeShapeType="1"/>
            </p:cNvCxnSpPr>
            <p:nvPr/>
          </p:nvCxnSpPr>
          <p:spPr bwMode="auto">
            <a:xfrm rot="5400000" flipH="1" flipV="1">
              <a:off x="2629694" y="2628900"/>
              <a:ext cx="3810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53267" name="AutoShape 13"/>
            <p:cNvCxnSpPr>
              <a:cxnSpLocks noChangeShapeType="1"/>
            </p:cNvCxnSpPr>
            <p:nvPr/>
          </p:nvCxnSpPr>
          <p:spPr bwMode="auto">
            <a:xfrm rot="5400000" flipH="1" flipV="1">
              <a:off x="5677694" y="2628900"/>
              <a:ext cx="3810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53268" name="AutoShape 14"/>
            <p:cNvCxnSpPr>
              <a:cxnSpLocks noChangeShapeType="1"/>
              <a:stCxn id="53262" idx="0"/>
              <a:endCxn id="53258" idx="2"/>
            </p:cNvCxnSpPr>
            <p:nvPr/>
          </p:nvCxnSpPr>
          <p:spPr bwMode="auto">
            <a:xfrm flipV="1">
              <a:off x="4381500" y="1828800"/>
              <a:ext cx="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30" name="Down Arrow 29"/>
          <p:cNvSpPr/>
          <p:nvPr/>
        </p:nvSpPr>
        <p:spPr bwMode="auto">
          <a:xfrm>
            <a:off x="8153400" y="1676400"/>
            <a:ext cx="914400" cy="1600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/>
          <a:lstStyle/>
          <a:p>
            <a:pPr algn="ctr">
              <a:defRPr/>
            </a:pPr>
            <a:r>
              <a:rPr lang="en-US" sz="1600" dirty="0"/>
              <a:t>Notifications</a:t>
            </a:r>
          </a:p>
        </p:txBody>
      </p:sp>
      <p:sp>
        <p:nvSpPr>
          <p:cNvPr id="32" name="Down Arrow 31"/>
          <p:cNvSpPr/>
          <p:nvPr/>
        </p:nvSpPr>
        <p:spPr bwMode="auto">
          <a:xfrm rot="10800000">
            <a:off x="8153400" y="3581399"/>
            <a:ext cx="914400" cy="1447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/>
          <a:lstStyle/>
          <a:p>
            <a:pPr>
              <a:defRPr/>
            </a:pPr>
            <a:r>
              <a:rPr lang="en-US" dirty="0"/>
              <a:t>Requests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E24F1-2175-4948-9271-287FAC552E24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106363"/>
            <a:ext cx="8594725" cy="1265237"/>
          </a:xfrm>
        </p:spPr>
        <p:txBody>
          <a:bodyPr/>
          <a:lstStyle/>
          <a:p>
            <a:r>
              <a:rPr lang="en-US" smtClean="0"/>
              <a:t>Software Architecture </a:t>
            </a:r>
            <a:br>
              <a:rPr lang="en-US" smtClean="0"/>
            </a:br>
            <a:r>
              <a:rPr lang="en-US" smtClean="0"/>
              <a:t>as a Field of Study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660525"/>
            <a:ext cx="8528050" cy="4732338"/>
          </a:xfrm>
        </p:spPr>
        <p:txBody>
          <a:bodyPr/>
          <a:lstStyle/>
          <a:p>
            <a:pPr marL="609600" indent="-609600"/>
            <a:endParaRPr lang="en-US" smtClean="0"/>
          </a:p>
          <a:p>
            <a:pPr marL="609600" indent="-60960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8600" y="1698625"/>
            <a:ext cx="8528050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46038"/>
          <a:lstStyle/>
          <a:p>
            <a:pPr marL="609600" indent="-609600">
              <a:spcBef>
                <a:spcPct val="50000"/>
              </a:spcBef>
              <a:buFont typeface="Arial" charset="0"/>
              <a:buChar char="•"/>
            </a:pPr>
            <a:r>
              <a:rPr lang="en-US" sz="3200">
                <a:solidFill>
                  <a:srgbClr val="663300"/>
                </a:solidFill>
                <a:cs typeface="Times New Roman" pitchFamily="18" charset="0"/>
              </a:rPr>
              <a:t>Software architecture is a field of study that is characterized by an unusual diversity of views and understandings of some fundamental concepts.</a:t>
            </a:r>
          </a:p>
          <a:p>
            <a:pPr marL="609600" indent="-609600">
              <a:spcBef>
                <a:spcPct val="50000"/>
              </a:spcBef>
              <a:buFont typeface="Arial" charset="0"/>
              <a:buChar char="•"/>
            </a:pPr>
            <a:r>
              <a:rPr lang="en-US" sz="3200">
                <a:solidFill>
                  <a:srgbClr val="663300"/>
                </a:solidFill>
                <a:cs typeface="Times New Roman" pitchFamily="18" charset="0"/>
              </a:rPr>
              <a:t>A quick search of the internet will yield many definitions of architecture for example. </a:t>
            </a:r>
            <a:endParaRPr lang="en-US" sz="3200">
              <a:solidFill>
                <a:srgbClr val="663300"/>
              </a:solidFill>
            </a:endParaRPr>
          </a:p>
          <a:p>
            <a:pPr marL="609600" indent="-609600">
              <a:spcBef>
                <a:spcPct val="50000"/>
              </a:spcBef>
              <a:buFont typeface="Wingdings" pitchFamily="2" charset="2"/>
              <a:buNone/>
            </a:pPr>
            <a:endParaRPr lang="en-US" sz="320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EB66178D-FF0D-412A-AF2C-DDF745DBB8F4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162925" cy="762000"/>
          </a:xfrm>
        </p:spPr>
        <p:txBody>
          <a:bodyPr/>
          <a:lstStyle/>
          <a:p>
            <a:r>
              <a:rPr lang="en-US" smtClean="0"/>
              <a:t>The C2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800" smtClean="0"/>
              <a:t>Dependency Constraints</a:t>
            </a:r>
          </a:p>
          <a:p>
            <a:pPr lvl="1"/>
            <a:r>
              <a:rPr lang="en-US" sz="2400" smtClean="0"/>
              <a:t>Components may make assumptions about services provided above them</a:t>
            </a:r>
          </a:p>
          <a:p>
            <a:pPr lvl="2"/>
            <a:r>
              <a:rPr lang="en-US" sz="2000" smtClean="0"/>
              <a:t>But not who is providing them</a:t>
            </a:r>
          </a:p>
          <a:p>
            <a:pPr lvl="1"/>
            <a:r>
              <a:rPr lang="en-US" sz="2400" smtClean="0"/>
              <a:t>Components may NOT make assumptions about services provided below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F9F3B-52EB-43C7-8E7C-2CDE5B57038E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152400"/>
            <a:ext cx="8162925" cy="762000"/>
          </a:xfrm>
        </p:spPr>
        <p:txBody>
          <a:bodyPr/>
          <a:lstStyle/>
          <a:p>
            <a:r>
              <a:rPr lang="en-US" smtClean="0"/>
              <a:t>C2 Example</a:t>
            </a:r>
          </a:p>
        </p:txBody>
      </p:sp>
      <p:grpSp>
        <p:nvGrpSpPr>
          <p:cNvPr id="55299" name="Group 25"/>
          <p:cNvGrpSpPr>
            <a:grpSpLocks/>
          </p:cNvGrpSpPr>
          <p:nvPr/>
        </p:nvGrpSpPr>
        <p:grpSpPr bwMode="auto">
          <a:xfrm>
            <a:off x="838200" y="1524000"/>
            <a:ext cx="7086600" cy="3962400"/>
            <a:chOff x="838200" y="1066800"/>
            <a:chExt cx="7162800" cy="4419600"/>
          </a:xfrm>
        </p:grpSpPr>
        <p:sp>
          <p:nvSpPr>
            <p:cNvPr id="55303" name="Rectangle 3"/>
            <p:cNvSpPr>
              <a:spLocks noChangeArrowheads="1"/>
            </p:cNvSpPr>
            <p:nvPr/>
          </p:nvSpPr>
          <p:spPr bwMode="auto">
            <a:xfrm>
              <a:off x="3619500" y="1066800"/>
              <a:ext cx="1524000" cy="762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Data</a:t>
              </a:r>
            </a:p>
            <a:p>
              <a:pPr algn="ctr"/>
              <a:r>
                <a:rPr lang="en-US"/>
                <a:t>Store</a:t>
              </a:r>
            </a:p>
          </p:txBody>
        </p:sp>
        <p:sp>
          <p:nvSpPr>
            <p:cNvPr id="55304" name="Rectangle 4"/>
            <p:cNvSpPr>
              <a:spLocks noChangeArrowheads="1"/>
            </p:cNvSpPr>
            <p:nvPr/>
          </p:nvSpPr>
          <p:spPr bwMode="auto">
            <a:xfrm>
              <a:off x="3695700" y="4724400"/>
              <a:ext cx="1524000" cy="762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GUI</a:t>
              </a:r>
            </a:p>
          </p:txBody>
        </p:sp>
        <p:sp>
          <p:nvSpPr>
            <p:cNvPr id="55305" name="Rectangle 5"/>
            <p:cNvSpPr>
              <a:spLocks noChangeArrowheads="1"/>
            </p:cNvSpPr>
            <p:nvPr/>
          </p:nvSpPr>
          <p:spPr bwMode="auto">
            <a:xfrm>
              <a:off x="1905000" y="2819400"/>
              <a:ext cx="17526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GUI</a:t>
              </a:r>
            </a:p>
            <a:p>
              <a:pPr algn="ctr"/>
              <a:r>
                <a:rPr lang="en-US"/>
                <a:t>Interpreter</a:t>
              </a:r>
            </a:p>
          </p:txBody>
        </p:sp>
        <p:sp>
          <p:nvSpPr>
            <p:cNvPr id="55306" name="Rectangle 6"/>
            <p:cNvSpPr>
              <a:spLocks noChangeArrowheads="1"/>
            </p:cNvSpPr>
            <p:nvPr/>
          </p:nvSpPr>
          <p:spPr bwMode="auto">
            <a:xfrm>
              <a:off x="5029200" y="2819400"/>
              <a:ext cx="17526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Alarm</a:t>
              </a:r>
            </a:p>
          </p:txBody>
        </p:sp>
        <p:sp>
          <p:nvSpPr>
            <p:cNvPr id="55307" name="Rectangle 7" descr="Wide upward diagonal"/>
            <p:cNvSpPr>
              <a:spLocks noChangeArrowheads="1"/>
            </p:cNvSpPr>
            <p:nvPr/>
          </p:nvSpPr>
          <p:spPr bwMode="auto">
            <a:xfrm>
              <a:off x="838200" y="2209800"/>
              <a:ext cx="7086600" cy="228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Rectangle 8" descr="Wide upward diagonal"/>
            <p:cNvSpPr>
              <a:spLocks noChangeArrowheads="1"/>
            </p:cNvSpPr>
            <p:nvPr/>
          </p:nvSpPr>
          <p:spPr bwMode="auto">
            <a:xfrm>
              <a:off x="914400" y="4038600"/>
              <a:ext cx="7086600" cy="228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09" name="AutoShape 9"/>
            <p:cNvCxnSpPr>
              <a:cxnSpLocks noChangeShapeType="1"/>
              <a:stCxn id="55308" idx="2"/>
              <a:endCxn id="55304" idx="0"/>
            </p:cNvCxnSpPr>
            <p:nvPr/>
          </p:nvCxnSpPr>
          <p:spPr bwMode="auto">
            <a:xfrm>
              <a:off x="4457700" y="4267200"/>
              <a:ext cx="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55310" name="AutoShape 10"/>
            <p:cNvCxnSpPr>
              <a:cxnSpLocks noChangeShapeType="1"/>
            </p:cNvCxnSpPr>
            <p:nvPr/>
          </p:nvCxnSpPr>
          <p:spPr bwMode="auto">
            <a:xfrm rot="5400000" flipH="1" flipV="1">
              <a:off x="2553494" y="3848100"/>
              <a:ext cx="3810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55311" name="AutoShape 12"/>
            <p:cNvCxnSpPr>
              <a:cxnSpLocks noChangeShapeType="1"/>
            </p:cNvCxnSpPr>
            <p:nvPr/>
          </p:nvCxnSpPr>
          <p:spPr bwMode="auto">
            <a:xfrm rot="5400000" flipH="1" flipV="1">
              <a:off x="2629694" y="2628900"/>
              <a:ext cx="3810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55312" name="AutoShape 13"/>
            <p:cNvCxnSpPr>
              <a:cxnSpLocks noChangeShapeType="1"/>
            </p:cNvCxnSpPr>
            <p:nvPr/>
          </p:nvCxnSpPr>
          <p:spPr bwMode="auto">
            <a:xfrm rot="5400000" flipH="1" flipV="1">
              <a:off x="5677694" y="2628900"/>
              <a:ext cx="3810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55313" name="AutoShape 14"/>
            <p:cNvCxnSpPr>
              <a:cxnSpLocks noChangeShapeType="1"/>
              <a:stCxn id="55307" idx="0"/>
              <a:endCxn id="55303" idx="2"/>
            </p:cNvCxnSpPr>
            <p:nvPr/>
          </p:nvCxnSpPr>
          <p:spPr bwMode="auto">
            <a:xfrm flipV="1">
              <a:off x="4381500" y="1828800"/>
              <a:ext cx="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574ED-50FE-44C5-BF87-60DE88E1BF7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76200"/>
            <a:ext cx="8162925" cy="762000"/>
          </a:xfrm>
        </p:spPr>
        <p:txBody>
          <a:bodyPr/>
          <a:lstStyle/>
          <a:p>
            <a:r>
              <a:rPr lang="en-US" smtClean="0"/>
              <a:t>C2 Example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619500" y="1295400"/>
            <a:ext cx="15240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</a:t>
            </a:r>
          </a:p>
          <a:p>
            <a:pPr algn="ctr"/>
            <a:r>
              <a:rPr lang="en-US"/>
              <a:t>Store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695700" y="4953000"/>
            <a:ext cx="15240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GUI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905000" y="3048000"/>
            <a:ext cx="17526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GUI</a:t>
            </a:r>
          </a:p>
          <a:p>
            <a:pPr algn="ctr"/>
            <a:r>
              <a:rPr lang="en-US"/>
              <a:t>Interpreter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5029200" y="3048000"/>
            <a:ext cx="17526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Alarm</a:t>
            </a:r>
          </a:p>
        </p:txBody>
      </p:sp>
      <p:sp>
        <p:nvSpPr>
          <p:cNvPr id="56327" name="Rectangle 7" descr="Wide upward diagonal"/>
          <p:cNvSpPr>
            <a:spLocks noChangeArrowheads="1"/>
          </p:cNvSpPr>
          <p:nvPr/>
        </p:nvSpPr>
        <p:spPr bwMode="auto">
          <a:xfrm>
            <a:off x="838200" y="2438400"/>
            <a:ext cx="7086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Rectangle 8" descr="Wide upward diagonal"/>
          <p:cNvSpPr>
            <a:spLocks noChangeArrowheads="1"/>
          </p:cNvSpPr>
          <p:nvPr/>
        </p:nvSpPr>
        <p:spPr bwMode="auto">
          <a:xfrm>
            <a:off x="914400" y="4267200"/>
            <a:ext cx="7086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329" name="AutoShape 9"/>
          <p:cNvCxnSpPr>
            <a:cxnSpLocks noChangeShapeType="1"/>
            <a:stCxn id="56328" idx="2"/>
            <a:endCxn id="56324" idx="0"/>
          </p:cNvCxnSpPr>
          <p:nvPr/>
        </p:nvCxnSpPr>
        <p:spPr bwMode="auto">
          <a:xfrm>
            <a:off x="4457700" y="4495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6330" name="AutoShape 10"/>
          <p:cNvCxnSpPr>
            <a:cxnSpLocks noChangeShapeType="1"/>
          </p:cNvCxnSpPr>
          <p:nvPr/>
        </p:nvCxnSpPr>
        <p:spPr bwMode="auto">
          <a:xfrm rot="5400000" flipH="1" flipV="1">
            <a:off x="2553494" y="4077494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6331" name="AutoShape 12"/>
          <p:cNvCxnSpPr>
            <a:cxnSpLocks noChangeShapeType="1"/>
          </p:cNvCxnSpPr>
          <p:nvPr/>
        </p:nvCxnSpPr>
        <p:spPr bwMode="auto">
          <a:xfrm rot="5400000" flipH="1" flipV="1">
            <a:off x="2552701" y="2857500"/>
            <a:ext cx="3810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6332" name="AutoShape 13"/>
          <p:cNvCxnSpPr>
            <a:cxnSpLocks noChangeShapeType="1"/>
          </p:cNvCxnSpPr>
          <p:nvPr/>
        </p:nvCxnSpPr>
        <p:spPr bwMode="auto">
          <a:xfrm rot="5400000" flipH="1" flipV="1">
            <a:off x="5676107" y="2858294"/>
            <a:ext cx="3810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6333" name="AutoShape 14"/>
          <p:cNvCxnSpPr>
            <a:cxnSpLocks noChangeShapeType="1"/>
            <a:stCxn id="56327" idx="0"/>
            <a:endCxn id="56323" idx="2"/>
          </p:cNvCxnSpPr>
          <p:nvPr/>
        </p:nvCxnSpPr>
        <p:spPr bwMode="auto">
          <a:xfrm flipV="1">
            <a:off x="4381500" y="20574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6334" name="AutoShape 15"/>
          <p:cNvSpPr>
            <a:spLocks noChangeArrowheads="1"/>
          </p:cNvSpPr>
          <p:nvPr/>
        </p:nvSpPr>
        <p:spPr bwMode="auto">
          <a:xfrm>
            <a:off x="228600" y="1524000"/>
            <a:ext cx="2667000" cy="2133600"/>
          </a:xfrm>
          <a:prstGeom prst="wedgeRoundRectCallout">
            <a:avLst>
              <a:gd name="adj1" fmla="val 83273"/>
              <a:gd name="adj2" fmla="val -431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Stores data; emits notifications whenever data changes.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D4364-CF9D-4071-B5D2-6F4DE1C06ECE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162925" cy="762000"/>
          </a:xfrm>
        </p:spPr>
        <p:txBody>
          <a:bodyPr/>
          <a:lstStyle/>
          <a:p>
            <a:r>
              <a:rPr lang="en-US" smtClean="0"/>
              <a:t>C2 Example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619500" y="1905000"/>
            <a:ext cx="15240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</a:t>
            </a:r>
          </a:p>
          <a:p>
            <a:pPr algn="ctr"/>
            <a:r>
              <a:rPr lang="en-US"/>
              <a:t>Store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695700" y="5562600"/>
            <a:ext cx="15240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GUI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905000" y="3657600"/>
            <a:ext cx="17526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GUI</a:t>
            </a:r>
          </a:p>
          <a:p>
            <a:pPr algn="ctr"/>
            <a:r>
              <a:rPr lang="en-US"/>
              <a:t>Interpreter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029200" y="3657600"/>
            <a:ext cx="17526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Alarm</a:t>
            </a:r>
          </a:p>
        </p:txBody>
      </p:sp>
      <p:sp>
        <p:nvSpPr>
          <p:cNvPr id="57351" name="Rectangle 7" descr="Wide upward diagonal"/>
          <p:cNvSpPr>
            <a:spLocks noChangeArrowheads="1"/>
          </p:cNvSpPr>
          <p:nvPr/>
        </p:nvSpPr>
        <p:spPr bwMode="auto">
          <a:xfrm>
            <a:off x="838200" y="3048000"/>
            <a:ext cx="7086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Rectangle 8" descr="Wide upward diagonal"/>
          <p:cNvSpPr>
            <a:spLocks noChangeArrowheads="1"/>
          </p:cNvSpPr>
          <p:nvPr/>
        </p:nvSpPr>
        <p:spPr bwMode="auto">
          <a:xfrm>
            <a:off x="914400" y="4876800"/>
            <a:ext cx="7086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353" name="AutoShape 9"/>
          <p:cNvCxnSpPr>
            <a:cxnSpLocks noChangeShapeType="1"/>
            <a:stCxn id="57352" idx="2"/>
            <a:endCxn id="57348" idx="0"/>
          </p:cNvCxnSpPr>
          <p:nvPr/>
        </p:nvCxnSpPr>
        <p:spPr bwMode="auto">
          <a:xfrm>
            <a:off x="4457700" y="51054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7354" name="AutoShape 10"/>
          <p:cNvCxnSpPr>
            <a:cxnSpLocks noChangeShapeType="1"/>
          </p:cNvCxnSpPr>
          <p:nvPr/>
        </p:nvCxnSpPr>
        <p:spPr bwMode="auto">
          <a:xfrm rot="5400000" flipH="1" flipV="1">
            <a:off x="2553494" y="4687094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7355" name="AutoShape 12"/>
          <p:cNvCxnSpPr>
            <a:cxnSpLocks noChangeShapeType="1"/>
          </p:cNvCxnSpPr>
          <p:nvPr/>
        </p:nvCxnSpPr>
        <p:spPr bwMode="auto">
          <a:xfrm rot="5400000" flipH="1" flipV="1">
            <a:off x="2553494" y="3467894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7356" name="AutoShape 13"/>
          <p:cNvCxnSpPr>
            <a:cxnSpLocks noChangeShapeType="1"/>
            <a:stCxn id="57350" idx="0"/>
          </p:cNvCxnSpPr>
          <p:nvPr/>
        </p:nvCxnSpPr>
        <p:spPr bwMode="auto">
          <a:xfrm rot="16200000" flipV="1">
            <a:off x="5695950" y="3448050"/>
            <a:ext cx="3810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7357" name="AutoShape 14"/>
          <p:cNvCxnSpPr>
            <a:cxnSpLocks noChangeShapeType="1"/>
            <a:stCxn id="57351" idx="0"/>
            <a:endCxn id="57347" idx="2"/>
          </p:cNvCxnSpPr>
          <p:nvPr/>
        </p:nvCxnSpPr>
        <p:spPr bwMode="auto">
          <a:xfrm flipV="1">
            <a:off x="4381500" y="26670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7358" name="AutoShape 15"/>
          <p:cNvSpPr>
            <a:spLocks noChangeArrowheads="1"/>
          </p:cNvSpPr>
          <p:nvPr/>
        </p:nvSpPr>
        <p:spPr bwMode="auto">
          <a:xfrm>
            <a:off x="5638800" y="1676400"/>
            <a:ext cx="3124200" cy="2133600"/>
          </a:xfrm>
          <a:prstGeom prst="wedgeRoundRectCallout">
            <a:avLst>
              <a:gd name="adj1" fmla="val -118495"/>
              <a:gd name="adj2" fmla="val 5625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Interprets basic GUI actions &amp; translates them into data store operations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EFCF8-4C2B-4C41-B2C8-99FA83EDCA8A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28600"/>
            <a:ext cx="8162925" cy="762000"/>
          </a:xfrm>
        </p:spPr>
        <p:txBody>
          <a:bodyPr/>
          <a:lstStyle/>
          <a:p>
            <a:r>
              <a:rPr lang="en-US" smtClean="0"/>
              <a:t>C2 Example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619500" y="1447800"/>
            <a:ext cx="15240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</a:t>
            </a:r>
          </a:p>
          <a:p>
            <a:pPr algn="ctr"/>
            <a:r>
              <a:rPr lang="en-US"/>
              <a:t>Store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695700" y="5105400"/>
            <a:ext cx="15240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GUI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905000" y="3200400"/>
            <a:ext cx="17526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GUI</a:t>
            </a:r>
          </a:p>
          <a:p>
            <a:pPr algn="ctr"/>
            <a:r>
              <a:rPr lang="en-US"/>
              <a:t>Interpreter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029200" y="3200400"/>
            <a:ext cx="17526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Alarm</a:t>
            </a:r>
          </a:p>
        </p:txBody>
      </p:sp>
      <p:sp>
        <p:nvSpPr>
          <p:cNvPr id="58375" name="Rectangle 7" descr="Wide upward diagonal"/>
          <p:cNvSpPr>
            <a:spLocks noChangeArrowheads="1"/>
          </p:cNvSpPr>
          <p:nvPr/>
        </p:nvSpPr>
        <p:spPr bwMode="auto">
          <a:xfrm>
            <a:off x="838200" y="2590800"/>
            <a:ext cx="7086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Rectangle 8" descr="Wide upward diagonal"/>
          <p:cNvSpPr>
            <a:spLocks noChangeArrowheads="1"/>
          </p:cNvSpPr>
          <p:nvPr/>
        </p:nvSpPr>
        <p:spPr bwMode="auto">
          <a:xfrm>
            <a:off x="914400" y="4419600"/>
            <a:ext cx="7086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377" name="AutoShape 9"/>
          <p:cNvCxnSpPr>
            <a:cxnSpLocks noChangeShapeType="1"/>
            <a:stCxn id="58376" idx="2"/>
            <a:endCxn id="58372" idx="0"/>
          </p:cNvCxnSpPr>
          <p:nvPr/>
        </p:nvCxnSpPr>
        <p:spPr bwMode="auto">
          <a:xfrm>
            <a:off x="4457700" y="4648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8378" name="AutoShape 10"/>
          <p:cNvCxnSpPr>
            <a:cxnSpLocks noChangeShapeType="1"/>
          </p:cNvCxnSpPr>
          <p:nvPr/>
        </p:nvCxnSpPr>
        <p:spPr bwMode="auto">
          <a:xfrm rot="5400000" flipH="1" flipV="1">
            <a:off x="2551907" y="4229894"/>
            <a:ext cx="3810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8379" name="AutoShape 11"/>
          <p:cNvCxnSpPr>
            <a:cxnSpLocks noChangeShapeType="1"/>
          </p:cNvCxnSpPr>
          <p:nvPr/>
        </p:nvCxnSpPr>
        <p:spPr bwMode="auto">
          <a:xfrm rot="5400000" flipH="1" flipV="1">
            <a:off x="2628107" y="3010694"/>
            <a:ext cx="3810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8380" name="AutoShape 12"/>
          <p:cNvCxnSpPr>
            <a:cxnSpLocks noChangeShapeType="1"/>
          </p:cNvCxnSpPr>
          <p:nvPr/>
        </p:nvCxnSpPr>
        <p:spPr bwMode="auto">
          <a:xfrm rot="5400000" flipH="1" flipV="1">
            <a:off x="5752307" y="3010694"/>
            <a:ext cx="3810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8381" name="AutoShape 13"/>
          <p:cNvCxnSpPr>
            <a:cxnSpLocks noChangeShapeType="1"/>
            <a:stCxn id="58375" idx="0"/>
            <a:endCxn id="58371" idx="2"/>
          </p:cNvCxnSpPr>
          <p:nvPr/>
        </p:nvCxnSpPr>
        <p:spPr bwMode="auto">
          <a:xfrm flipV="1">
            <a:off x="4381500" y="2209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8382" name="AutoShape 14"/>
          <p:cNvSpPr>
            <a:spLocks noChangeArrowheads="1"/>
          </p:cNvSpPr>
          <p:nvPr/>
        </p:nvSpPr>
        <p:spPr bwMode="auto">
          <a:xfrm>
            <a:off x="762000" y="1752600"/>
            <a:ext cx="3124200" cy="1295400"/>
          </a:xfrm>
          <a:prstGeom prst="wedgeRoundRectCallout">
            <a:avLst>
              <a:gd name="adj1" fmla="val 93699"/>
              <a:gd name="adj2" fmla="val 8149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Rings a bell whenever value of X changes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3DD7B-B7A8-4C19-B55D-C26C246CD799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457200"/>
            <a:ext cx="8162925" cy="762000"/>
          </a:xfrm>
        </p:spPr>
        <p:txBody>
          <a:bodyPr/>
          <a:lstStyle/>
          <a:p>
            <a:r>
              <a:rPr lang="en-US" smtClean="0"/>
              <a:t>C2 Example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619500" y="1905000"/>
            <a:ext cx="15240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</a:t>
            </a:r>
          </a:p>
          <a:p>
            <a:pPr algn="ctr"/>
            <a:r>
              <a:rPr lang="en-US"/>
              <a:t>Store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695700" y="5562600"/>
            <a:ext cx="15240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GUI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905000" y="3657600"/>
            <a:ext cx="17526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GUI</a:t>
            </a:r>
          </a:p>
          <a:p>
            <a:pPr algn="ctr"/>
            <a:r>
              <a:rPr lang="en-US"/>
              <a:t>Interpreter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5029200" y="3657600"/>
            <a:ext cx="17526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Alarm</a:t>
            </a:r>
          </a:p>
        </p:txBody>
      </p:sp>
      <p:sp>
        <p:nvSpPr>
          <p:cNvPr id="59399" name="Rectangle 7" descr="Wide upward diagonal"/>
          <p:cNvSpPr>
            <a:spLocks noChangeArrowheads="1"/>
          </p:cNvSpPr>
          <p:nvPr/>
        </p:nvSpPr>
        <p:spPr bwMode="auto">
          <a:xfrm>
            <a:off x="838200" y="3048000"/>
            <a:ext cx="7086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Rectangle 8" descr="Wide upward diagonal"/>
          <p:cNvSpPr>
            <a:spLocks noChangeArrowheads="1"/>
          </p:cNvSpPr>
          <p:nvPr/>
        </p:nvSpPr>
        <p:spPr bwMode="auto">
          <a:xfrm>
            <a:off x="914400" y="4876800"/>
            <a:ext cx="7086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9401" name="AutoShape 9"/>
          <p:cNvCxnSpPr>
            <a:cxnSpLocks noChangeShapeType="1"/>
            <a:stCxn id="59400" idx="2"/>
            <a:endCxn id="59396" idx="0"/>
          </p:cNvCxnSpPr>
          <p:nvPr/>
        </p:nvCxnSpPr>
        <p:spPr bwMode="auto">
          <a:xfrm>
            <a:off x="4457700" y="51054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9402" name="AutoShape 10"/>
          <p:cNvCxnSpPr>
            <a:cxnSpLocks noChangeShapeType="1"/>
            <a:endCxn id="59397" idx="2"/>
          </p:cNvCxnSpPr>
          <p:nvPr/>
        </p:nvCxnSpPr>
        <p:spPr bwMode="auto">
          <a:xfrm rot="5400000" flipH="1" flipV="1">
            <a:off x="2571750" y="4667250"/>
            <a:ext cx="3810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9403" name="AutoShape 11"/>
          <p:cNvCxnSpPr>
            <a:cxnSpLocks noChangeShapeType="1"/>
          </p:cNvCxnSpPr>
          <p:nvPr/>
        </p:nvCxnSpPr>
        <p:spPr bwMode="auto">
          <a:xfrm rot="5400000" flipH="1" flipV="1">
            <a:off x="2628107" y="3467894"/>
            <a:ext cx="3810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9404" name="AutoShape 12"/>
          <p:cNvCxnSpPr>
            <a:cxnSpLocks noChangeShapeType="1"/>
          </p:cNvCxnSpPr>
          <p:nvPr/>
        </p:nvCxnSpPr>
        <p:spPr bwMode="auto">
          <a:xfrm rot="5400000" flipH="1" flipV="1">
            <a:off x="5752307" y="3467894"/>
            <a:ext cx="3810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9405" name="AutoShape 13"/>
          <p:cNvCxnSpPr>
            <a:cxnSpLocks noChangeShapeType="1"/>
            <a:stCxn id="59399" idx="0"/>
            <a:endCxn id="59395" idx="2"/>
          </p:cNvCxnSpPr>
          <p:nvPr/>
        </p:nvCxnSpPr>
        <p:spPr bwMode="auto">
          <a:xfrm flipV="1">
            <a:off x="4381500" y="26670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838200" y="4038600"/>
            <a:ext cx="3124200" cy="990600"/>
          </a:xfrm>
          <a:prstGeom prst="wedgeRoundRectCallout">
            <a:avLst>
              <a:gd name="adj1" fmla="val 54319"/>
              <a:gd name="adj2" fmla="val 11746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Accept &amp; process user actions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CEF56-10FD-4FDF-867C-112B988AA05B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28600"/>
            <a:ext cx="8162925" cy="762000"/>
          </a:xfrm>
        </p:spPr>
        <p:txBody>
          <a:bodyPr/>
          <a:lstStyle/>
          <a:p>
            <a:r>
              <a:rPr lang="en-US" smtClean="0"/>
              <a:t>C2 Example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619500" y="1447800"/>
            <a:ext cx="15240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</a:t>
            </a:r>
          </a:p>
          <a:p>
            <a:pPr algn="ctr"/>
            <a:r>
              <a:rPr lang="en-US"/>
              <a:t>Store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695700" y="5105400"/>
            <a:ext cx="15240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GUI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905000" y="3200400"/>
            <a:ext cx="17526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GUI</a:t>
            </a:r>
          </a:p>
          <a:p>
            <a:pPr algn="ctr"/>
            <a:r>
              <a:rPr lang="en-US"/>
              <a:t>Interpreter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5029200" y="3200400"/>
            <a:ext cx="17526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Alarm</a:t>
            </a:r>
          </a:p>
        </p:txBody>
      </p:sp>
      <p:sp>
        <p:nvSpPr>
          <p:cNvPr id="60423" name="Rectangle 7" descr="Wide upward diagonal"/>
          <p:cNvSpPr>
            <a:spLocks noChangeArrowheads="1"/>
          </p:cNvSpPr>
          <p:nvPr/>
        </p:nvSpPr>
        <p:spPr bwMode="auto">
          <a:xfrm>
            <a:off x="838200" y="2590800"/>
            <a:ext cx="7086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Rectangle 8" descr="Wide upward diagonal"/>
          <p:cNvSpPr>
            <a:spLocks noChangeArrowheads="1"/>
          </p:cNvSpPr>
          <p:nvPr/>
        </p:nvSpPr>
        <p:spPr bwMode="auto">
          <a:xfrm>
            <a:off x="914400" y="4419600"/>
            <a:ext cx="7086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25" name="AutoShape 9"/>
          <p:cNvCxnSpPr>
            <a:cxnSpLocks noChangeShapeType="1"/>
            <a:stCxn id="60424" idx="2"/>
            <a:endCxn id="60420" idx="0"/>
          </p:cNvCxnSpPr>
          <p:nvPr/>
        </p:nvCxnSpPr>
        <p:spPr bwMode="auto">
          <a:xfrm>
            <a:off x="4457700" y="4648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0426" name="AutoShape 10"/>
          <p:cNvCxnSpPr>
            <a:cxnSpLocks noChangeShapeType="1"/>
            <a:endCxn id="60421" idx="2"/>
          </p:cNvCxnSpPr>
          <p:nvPr/>
        </p:nvCxnSpPr>
        <p:spPr bwMode="auto">
          <a:xfrm rot="5400000" flipH="1" flipV="1">
            <a:off x="2571750" y="4210050"/>
            <a:ext cx="3810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0427" name="AutoShape 11"/>
          <p:cNvCxnSpPr>
            <a:cxnSpLocks noChangeShapeType="1"/>
          </p:cNvCxnSpPr>
          <p:nvPr/>
        </p:nvCxnSpPr>
        <p:spPr bwMode="auto">
          <a:xfrm rot="5400000" flipH="1" flipV="1">
            <a:off x="2476501" y="3009900"/>
            <a:ext cx="3810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0428" name="AutoShape 12"/>
          <p:cNvCxnSpPr>
            <a:cxnSpLocks noChangeShapeType="1"/>
          </p:cNvCxnSpPr>
          <p:nvPr/>
        </p:nvCxnSpPr>
        <p:spPr bwMode="auto">
          <a:xfrm rot="5400000" flipH="1" flipV="1">
            <a:off x="5752307" y="3010694"/>
            <a:ext cx="3810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0429" name="AutoShape 13"/>
          <p:cNvCxnSpPr>
            <a:cxnSpLocks noChangeShapeType="1"/>
            <a:stCxn id="60423" idx="0"/>
            <a:endCxn id="60419" idx="2"/>
          </p:cNvCxnSpPr>
          <p:nvPr/>
        </p:nvCxnSpPr>
        <p:spPr bwMode="auto">
          <a:xfrm flipV="1">
            <a:off x="4381500" y="2209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60430" name="AutoShape 14"/>
          <p:cNvSpPr>
            <a:spLocks noChangeArrowheads="1"/>
          </p:cNvSpPr>
          <p:nvPr/>
        </p:nvSpPr>
        <p:spPr bwMode="auto">
          <a:xfrm>
            <a:off x="838200" y="3581400"/>
            <a:ext cx="3124200" cy="1600200"/>
          </a:xfrm>
          <a:prstGeom prst="wedgeRoundRectCallout">
            <a:avLst>
              <a:gd name="adj1" fmla="val 71648"/>
              <a:gd name="adj2" fmla="val -10654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Connector routes messages: requests are broadcasted up, notifications are broadcasted down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89CC1-EBFE-4D20-9558-10FB11C47300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162925" cy="1431925"/>
          </a:xfrm>
        </p:spPr>
        <p:txBody>
          <a:bodyPr/>
          <a:lstStyle/>
          <a:p>
            <a:r>
              <a:rPr lang="en-US" smtClean="0"/>
              <a:t>What ilities does C2 buy us?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Flexibility and Adaptability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Loose coupling lets you swap out components, interpose components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Flexible connectors allow run-time changes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Distributability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Since no assumption of shared address space, distributing an app across machines is easy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Event routing is determined by the configuration of the architecture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Visibility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Since all messages go through connectors, they are easy to catch and log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Parallelizability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Since the same event is delivered to multiple components in a given layer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7FFC6-D2C1-4A25-9B6A-780DF82F531E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Heterogeneous Styles</a:t>
            </a:r>
          </a:p>
        </p:txBody>
      </p:sp>
      <p:pic>
        <p:nvPicPr>
          <p:cNvPr id="6246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676400"/>
            <a:ext cx="8528050" cy="4562475"/>
          </a:xfrm>
          <a:noFill/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E7AC8-2BFE-4600-9254-60FED68FD2C1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title"/>
          </p:nvPr>
        </p:nvSpPr>
        <p:spPr>
          <a:xfrm>
            <a:off x="274638" y="411163"/>
            <a:ext cx="8594725" cy="533400"/>
          </a:xfrm>
        </p:spPr>
        <p:txBody>
          <a:bodyPr/>
          <a:lstStyle/>
          <a:p>
            <a:r>
              <a:rPr lang="en-US" sz="4000" smtClean="0"/>
              <a:t>General Benefits of Using Styles</a:t>
            </a:r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2805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Design reuse 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Well-understood solutions applied to new problems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Code reuse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Shared implementations of invariant aspects of a style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Understandability of system organization 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 phrase such as “client-server” conveys a lot of information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Interoperability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Supported by style standardization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Style-specific analyses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Enabled by the constrained design space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Visualizations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Style-specific depictions matching engineers’ mental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3A6A7-4265-434A-8E16-E385DAE59D83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30163"/>
            <a:ext cx="7772400" cy="1265238"/>
          </a:xfrm>
        </p:spPr>
        <p:txBody>
          <a:bodyPr/>
          <a:lstStyle/>
          <a:p>
            <a:r>
              <a:rPr lang="en-US" sz="3600" smtClean="0"/>
              <a:t>Other Definitions of Software Architecture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93838"/>
            <a:ext cx="8458200" cy="4678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Perry and Wolf</a:t>
            </a:r>
            <a:endParaRPr lang="en-US" sz="2400" b="1" smtClean="0"/>
          </a:p>
          <a:p>
            <a:pPr lvl="1">
              <a:lnSpc>
                <a:spcPct val="80000"/>
              </a:lnSpc>
            </a:pPr>
            <a:r>
              <a:rPr lang="en-US" sz="2000" smtClean="0"/>
              <a:t>Software Architecture = { Elements, Form, Rationale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smtClean="0"/>
              <a:t>					      </a:t>
            </a:r>
            <a:r>
              <a:rPr lang="en-US" sz="2000" i="1" smtClean="0"/>
              <a:t>what        how      why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Shaw and Garlan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Software architecture [is a level of design that] involves 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the description of elements from which systems are built, 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interactions among those elements, 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patterns that guide their composition, and 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constraints on these patterns.</a:t>
            </a:r>
          </a:p>
          <a:p>
            <a:pPr lvl="2"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2400" smtClean="0"/>
              <a:t>Kruchten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Software architecture deals with the design and implementation of the high-level structure of software.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Architecture deals with abstraction, decomposition, composition, style, and </a:t>
            </a:r>
            <a:r>
              <a:rPr lang="en-US" sz="2000" i="1" smtClean="0"/>
              <a:t>aesthetics</a:t>
            </a:r>
            <a:r>
              <a:rPr lang="en-US" sz="2000" smtClean="0"/>
              <a:t>.</a:t>
            </a:r>
          </a:p>
          <a:p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184A05BE-D8F7-49F0-82A9-042D9110A910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The impact of style on software qualities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r>
              <a:rPr lang="en-US" sz="2800" dirty="0" smtClean="0"/>
              <a:t>In general, styles could have a significant impact on the properties of a software system:</a:t>
            </a:r>
          </a:p>
          <a:p>
            <a:pPr lvl="1"/>
            <a:r>
              <a:rPr lang="en-US" sz="2400" dirty="0" smtClean="0"/>
              <a:t>Performance</a:t>
            </a:r>
          </a:p>
          <a:p>
            <a:pPr lvl="1"/>
            <a:r>
              <a:rPr lang="en-US" sz="2400" dirty="0" smtClean="0"/>
              <a:t>Scalability</a:t>
            </a:r>
          </a:p>
          <a:p>
            <a:pPr lvl="1"/>
            <a:r>
              <a:rPr lang="en-US" sz="2400" dirty="0" smtClean="0"/>
              <a:t>Modifiability/Adaptability</a:t>
            </a:r>
          </a:p>
          <a:p>
            <a:pPr lvl="1"/>
            <a:r>
              <a:rPr lang="en-US" sz="2400" dirty="0" smtClean="0"/>
              <a:t>Visibility</a:t>
            </a:r>
          </a:p>
          <a:p>
            <a:pPr lvl="1"/>
            <a:r>
              <a:rPr lang="en-US" sz="2400" dirty="0" smtClean="0"/>
              <a:t>Portability</a:t>
            </a:r>
          </a:p>
          <a:p>
            <a:pPr lvl="1"/>
            <a:r>
              <a:rPr lang="en-US" sz="2400" dirty="0" smtClean="0"/>
              <a:t>Reliability</a:t>
            </a:r>
          </a:p>
          <a:p>
            <a:pPr lvl="1"/>
            <a:r>
              <a:rPr lang="en-US" sz="2400" dirty="0" smtClean="0"/>
              <a:t>Simplicity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7F2E0-BA90-4BDD-B1C2-A9B14CD4C421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3"/>
          </a:xfrm>
        </p:spPr>
        <p:txBody>
          <a:bodyPr/>
          <a:lstStyle/>
          <a:p>
            <a:r>
              <a:rPr lang="en-US" sz="3200" smtClean="0"/>
              <a:t>Style Comparison (from Fielding’s paper)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04981-3FAA-4868-B183-AC11B49BAF84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  <p:pic>
        <p:nvPicPr>
          <p:cNvPr id="655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47725"/>
            <a:ext cx="769620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>
          <a:xfrm>
            <a:off x="320675" y="365125"/>
            <a:ext cx="8594725" cy="533400"/>
          </a:xfrm>
        </p:spPr>
        <p:txBody>
          <a:bodyPr/>
          <a:lstStyle/>
          <a:p>
            <a:r>
              <a:rPr lang="en-US" smtClean="0"/>
              <a:t>Observations</a:t>
            </a:r>
          </a:p>
        </p:txBody>
      </p:sp>
      <p:sp>
        <p:nvSpPr>
          <p:cNvPr id="665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2805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Different styles often result in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Different architectures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Architectures with greatly differing properties</a:t>
            </a:r>
          </a:p>
          <a:p>
            <a:pPr lvl="1"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400" smtClean="0"/>
              <a:t>A style does not fully influence resulting architecture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 single style can result in different architectures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Considerable room for 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Individual judgment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Variations among architects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Different emphases</a:t>
            </a:r>
          </a:p>
          <a:p>
            <a:pPr lvl="3">
              <a:lnSpc>
                <a:spcPct val="90000"/>
              </a:lnSpc>
            </a:pPr>
            <a:r>
              <a:rPr lang="en-US" sz="1600" smtClean="0"/>
              <a:t>e.g., Imposed by customer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1000" y="6550025"/>
            <a:ext cx="29718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US" err="1" smtClean="0"/>
              <a:t>Malek</a:t>
            </a:r>
            <a:r>
              <a:rPr lang="en-US" smtClean="0"/>
              <a:t>,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FEA4D-7B6B-4CBB-B838-B9A1F2AEF3AF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mtClean="0"/>
              <a:t>Temporal Aspect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219200"/>
            <a:ext cx="8528050" cy="4732338"/>
          </a:xfrm>
        </p:spPr>
        <p:txBody>
          <a:bodyPr/>
          <a:lstStyle/>
          <a:p>
            <a:pPr marL="609600" indent="-609600"/>
            <a:r>
              <a:rPr lang="en-US" smtClean="0"/>
              <a:t>Design decisions are (un)made over a system’s lifetime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ym typeface="Wingdings" pitchFamily="2" charset="2"/>
              </a:rPr>
              <a:t> Architecture has a temporal aspect.</a:t>
            </a:r>
          </a:p>
          <a:p>
            <a:pPr marL="609600" indent="-609600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marL="609600" indent="-609600"/>
            <a:r>
              <a:rPr lang="en-US" smtClean="0"/>
              <a:t>A system’s architecture will change over time.  However, at any given point in time, the system has only one architecture. </a:t>
            </a:r>
          </a:p>
          <a:p>
            <a:pPr marL="609600" indent="-60960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0D07901C-4348-4E71-B130-38C3844CEFB3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119063"/>
            <a:ext cx="8594725" cy="1265237"/>
          </a:xfrm>
        </p:spPr>
        <p:txBody>
          <a:bodyPr/>
          <a:lstStyle/>
          <a:p>
            <a:r>
              <a:rPr lang="en-US" smtClean="0"/>
              <a:t>Prescriptive vs. Descriptive Architecture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809750"/>
            <a:ext cx="8528050" cy="4732338"/>
          </a:xfrm>
        </p:spPr>
        <p:txBody>
          <a:bodyPr/>
          <a:lstStyle/>
          <a:p>
            <a:pPr marL="609600" indent="-609600"/>
            <a:r>
              <a:rPr lang="en-US" sz="2800" smtClean="0"/>
              <a:t>A system’s </a:t>
            </a:r>
            <a:r>
              <a:rPr lang="en-US" sz="2800" i="1" smtClean="0"/>
              <a:t>prescriptive architecture</a:t>
            </a:r>
            <a:r>
              <a:rPr lang="en-US" sz="2800" smtClean="0"/>
              <a:t> captures the design decisions made prior to the system’s construction.</a:t>
            </a:r>
          </a:p>
          <a:p>
            <a:pPr marL="990600" lvl="1" indent="-533400"/>
            <a:r>
              <a:rPr lang="en-US" sz="2400" smtClean="0"/>
              <a:t>It is the </a:t>
            </a:r>
            <a:r>
              <a:rPr lang="en-US" sz="2400" i="1" smtClean="0"/>
              <a:t>as-designed </a:t>
            </a:r>
            <a:r>
              <a:rPr lang="en-US" sz="2400" smtClean="0"/>
              <a:t>or </a:t>
            </a:r>
            <a:r>
              <a:rPr lang="en-US" sz="2400" i="1" smtClean="0"/>
              <a:t>as-intended </a:t>
            </a:r>
            <a:r>
              <a:rPr lang="en-US" sz="2400" smtClean="0"/>
              <a:t>architecture.</a:t>
            </a:r>
          </a:p>
          <a:p>
            <a:pPr marL="990600" lvl="1" indent="-533400"/>
            <a:endParaRPr lang="en-US" sz="2400" smtClean="0"/>
          </a:p>
          <a:p>
            <a:pPr marL="609600" indent="-609600"/>
            <a:r>
              <a:rPr lang="en-US" sz="2800" smtClean="0"/>
              <a:t>A system’s </a:t>
            </a:r>
            <a:r>
              <a:rPr lang="en-US" sz="2800" i="1" smtClean="0"/>
              <a:t>descriptive architecture</a:t>
            </a:r>
            <a:r>
              <a:rPr lang="en-US" sz="2800" smtClean="0"/>
              <a:t> describes how the system has been built.</a:t>
            </a:r>
          </a:p>
          <a:p>
            <a:pPr marL="990600" lvl="1" indent="-533400"/>
            <a:r>
              <a:rPr lang="en-US" sz="2400" smtClean="0"/>
              <a:t>It is the </a:t>
            </a:r>
            <a:r>
              <a:rPr lang="en-US" sz="2400" i="1" smtClean="0"/>
              <a:t>as-implemented</a:t>
            </a:r>
            <a:r>
              <a:rPr lang="en-US" sz="2400" smtClean="0"/>
              <a:t> or </a:t>
            </a:r>
            <a:r>
              <a:rPr lang="en-US" sz="2400" i="1" smtClean="0"/>
              <a:t>as-realized</a:t>
            </a:r>
            <a:r>
              <a:rPr lang="en-US" sz="2400" smtClean="0"/>
              <a:t> architecture.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626225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626225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626225"/>
            <a:ext cx="3200400" cy="304800"/>
          </a:xfrm>
        </p:spPr>
        <p:txBody>
          <a:bodyPr/>
          <a:lstStyle/>
          <a:p>
            <a:pPr>
              <a:defRPr/>
            </a:pPr>
            <a:fld id="{A24212F0-EA6A-4AED-9F6D-B2A6537EEE5C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60325"/>
            <a:ext cx="8594725" cy="1265238"/>
          </a:xfrm>
        </p:spPr>
        <p:txBody>
          <a:bodyPr/>
          <a:lstStyle/>
          <a:p>
            <a:r>
              <a:rPr lang="en-US" smtClean="0"/>
              <a:t>As-Designed vs. As-Implemented Architecture</a:t>
            </a:r>
          </a:p>
        </p:txBody>
      </p:sp>
      <p:pic>
        <p:nvPicPr>
          <p:cNvPr id="14339" name="Picture 4" descr="Figure 3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25563"/>
            <a:ext cx="4460875" cy="523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52400" y="6477000"/>
            <a:ext cx="3200400" cy="30797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/>
              <a:t>© </a:t>
            </a:r>
            <a:r>
              <a:rPr lang="en-US" err="1" smtClean="0"/>
              <a:t>Malek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477000"/>
            <a:ext cx="3200400" cy="304800"/>
          </a:xfrm>
        </p:spPr>
        <p:txBody>
          <a:bodyPr/>
          <a:lstStyle/>
          <a:p>
            <a:pPr>
              <a:defRPr/>
            </a:pPr>
            <a:fld id="{CBCD11F8-81E0-4665-AB25-DF7C465996B4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3891</TotalTime>
  <Words>3415</Words>
  <Application>Microsoft Office PowerPoint</Application>
  <PresentationFormat>On-screen Show (4:3)</PresentationFormat>
  <Paragraphs>811</Paragraphs>
  <Slides>62</Slides>
  <Notes>48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Default Design</vt:lpstr>
      <vt:lpstr>Bitmap</vt:lpstr>
      <vt:lpstr>Visio</vt:lpstr>
      <vt:lpstr>Introduction to Software Architecture</vt:lpstr>
      <vt:lpstr>Software Architecture Definition</vt:lpstr>
      <vt:lpstr>Design Decisions</vt:lpstr>
      <vt:lpstr>Defining “Principal”</vt:lpstr>
      <vt:lpstr>Software Architecture  as a Field of Study</vt:lpstr>
      <vt:lpstr>Other Definitions of Software Architecture</vt:lpstr>
      <vt:lpstr>Temporal Aspect</vt:lpstr>
      <vt:lpstr>Prescriptive vs. Descriptive Architecture</vt:lpstr>
      <vt:lpstr>As-Designed vs. As-Implemented Architecture</vt:lpstr>
      <vt:lpstr>As-Designed vs. As-Implemented Architecture</vt:lpstr>
      <vt:lpstr>As-Designed vs. As-Implemented Architecture</vt:lpstr>
      <vt:lpstr>Architectural Evolution</vt:lpstr>
      <vt:lpstr>Architectural Drift vs. Erosion</vt:lpstr>
      <vt:lpstr>Architectural Recovery</vt:lpstr>
      <vt:lpstr>Implementation-Level  View of an Application</vt:lpstr>
      <vt:lpstr>Software Architecture’s Elements</vt:lpstr>
      <vt:lpstr>Component</vt:lpstr>
      <vt:lpstr>Connector </vt:lpstr>
      <vt:lpstr>Multiple Connectors in a Single System</vt:lpstr>
      <vt:lpstr>Software Connectors</vt:lpstr>
      <vt:lpstr>Implemented vs. Conceptual Connectors</vt:lpstr>
      <vt:lpstr>Reasons for Treating Connectors Independently</vt:lpstr>
      <vt:lpstr>Benefits of First-Class Connectors</vt:lpstr>
      <vt:lpstr>Software Connector Roles</vt:lpstr>
      <vt:lpstr>Connectors as Communicators</vt:lpstr>
      <vt:lpstr>Connectors as Coordinators</vt:lpstr>
      <vt:lpstr>Connectors as Converters</vt:lpstr>
      <vt:lpstr>Connectors as Facilitators</vt:lpstr>
      <vt:lpstr>Configuration</vt:lpstr>
      <vt:lpstr>An Example Configuration</vt:lpstr>
      <vt:lpstr>Architectural Models, Views, and Visualizations</vt:lpstr>
      <vt:lpstr>Architectural Style</vt:lpstr>
      <vt:lpstr>Basic Properties of Styles</vt:lpstr>
      <vt:lpstr>Different Aspects of Styles</vt:lpstr>
      <vt:lpstr>Some Common Styles</vt:lpstr>
      <vt:lpstr>Pipe and Filter Style</vt:lpstr>
      <vt:lpstr>Pipe and Filter (cont.)</vt:lpstr>
      <vt:lpstr>Object-Oriented Style</vt:lpstr>
      <vt:lpstr>Layered Style</vt:lpstr>
      <vt:lpstr>Layered Style (cont.)</vt:lpstr>
      <vt:lpstr>Blackboard Style</vt:lpstr>
      <vt:lpstr>Client-Server Style</vt:lpstr>
      <vt:lpstr>Peer-to-Peer Style</vt:lpstr>
      <vt:lpstr>Implicit Invocation Style</vt:lpstr>
      <vt:lpstr>Implicit Invocation (cont.)</vt:lpstr>
      <vt:lpstr>Push-Based Style</vt:lpstr>
      <vt:lpstr>Push-Based Style (cont.)</vt:lpstr>
      <vt:lpstr>The C2 Style</vt:lpstr>
      <vt:lpstr>The C2 Style</vt:lpstr>
      <vt:lpstr>The C2 Style</vt:lpstr>
      <vt:lpstr>C2 Example</vt:lpstr>
      <vt:lpstr>C2 Example</vt:lpstr>
      <vt:lpstr>C2 Example</vt:lpstr>
      <vt:lpstr>C2 Example</vt:lpstr>
      <vt:lpstr>C2 Example</vt:lpstr>
      <vt:lpstr>C2 Example</vt:lpstr>
      <vt:lpstr>What ilities does C2 buy us?</vt:lpstr>
      <vt:lpstr>Heterogeneous Styles</vt:lpstr>
      <vt:lpstr>General Benefits of Using Styles</vt:lpstr>
      <vt:lpstr>The impact of style on software qualities</vt:lpstr>
      <vt:lpstr>Style Comparison (from Fielding’s paper)</vt:lpstr>
      <vt:lpstr>Observations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Joao Pedro Sousa</dc:creator>
  <cp:lastModifiedBy> </cp:lastModifiedBy>
  <cp:revision>254</cp:revision>
  <cp:lastPrinted>1601-01-01T00:00:00Z</cp:lastPrinted>
  <dcterms:created xsi:type="dcterms:W3CDTF">1601-01-01T00:00:00Z</dcterms:created>
  <dcterms:modified xsi:type="dcterms:W3CDTF">2010-01-19T19:47:14Z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