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SWE-795 Presentation 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C3B91-5C58-4C6A-A921-51D721811A99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A903D-41DF-46AB-8AB4-737E71B77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128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SWE-795 Presentation 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1AE1A-E481-424F-9A95-2F5D25A5C8AE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A7CF3-2A98-42BB-9F8C-82D4A58BE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9202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A7CF3-2A98-42BB-9F8C-82D4A58BE1E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2F08555-6663-4E75-965B-4C64D84A9D5F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SWE-795 Presentation 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AC5C0D-03D0-4406-983A-508243B064C4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65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3207-F22C-4631-87EA-ED8C0F18D16A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6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9BC6-2B64-49EF-B9F3-80ED9B1AB217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EC4C-CB64-4DEA-B5C7-20325654DDA7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3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1700-9637-417E-A553-0000FA7DF724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5B87-D34B-45AC-A8CE-8252499D825B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4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4880-F7D5-40FD-A4DE-D42CF20EC078}" type="datetime1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3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6D9D-D87A-4F31-BBD3-46F414A843DF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CED-9C3B-4EEC-8615-211295297728}" type="datetime1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75A2-3387-4EE8-9107-053023115F8B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4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808-50A7-440B-8F73-6EABC961B82E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3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F96D62-4608-44B4-9B66-B4E3758E2011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D8F1051-5CBB-4AD8-A5E2-003AA6CAA3E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41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289800" cy="146304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Asking and Answering Questions during a Programming Change Task </a:t>
            </a:r>
            <a:br>
              <a:rPr lang="en-US" sz="3200" b="1" dirty="0" smtClean="0"/>
            </a:br>
            <a:r>
              <a:rPr lang="en-US" sz="2400" dirty="0" smtClean="0"/>
              <a:t>Jonathan Sillito, Member, IEEE Computer Society, Gail C. Murphy, Member, IEEE Computer Society, and Kris De </a:t>
            </a:r>
            <a:r>
              <a:rPr lang="en-US" sz="2400" dirty="0" err="1" smtClean="0"/>
              <a:t>Volder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0900" y="5007664"/>
            <a:ext cx="3810000" cy="14630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Summery By- </a:t>
            </a:r>
          </a:p>
          <a:p>
            <a:r>
              <a:rPr lang="en-US" dirty="0" err="1" smtClean="0"/>
              <a:t>Fardina</a:t>
            </a:r>
            <a:r>
              <a:rPr lang="en-US" dirty="0" smtClean="0"/>
              <a:t> </a:t>
            </a:r>
            <a:r>
              <a:rPr lang="en-US" dirty="0" err="1" smtClean="0"/>
              <a:t>Fathmiul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,</a:t>
            </a:r>
            <a:r>
              <a:rPr lang="en-US" dirty="0" smtClean="0"/>
              <a:t> </a:t>
            </a:r>
          </a:p>
          <a:p>
            <a:r>
              <a:rPr lang="en-US" dirty="0" smtClean="0"/>
              <a:t>G#01031111</a:t>
            </a:r>
            <a:endParaRPr lang="en-US" dirty="0" smtClean="0"/>
          </a:p>
          <a:p>
            <a:r>
              <a:rPr lang="en-US" dirty="0" smtClean="0"/>
              <a:t>SWE 795, Spring 2017 </a:t>
            </a:r>
          </a:p>
          <a:p>
            <a:r>
              <a:rPr lang="en-US" dirty="0" smtClean="0"/>
              <a:t>Software Engineering Environments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30200"/>
            <a:ext cx="10316972" cy="147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</a:t>
            </a:r>
            <a:r>
              <a:rPr lang="en-US" dirty="0"/>
              <a:t>the techniques and tools &amp;</a:t>
            </a:r>
            <a:r>
              <a:rPr lang="en-US" dirty="0" smtClean="0"/>
              <a:t> their </a:t>
            </a:r>
            <a:r>
              <a:rPr lang="en-US" dirty="0"/>
              <a:t>level of support </a:t>
            </a:r>
            <a:r>
              <a:rPr lang="en-US" dirty="0" smtClean="0"/>
              <a:t>applicable </a:t>
            </a:r>
            <a:r>
              <a:rPr lang="en-US" dirty="0"/>
              <a:t>to answering each </a:t>
            </a:r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929" y="2084832"/>
            <a:ext cx="2815148" cy="459278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1" y="2084832"/>
            <a:ext cx="3225802" cy="459278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728" y="2084832"/>
            <a:ext cx="2988373" cy="459278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6527" y="2084833"/>
            <a:ext cx="2518474" cy="466019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45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Overall </a:t>
            </a:r>
            <a:r>
              <a:rPr lang="en-US" dirty="0"/>
              <a:t>reactions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Where </a:t>
            </a:r>
            <a:r>
              <a:rPr lang="en-US" dirty="0"/>
              <a:t>might </a:t>
            </a:r>
            <a:r>
              <a:rPr lang="en-US" dirty="0" smtClean="0"/>
              <a:t>the contribution of this paper </a:t>
            </a:r>
            <a:r>
              <a:rPr lang="en-US" dirty="0"/>
              <a:t>have the most impact?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What the limitations?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Are </a:t>
            </a:r>
            <a:r>
              <a:rPr lang="en-US" dirty="0"/>
              <a:t>the </a:t>
            </a:r>
            <a:r>
              <a:rPr lang="en-US" dirty="0" smtClean="0"/>
              <a:t>claims/process </a:t>
            </a:r>
            <a:r>
              <a:rPr lang="en-US" dirty="0"/>
              <a:t>about the </a:t>
            </a:r>
            <a:r>
              <a:rPr lang="en-US" dirty="0" smtClean="0"/>
              <a:t>category of Questions are </a:t>
            </a:r>
            <a:r>
              <a:rPr lang="en-US" dirty="0"/>
              <a:t>convincing</a:t>
            </a:r>
            <a:r>
              <a:rPr lang="en-US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aspect seems the most challenging?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Little is known about the specific kinds of questions programmers ask when evolving a code base and how well existing tools support those questions.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To better support the activity of programming, answers are needed to three broad research questions: 1) What does a programmer need to know about a code base when evolving a software system? 2) How does a programmer go about finding that information? 3) How well do existing tools support programmers in answering those questions?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This paper undertook two qualitative studies of programmers performing change tasks to provide answers to these questions.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Based on these studies, they reported on an analysis of the data.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ey contributions: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/>
              <a:t>F</a:t>
            </a:r>
            <a:r>
              <a:rPr lang="en-US" b="1" dirty="0" smtClean="0"/>
              <a:t>irst contribution:  </a:t>
            </a:r>
            <a:r>
              <a:rPr lang="en-US" b="1" dirty="0"/>
              <a:t> </a:t>
            </a:r>
            <a:r>
              <a:rPr lang="en-US" dirty="0" smtClean="0"/>
              <a:t>A catalog of 44 types of questions programmers ask during software evolution tasks.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/>
              <a:t>S</a:t>
            </a:r>
            <a:r>
              <a:rPr lang="en-US" b="1" dirty="0" smtClean="0"/>
              <a:t>econd contribution: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escription of the observed behavior around answering those questions.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 smtClean="0"/>
              <a:t>Third contribution: </a:t>
            </a:r>
            <a:r>
              <a:rPr lang="en-US" dirty="0" smtClean="0"/>
              <a:t>Description of how existing deployed and proposed tools do, and do not, support answering programmers’ questions.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Based on these results, this paper has discussed the support that is missing from existing programming tools.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Contribution: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developing models of program comprehension, which are descriptions of the cognitive processes a programmer uses to build an understanding of a software system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how programmers perform change tasks, including how programmers use tools in that context </a:t>
            </a:r>
          </a:p>
          <a:p>
            <a:pPr marL="0" indent="0">
              <a:buNone/>
            </a:pPr>
            <a:r>
              <a:rPr lang="en-US" b="1" dirty="0" smtClean="0"/>
              <a:t>Limitations: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do not consider in detail what a programmer needs to know about a code base when performing a change task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how the programmer finds that information, nor how well tools support those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228" y="211709"/>
            <a:ext cx="9720072" cy="1499616"/>
          </a:xfrm>
        </p:spPr>
        <p:txBody>
          <a:bodyPr/>
          <a:lstStyle/>
          <a:p>
            <a:r>
              <a:rPr lang="en-US" dirty="0" smtClean="0"/>
              <a:t>Study One: Laboratory-Based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900" y="1825625"/>
            <a:ext cx="62738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Goal:</a:t>
            </a:r>
            <a:r>
              <a:rPr lang="en-US" dirty="0" smtClean="0"/>
              <a:t> Observe programmers performing significant change tasks using state-of-the-practice development tools.</a:t>
            </a:r>
          </a:p>
          <a:p>
            <a:pPr marL="0" indent="0" algn="just">
              <a:buNone/>
            </a:pPr>
            <a:r>
              <a:rPr lang="en-US" b="1" dirty="0" smtClean="0"/>
              <a:t>Task: </a:t>
            </a:r>
            <a:r>
              <a:rPr lang="en-US" dirty="0" smtClean="0"/>
              <a:t>In each session, work on a change task  using the Eclipse IDE ( representative of the state-of the-practice)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5888"/>
            <a:ext cx="3911600" cy="251301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13200"/>
            <a:ext cx="3911600" cy="234315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742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328" y="191072"/>
            <a:ext cx="9720072" cy="1499616"/>
          </a:xfrm>
        </p:spPr>
        <p:txBody>
          <a:bodyPr/>
          <a:lstStyle/>
          <a:p>
            <a:r>
              <a:rPr lang="en-US" dirty="0" smtClean="0"/>
              <a:t>Study Two: Industry-Based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400" y="1690688"/>
            <a:ext cx="609441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Goal:</a:t>
            </a:r>
            <a:r>
              <a:rPr lang="en-US" dirty="0"/>
              <a:t> </a:t>
            </a:r>
            <a:r>
              <a:rPr lang="en-US" dirty="0" smtClean="0"/>
              <a:t>Observe programmers performing significant change tasks </a:t>
            </a:r>
            <a:r>
              <a:rPr lang="en-US" dirty="0" smtClean="0"/>
              <a:t>to a software system for which Partici</a:t>
            </a:r>
            <a:r>
              <a:rPr lang="en-US" dirty="0" smtClean="0"/>
              <a:t>pants</a:t>
            </a:r>
            <a:r>
              <a:rPr lang="en-US" dirty="0" smtClean="0"/>
              <a:t> had responsibility. The systems were implemented in a range of languages and the participants used the tools that they would normally use. </a:t>
            </a:r>
          </a:p>
          <a:p>
            <a:pPr marL="0" indent="0" algn="just">
              <a:buNone/>
            </a:pPr>
            <a:r>
              <a:rPr lang="en-US" b="1" dirty="0" smtClean="0"/>
              <a:t>Task: </a:t>
            </a:r>
            <a:r>
              <a:rPr lang="en-US" dirty="0" smtClean="0"/>
              <a:t>In each session, the programmer was asked to describe the task he or she had selected and </a:t>
            </a:r>
            <a:r>
              <a:rPr lang="en-US" dirty="0" smtClean="0"/>
              <a:t>think aloud while working on the task.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690688"/>
            <a:ext cx="4927600" cy="457517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99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of Questions in context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737100" cy="432038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27700" y="1573596"/>
            <a:ext cx="515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Discovering focus points in the graph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27700" y="27717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How a given entity and other entities are related</a:t>
            </a:r>
          </a:p>
        </p:txBody>
      </p:sp>
      <p:sp>
        <p:nvSpPr>
          <p:cNvPr id="8" name="Rectangle 7"/>
          <p:cNvSpPr/>
          <p:nvPr/>
        </p:nvSpPr>
        <p:spPr>
          <a:xfrm>
            <a:off x="5727700" y="35373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Multiple Relationship between an entity and other entities, about data and control flow</a:t>
            </a:r>
          </a:p>
        </p:txBody>
      </p:sp>
      <p:sp>
        <p:nvSpPr>
          <p:cNvPr id="9" name="Rectangle 8"/>
          <p:cNvSpPr/>
          <p:nvPr/>
        </p:nvSpPr>
        <p:spPr>
          <a:xfrm>
            <a:off x="5727700" y="45525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How entities relate to each other or to the rest of the system 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4902200" y="2035261"/>
            <a:ext cx="8255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2200" y="2956409"/>
            <a:ext cx="8255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02200" y="3722014"/>
            <a:ext cx="8255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14950" y="5041900"/>
            <a:ext cx="514350" cy="32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6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109093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Support for 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74213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analyzed </a:t>
            </a:r>
            <a:r>
              <a:rPr lang="en-US" dirty="0"/>
              <a:t>the literature on programming tools and techniques for exploring source code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identified </a:t>
            </a:r>
            <a:r>
              <a:rPr lang="en-US" dirty="0"/>
              <a:t>tool with support for answering </a:t>
            </a:r>
            <a:r>
              <a:rPr lang="en-US" dirty="0" smtClean="0"/>
              <a:t>questions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determined </a:t>
            </a:r>
            <a:r>
              <a:rPr lang="en-US" dirty="0"/>
              <a:t>whether or not </a:t>
            </a:r>
            <a:r>
              <a:rPr lang="en-US" dirty="0" smtClean="0"/>
              <a:t>tools or techniques </a:t>
            </a:r>
            <a:r>
              <a:rPr lang="en-US" dirty="0"/>
              <a:t>exists to address each question.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Rated </a:t>
            </a:r>
            <a:r>
              <a:rPr lang="en-US" dirty="0"/>
              <a:t>the level of support provided by the best available tool </a:t>
            </a:r>
            <a:r>
              <a:rPr lang="en-US" dirty="0" smtClean="0"/>
              <a:t>they </a:t>
            </a:r>
            <a:r>
              <a:rPr lang="en-US" dirty="0"/>
              <a:t>found </a:t>
            </a:r>
            <a:r>
              <a:rPr lang="en-US" dirty="0" smtClean="0"/>
              <a:t>as full </a:t>
            </a:r>
            <a:r>
              <a:rPr lang="en-US" dirty="0"/>
              <a:t>or </a:t>
            </a:r>
            <a:r>
              <a:rPr lang="en-US" dirty="0" smtClean="0"/>
              <a:t>partial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1051-5CBB-4AD8-A5E2-003AA6CAA3E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075" y="2084832"/>
            <a:ext cx="3209925" cy="29972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2745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585</Words>
  <Application>Microsoft Office PowerPoint</Application>
  <PresentationFormat>Widescreen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Integral</vt:lpstr>
      <vt:lpstr>Asking and Answering Questions during a Programming Change Task  Jonathan Sillito, Member, IEEE Computer Society, Gail C. Murphy, Member, IEEE Computer Society, and Kris De Volder</vt:lpstr>
      <vt:lpstr>Key Idea: </vt:lpstr>
      <vt:lpstr>Key contributions: </vt:lpstr>
      <vt:lpstr>Previous Works:</vt:lpstr>
      <vt:lpstr>Study One: Laboratory-Based Investigation</vt:lpstr>
      <vt:lpstr>Study Two: Industry-Based Investigation</vt:lpstr>
      <vt:lpstr>Catalog of Questions in context</vt:lpstr>
      <vt:lpstr>PowerPoint Presentation</vt:lpstr>
      <vt:lpstr>Tools Support for analysis questions</vt:lpstr>
      <vt:lpstr>Summary: the techniques and tools &amp; their level of support applicable to answering each question</vt:lpstr>
      <vt:lpstr>Questions for discussion</vt:lpstr>
    </vt:vector>
  </TitlesOfParts>
  <Company>Volgenau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and Answering Questions during a Programming Change Task  Jonathan Sillito, Member, IEEE Computer Society, Gail C. Murphy, Member, IEEE Computer Society, and Kris De Volder</dc:title>
  <dc:creator>Volgenau School Labs</dc:creator>
  <cp:lastModifiedBy>Volgenau School Labs</cp:lastModifiedBy>
  <cp:revision>16</cp:revision>
  <dcterms:created xsi:type="dcterms:W3CDTF">2017-02-07T18:52:10Z</dcterms:created>
  <dcterms:modified xsi:type="dcterms:W3CDTF">2017-02-07T21:02:12Z</dcterms:modified>
</cp:coreProperties>
</file>