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40"/>
  </p:notesMasterIdLst>
  <p:handoutMasterIdLst>
    <p:handoutMasterId r:id="rId41"/>
  </p:handoutMasterIdLst>
  <p:sldIdLst>
    <p:sldId id="257" r:id="rId2"/>
    <p:sldId id="635" r:id="rId3"/>
    <p:sldId id="636" r:id="rId4"/>
    <p:sldId id="637" r:id="rId5"/>
    <p:sldId id="638" r:id="rId6"/>
    <p:sldId id="639" r:id="rId7"/>
    <p:sldId id="640" r:id="rId8"/>
    <p:sldId id="641" r:id="rId9"/>
    <p:sldId id="646" r:id="rId10"/>
    <p:sldId id="647" r:id="rId11"/>
    <p:sldId id="651" r:id="rId12"/>
    <p:sldId id="652" r:id="rId13"/>
    <p:sldId id="653" r:id="rId14"/>
    <p:sldId id="654" r:id="rId15"/>
    <p:sldId id="655" r:id="rId16"/>
    <p:sldId id="656" r:id="rId17"/>
    <p:sldId id="657" r:id="rId18"/>
    <p:sldId id="658" r:id="rId19"/>
    <p:sldId id="659" r:id="rId20"/>
    <p:sldId id="660" r:id="rId21"/>
    <p:sldId id="663" r:id="rId22"/>
    <p:sldId id="683" r:id="rId23"/>
    <p:sldId id="665" r:id="rId24"/>
    <p:sldId id="666" r:id="rId25"/>
    <p:sldId id="667" r:id="rId26"/>
    <p:sldId id="668" r:id="rId27"/>
    <p:sldId id="669" r:id="rId28"/>
    <p:sldId id="670" r:id="rId29"/>
    <p:sldId id="671" r:id="rId30"/>
    <p:sldId id="672" r:id="rId31"/>
    <p:sldId id="673" r:id="rId32"/>
    <p:sldId id="674" r:id="rId33"/>
    <p:sldId id="675" r:id="rId34"/>
    <p:sldId id="676" r:id="rId35"/>
    <p:sldId id="679" r:id="rId36"/>
    <p:sldId id="680" r:id="rId37"/>
    <p:sldId id="681" r:id="rId38"/>
    <p:sldId id="682" r:id="rId39"/>
  </p:sldIdLst>
  <p:sldSz cx="9144000" cy="6858000" type="screen4x3"/>
  <p:notesSz cx="7315200" cy="96012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FF19"/>
    <a:srgbClr val="33CC33"/>
    <a:srgbClr val="FF99CC"/>
    <a:srgbClr val="FF3399"/>
    <a:srgbClr val="FF3300"/>
    <a:srgbClr val="FF66CC"/>
    <a:srgbClr val="000000"/>
    <a:srgbClr val="FFCC00"/>
    <a:srgbClr val="FF99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55" autoAdjust="0"/>
    <p:restoredTop sz="94586" autoAdjust="0"/>
  </p:normalViewPr>
  <p:slideViewPr>
    <p:cSldViewPr>
      <p:cViewPr varScale="1">
        <p:scale>
          <a:sx n="83" d="100"/>
          <a:sy n="83" d="100"/>
        </p:scale>
        <p:origin x="-112" y="-22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54" d="100"/>
        <a:sy n="154" d="100"/>
      </p:scale>
      <p:origin x="0" y="11728"/>
    </p:cViewPr>
  </p:sorterViewPr>
  <p:notesViewPr>
    <p:cSldViewPr>
      <p:cViewPr>
        <p:scale>
          <a:sx n="100" d="100"/>
          <a:sy n="100" d="100"/>
        </p:scale>
        <p:origin x="-864" y="69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1" y="1"/>
            <a:ext cx="3170238" cy="479425"/>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defTabSz="966668">
              <a:defRPr sz="1300"/>
            </a:lvl1pPr>
          </a:lstStyle>
          <a:p>
            <a:pPr>
              <a:defRPr/>
            </a:pPr>
            <a:endParaRPr lang="en-US"/>
          </a:p>
        </p:txBody>
      </p:sp>
      <p:sp>
        <p:nvSpPr>
          <p:cNvPr id="93187" name="Rectangle 3"/>
          <p:cNvSpPr>
            <a:spLocks noGrp="1" noChangeArrowheads="1"/>
          </p:cNvSpPr>
          <p:nvPr>
            <p:ph type="dt" sz="quarter" idx="1"/>
          </p:nvPr>
        </p:nvSpPr>
        <p:spPr bwMode="auto">
          <a:xfrm>
            <a:off x="4144964" y="1"/>
            <a:ext cx="3170237" cy="479425"/>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algn="r" defTabSz="966668">
              <a:defRPr sz="1300"/>
            </a:lvl1pPr>
          </a:lstStyle>
          <a:p>
            <a:pPr>
              <a:defRPr/>
            </a:pPr>
            <a:endParaRPr lang="en-US"/>
          </a:p>
        </p:txBody>
      </p:sp>
      <p:sp>
        <p:nvSpPr>
          <p:cNvPr id="93188" name="Rectangle 4"/>
          <p:cNvSpPr>
            <a:spLocks noGrp="1" noChangeArrowheads="1"/>
          </p:cNvSpPr>
          <p:nvPr>
            <p:ph type="ftr" sz="quarter" idx="2"/>
          </p:nvPr>
        </p:nvSpPr>
        <p:spPr bwMode="auto">
          <a:xfrm>
            <a:off x="1" y="9121776"/>
            <a:ext cx="3170238" cy="479425"/>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defTabSz="966668">
              <a:defRPr sz="1300"/>
            </a:lvl1pPr>
          </a:lstStyle>
          <a:p>
            <a:pPr>
              <a:defRPr/>
            </a:pPr>
            <a:endParaRPr lang="en-US"/>
          </a:p>
        </p:txBody>
      </p:sp>
      <p:sp>
        <p:nvSpPr>
          <p:cNvPr id="93189" name="Rectangle 5"/>
          <p:cNvSpPr>
            <a:spLocks noGrp="1" noChangeArrowheads="1"/>
          </p:cNvSpPr>
          <p:nvPr>
            <p:ph type="sldNum" sz="quarter" idx="3"/>
          </p:nvPr>
        </p:nvSpPr>
        <p:spPr bwMode="auto">
          <a:xfrm>
            <a:off x="4144964" y="9121776"/>
            <a:ext cx="3170237" cy="479425"/>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algn="r" defTabSz="966668">
              <a:defRPr sz="1300"/>
            </a:lvl1pPr>
          </a:lstStyle>
          <a:p>
            <a:pPr>
              <a:defRPr/>
            </a:pPr>
            <a:fld id="{E0D11985-3C70-4BAC-90EC-F1C862FC2B5F}" type="slidenum">
              <a:rPr lang="en-US"/>
              <a:pPr>
                <a:defRPr/>
              </a:pPr>
              <a:t>‹#›</a:t>
            </a:fld>
            <a:endParaRPr lang="en-US"/>
          </a:p>
        </p:txBody>
      </p:sp>
    </p:spTree>
    <p:extLst>
      <p:ext uri="{BB962C8B-B14F-4D97-AF65-F5344CB8AC3E}">
        <p14:creationId xmlns:p14="http://schemas.microsoft.com/office/powerpoint/2010/main" val="1975877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3170238" cy="479425"/>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defTabSz="966668">
              <a:defRPr sz="1300"/>
            </a:lvl1pPr>
          </a:lstStyle>
          <a:p>
            <a:pPr>
              <a:defRPr/>
            </a:pPr>
            <a:endParaRPr lang="en-US"/>
          </a:p>
        </p:txBody>
      </p:sp>
      <p:sp>
        <p:nvSpPr>
          <p:cNvPr id="5123" name="Rectangle 3"/>
          <p:cNvSpPr>
            <a:spLocks noGrp="1" noChangeArrowheads="1"/>
          </p:cNvSpPr>
          <p:nvPr>
            <p:ph type="dt" idx="1"/>
          </p:nvPr>
        </p:nvSpPr>
        <p:spPr bwMode="auto">
          <a:xfrm>
            <a:off x="4144964" y="1"/>
            <a:ext cx="3170237" cy="479425"/>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lvl1pPr algn="r" defTabSz="966668">
              <a:defRPr sz="13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74726" y="4560889"/>
            <a:ext cx="5365750" cy="4319587"/>
          </a:xfrm>
          <a:prstGeom prst="rect">
            <a:avLst/>
          </a:prstGeom>
          <a:noFill/>
          <a:ln w="9525">
            <a:noFill/>
            <a:miter lim="800000"/>
            <a:headEnd/>
            <a:tailEnd/>
          </a:ln>
          <a:effectLst/>
        </p:spPr>
        <p:txBody>
          <a:bodyPr vert="horz" wrap="square" lIns="96649" tIns="48325" rIns="96649" bIns="483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9121776"/>
            <a:ext cx="3170238" cy="479425"/>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defTabSz="966668">
              <a:defRPr sz="1300"/>
            </a:lvl1pPr>
          </a:lstStyle>
          <a:p>
            <a:pPr>
              <a:defRPr/>
            </a:pPr>
            <a:endParaRPr lang="en-US"/>
          </a:p>
        </p:txBody>
      </p:sp>
      <p:sp>
        <p:nvSpPr>
          <p:cNvPr id="5127" name="Rectangle 7"/>
          <p:cNvSpPr>
            <a:spLocks noGrp="1" noChangeArrowheads="1"/>
          </p:cNvSpPr>
          <p:nvPr>
            <p:ph type="sldNum" sz="quarter" idx="5"/>
          </p:nvPr>
        </p:nvSpPr>
        <p:spPr bwMode="auto">
          <a:xfrm>
            <a:off x="4144964" y="9121776"/>
            <a:ext cx="3170237" cy="479425"/>
          </a:xfrm>
          <a:prstGeom prst="rect">
            <a:avLst/>
          </a:prstGeom>
          <a:noFill/>
          <a:ln w="9525">
            <a:noFill/>
            <a:miter lim="800000"/>
            <a:headEnd/>
            <a:tailEnd/>
          </a:ln>
          <a:effectLst/>
        </p:spPr>
        <p:txBody>
          <a:bodyPr vert="horz" wrap="square" lIns="96649" tIns="48325" rIns="96649" bIns="48325" numCol="1" anchor="b" anchorCtr="0" compatLnSpc="1">
            <a:prstTxWarp prst="textNoShape">
              <a:avLst/>
            </a:prstTxWarp>
          </a:bodyPr>
          <a:lstStyle>
            <a:lvl1pPr algn="r" defTabSz="966668">
              <a:defRPr sz="1300"/>
            </a:lvl1pPr>
          </a:lstStyle>
          <a:p>
            <a:pPr>
              <a:defRPr/>
            </a:pPr>
            <a:fld id="{BABCA2B2-3BC9-4D62-9D38-A8A94E020BCD}" type="slidenum">
              <a:rPr lang="en-US"/>
              <a:pPr>
                <a:defRPr/>
              </a:pPr>
              <a:t>‹#›</a:t>
            </a:fld>
            <a:endParaRPr lang="en-US"/>
          </a:p>
        </p:txBody>
      </p:sp>
    </p:spTree>
    <p:extLst>
      <p:ext uri="{BB962C8B-B14F-4D97-AF65-F5344CB8AC3E}">
        <p14:creationId xmlns:p14="http://schemas.microsoft.com/office/powerpoint/2010/main" val="755315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A307640-895E-4C65-A675-2901B7126742}" type="slidenum">
              <a:rPr lang="en-US" smtClean="0"/>
              <a:pPr/>
              <a:t>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algn="just"/>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FB9554-397F-48F2-9E50-3D9FEE38E095}" type="slidenum">
              <a:rPr lang="zh-CN" altLang="en-US" smtClean="0"/>
              <a:pPr>
                <a:defRPr/>
              </a:pPr>
              <a:t>35</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C5493FB2-0B38-48D8-AFAC-5AB2CDBE4652}" type="slidenum">
              <a:rPr lang="en-US" smtClean="0"/>
              <a:pPr/>
              <a:t>36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CDE0A683-80A4-4E1F-8408-52AF89EEACE3}" type="slidenum">
              <a:rPr lang="en-US" smtClean="0"/>
              <a:pPr/>
              <a:t>37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FB9554-397F-48F2-9E50-3D9FEE38E095}" type="slidenum">
              <a:rPr lang="zh-CN" altLang="en-US" smtClean="0"/>
              <a:pPr>
                <a:defRPr/>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FB9554-397F-48F2-9E50-3D9FEE38E095}" type="slidenum">
              <a:rPr lang="zh-CN" altLang="en-US" smtClean="0"/>
              <a:pPr>
                <a:defRPr/>
              </a:pPr>
              <a:t>9</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F06C79-0CDA-48D1-8940-1D96D0BD5368}" type="slidenum">
              <a:rPr lang="en-US"/>
              <a:pPr/>
              <a:t>11</a:t>
            </a:fld>
            <a:endParaRPr lang="en-US"/>
          </a:p>
        </p:txBody>
      </p:sp>
      <p:sp>
        <p:nvSpPr>
          <p:cNvPr id="143362" name="Rectangle 2"/>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143363"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p:spPr>
        <p:txBody>
          <a:bodyPr lIns="96661" tIns="48331" rIns="96661" bIns="48331"/>
          <a:lstStyle/>
          <a:p>
            <a:r>
              <a:rPr lang="en-US"/>
              <a:t>Typesetting only effects the printing of specific phrases or words, and not categories of phrases or words.</a:t>
            </a:r>
          </a:p>
          <a:p>
            <a:r>
              <a:rPr lang="en-US"/>
              <a:t>For example, if a newspaper wanted all its headlines in boldface, the typesetter had to markup every single headline.</a:t>
            </a:r>
          </a:p>
          <a:p>
            <a:r>
              <a:rPr lang="en-US"/>
              <a:t>Markup languages were developed so that the typesetter simply could indicate in one command to make all headlines boldface.</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945E6F-2FBA-4EEA-B5E7-F9CDC3FF76AB}" type="slidenum">
              <a:rPr lang="en-US"/>
              <a:pPr/>
              <a:t>16</a:t>
            </a:fld>
            <a:endParaRPr lang="en-US"/>
          </a:p>
        </p:txBody>
      </p:sp>
      <p:sp>
        <p:nvSpPr>
          <p:cNvPr id="149506" name="Rectangle 2"/>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149507"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p:spPr>
        <p:txBody>
          <a:bodyPr lIns="96661" tIns="48331" rIns="96661" bIns="48331"/>
          <a:lstStyle/>
          <a:p>
            <a:r>
              <a:rPr lang="en-US"/>
              <a:t>The standard of the markup of electronic documents.</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0FA7B-D326-432E-AF9B-AEE78A2A0505}" type="slidenum">
              <a:rPr lang="en-US"/>
              <a:pPr/>
              <a:t>17</a:t>
            </a:fld>
            <a:endParaRPr lang="en-US"/>
          </a:p>
        </p:txBody>
      </p:sp>
      <p:sp>
        <p:nvSpPr>
          <p:cNvPr id="151554"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p:spPr>
        <p:txBody>
          <a:bodyPr lIns="96661" tIns="48331" rIns="96661" bIns="48331"/>
          <a:lstStyle/>
          <a:p>
            <a:r>
              <a:rPr lang="en-US"/>
              <a:t>Data that describes other data is called </a:t>
            </a:r>
            <a:r>
              <a:rPr lang="en-US" b="1"/>
              <a:t>meta-data</a:t>
            </a:r>
            <a:r>
              <a:rPr lang="en-US"/>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E6987-307C-4B38-B1BC-E812C0949F2F}" type="slidenum">
              <a:rPr lang="en-US"/>
              <a:pPr/>
              <a:t>20</a:t>
            </a:fld>
            <a:endParaRPr lang="en-US"/>
          </a:p>
        </p:txBody>
      </p:sp>
      <p:sp>
        <p:nvSpPr>
          <p:cNvPr id="167938"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167939" name="Rectangle 3"/>
          <p:cNvSpPr>
            <a:spLocks noGrp="1" noChangeArrowheads="1"/>
          </p:cNvSpPr>
          <p:nvPr>
            <p:ph type="body" idx="1"/>
          </p:nvPr>
        </p:nvSpPr>
        <p:spPr bwMode="auto">
          <a:xfrm>
            <a:off x="974725" y="4560888"/>
            <a:ext cx="5365750" cy="4319587"/>
          </a:xfrm>
          <a:prstGeom prst="rect">
            <a:avLst/>
          </a:prstGeom>
          <a:solidFill>
            <a:srgbClr val="FFFFFF"/>
          </a:solidFill>
          <a:ln>
            <a:solidFill>
              <a:srgbClr val="000000"/>
            </a:solidFill>
            <a:miter lim="800000"/>
            <a:headEnd/>
            <a:tailEnd/>
          </a:ln>
        </p:spPr>
        <p:txBody>
          <a:bodyPr lIns="96661" tIns="48331" rIns="96661" bIns="48331"/>
          <a:lstStyle/>
          <a:p>
            <a:r>
              <a:rPr lang="en-US" b="1"/>
              <a:t>Plain Text</a:t>
            </a:r>
            <a:r>
              <a:rPr lang="en-US"/>
              <a:t>: Since XML is not a binary format, you can create and edit files with anything from a standard text editor to a visual development environment. Easy to debug your programs, and make it useful for storing small amounts of data. At the other end of the spectrum, an xml front end to a database makes it possible to efficiently store large amounts of xml data as well. So XML provides scalability for anything from small configuration files to a company-wide data repository.</a:t>
            </a:r>
          </a:p>
          <a:p>
            <a:r>
              <a:rPr lang="en-US" b="1"/>
              <a:t>Data Identification</a:t>
            </a:r>
            <a:r>
              <a:rPr lang="en-US"/>
              <a:t>: XML tells you what kind of data you have, not how to display. Because the markup tags identify the information and break up the data into parts, an email program can process it, a search program can look for messages sent to a particular people, and an address book can extract the address information from the rest of the message. In short, because the different parts of the information have been identified, they can be used in different ways by different applications.</a:t>
            </a:r>
          </a:p>
          <a:p>
            <a:r>
              <a:rPr lang="en-US"/>
              <a:t>For example, when searching the address book, one can only match a keyword in the last name field.</a:t>
            </a:r>
          </a:p>
          <a:p>
            <a:endParaRPr lang="en-US"/>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6FB9554-397F-48F2-9E50-3D9FEE38E095}" type="slidenum">
              <a:rPr lang="zh-CN" altLang="en-US" smtClean="0"/>
              <a:pPr>
                <a:defRPr/>
              </a:pPr>
              <a:t>23</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1BF2AF21-040C-4F4A-A26E-B8B8EA42B063}" type="slidenum">
              <a:rPr lang="en-US" smtClean="0"/>
              <a:pPr/>
              <a:t>27</a:t>
            </a:fld>
            <a:endParaRPr lang="en-US" smtClean="0"/>
          </a:p>
        </p:txBody>
      </p:sp>
      <p:sp>
        <p:nvSpPr>
          <p:cNvPr id="53251" name="Rectangle 2050"/>
          <p:cNvSpPr>
            <a:spLocks noGrp="1" noRot="1" noChangeAspect="1" noChangeArrowheads="1" noTextEdit="1"/>
          </p:cNvSpPr>
          <p:nvPr>
            <p:ph type="sldImg"/>
          </p:nvPr>
        </p:nvSpPr>
        <p:spPr>
          <a:solidFill>
            <a:srgbClr val="FFFFFF"/>
          </a:solidFill>
          <a:ln/>
        </p:spPr>
      </p:sp>
      <p:sp>
        <p:nvSpPr>
          <p:cNvPr id="53252" name="Rectangle 2051"/>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E47F290-23B6-4057-883C-8932134E4F3F}" type="datetime3">
              <a:rPr lang="en-US" smtClean="0"/>
              <a:pPr>
                <a:defRPr/>
              </a:pPr>
              <a:t>19 November 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98B9A7-FA16-4C94-B2E3-2E3DFE6CE2B1}" type="slidenum">
              <a:rPr lang="en-US"/>
              <a:pPr>
                <a:defRPr/>
              </a:pPr>
              <a:t>‹#›</a:t>
            </a:fld>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21CB526-23B6-4B0C-B6F2-C1E249070FE6}" type="datetime3">
              <a:rPr lang="en-US" smtClean="0"/>
              <a:pPr>
                <a:defRPr/>
              </a:pPr>
              <a:t>19 November 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3BAF28-EF9E-432A-ADEB-F04CB0AB9909}" type="slidenum">
              <a:rPr lang="en-US"/>
              <a:pPr>
                <a:defRPr/>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28600"/>
            <a:ext cx="21526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6700" y="228600"/>
            <a:ext cx="63055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C6277DF-5923-4452-85C7-7392334467AC}" type="datetime3">
              <a:rPr lang="en-US" smtClean="0"/>
              <a:pPr>
                <a:defRPr/>
              </a:pPr>
              <a:t>19 November 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CBAC9A-D510-433D-9FF0-7450599C1D5D}" type="slidenum">
              <a:rPr lang="en-US"/>
              <a:pPr>
                <a:defRPr/>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14300" y="762000"/>
            <a:ext cx="8915400" cy="5867400"/>
          </a:xfrm>
        </p:spPr>
        <p:txBody>
          <a:bodyPr/>
          <a:lstStyle>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0" y="6629400"/>
            <a:ext cx="1905000" cy="228600"/>
          </a:xfrm>
        </p:spPr>
        <p:txBody>
          <a:bodyPr/>
          <a:lstStyle>
            <a:lvl1pPr>
              <a:defRPr sz="800" smtClean="0"/>
            </a:lvl1pPr>
          </a:lstStyle>
          <a:p>
            <a:pPr>
              <a:defRPr/>
            </a:pPr>
            <a:fld id="{378A749C-5129-478A-9C12-54859FD0E3BB}" type="datetime3">
              <a:rPr lang="en-US" smtClean="0"/>
              <a:pPr>
                <a:defRPr/>
              </a:pPr>
              <a:t>19 November 2014</a:t>
            </a:fld>
            <a:endParaRPr lang="en-US"/>
          </a:p>
        </p:txBody>
      </p:sp>
      <p:sp>
        <p:nvSpPr>
          <p:cNvPr id="5" name="Rectangle 5"/>
          <p:cNvSpPr>
            <a:spLocks noGrp="1" noChangeArrowheads="1"/>
          </p:cNvSpPr>
          <p:nvPr>
            <p:ph type="ftr" sz="quarter" idx="11"/>
          </p:nvPr>
        </p:nvSpPr>
        <p:spPr>
          <a:xfrm>
            <a:off x="3124200" y="6629400"/>
            <a:ext cx="2895600" cy="228600"/>
          </a:xfrm>
        </p:spPr>
        <p:txBody>
          <a:bodyPr/>
          <a:lstStyle>
            <a:lvl1pPr>
              <a:defRPr sz="800" smtClean="0"/>
            </a:lvl1pPr>
          </a:lstStyle>
          <a:p>
            <a:pPr>
              <a:defRPr/>
            </a:pPr>
            <a:r>
              <a:rPr lang="en-US" smtClean="0"/>
              <a:t>©  Offutt, 2011</a:t>
            </a:r>
            <a:endParaRPr lang="en-US" dirty="0"/>
          </a:p>
        </p:txBody>
      </p:sp>
      <p:sp>
        <p:nvSpPr>
          <p:cNvPr id="6" name="Rectangle 6"/>
          <p:cNvSpPr>
            <a:spLocks noGrp="1" noChangeArrowheads="1"/>
          </p:cNvSpPr>
          <p:nvPr>
            <p:ph type="sldNum" sz="quarter" idx="12"/>
          </p:nvPr>
        </p:nvSpPr>
        <p:spPr>
          <a:xfrm>
            <a:off x="7239000" y="6629400"/>
            <a:ext cx="1905000" cy="228600"/>
          </a:xfrm>
        </p:spPr>
        <p:txBody>
          <a:bodyPr/>
          <a:lstStyle>
            <a:lvl1pPr>
              <a:defRPr sz="800" smtClean="0"/>
            </a:lvl1pPr>
          </a:lstStyle>
          <a:p>
            <a:pPr>
              <a:defRPr/>
            </a:pPr>
            <a:fld id="{E30E9726-930F-4ECC-B63C-B062FB59A6ED}" type="slidenum">
              <a:rPr lang="en-US"/>
              <a:pPr>
                <a:defRPr/>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A86CF19-F692-4B4A-9ECC-F15887DFFE6F}" type="datetime3">
              <a:rPr lang="en-US" smtClean="0"/>
              <a:pPr>
                <a:defRPr/>
              </a:pPr>
              <a:t>19 November 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7BD3BC-4BDE-4343-9614-7204B196925B}" type="slidenum">
              <a:rPr lang="en-US"/>
              <a:pPr>
                <a:defRPr/>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6700" y="1524000"/>
            <a:ext cx="4229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229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091B1E0-B9DD-456E-97EE-745437984F9B}" type="datetime3">
              <a:rPr lang="en-US" smtClean="0"/>
              <a:pPr>
                <a:defRPr/>
              </a:pPr>
              <a:t>19 November 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3147A3-A173-49E6-9830-E0D5A7F73946}" type="slidenum">
              <a:rPr lang="en-US"/>
              <a:pPr>
                <a:defRPr/>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5CE4856-FFE4-486E-941C-90F5C4AF958D}" type="datetime3">
              <a:rPr lang="en-US" smtClean="0"/>
              <a:pPr>
                <a:defRPr/>
              </a:pPr>
              <a:t>19 November 2014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9884BEF-63B6-42CD-9F96-01992869DEB5}" type="slidenum">
              <a:rPr lang="en-US"/>
              <a:pPr>
                <a:defRPr/>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CD95BCCE-B5B4-4D4B-BB2B-13D347CA5D2D}" type="datetime3">
              <a:rPr lang="en-US" smtClean="0"/>
              <a:pPr>
                <a:defRPr/>
              </a:pPr>
              <a:t>19 November 2014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9F46E24-8DAA-4BC2-B4FB-DF8DA5B93F35}" type="slidenum">
              <a:rPr lang="en-US"/>
              <a:pPr>
                <a:defRPr/>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591022A-644A-410C-8CBE-A435C355880E}" type="datetime3">
              <a:rPr lang="en-US" smtClean="0"/>
              <a:pPr>
                <a:defRPr/>
              </a:pPr>
              <a:t>19 November 2014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64F47D-AD29-4604-8456-331C58BBDC4D}" type="slidenum">
              <a:rPr lang="en-US"/>
              <a:pPr>
                <a:defRPr/>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117F222-7046-4599-85B8-2E082850259A}" type="datetime3">
              <a:rPr lang="en-US" smtClean="0"/>
              <a:pPr>
                <a:defRPr/>
              </a:pPr>
              <a:t>19 November 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F3DF37-075E-4A3D-8740-A818D7399D33}" type="slidenum">
              <a:rPr lang="en-US"/>
              <a:pPr>
                <a:defRPr/>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BDF68C4-AD6F-474E-B322-5B8C5D6CC304}" type="datetime3">
              <a:rPr lang="en-US" smtClean="0"/>
              <a:pPr>
                <a:defRPr/>
              </a:pPr>
              <a:t>19 November 2014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Offutt, 2011</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733AF8-89EA-45EF-BDF6-B59706AC942A}" type="slidenum">
              <a:rPr lang="en-US"/>
              <a:pPr>
                <a:defRPr/>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0"/>
            <a:ext cx="88392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114300" y="762000"/>
            <a:ext cx="8953500" cy="586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atin typeface="Arial" charset="0"/>
              </a:defRPr>
            </a:lvl1pPr>
          </a:lstStyle>
          <a:p>
            <a:pPr>
              <a:defRPr/>
            </a:pPr>
            <a:fld id="{B64550B2-84B5-4402-815D-815D7875EF40}" type="datetime3">
              <a:rPr lang="en-US" smtClean="0"/>
              <a:pPr>
                <a:defRPr/>
              </a:pPr>
              <a:t>19 November 2014</a:t>
            </a:fld>
            <a:endParaRPr lang="en-US" dirty="0"/>
          </a:p>
        </p:txBody>
      </p:sp>
      <p:sp>
        <p:nvSpPr>
          <p:cNvPr id="1029"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800">
                <a:latin typeface="Arial" charset="0"/>
              </a:defRPr>
            </a:lvl1pPr>
          </a:lstStyle>
          <a:p>
            <a:pPr>
              <a:defRPr/>
            </a:pPr>
            <a:r>
              <a:rPr lang="en-US" smtClean="0"/>
              <a:t>©  Offutt, 2011</a:t>
            </a:r>
            <a:endParaRPr lang="en-US"/>
          </a:p>
        </p:txBody>
      </p:sp>
      <p:sp>
        <p:nvSpPr>
          <p:cNvPr id="1030"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atin typeface="Arial" charset="0"/>
              </a:defRPr>
            </a:lvl1pPr>
          </a:lstStyle>
          <a:p>
            <a:pPr>
              <a:defRPr/>
            </a:pPr>
            <a:fld id="{AA4FDE23-2EE3-4355-BF18-6102BB8AA098}" type="slidenum">
              <a:rPr lang="en-US" smtClean="0"/>
              <a:pPr>
                <a:defRPr/>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xmlns:p14="http://schemas.microsoft.com/office/powerpoint/2010/main"/>
  <p:hf hdr="0"/>
  <p:txStyles>
    <p:titleStyle>
      <a:lvl1pPr algn="ctr" rtl="0" eaLnBrk="0" fontAlgn="base" hangingPunct="0">
        <a:spcBef>
          <a:spcPct val="0"/>
        </a:spcBef>
        <a:spcAft>
          <a:spcPct val="0"/>
        </a:spcAft>
        <a:defRPr sz="3600" b="1">
          <a:solidFill>
            <a:schemeClr val="tx2"/>
          </a:solidFill>
          <a:latin typeface="Verdana" pitchFamily="34" charset="0"/>
          <a:ea typeface="+mj-ea"/>
          <a:cs typeface="+mj-cs"/>
        </a:defRPr>
      </a:lvl1pPr>
      <a:lvl2pPr algn="ctr" rtl="0" eaLnBrk="0" fontAlgn="base" hangingPunct="0">
        <a:spcBef>
          <a:spcPct val="0"/>
        </a:spcBef>
        <a:spcAft>
          <a:spcPct val="0"/>
        </a:spcAft>
        <a:defRPr sz="3600" b="1">
          <a:solidFill>
            <a:schemeClr val="tx2"/>
          </a:solidFill>
          <a:latin typeface="Times New Roman" pitchFamily="18" charset="0"/>
        </a:defRPr>
      </a:lvl2pPr>
      <a:lvl3pPr algn="ctr" rtl="0" eaLnBrk="0" fontAlgn="base" hangingPunct="0">
        <a:spcBef>
          <a:spcPct val="0"/>
        </a:spcBef>
        <a:spcAft>
          <a:spcPct val="0"/>
        </a:spcAft>
        <a:defRPr sz="3600" b="1">
          <a:solidFill>
            <a:schemeClr val="tx2"/>
          </a:solidFill>
          <a:latin typeface="Times New Roman" pitchFamily="18" charset="0"/>
        </a:defRPr>
      </a:lvl3pPr>
      <a:lvl4pPr algn="ctr" rtl="0" eaLnBrk="0" fontAlgn="base" hangingPunct="0">
        <a:spcBef>
          <a:spcPct val="0"/>
        </a:spcBef>
        <a:spcAft>
          <a:spcPct val="0"/>
        </a:spcAft>
        <a:defRPr sz="3600" b="1">
          <a:solidFill>
            <a:schemeClr val="tx2"/>
          </a:solidFill>
          <a:latin typeface="Times New Roman" pitchFamily="18" charset="0"/>
        </a:defRPr>
      </a:lvl4pPr>
      <a:lvl5pPr algn="ctr" rtl="0" eaLnBrk="0" fontAlgn="base" hangingPunct="0">
        <a:spcBef>
          <a:spcPct val="0"/>
        </a:spcBef>
        <a:spcAft>
          <a:spcPct val="0"/>
        </a:spcAft>
        <a:defRPr sz="3600" b="1">
          <a:solidFill>
            <a:schemeClr val="tx2"/>
          </a:solidFill>
          <a:latin typeface="Times New Roman" pitchFamily="18" charset="0"/>
        </a:defRPr>
      </a:lvl5pPr>
      <a:lvl6pPr marL="457200" algn="ctr" rtl="0" eaLnBrk="0" fontAlgn="base" hangingPunct="0">
        <a:spcBef>
          <a:spcPct val="0"/>
        </a:spcBef>
        <a:spcAft>
          <a:spcPct val="0"/>
        </a:spcAft>
        <a:defRPr sz="3600" b="1">
          <a:solidFill>
            <a:schemeClr val="tx2"/>
          </a:solidFill>
          <a:latin typeface="Times New Roman" pitchFamily="18" charset="0"/>
        </a:defRPr>
      </a:lvl6pPr>
      <a:lvl7pPr marL="914400" algn="ctr" rtl="0" eaLnBrk="0" fontAlgn="base" hangingPunct="0">
        <a:spcBef>
          <a:spcPct val="0"/>
        </a:spcBef>
        <a:spcAft>
          <a:spcPct val="0"/>
        </a:spcAft>
        <a:defRPr sz="3600" b="1">
          <a:solidFill>
            <a:schemeClr val="tx2"/>
          </a:solidFill>
          <a:latin typeface="Times New Roman" pitchFamily="18" charset="0"/>
        </a:defRPr>
      </a:lvl7pPr>
      <a:lvl8pPr marL="1371600" algn="ctr" rtl="0" eaLnBrk="0" fontAlgn="base" hangingPunct="0">
        <a:spcBef>
          <a:spcPct val="0"/>
        </a:spcBef>
        <a:spcAft>
          <a:spcPct val="0"/>
        </a:spcAft>
        <a:defRPr sz="3600" b="1">
          <a:solidFill>
            <a:schemeClr val="tx2"/>
          </a:solidFill>
          <a:latin typeface="Times New Roman" pitchFamily="18" charset="0"/>
        </a:defRPr>
      </a:lvl8pPr>
      <a:lvl9pPr marL="1828800" algn="ctr" rtl="0" eaLnBrk="0" fontAlgn="base" hangingPunct="0">
        <a:spcBef>
          <a:spcPct val="0"/>
        </a:spcBef>
        <a:spcAft>
          <a:spcPct val="0"/>
        </a:spcAft>
        <a:defRPr sz="3600" b="1">
          <a:solidFill>
            <a:schemeClr val="tx2"/>
          </a:solidFill>
          <a:latin typeface="Times New Roman" pitchFamily="18" charset="0"/>
        </a:defRPr>
      </a:lvl9pPr>
    </p:titleStyle>
    <p:bodyStyle>
      <a:lvl1pPr marL="342900" indent="-342900" algn="l" rtl="0" eaLnBrk="0" fontAlgn="base" hangingPunct="0">
        <a:lnSpc>
          <a:spcPct val="95000"/>
        </a:lnSpc>
        <a:spcBef>
          <a:spcPct val="20000"/>
        </a:spcBef>
        <a:spcAft>
          <a:spcPct val="0"/>
        </a:spcAft>
        <a:buChar char="•"/>
        <a:defRPr sz="2800">
          <a:solidFill>
            <a:schemeClr val="tx1"/>
          </a:solidFill>
          <a:latin typeface="Gill Sans MT" pitchFamily="34" charset="0"/>
          <a:ea typeface="+mn-ea"/>
          <a:cs typeface="+mn-cs"/>
        </a:defRPr>
      </a:lvl1pPr>
      <a:lvl2pPr marL="742950" indent="-285750" algn="l" rtl="0" eaLnBrk="0" fontAlgn="base" hangingPunct="0">
        <a:lnSpc>
          <a:spcPct val="95000"/>
        </a:lnSpc>
        <a:spcBef>
          <a:spcPct val="20000"/>
        </a:spcBef>
        <a:spcAft>
          <a:spcPct val="0"/>
        </a:spcAft>
        <a:buChar char="–"/>
        <a:defRPr sz="2400">
          <a:solidFill>
            <a:schemeClr val="tx1"/>
          </a:solidFill>
          <a:latin typeface="Gill Sans MT" pitchFamily="34" charset="0"/>
        </a:defRPr>
      </a:lvl2pPr>
      <a:lvl3pPr marL="1143000" indent="-228600" algn="l" rtl="0" eaLnBrk="0" fontAlgn="base" hangingPunct="0">
        <a:lnSpc>
          <a:spcPct val="95000"/>
        </a:lnSpc>
        <a:spcBef>
          <a:spcPct val="20000"/>
        </a:spcBef>
        <a:spcAft>
          <a:spcPct val="0"/>
        </a:spcAft>
        <a:buChar char="•"/>
        <a:defRPr sz="2000">
          <a:solidFill>
            <a:schemeClr val="tx1"/>
          </a:solidFill>
          <a:latin typeface="Gill Sans MT" pitchFamily="34" charset="0"/>
        </a:defRPr>
      </a:lvl3pPr>
      <a:lvl4pPr marL="1600200" indent="-228600" algn="l" rtl="0" eaLnBrk="0" fontAlgn="base" hangingPunct="0">
        <a:lnSpc>
          <a:spcPct val="95000"/>
        </a:lnSpc>
        <a:spcBef>
          <a:spcPct val="20000"/>
        </a:spcBef>
        <a:spcAft>
          <a:spcPct val="0"/>
        </a:spcAft>
        <a:buChar char="–"/>
        <a:defRPr sz="2000">
          <a:solidFill>
            <a:schemeClr val="tx1"/>
          </a:solidFill>
          <a:latin typeface="Gill Sans MT" pitchFamily="34" charset="0"/>
        </a:defRPr>
      </a:lvl4pPr>
      <a:lvl5pPr marL="2057400" indent="-228600" algn="l" rtl="0" eaLnBrk="0" fontAlgn="base" hangingPunct="0">
        <a:lnSpc>
          <a:spcPct val="95000"/>
        </a:lnSpc>
        <a:spcBef>
          <a:spcPct val="20000"/>
        </a:spcBef>
        <a:spcAft>
          <a:spcPct val="0"/>
        </a:spcAft>
        <a:buChar char="»"/>
        <a:defRPr sz="2000">
          <a:solidFill>
            <a:schemeClr val="tx1"/>
          </a:solidFill>
          <a:latin typeface="Gill Sans MT" pitchFamily="34" charset="0"/>
        </a:defRPr>
      </a:lvl5pPr>
      <a:lvl6pPr marL="2514600" indent="-228600" algn="l" rtl="0" eaLnBrk="0" fontAlgn="base" hangingPunct="0">
        <a:spcBef>
          <a:spcPct val="20000"/>
        </a:spcBef>
        <a:spcAft>
          <a:spcPct val="0"/>
        </a:spcAft>
        <a:buChar char="»"/>
        <a:defRPr>
          <a:solidFill>
            <a:schemeClr val="tx1"/>
          </a:solidFill>
          <a:latin typeface="+mn-lt"/>
        </a:defRPr>
      </a:lvl6pPr>
      <a:lvl7pPr marL="2971800" indent="-228600" algn="l" rtl="0" eaLnBrk="0" fontAlgn="base" hangingPunct="0">
        <a:spcBef>
          <a:spcPct val="20000"/>
        </a:spcBef>
        <a:spcAft>
          <a:spcPct val="0"/>
        </a:spcAft>
        <a:buChar char="»"/>
        <a:defRPr>
          <a:solidFill>
            <a:schemeClr val="tx1"/>
          </a:solidFill>
          <a:latin typeface="+mn-lt"/>
        </a:defRPr>
      </a:lvl7pPr>
      <a:lvl8pPr marL="3429000" indent="-228600" algn="l" rtl="0" eaLnBrk="0" fontAlgn="base" hangingPunct="0">
        <a:spcBef>
          <a:spcPct val="20000"/>
        </a:spcBef>
        <a:spcAft>
          <a:spcPct val="0"/>
        </a:spcAft>
        <a:buChar char="»"/>
        <a:defRPr>
          <a:solidFill>
            <a:schemeClr val="tx1"/>
          </a:solidFill>
          <a:latin typeface="+mn-lt"/>
        </a:defRPr>
      </a:lvl8pPr>
      <a:lvl9pPr marL="3886200" indent="-228600" algn="l" rtl="0" eaLnBrk="0" fontAlgn="base" hangingPunct="0">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3.org/XM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2400" y="152400"/>
            <a:ext cx="8763000" cy="2438400"/>
          </a:xfrm>
        </p:spPr>
        <p:txBody>
          <a:bodyPr/>
          <a:lstStyle/>
          <a:p>
            <a:r>
              <a:rPr lang="en-US" dirty="0" smtClean="0"/>
              <a:t>XML Overview</a:t>
            </a:r>
            <a:endParaRPr lang="en-US" sz="4400" dirty="0" smtClean="0">
              <a:solidFill>
                <a:srgbClr val="FFFF00"/>
              </a:solidFill>
            </a:endParaRPr>
          </a:p>
        </p:txBody>
      </p:sp>
      <p:sp>
        <p:nvSpPr>
          <p:cNvPr id="3075" name="Rectangle 7"/>
          <p:cNvSpPr>
            <a:spLocks noGrp="1" noChangeArrowheads="1"/>
          </p:cNvSpPr>
          <p:nvPr>
            <p:ph type="subTitle" idx="1"/>
          </p:nvPr>
        </p:nvSpPr>
        <p:spPr>
          <a:xfrm>
            <a:off x="228600" y="2667000"/>
            <a:ext cx="8610600" cy="3581400"/>
          </a:xfrm>
          <a:noFill/>
        </p:spPr>
        <p:txBody>
          <a:bodyPr/>
          <a:lstStyle/>
          <a:p>
            <a:r>
              <a:rPr lang="en-US" sz="3200" b="1" dirty="0" smtClean="0"/>
              <a:t>Jeff Offutt</a:t>
            </a:r>
          </a:p>
          <a:p>
            <a:endParaRPr lang="en-US" sz="2000" b="1" dirty="0" smtClean="0">
              <a:solidFill>
                <a:schemeClr val="accent1">
                  <a:lumMod val="60000"/>
                  <a:lumOff val="40000"/>
                </a:schemeClr>
              </a:solidFill>
            </a:endParaRPr>
          </a:p>
          <a:p>
            <a:pPr>
              <a:spcBef>
                <a:spcPct val="0"/>
              </a:spcBef>
            </a:pPr>
            <a:r>
              <a:rPr lang="en-US" sz="3200" b="1" dirty="0" smtClean="0"/>
              <a:t>http://www.cs.gmu.edu/~offutt/</a:t>
            </a:r>
          </a:p>
          <a:p>
            <a:endParaRPr lang="en-US" sz="2000" b="1" dirty="0" smtClean="0"/>
          </a:p>
          <a:p>
            <a:r>
              <a:rPr lang="en-US" sz="3200" b="1" dirty="0" smtClean="0"/>
              <a:t>SWE 432</a:t>
            </a:r>
          </a:p>
          <a:p>
            <a:r>
              <a:rPr lang="en-US" sz="3200" b="1" dirty="0" smtClean="0"/>
              <a:t>Design and Implementation of Software for the Web</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Example</a:t>
            </a:r>
            <a:endParaRPr lang="en-US" dirty="0"/>
          </a:p>
        </p:txBody>
      </p:sp>
      <p:sp>
        <p:nvSpPr>
          <p:cNvPr id="3" name="Content Placeholder 2"/>
          <p:cNvSpPr>
            <a:spLocks noGrp="1"/>
          </p:cNvSpPr>
          <p:nvPr>
            <p:ph idx="1"/>
          </p:nvPr>
        </p:nvSpPr>
        <p:spPr>
          <a:xfrm>
            <a:off x="95416" y="930166"/>
            <a:ext cx="8985519" cy="2443655"/>
          </a:xfrm>
        </p:spPr>
        <p:txBody>
          <a:bodyPr/>
          <a:lstStyle/>
          <a:p>
            <a:r>
              <a:rPr lang="en-US" dirty="0" smtClean="0">
                <a:solidFill>
                  <a:schemeClr val="tx2"/>
                </a:solidFill>
              </a:rPr>
              <a:t> </a:t>
            </a:r>
            <a:r>
              <a:rPr lang="en-US" dirty="0" smtClean="0">
                <a:solidFill>
                  <a:srgbClr val="FFFF00"/>
                </a:solidFill>
              </a:rPr>
              <a:t>Programmers</a:t>
            </a:r>
            <a:r>
              <a:rPr lang="en-US" dirty="0" smtClean="0"/>
              <a:t> can create their own tags</a:t>
            </a:r>
          </a:p>
          <a:p>
            <a:r>
              <a:rPr lang="en-US" dirty="0" smtClean="0">
                <a:solidFill>
                  <a:schemeClr val="tx2"/>
                </a:solidFill>
              </a:rPr>
              <a:t> </a:t>
            </a:r>
            <a:r>
              <a:rPr lang="en-US" dirty="0" smtClean="0">
                <a:solidFill>
                  <a:srgbClr val="FFFF00"/>
                </a:solidFill>
              </a:rPr>
              <a:t>Tags</a:t>
            </a:r>
            <a:r>
              <a:rPr lang="en-US" dirty="0" smtClean="0"/>
              <a:t> have been designed for mathematics, formal specifications, resumes, recipes, addresses, …</a:t>
            </a:r>
          </a:p>
          <a:p>
            <a:r>
              <a:rPr lang="en-US" dirty="0" smtClean="0">
                <a:solidFill>
                  <a:schemeClr val="tx2"/>
                </a:solidFill>
              </a:rPr>
              <a:t> </a:t>
            </a:r>
            <a:r>
              <a:rPr lang="en-US" dirty="0" smtClean="0">
                <a:solidFill>
                  <a:srgbClr val="FFFF00"/>
                </a:solidFill>
              </a:rPr>
              <a:t>Pizza Markup Language</a:t>
            </a:r>
            <a:r>
              <a:rPr lang="en-US" dirty="0" smtClean="0"/>
              <a:t> (PML):</a:t>
            </a:r>
          </a:p>
          <a:p>
            <a:endParaRPr lang="en-US" dirty="0"/>
          </a:p>
        </p:txBody>
      </p:sp>
      <p:sp>
        <p:nvSpPr>
          <p:cNvPr id="4" name="Date Placeholder 3"/>
          <p:cNvSpPr>
            <a:spLocks noGrp="1"/>
          </p:cNvSpPr>
          <p:nvPr>
            <p:ph type="dt" sz="half" idx="10"/>
          </p:nvPr>
        </p:nvSpPr>
        <p:spPr/>
        <p:txBody>
          <a:bodyPr/>
          <a:lstStyle/>
          <a:p>
            <a:fld id="{E2BEDF57-64B1-4E85-8267-EAA5AAC2EBA4}" type="datetime1">
              <a:rPr lang="en-US" smtClean="0"/>
              <a:pPr/>
              <a:t>11/19/14</a:t>
            </a:fld>
            <a:endParaRPr lang="en-US"/>
          </a:p>
        </p:txBody>
      </p:sp>
      <p:sp>
        <p:nvSpPr>
          <p:cNvPr id="5" name="Footer Placeholder 4"/>
          <p:cNvSpPr>
            <a:spLocks noGrp="1"/>
          </p:cNvSpPr>
          <p:nvPr>
            <p:ph type="ftr" sz="quarter" idx="11"/>
          </p:nvPr>
        </p:nvSpPr>
        <p:spPr/>
        <p:txBody>
          <a:bodyPr/>
          <a:lstStyle/>
          <a:p>
            <a:r>
              <a:rPr lang="en-US" smtClean="0"/>
              <a:t>©  Offutt</a:t>
            </a:r>
            <a:endParaRPr lang="en-US"/>
          </a:p>
        </p:txBody>
      </p:sp>
      <p:sp>
        <p:nvSpPr>
          <p:cNvPr id="6" name="Slide Number Placeholder 5"/>
          <p:cNvSpPr>
            <a:spLocks noGrp="1"/>
          </p:cNvSpPr>
          <p:nvPr>
            <p:ph type="sldNum" sz="quarter" idx="12"/>
          </p:nvPr>
        </p:nvSpPr>
        <p:spPr/>
        <p:txBody>
          <a:bodyPr/>
          <a:lstStyle/>
          <a:p>
            <a:fld id="{E6F519E7-5727-4165-8EAF-2C027076122F}" type="slidenum">
              <a:rPr lang="en-US" smtClean="0"/>
              <a:pPr/>
              <a:t>10</a:t>
            </a:fld>
            <a:endParaRPr lang="en-US"/>
          </a:p>
        </p:txBody>
      </p:sp>
      <p:sp>
        <p:nvSpPr>
          <p:cNvPr id="7" name="Text Box 4"/>
          <p:cNvSpPr txBox="1">
            <a:spLocks noChangeArrowheads="1"/>
          </p:cNvSpPr>
          <p:nvPr/>
        </p:nvSpPr>
        <p:spPr bwMode="auto">
          <a:xfrm>
            <a:off x="307402" y="3011031"/>
            <a:ext cx="8512267" cy="2246769"/>
          </a:xfrm>
          <a:prstGeom prst="rect">
            <a:avLst/>
          </a:prstGeom>
          <a:solidFill>
            <a:schemeClr val="accent6">
              <a:lumMod val="75000"/>
            </a:schemeClr>
          </a:solidFill>
          <a:ln w="9525">
            <a:noFill/>
            <a:miter lim="800000"/>
            <a:headEnd/>
            <a:tailEnd/>
          </a:ln>
        </p:spPr>
        <p:txBody>
          <a:bodyPr wrap="none">
            <a:spAutoFit/>
          </a:bodyPr>
          <a:lstStyle/>
          <a:p>
            <a:r>
              <a:rPr lang="en-US" sz="2800" u="none" dirty="0">
                <a:solidFill>
                  <a:schemeClr val="accent1">
                    <a:lumMod val="60000"/>
                    <a:lumOff val="40000"/>
                  </a:schemeClr>
                </a:solidFill>
                <a:latin typeface="Arial" pitchFamily="34" charset="0"/>
                <a:cs typeface="Arial" pitchFamily="34" charset="0"/>
              </a:rPr>
              <a:t>&lt;pizza&gt;</a:t>
            </a:r>
          </a:p>
          <a:p>
            <a:r>
              <a:rPr lang="en-US" sz="2800" u="none" dirty="0">
                <a:latin typeface="Arial" pitchFamily="34" charset="0"/>
                <a:cs typeface="Arial" pitchFamily="34" charset="0"/>
              </a:rPr>
              <a:t>   </a:t>
            </a:r>
            <a:r>
              <a:rPr lang="en-US" sz="2800" u="none" dirty="0">
                <a:solidFill>
                  <a:schemeClr val="accent1">
                    <a:lumMod val="60000"/>
                    <a:lumOff val="40000"/>
                  </a:schemeClr>
                </a:solidFill>
                <a:latin typeface="Arial" pitchFamily="34" charset="0"/>
                <a:cs typeface="Arial" pitchFamily="34" charset="0"/>
              </a:rPr>
              <a:t>&lt;topping</a:t>
            </a:r>
            <a:r>
              <a:rPr lang="en-US" sz="2800" u="none" dirty="0">
                <a:latin typeface="Arial" pitchFamily="34" charset="0"/>
                <a:cs typeface="Arial" pitchFamily="34" charset="0"/>
              </a:rPr>
              <a:t> </a:t>
            </a:r>
            <a:r>
              <a:rPr lang="en-US" sz="2800" u="none" dirty="0" err="1">
                <a:solidFill>
                  <a:schemeClr val="bg1">
                    <a:lumMod val="25000"/>
                    <a:lumOff val="75000"/>
                  </a:schemeClr>
                </a:solidFill>
                <a:latin typeface="Arial" pitchFamily="34" charset="0"/>
                <a:cs typeface="Arial" pitchFamily="34" charset="0"/>
              </a:rPr>
              <a:t>extracheese</a:t>
            </a:r>
            <a:r>
              <a:rPr lang="en-US" sz="2800" u="none" dirty="0">
                <a:solidFill>
                  <a:schemeClr val="bg1">
                    <a:lumMod val="25000"/>
                    <a:lumOff val="75000"/>
                  </a:schemeClr>
                </a:solidFill>
                <a:latin typeface="Arial" pitchFamily="34" charset="0"/>
                <a:cs typeface="Arial" pitchFamily="34" charset="0"/>
              </a:rPr>
              <a:t>="yes"</a:t>
            </a:r>
            <a:r>
              <a:rPr lang="en-US" sz="2800" u="none" dirty="0">
                <a:latin typeface="Arial" pitchFamily="34" charset="0"/>
                <a:cs typeface="Arial" pitchFamily="34" charset="0"/>
              </a:rPr>
              <a:t>&gt;</a:t>
            </a:r>
            <a:r>
              <a:rPr lang="en-US" sz="2800" u="none" dirty="0">
                <a:solidFill>
                  <a:srgbClr val="FFFF00"/>
                </a:solidFill>
                <a:latin typeface="Arial" pitchFamily="34" charset="0"/>
                <a:cs typeface="Arial" pitchFamily="34" charset="0"/>
              </a:rPr>
              <a:t>Pepperoni</a:t>
            </a:r>
            <a:r>
              <a:rPr lang="en-US" sz="2800" u="none" dirty="0">
                <a:solidFill>
                  <a:schemeClr val="accent1">
                    <a:lumMod val="60000"/>
                    <a:lumOff val="40000"/>
                  </a:schemeClr>
                </a:solidFill>
                <a:latin typeface="Arial" pitchFamily="34" charset="0"/>
                <a:cs typeface="Arial" pitchFamily="34" charset="0"/>
              </a:rPr>
              <a:t>&lt;/topping&gt;</a:t>
            </a:r>
          </a:p>
          <a:p>
            <a:r>
              <a:rPr lang="en-US" sz="2800" u="none" dirty="0">
                <a:latin typeface="Arial" pitchFamily="34" charset="0"/>
                <a:cs typeface="Arial" pitchFamily="34" charset="0"/>
              </a:rPr>
              <a:t>   </a:t>
            </a:r>
            <a:r>
              <a:rPr lang="en-US" sz="2800" u="none" dirty="0">
                <a:solidFill>
                  <a:schemeClr val="accent1">
                    <a:lumMod val="60000"/>
                    <a:lumOff val="40000"/>
                  </a:schemeClr>
                </a:solidFill>
                <a:latin typeface="Arial" pitchFamily="34" charset="0"/>
                <a:cs typeface="Arial" pitchFamily="34" charset="0"/>
              </a:rPr>
              <a:t>&lt;price</a:t>
            </a:r>
            <a:r>
              <a:rPr lang="en-US" sz="2800" u="none" dirty="0" smtClean="0">
                <a:solidFill>
                  <a:schemeClr val="accent1">
                    <a:lumMod val="60000"/>
                    <a:lumOff val="40000"/>
                  </a:schemeClr>
                </a:solidFill>
                <a:latin typeface="Arial" pitchFamily="34" charset="0"/>
                <a:cs typeface="Arial" pitchFamily="34" charset="0"/>
              </a:rPr>
              <a:t>&gt;</a:t>
            </a:r>
            <a:r>
              <a:rPr lang="en-US" sz="2800" u="none" dirty="0" smtClean="0">
                <a:latin typeface="Arial" pitchFamily="34" charset="0"/>
                <a:cs typeface="Arial" pitchFamily="34" charset="0"/>
              </a:rPr>
              <a:t> </a:t>
            </a:r>
            <a:r>
              <a:rPr lang="en-US" sz="2800" u="none" dirty="0" smtClean="0">
                <a:solidFill>
                  <a:srgbClr val="FFFF00"/>
                </a:solidFill>
                <a:latin typeface="Arial" pitchFamily="34" charset="0"/>
                <a:cs typeface="Arial" pitchFamily="34" charset="0"/>
              </a:rPr>
              <a:t>13.00 </a:t>
            </a:r>
            <a:r>
              <a:rPr lang="en-US" sz="2800" u="none" dirty="0" smtClean="0">
                <a:solidFill>
                  <a:schemeClr val="accent1">
                    <a:lumMod val="60000"/>
                    <a:lumOff val="40000"/>
                  </a:schemeClr>
                </a:solidFill>
                <a:latin typeface="Arial" pitchFamily="34" charset="0"/>
                <a:cs typeface="Arial" pitchFamily="34" charset="0"/>
              </a:rPr>
              <a:t>&lt;/</a:t>
            </a:r>
            <a:r>
              <a:rPr lang="en-US" sz="2800" u="none" dirty="0">
                <a:solidFill>
                  <a:schemeClr val="accent1">
                    <a:lumMod val="60000"/>
                    <a:lumOff val="40000"/>
                  </a:schemeClr>
                </a:solidFill>
                <a:latin typeface="Arial" pitchFamily="34" charset="0"/>
                <a:cs typeface="Arial" pitchFamily="34" charset="0"/>
              </a:rPr>
              <a:t>price&gt;</a:t>
            </a:r>
          </a:p>
          <a:p>
            <a:r>
              <a:rPr lang="en-US" sz="2800" u="none" dirty="0">
                <a:latin typeface="Arial" pitchFamily="34" charset="0"/>
                <a:cs typeface="Arial" pitchFamily="34" charset="0"/>
              </a:rPr>
              <a:t>   </a:t>
            </a:r>
            <a:r>
              <a:rPr lang="en-US" sz="2800" u="none" dirty="0">
                <a:solidFill>
                  <a:schemeClr val="accent1">
                    <a:lumMod val="60000"/>
                    <a:lumOff val="40000"/>
                  </a:schemeClr>
                </a:solidFill>
                <a:latin typeface="Arial" pitchFamily="34" charset="0"/>
                <a:cs typeface="Arial" pitchFamily="34" charset="0"/>
              </a:rPr>
              <a:t>&lt;size</a:t>
            </a:r>
            <a:r>
              <a:rPr lang="en-US" sz="2800" u="none" dirty="0" smtClean="0">
                <a:solidFill>
                  <a:schemeClr val="accent1">
                    <a:lumMod val="60000"/>
                    <a:lumOff val="40000"/>
                  </a:schemeClr>
                </a:solidFill>
                <a:latin typeface="Arial" pitchFamily="34" charset="0"/>
                <a:cs typeface="Arial" pitchFamily="34" charset="0"/>
              </a:rPr>
              <a:t>&gt;</a:t>
            </a:r>
            <a:r>
              <a:rPr lang="en-US" sz="2800" u="none" dirty="0" smtClean="0">
                <a:latin typeface="Arial" pitchFamily="34" charset="0"/>
                <a:cs typeface="Arial" pitchFamily="34" charset="0"/>
              </a:rPr>
              <a:t> </a:t>
            </a:r>
            <a:r>
              <a:rPr lang="en-US" sz="2800" u="none" dirty="0" smtClean="0">
                <a:solidFill>
                  <a:srgbClr val="FFFF00"/>
                </a:solidFill>
                <a:latin typeface="Arial" pitchFamily="34" charset="0"/>
                <a:cs typeface="Arial" pitchFamily="34" charset="0"/>
              </a:rPr>
              <a:t>large </a:t>
            </a:r>
            <a:r>
              <a:rPr lang="en-US" sz="2800" u="none" dirty="0" smtClean="0">
                <a:solidFill>
                  <a:schemeClr val="accent1">
                    <a:lumMod val="60000"/>
                    <a:lumOff val="40000"/>
                  </a:schemeClr>
                </a:solidFill>
                <a:latin typeface="Arial" pitchFamily="34" charset="0"/>
                <a:cs typeface="Arial" pitchFamily="34" charset="0"/>
              </a:rPr>
              <a:t>&lt;/</a:t>
            </a:r>
            <a:r>
              <a:rPr lang="en-US" sz="2800" u="none" dirty="0">
                <a:solidFill>
                  <a:schemeClr val="accent1">
                    <a:lumMod val="60000"/>
                    <a:lumOff val="40000"/>
                  </a:schemeClr>
                </a:solidFill>
                <a:latin typeface="Arial" pitchFamily="34" charset="0"/>
                <a:cs typeface="Arial" pitchFamily="34" charset="0"/>
              </a:rPr>
              <a:t>size&gt;</a:t>
            </a:r>
          </a:p>
          <a:p>
            <a:r>
              <a:rPr lang="en-US" sz="2800" u="none" dirty="0">
                <a:solidFill>
                  <a:schemeClr val="accent1">
                    <a:lumMod val="60000"/>
                    <a:lumOff val="40000"/>
                  </a:schemeClr>
                </a:solidFill>
                <a:latin typeface="Arial" pitchFamily="34" charset="0"/>
                <a:cs typeface="Arial" pitchFamily="34" charset="0"/>
              </a:rPr>
              <a:t>&lt;/pizza&gt;</a:t>
            </a:r>
          </a:p>
        </p:txBody>
      </p:sp>
      <p:sp>
        <p:nvSpPr>
          <p:cNvPr id="8" name="Rectangle 7"/>
          <p:cNvSpPr/>
          <p:nvPr/>
        </p:nvSpPr>
        <p:spPr>
          <a:xfrm>
            <a:off x="457200" y="5486400"/>
            <a:ext cx="8153400" cy="830997"/>
          </a:xfrm>
          <a:prstGeom prst="rect">
            <a:avLst/>
          </a:prstGeom>
          <a:ln w="38100" cmpd="sng">
            <a:solidFill>
              <a:srgbClr val="FF3300"/>
            </a:solidFill>
          </a:ln>
        </p:spPr>
        <p:txBody>
          <a:bodyPr wrap="square">
            <a:spAutoFit/>
          </a:bodyPr>
          <a:lstStyle/>
          <a:p>
            <a:pPr algn="ctr"/>
            <a:r>
              <a:rPr lang="en-US" sz="2400" dirty="0" smtClean="0">
                <a:solidFill>
                  <a:schemeClr val="tx2"/>
                </a:solidFill>
                <a:latin typeface="Chalkboard"/>
                <a:cs typeface="Chalkboard"/>
              </a:rPr>
              <a:t>Event</a:t>
            </a:r>
            <a:r>
              <a:rPr lang="en-US" sz="2400" dirty="0" smtClean="0">
                <a:latin typeface="Chalkboard"/>
                <a:cs typeface="Chalkboard"/>
              </a:rPr>
              <a:t> </a:t>
            </a:r>
            <a:r>
              <a:rPr lang="en-US" sz="2400" dirty="0">
                <a:latin typeface="Chalkboard"/>
                <a:cs typeface="Chalkboard"/>
              </a:rPr>
              <a:t>Markup Language </a:t>
            </a:r>
            <a:r>
              <a:rPr lang="en-US" sz="2400" dirty="0" smtClean="0">
                <a:latin typeface="Chalkboard"/>
                <a:cs typeface="Chalkboard"/>
              </a:rPr>
              <a:t>(EML) ?</a:t>
            </a:r>
          </a:p>
          <a:p>
            <a:pPr algn="ctr"/>
            <a:r>
              <a:rPr lang="en-US" sz="2400" dirty="0" smtClean="0">
                <a:solidFill>
                  <a:srgbClr val="FFFF00"/>
                </a:solidFill>
                <a:latin typeface="Chalkboard"/>
                <a:cs typeface="Chalkboard"/>
              </a:rPr>
              <a:t>Invitation</a:t>
            </a:r>
            <a:r>
              <a:rPr lang="en-US" sz="2400" dirty="0" smtClean="0">
                <a:latin typeface="Chalkboard"/>
                <a:cs typeface="Chalkboard"/>
              </a:rPr>
              <a:t> Markup Language (IML) ?</a:t>
            </a:r>
            <a:endParaRPr lang="en-US" sz="2400" dirty="0">
              <a:latin typeface="Chalkboard"/>
              <a:cs typeface="Chalkboard"/>
            </a:endParaRPr>
          </a:p>
        </p:txBody>
      </p:sp>
    </p:spTree>
    <p:extLst>
      <p:ext uri="{BB962C8B-B14F-4D97-AF65-F5344CB8AC3E}">
        <p14:creationId xmlns:p14="http://schemas.microsoft.com/office/powerpoint/2010/main" val="28255571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EFEF6E-79AD-4740-88EE-1FAAAE78B346}"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FAABEB34-1141-4AC1-9A23-D253D0C83E7A}" type="slidenum">
              <a:rPr lang="en-US"/>
              <a:pPr/>
              <a:t>11</a:t>
            </a:fld>
            <a:endParaRPr lang="en-US"/>
          </a:p>
        </p:txBody>
      </p:sp>
      <p:sp>
        <p:nvSpPr>
          <p:cNvPr id="142338" name="Rectangle 2"/>
          <p:cNvSpPr>
            <a:spLocks noGrp="1" noChangeArrowheads="1"/>
          </p:cNvSpPr>
          <p:nvPr>
            <p:ph type="title"/>
          </p:nvPr>
        </p:nvSpPr>
        <p:spPr/>
        <p:txBody>
          <a:bodyPr/>
          <a:lstStyle/>
          <a:p>
            <a:r>
              <a:rPr lang="en-US" dirty="0"/>
              <a:t>Markup </a:t>
            </a:r>
            <a:r>
              <a:rPr lang="en-US" dirty="0" smtClean="0"/>
              <a:t>Languages </a:t>
            </a:r>
            <a:r>
              <a:rPr lang="en-US" dirty="0"/>
              <a:t>– Typesetting</a:t>
            </a:r>
          </a:p>
        </p:txBody>
      </p:sp>
      <p:sp>
        <p:nvSpPr>
          <p:cNvPr id="142339" name="Rectangle 3"/>
          <p:cNvSpPr>
            <a:spLocks noGrp="1" noChangeArrowheads="1"/>
          </p:cNvSpPr>
          <p:nvPr>
            <p:ph type="body" idx="1"/>
          </p:nvPr>
        </p:nvSpPr>
        <p:spPr>
          <a:xfrm>
            <a:off x="114300" y="1066800"/>
            <a:ext cx="8915400" cy="5562600"/>
          </a:xfrm>
        </p:spPr>
        <p:txBody>
          <a:bodyPr/>
          <a:lstStyle/>
          <a:p>
            <a:pPr algn="ctr">
              <a:buFontTx/>
              <a:buNone/>
            </a:pPr>
            <a:r>
              <a:rPr lang="en-US" u="sng" dirty="0"/>
              <a:t>Markup languages began in typesetting</a:t>
            </a:r>
          </a:p>
          <a:p>
            <a:r>
              <a:rPr lang="en-US" dirty="0"/>
              <a:t>Documents were marked-up to represent </a:t>
            </a:r>
            <a:r>
              <a:rPr lang="en-US" dirty="0">
                <a:solidFill>
                  <a:srgbClr val="FFFF00"/>
                </a:solidFill>
              </a:rPr>
              <a:t>how</a:t>
            </a:r>
            <a:r>
              <a:rPr lang="en-US" dirty="0"/>
              <a:t> they would be </a:t>
            </a:r>
            <a:r>
              <a:rPr lang="en-US" dirty="0" smtClean="0"/>
              <a:t>printed</a:t>
            </a:r>
          </a:p>
          <a:p>
            <a:endParaRPr lang="en-US" dirty="0"/>
          </a:p>
          <a:p>
            <a:r>
              <a:rPr lang="en-US" dirty="0"/>
              <a:t>For example, words can be </a:t>
            </a:r>
            <a:r>
              <a:rPr lang="en-US" b="1" dirty="0">
                <a:solidFill>
                  <a:srgbClr val="FFFF00"/>
                </a:solidFill>
              </a:rPr>
              <a:t>Bold</a:t>
            </a:r>
            <a:r>
              <a:rPr lang="en-US" dirty="0"/>
              <a:t>,</a:t>
            </a:r>
            <a:r>
              <a:rPr lang="en-US" b="1" dirty="0"/>
              <a:t> </a:t>
            </a:r>
            <a:r>
              <a:rPr lang="en-US" i="1" dirty="0">
                <a:solidFill>
                  <a:srgbClr val="FFFF00"/>
                </a:solidFill>
              </a:rPr>
              <a:t>italicized</a:t>
            </a:r>
            <a:r>
              <a:rPr lang="en-US" i="1" dirty="0"/>
              <a:t>, </a:t>
            </a:r>
            <a:r>
              <a:rPr lang="en-US" dirty="0"/>
              <a:t>or </a:t>
            </a:r>
            <a:r>
              <a:rPr lang="en-US" u="sng" dirty="0">
                <a:solidFill>
                  <a:srgbClr val="FFFF00"/>
                </a:solidFill>
              </a:rPr>
              <a:t>underlined</a:t>
            </a:r>
            <a:endParaRPr lang="en-US" dirty="0">
              <a:solidFill>
                <a:srgbClr val="FFFF00"/>
              </a:solidFill>
            </a:endParaRPr>
          </a:p>
          <a:p>
            <a:endParaRPr lang="en-US" dirty="0" smtClean="0"/>
          </a:p>
          <a:p>
            <a:r>
              <a:rPr lang="en-US" dirty="0" smtClean="0"/>
              <a:t>Typesetting </a:t>
            </a:r>
            <a:r>
              <a:rPr lang="en-US" dirty="0"/>
              <a:t>only effects the </a:t>
            </a:r>
            <a:r>
              <a:rPr lang="en-US" dirty="0">
                <a:solidFill>
                  <a:srgbClr val="FFFF00"/>
                </a:solidFill>
              </a:rPr>
              <a:t>printing</a:t>
            </a:r>
            <a:r>
              <a:rPr lang="en-US" dirty="0"/>
              <a:t> of specific phrases or words, and not </a:t>
            </a:r>
            <a:r>
              <a:rPr lang="en-US" dirty="0">
                <a:solidFill>
                  <a:srgbClr val="FFFF00"/>
                </a:solidFill>
              </a:rPr>
              <a:t>categories</a:t>
            </a:r>
            <a:r>
              <a:rPr lang="en-US" dirty="0"/>
              <a:t> of phrases or words</a:t>
            </a:r>
          </a:p>
        </p:txBody>
      </p:sp>
    </p:spTree>
    <p:extLst>
      <p:ext uri="{BB962C8B-B14F-4D97-AF65-F5344CB8AC3E}">
        <p14:creationId xmlns:p14="http://schemas.microsoft.com/office/powerpoint/2010/main" val="24176479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2FC0946-BA1E-4404-AF84-8B97358E9973}"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673982F4-9AAA-4CA3-9A6B-30ACBD79BCA4}" type="slidenum">
              <a:rPr lang="en-US"/>
              <a:pPr/>
              <a:t>12</a:t>
            </a:fld>
            <a:endParaRPr lang="en-US"/>
          </a:p>
        </p:txBody>
      </p:sp>
      <p:sp>
        <p:nvSpPr>
          <p:cNvPr id="144386" name="Rectangle 2"/>
          <p:cNvSpPr>
            <a:spLocks noGrp="1" noChangeArrowheads="1"/>
          </p:cNvSpPr>
          <p:nvPr>
            <p:ph type="title"/>
          </p:nvPr>
        </p:nvSpPr>
        <p:spPr/>
        <p:txBody>
          <a:bodyPr/>
          <a:lstStyle/>
          <a:p>
            <a:r>
              <a:rPr lang="en-US" sz="3200" dirty="0"/>
              <a:t>Markup </a:t>
            </a:r>
            <a:r>
              <a:rPr lang="en-US" sz="3200" dirty="0" smtClean="0"/>
              <a:t>Languages</a:t>
            </a:r>
            <a:r>
              <a:rPr lang="en-US" dirty="0" smtClean="0"/>
              <a:t>–Semantic Tags</a:t>
            </a:r>
            <a:endParaRPr lang="en-US" dirty="0"/>
          </a:p>
        </p:txBody>
      </p:sp>
      <p:sp>
        <p:nvSpPr>
          <p:cNvPr id="144387" name="Rectangle 3"/>
          <p:cNvSpPr>
            <a:spLocks noGrp="1" noChangeArrowheads="1"/>
          </p:cNvSpPr>
          <p:nvPr>
            <p:ph type="body" idx="1"/>
          </p:nvPr>
        </p:nvSpPr>
        <p:spPr>
          <a:xfrm>
            <a:off x="95416" y="1097280"/>
            <a:ext cx="8985519" cy="5430520"/>
          </a:xfrm>
        </p:spPr>
        <p:txBody>
          <a:bodyPr/>
          <a:lstStyle/>
          <a:p>
            <a:r>
              <a:rPr lang="en-US" dirty="0"/>
              <a:t>Markup languages can be used to </a:t>
            </a:r>
            <a:r>
              <a:rPr lang="en-US" dirty="0">
                <a:solidFill>
                  <a:srgbClr val="FFFF00"/>
                </a:solidFill>
              </a:rPr>
              <a:t>logically organize</a:t>
            </a:r>
            <a:r>
              <a:rPr lang="en-US" dirty="0"/>
              <a:t> the contents of a document </a:t>
            </a:r>
          </a:p>
          <a:p>
            <a:endParaRPr lang="en-US" dirty="0"/>
          </a:p>
          <a:p>
            <a:r>
              <a:rPr lang="en-US" dirty="0"/>
              <a:t>For example, a document representing a </a:t>
            </a:r>
            <a:r>
              <a:rPr lang="en-US" dirty="0">
                <a:solidFill>
                  <a:srgbClr val="FFFF00"/>
                </a:solidFill>
              </a:rPr>
              <a:t>book</a:t>
            </a:r>
            <a:r>
              <a:rPr lang="en-US" dirty="0"/>
              <a:t> can contain the following organizational </a:t>
            </a:r>
            <a:r>
              <a:rPr lang="en-US" dirty="0" smtClean="0"/>
              <a:t>tags :</a:t>
            </a:r>
            <a:endParaRPr lang="en-US" dirty="0"/>
          </a:p>
          <a:p>
            <a:pPr lvl="1"/>
            <a:r>
              <a:rPr lang="en-US" dirty="0"/>
              <a:t>Title</a:t>
            </a:r>
          </a:p>
          <a:p>
            <a:pPr lvl="1"/>
            <a:r>
              <a:rPr lang="en-US" dirty="0"/>
              <a:t>Chapter headings</a:t>
            </a:r>
          </a:p>
          <a:p>
            <a:pPr lvl="1"/>
            <a:r>
              <a:rPr lang="en-US" dirty="0"/>
              <a:t>Section headings</a:t>
            </a:r>
          </a:p>
        </p:txBody>
      </p:sp>
    </p:spTree>
    <p:extLst>
      <p:ext uri="{BB962C8B-B14F-4D97-AF65-F5344CB8AC3E}">
        <p14:creationId xmlns:p14="http://schemas.microsoft.com/office/powerpoint/2010/main" val="1041732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9865639-5B6B-40CA-92D9-E0C5012D855F}"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696E497F-B257-4BFA-B4FE-CD9B45B04BC4}" type="slidenum">
              <a:rPr lang="en-US"/>
              <a:pPr/>
              <a:t>13</a:t>
            </a:fld>
            <a:endParaRPr lang="en-US"/>
          </a:p>
        </p:txBody>
      </p:sp>
      <p:sp>
        <p:nvSpPr>
          <p:cNvPr id="145410" name="Rectangle 2"/>
          <p:cNvSpPr>
            <a:spLocks noGrp="1" noChangeArrowheads="1"/>
          </p:cNvSpPr>
          <p:nvPr>
            <p:ph type="title"/>
          </p:nvPr>
        </p:nvSpPr>
        <p:spPr/>
        <p:txBody>
          <a:bodyPr/>
          <a:lstStyle/>
          <a:p>
            <a:r>
              <a:rPr lang="en-US" dirty="0"/>
              <a:t>M</a:t>
            </a:r>
            <a:r>
              <a:rPr lang="en-US" sz="3200" dirty="0"/>
              <a:t>arkup </a:t>
            </a:r>
            <a:r>
              <a:rPr lang="en-US" dirty="0" smtClean="0"/>
              <a:t>L</a:t>
            </a:r>
            <a:r>
              <a:rPr lang="en-US" sz="3200" dirty="0" smtClean="0"/>
              <a:t>anguages</a:t>
            </a:r>
            <a:r>
              <a:rPr lang="en-US" dirty="0" smtClean="0"/>
              <a:t>–Semantic Tags</a:t>
            </a:r>
            <a:endParaRPr lang="en-US" dirty="0"/>
          </a:p>
        </p:txBody>
      </p:sp>
      <p:sp>
        <p:nvSpPr>
          <p:cNvPr id="145411" name="Rectangle 3"/>
          <p:cNvSpPr>
            <a:spLocks noGrp="1" noChangeArrowheads="1"/>
          </p:cNvSpPr>
          <p:nvPr>
            <p:ph type="body" idx="1"/>
          </p:nvPr>
        </p:nvSpPr>
        <p:spPr>
          <a:xfrm>
            <a:off x="114300" y="1066800"/>
            <a:ext cx="8915400" cy="5562600"/>
          </a:xfrm>
        </p:spPr>
        <p:txBody>
          <a:bodyPr/>
          <a:lstStyle/>
          <a:p>
            <a:r>
              <a:rPr lang="en-US" dirty="0"/>
              <a:t>A </a:t>
            </a:r>
            <a:r>
              <a:rPr lang="en-US" u="sng" dirty="0">
                <a:solidFill>
                  <a:srgbClr val="FFFF00"/>
                </a:solidFill>
              </a:rPr>
              <a:t>markup language</a:t>
            </a:r>
            <a:r>
              <a:rPr lang="en-US" dirty="0"/>
              <a:t> can also provide </a:t>
            </a:r>
            <a:r>
              <a:rPr lang="en-US" dirty="0">
                <a:solidFill>
                  <a:srgbClr val="FFFF00"/>
                </a:solidFill>
              </a:rPr>
              <a:t>semantic</a:t>
            </a:r>
            <a:r>
              <a:rPr lang="en-US" dirty="0"/>
              <a:t> information (</a:t>
            </a:r>
            <a:r>
              <a:rPr lang="en-US" i="1" dirty="0"/>
              <a:t>meta-data</a:t>
            </a:r>
            <a:r>
              <a:rPr lang="en-US" dirty="0"/>
              <a:t>) about the text in a document</a:t>
            </a:r>
          </a:p>
          <a:p>
            <a:pPr lvl="1"/>
            <a:r>
              <a:rPr lang="en-US" dirty="0" smtClean="0"/>
              <a:t>Examples :  </a:t>
            </a:r>
            <a:r>
              <a:rPr lang="en-US" i="1" dirty="0"/>
              <a:t>First name, Last name, Phone number</a:t>
            </a:r>
          </a:p>
          <a:p>
            <a:pPr lvl="1"/>
            <a:endParaRPr lang="en-US" i="1" dirty="0"/>
          </a:p>
          <a:p>
            <a:r>
              <a:rPr lang="en-US" dirty="0">
                <a:solidFill>
                  <a:srgbClr val="FFFF00"/>
                </a:solidFill>
              </a:rPr>
              <a:t>Semantic tags</a:t>
            </a:r>
            <a:r>
              <a:rPr lang="en-US" dirty="0"/>
              <a:t> can improve the accuracy of document queries </a:t>
            </a:r>
          </a:p>
          <a:p>
            <a:pPr lvl="1"/>
            <a:r>
              <a:rPr lang="en-US" dirty="0"/>
              <a:t>Documents can be </a:t>
            </a:r>
            <a:r>
              <a:rPr lang="en-US" dirty="0">
                <a:solidFill>
                  <a:srgbClr val="FFFF00"/>
                </a:solidFill>
              </a:rPr>
              <a:t>searched</a:t>
            </a:r>
            <a:r>
              <a:rPr lang="en-US" dirty="0"/>
              <a:t> using their tag assignments rather than the plain-text contents</a:t>
            </a:r>
          </a:p>
        </p:txBody>
      </p:sp>
    </p:spTree>
    <p:extLst>
      <p:ext uri="{BB962C8B-B14F-4D97-AF65-F5344CB8AC3E}">
        <p14:creationId xmlns:p14="http://schemas.microsoft.com/office/powerpoint/2010/main" val="68575759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B96834-1FD5-4AD7-97D5-77A4C3DECC02}"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D4362A85-752A-48F0-9999-FD77E6AA86D6}" type="slidenum">
              <a:rPr lang="en-US"/>
              <a:pPr/>
              <a:t>14</a:t>
            </a:fld>
            <a:endParaRPr lang="en-US"/>
          </a:p>
        </p:txBody>
      </p:sp>
      <p:sp>
        <p:nvSpPr>
          <p:cNvPr id="146434" name="Rectangle 2"/>
          <p:cNvSpPr>
            <a:spLocks noGrp="1" noChangeArrowheads="1"/>
          </p:cNvSpPr>
          <p:nvPr>
            <p:ph type="title"/>
          </p:nvPr>
        </p:nvSpPr>
        <p:spPr/>
        <p:txBody>
          <a:bodyPr/>
          <a:lstStyle/>
          <a:p>
            <a:r>
              <a:rPr lang="en-US" dirty="0" smtClean="0"/>
              <a:t>M</a:t>
            </a:r>
            <a:r>
              <a:rPr lang="en-US" sz="3200" dirty="0" smtClean="0"/>
              <a:t>arkup </a:t>
            </a:r>
            <a:r>
              <a:rPr lang="en-US" dirty="0" smtClean="0"/>
              <a:t>L</a:t>
            </a:r>
            <a:r>
              <a:rPr lang="en-US" sz="3200" dirty="0" smtClean="0"/>
              <a:t>anguages</a:t>
            </a:r>
            <a:r>
              <a:rPr lang="en-US" dirty="0" smtClean="0"/>
              <a:t>–Semantic Tags</a:t>
            </a:r>
            <a:endParaRPr lang="en-US" dirty="0"/>
          </a:p>
        </p:txBody>
      </p:sp>
      <p:sp>
        <p:nvSpPr>
          <p:cNvPr id="146435" name="Rectangle 3"/>
          <p:cNvSpPr>
            <a:spLocks noGrp="1" noChangeArrowheads="1"/>
          </p:cNvSpPr>
          <p:nvPr>
            <p:ph type="body" idx="1"/>
          </p:nvPr>
        </p:nvSpPr>
        <p:spPr/>
        <p:txBody>
          <a:bodyPr/>
          <a:lstStyle/>
          <a:p>
            <a:r>
              <a:rPr lang="en-US" sz="3200" dirty="0"/>
              <a:t>Use </a:t>
            </a:r>
            <a:r>
              <a:rPr lang="en-US" sz="3200" dirty="0">
                <a:solidFill>
                  <a:srgbClr val="FFFF00"/>
                </a:solidFill>
              </a:rPr>
              <a:t>semantic tags</a:t>
            </a:r>
            <a:r>
              <a:rPr lang="en-US" sz="3200" dirty="0"/>
              <a:t> to define the hierarchical structure of the document</a:t>
            </a:r>
          </a:p>
          <a:p>
            <a:pPr lvl="1"/>
            <a:r>
              <a:rPr lang="en-US" sz="2800" dirty="0">
                <a:solidFill>
                  <a:schemeClr val="accent1">
                    <a:lumMod val="60000"/>
                    <a:lumOff val="40000"/>
                  </a:schemeClr>
                </a:solidFill>
                <a:latin typeface="Arial" pitchFamily="34" charset="0"/>
                <a:cs typeface="Arial" pitchFamily="34" charset="0"/>
              </a:rPr>
              <a:t>Author</a:t>
            </a:r>
          </a:p>
          <a:p>
            <a:pPr lvl="2"/>
            <a:r>
              <a:rPr lang="en-US" sz="2400" dirty="0">
                <a:solidFill>
                  <a:schemeClr val="accent1">
                    <a:lumMod val="60000"/>
                    <a:lumOff val="40000"/>
                  </a:schemeClr>
                </a:solidFill>
                <a:latin typeface="Arial" pitchFamily="34" charset="0"/>
                <a:cs typeface="Arial" pitchFamily="34" charset="0"/>
              </a:rPr>
              <a:t>First name</a:t>
            </a:r>
          </a:p>
          <a:p>
            <a:pPr lvl="2"/>
            <a:r>
              <a:rPr lang="en-US" sz="2400" dirty="0">
                <a:solidFill>
                  <a:schemeClr val="accent1">
                    <a:lumMod val="60000"/>
                    <a:lumOff val="40000"/>
                  </a:schemeClr>
                </a:solidFill>
                <a:latin typeface="Arial" pitchFamily="34" charset="0"/>
                <a:cs typeface="Arial" pitchFamily="34" charset="0"/>
              </a:rPr>
              <a:t>Last name</a:t>
            </a:r>
          </a:p>
          <a:p>
            <a:pPr lvl="1"/>
            <a:r>
              <a:rPr lang="en-US" sz="2800" dirty="0">
                <a:solidFill>
                  <a:schemeClr val="accent1">
                    <a:lumMod val="60000"/>
                    <a:lumOff val="40000"/>
                  </a:schemeClr>
                </a:solidFill>
                <a:latin typeface="Arial" pitchFamily="34" charset="0"/>
                <a:cs typeface="Arial" pitchFamily="34" charset="0"/>
              </a:rPr>
              <a:t>Publisher</a:t>
            </a:r>
          </a:p>
          <a:p>
            <a:pPr lvl="2"/>
            <a:r>
              <a:rPr lang="en-US" sz="2400" dirty="0">
                <a:solidFill>
                  <a:schemeClr val="accent1">
                    <a:lumMod val="60000"/>
                    <a:lumOff val="40000"/>
                  </a:schemeClr>
                </a:solidFill>
                <a:latin typeface="Arial" pitchFamily="34" charset="0"/>
                <a:cs typeface="Arial" pitchFamily="34" charset="0"/>
              </a:rPr>
              <a:t>Name</a:t>
            </a:r>
          </a:p>
          <a:p>
            <a:pPr lvl="2"/>
            <a:r>
              <a:rPr lang="en-US" sz="2400" dirty="0">
                <a:solidFill>
                  <a:schemeClr val="accent1">
                    <a:lumMod val="60000"/>
                    <a:lumOff val="40000"/>
                  </a:schemeClr>
                </a:solidFill>
                <a:latin typeface="Arial" pitchFamily="34" charset="0"/>
                <a:cs typeface="Arial" pitchFamily="34" charset="0"/>
              </a:rPr>
              <a:t>Address</a:t>
            </a:r>
          </a:p>
        </p:txBody>
      </p:sp>
    </p:spTree>
    <p:extLst>
      <p:ext uri="{BB962C8B-B14F-4D97-AF65-F5344CB8AC3E}">
        <p14:creationId xmlns:p14="http://schemas.microsoft.com/office/powerpoint/2010/main" val="90683380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7CB02AD-0A47-42DA-9D0C-52CD244BBDA7}"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0E899063-D575-410A-96C2-9D8833F8BF48}" type="slidenum">
              <a:rPr lang="en-US"/>
              <a:pPr/>
              <a:t>15</a:t>
            </a:fld>
            <a:endParaRPr lang="en-US"/>
          </a:p>
        </p:txBody>
      </p:sp>
      <p:sp>
        <p:nvSpPr>
          <p:cNvPr id="147458" name="Rectangle 2"/>
          <p:cNvSpPr>
            <a:spLocks noGrp="1" noChangeArrowheads="1"/>
          </p:cNvSpPr>
          <p:nvPr>
            <p:ph type="title"/>
          </p:nvPr>
        </p:nvSpPr>
        <p:spPr/>
        <p:txBody>
          <a:bodyPr/>
          <a:lstStyle/>
          <a:p>
            <a:r>
              <a:rPr lang="en-US" dirty="0"/>
              <a:t>Markup </a:t>
            </a:r>
            <a:r>
              <a:rPr lang="en-US" dirty="0" smtClean="0"/>
              <a:t>Languages </a:t>
            </a:r>
            <a:r>
              <a:rPr lang="en-US" dirty="0"/>
              <a:t>– Examples</a:t>
            </a:r>
          </a:p>
        </p:txBody>
      </p:sp>
      <p:sp>
        <p:nvSpPr>
          <p:cNvPr id="147459" name="Rectangle 3"/>
          <p:cNvSpPr>
            <a:spLocks noGrp="1" noChangeArrowheads="1"/>
          </p:cNvSpPr>
          <p:nvPr>
            <p:ph type="body" idx="1"/>
          </p:nvPr>
        </p:nvSpPr>
        <p:spPr/>
        <p:txBody>
          <a:bodyPr/>
          <a:lstStyle/>
          <a:p>
            <a:r>
              <a:rPr lang="en-US" sz="3200" dirty="0"/>
              <a:t>Typesetting tags</a:t>
            </a:r>
          </a:p>
          <a:p>
            <a:pPr lvl="1">
              <a:buFontTx/>
              <a:buNone/>
            </a:pPr>
            <a:r>
              <a:rPr lang="en-US" i="1" dirty="0">
                <a:solidFill>
                  <a:schemeClr val="accent1">
                    <a:lumMod val="60000"/>
                    <a:lumOff val="40000"/>
                  </a:schemeClr>
                </a:solidFill>
                <a:latin typeface="Arial" pitchFamily="34" charset="0"/>
                <a:cs typeface="Arial" pitchFamily="34" charset="0"/>
              </a:rPr>
              <a:t>&lt;bold&gt;</a:t>
            </a:r>
            <a:r>
              <a:rPr lang="en-US" i="1" dirty="0">
                <a:latin typeface="Arial" pitchFamily="34" charset="0"/>
                <a:cs typeface="Arial" pitchFamily="34" charset="0"/>
              </a:rPr>
              <a:t> </a:t>
            </a:r>
            <a:r>
              <a:rPr lang="en-US" b="1" dirty="0">
                <a:solidFill>
                  <a:srgbClr val="FFFF00"/>
                </a:solidFill>
                <a:latin typeface="Arial" pitchFamily="34" charset="0"/>
                <a:cs typeface="Arial" pitchFamily="34" charset="0"/>
              </a:rPr>
              <a:t>Chapter 1</a:t>
            </a:r>
            <a:r>
              <a:rPr lang="en-US" i="1" dirty="0">
                <a:latin typeface="Arial" pitchFamily="34" charset="0"/>
                <a:cs typeface="Arial" pitchFamily="34" charset="0"/>
              </a:rPr>
              <a:t> </a:t>
            </a:r>
            <a:r>
              <a:rPr lang="en-US" i="1" dirty="0">
                <a:solidFill>
                  <a:schemeClr val="accent1">
                    <a:lumMod val="60000"/>
                    <a:lumOff val="40000"/>
                  </a:schemeClr>
                </a:solidFill>
                <a:latin typeface="Arial" pitchFamily="34" charset="0"/>
                <a:cs typeface="Arial" pitchFamily="34" charset="0"/>
              </a:rPr>
              <a:t>&lt;/bold&gt;</a:t>
            </a:r>
          </a:p>
          <a:p>
            <a:pPr lvl="1">
              <a:buFontTx/>
              <a:buNone/>
            </a:pPr>
            <a:r>
              <a:rPr lang="en-US" i="1" dirty="0">
                <a:solidFill>
                  <a:schemeClr val="accent1">
                    <a:lumMod val="60000"/>
                    <a:lumOff val="40000"/>
                  </a:schemeClr>
                </a:solidFill>
                <a:latin typeface="Arial" pitchFamily="34" charset="0"/>
                <a:cs typeface="Arial" pitchFamily="34" charset="0"/>
              </a:rPr>
              <a:t>&lt;italic&gt;</a:t>
            </a:r>
            <a:r>
              <a:rPr lang="en-US" i="1" dirty="0">
                <a:latin typeface="Arial" pitchFamily="34" charset="0"/>
                <a:cs typeface="Arial" pitchFamily="34" charset="0"/>
              </a:rPr>
              <a:t> </a:t>
            </a:r>
            <a:r>
              <a:rPr lang="en-US" i="1" dirty="0">
                <a:solidFill>
                  <a:srgbClr val="FFFF00"/>
                </a:solidFill>
                <a:latin typeface="Arial" pitchFamily="34" charset="0"/>
                <a:cs typeface="Arial" pitchFamily="34" charset="0"/>
              </a:rPr>
              <a:t>Background</a:t>
            </a:r>
            <a:r>
              <a:rPr lang="en-US" i="1" dirty="0">
                <a:latin typeface="Arial" pitchFamily="34" charset="0"/>
                <a:cs typeface="Arial" pitchFamily="34" charset="0"/>
              </a:rPr>
              <a:t> </a:t>
            </a:r>
            <a:r>
              <a:rPr lang="en-US" i="1" dirty="0">
                <a:solidFill>
                  <a:schemeClr val="accent1">
                    <a:lumMod val="60000"/>
                    <a:lumOff val="40000"/>
                  </a:schemeClr>
                </a:solidFill>
                <a:latin typeface="Arial" pitchFamily="34" charset="0"/>
                <a:cs typeface="Arial" pitchFamily="34" charset="0"/>
              </a:rPr>
              <a:t>&lt;/italic&gt;</a:t>
            </a:r>
          </a:p>
          <a:p>
            <a:pPr lvl="1">
              <a:buFontTx/>
              <a:buNone/>
            </a:pPr>
            <a:r>
              <a:rPr lang="en-US" i="1" dirty="0">
                <a:solidFill>
                  <a:schemeClr val="accent1">
                    <a:lumMod val="60000"/>
                    <a:lumOff val="40000"/>
                  </a:schemeClr>
                </a:solidFill>
                <a:latin typeface="Arial" pitchFamily="34" charset="0"/>
                <a:cs typeface="Arial" pitchFamily="34" charset="0"/>
              </a:rPr>
              <a:t>&lt;underline&gt;</a:t>
            </a:r>
            <a:r>
              <a:rPr lang="en-US" i="1" dirty="0">
                <a:latin typeface="Arial" pitchFamily="34" charset="0"/>
                <a:cs typeface="Arial" pitchFamily="34" charset="0"/>
              </a:rPr>
              <a:t> </a:t>
            </a:r>
            <a:r>
              <a:rPr lang="en-US" u="sng" dirty="0">
                <a:solidFill>
                  <a:srgbClr val="FFFF00"/>
                </a:solidFill>
                <a:latin typeface="Arial" pitchFamily="34" charset="0"/>
                <a:cs typeface="Arial" pitchFamily="34" charset="0"/>
              </a:rPr>
              <a:t>Important text</a:t>
            </a:r>
            <a:r>
              <a:rPr lang="en-US" i="1" dirty="0">
                <a:latin typeface="Arial" pitchFamily="34" charset="0"/>
                <a:cs typeface="Arial" pitchFamily="34" charset="0"/>
              </a:rPr>
              <a:t> </a:t>
            </a:r>
            <a:r>
              <a:rPr lang="en-US" i="1" dirty="0">
                <a:solidFill>
                  <a:schemeClr val="accent1">
                    <a:lumMod val="60000"/>
                    <a:lumOff val="40000"/>
                  </a:schemeClr>
                </a:solidFill>
                <a:latin typeface="Arial" pitchFamily="34" charset="0"/>
                <a:cs typeface="Arial" pitchFamily="34" charset="0"/>
              </a:rPr>
              <a:t>&lt;/underline&gt;</a:t>
            </a:r>
            <a:endParaRPr lang="en-US" sz="2800" dirty="0">
              <a:solidFill>
                <a:schemeClr val="accent1">
                  <a:lumMod val="60000"/>
                  <a:lumOff val="40000"/>
                </a:schemeClr>
              </a:solidFill>
              <a:latin typeface="Arial" pitchFamily="34" charset="0"/>
              <a:cs typeface="Arial" pitchFamily="34" charset="0"/>
            </a:endParaRPr>
          </a:p>
          <a:p>
            <a:endParaRPr lang="en-US" sz="3200" dirty="0"/>
          </a:p>
          <a:p>
            <a:r>
              <a:rPr lang="en-US" sz="3200" dirty="0"/>
              <a:t>Semantic tags</a:t>
            </a:r>
          </a:p>
          <a:p>
            <a:pPr lvl="1">
              <a:buFontTx/>
              <a:buNone/>
            </a:pPr>
            <a:r>
              <a:rPr lang="en-US" i="1" dirty="0">
                <a:solidFill>
                  <a:schemeClr val="accent1">
                    <a:lumMod val="60000"/>
                    <a:lumOff val="40000"/>
                  </a:schemeClr>
                </a:solidFill>
                <a:latin typeface="Arial" pitchFamily="34" charset="0"/>
                <a:cs typeface="Arial" pitchFamily="34" charset="0"/>
              </a:rPr>
              <a:t>&lt;first name&gt;</a:t>
            </a:r>
            <a:r>
              <a:rPr lang="en-US" i="1" dirty="0">
                <a:latin typeface="Arial" pitchFamily="34" charset="0"/>
                <a:cs typeface="Arial" pitchFamily="34" charset="0"/>
              </a:rPr>
              <a:t> </a:t>
            </a:r>
            <a:r>
              <a:rPr lang="en-US" i="1" dirty="0">
                <a:solidFill>
                  <a:srgbClr val="FFFF00"/>
                </a:solidFill>
                <a:latin typeface="Arial" pitchFamily="34" charset="0"/>
                <a:cs typeface="Arial" pitchFamily="34" charset="0"/>
              </a:rPr>
              <a:t>Steffi</a:t>
            </a:r>
            <a:r>
              <a:rPr lang="en-US" i="1" dirty="0">
                <a:latin typeface="Arial" pitchFamily="34" charset="0"/>
                <a:cs typeface="Arial" pitchFamily="34" charset="0"/>
              </a:rPr>
              <a:t> </a:t>
            </a:r>
            <a:r>
              <a:rPr lang="en-US" i="1" dirty="0">
                <a:solidFill>
                  <a:schemeClr val="accent1">
                    <a:lumMod val="60000"/>
                    <a:lumOff val="40000"/>
                  </a:schemeClr>
                </a:solidFill>
                <a:latin typeface="Arial" pitchFamily="34" charset="0"/>
                <a:cs typeface="Arial" pitchFamily="34" charset="0"/>
              </a:rPr>
              <a:t>&lt;/first name&gt;</a:t>
            </a:r>
          </a:p>
          <a:p>
            <a:pPr lvl="1">
              <a:buFontTx/>
              <a:buNone/>
            </a:pPr>
            <a:r>
              <a:rPr lang="en-US" i="1" dirty="0">
                <a:solidFill>
                  <a:schemeClr val="accent1">
                    <a:lumMod val="60000"/>
                    <a:lumOff val="40000"/>
                  </a:schemeClr>
                </a:solidFill>
                <a:latin typeface="Arial" pitchFamily="34" charset="0"/>
                <a:cs typeface="Arial" pitchFamily="34" charset="0"/>
              </a:rPr>
              <a:t>&lt;last name&gt;</a:t>
            </a:r>
            <a:r>
              <a:rPr lang="en-US" i="1" dirty="0">
                <a:latin typeface="Arial" pitchFamily="34" charset="0"/>
                <a:cs typeface="Arial" pitchFamily="34" charset="0"/>
              </a:rPr>
              <a:t> </a:t>
            </a:r>
            <a:r>
              <a:rPr lang="en-US" i="1" dirty="0">
                <a:solidFill>
                  <a:srgbClr val="FFFF00"/>
                </a:solidFill>
                <a:latin typeface="Arial" pitchFamily="34" charset="0"/>
                <a:cs typeface="Arial" pitchFamily="34" charset="0"/>
              </a:rPr>
              <a:t>Offutt</a:t>
            </a:r>
            <a:r>
              <a:rPr lang="en-US" i="1" dirty="0">
                <a:latin typeface="Arial" pitchFamily="34" charset="0"/>
                <a:cs typeface="Arial" pitchFamily="34" charset="0"/>
              </a:rPr>
              <a:t> </a:t>
            </a:r>
            <a:r>
              <a:rPr lang="en-US" i="1" dirty="0">
                <a:solidFill>
                  <a:schemeClr val="accent1">
                    <a:lumMod val="60000"/>
                    <a:lumOff val="40000"/>
                  </a:schemeClr>
                </a:solidFill>
                <a:latin typeface="Arial" pitchFamily="34" charset="0"/>
                <a:cs typeface="Arial" pitchFamily="34" charset="0"/>
              </a:rPr>
              <a:t>&lt;/last name&gt;</a:t>
            </a:r>
          </a:p>
          <a:p>
            <a:pPr lvl="1">
              <a:buFontTx/>
              <a:buNone/>
            </a:pPr>
            <a:r>
              <a:rPr lang="en-US" i="1" dirty="0">
                <a:solidFill>
                  <a:schemeClr val="accent1">
                    <a:lumMod val="60000"/>
                    <a:lumOff val="40000"/>
                  </a:schemeClr>
                </a:solidFill>
                <a:latin typeface="Arial" pitchFamily="34" charset="0"/>
                <a:cs typeface="Arial" pitchFamily="34" charset="0"/>
              </a:rPr>
              <a:t>&lt;phone number&gt; </a:t>
            </a:r>
            <a:r>
              <a:rPr lang="en-US" i="1" dirty="0">
                <a:solidFill>
                  <a:srgbClr val="FFFF00"/>
                </a:solidFill>
                <a:latin typeface="Arial" pitchFamily="34" charset="0"/>
                <a:cs typeface="Arial" pitchFamily="34" charset="0"/>
              </a:rPr>
              <a:t>703-123-1234</a:t>
            </a:r>
            <a:r>
              <a:rPr lang="en-US" i="1" dirty="0">
                <a:latin typeface="Arial" pitchFamily="34" charset="0"/>
                <a:cs typeface="Arial" pitchFamily="34" charset="0"/>
              </a:rPr>
              <a:t> </a:t>
            </a:r>
            <a:r>
              <a:rPr lang="en-US" i="1" dirty="0">
                <a:solidFill>
                  <a:schemeClr val="accent1">
                    <a:lumMod val="60000"/>
                    <a:lumOff val="40000"/>
                  </a:schemeClr>
                </a:solidFill>
                <a:latin typeface="Arial" pitchFamily="34" charset="0"/>
                <a:cs typeface="Arial" pitchFamily="34" charset="0"/>
              </a:rPr>
              <a:t>&lt;/phone number&gt;</a:t>
            </a:r>
            <a:endParaRPr lang="en-US" sz="2000" i="1"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14031963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6118ED8-F758-4BA9-88B8-D0A49D493365}"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A327A19D-A159-4BD9-B4D1-795BCF2802DC}" type="slidenum">
              <a:rPr lang="en-US"/>
              <a:pPr/>
              <a:t>16</a:t>
            </a:fld>
            <a:endParaRPr lang="en-US"/>
          </a:p>
        </p:txBody>
      </p:sp>
      <p:sp>
        <p:nvSpPr>
          <p:cNvPr id="148482" name="Rectangle 2"/>
          <p:cNvSpPr>
            <a:spLocks noGrp="1" noChangeArrowheads="1"/>
          </p:cNvSpPr>
          <p:nvPr>
            <p:ph type="title"/>
          </p:nvPr>
        </p:nvSpPr>
        <p:spPr/>
        <p:txBody>
          <a:bodyPr/>
          <a:lstStyle/>
          <a:p>
            <a:r>
              <a:rPr lang="en-US"/>
              <a:t>SGML</a:t>
            </a:r>
          </a:p>
        </p:txBody>
      </p:sp>
      <p:sp>
        <p:nvSpPr>
          <p:cNvPr id="148483" name="Rectangle 3"/>
          <p:cNvSpPr>
            <a:spLocks noGrp="1" noChangeArrowheads="1"/>
          </p:cNvSpPr>
          <p:nvPr>
            <p:ph type="body" idx="1"/>
          </p:nvPr>
        </p:nvSpPr>
        <p:spPr/>
        <p:txBody>
          <a:bodyPr/>
          <a:lstStyle/>
          <a:p>
            <a:r>
              <a:rPr lang="en-US" dirty="0" smtClean="0"/>
              <a:t> </a:t>
            </a:r>
            <a:r>
              <a:rPr lang="en-US" dirty="0" smtClean="0">
                <a:solidFill>
                  <a:srgbClr val="FFFF00"/>
                </a:solidFill>
              </a:rPr>
              <a:t>SGML</a:t>
            </a:r>
            <a:r>
              <a:rPr lang="en-US" dirty="0" smtClean="0"/>
              <a:t> — Standard </a:t>
            </a:r>
            <a:r>
              <a:rPr lang="en-US" dirty="0"/>
              <a:t>Generalized Markup </a:t>
            </a:r>
            <a:r>
              <a:rPr lang="en-US" dirty="0" smtClean="0"/>
              <a:t>Language</a:t>
            </a:r>
          </a:p>
          <a:p>
            <a:pPr lvl="1"/>
            <a:endParaRPr lang="en-US" dirty="0"/>
          </a:p>
          <a:p>
            <a:r>
              <a:rPr lang="en-US" dirty="0" smtClean="0"/>
              <a:t> Set </a:t>
            </a:r>
            <a:r>
              <a:rPr lang="en-US" dirty="0"/>
              <a:t>up by the </a:t>
            </a:r>
            <a:r>
              <a:rPr lang="en-US" dirty="0">
                <a:solidFill>
                  <a:srgbClr val="FFFF00"/>
                </a:solidFill>
              </a:rPr>
              <a:t>ISO</a:t>
            </a:r>
            <a:r>
              <a:rPr lang="en-US" dirty="0"/>
              <a:t> in </a:t>
            </a:r>
            <a:r>
              <a:rPr lang="en-US" dirty="0" smtClean="0"/>
              <a:t>1986</a:t>
            </a:r>
          </a:p>
          <a:p>
            <a:pPr lvl="1"/>
            <a:endParaRPr lang="en-US" dirty="0"/>
          </a:p>
          <a:p>
            <a:r>
              <a:rPr lang="en-US" dirty="0" smtClean="0"/>
              <a:t> </a:t>
            </a:r>
            <a:r>
              <a:rPr lang="en-US" dirty="0" smtClean="0">
                <a:solidFill>
                  <a:srgbClr val="FFFF00"/>
                </a:solidFill>
              </a:rPr>
              <a:t>Super </a:t>
            </a:r>
            <a:r>
              <a:rPr lang="en-US" dirty="0">
                <a:solidFill>
                  <a:srgbClr val="FFFF00"/>
                </a:solidFill>
              </a:rPr>
              <a:t>set</a:t>
            </a:r>
            <a:r>
              <a:rPr lang="en-US" dirty="0"/>
              <a:t> of all markup languages – includes all the features of every markup language derived from </a:t>
            </a:r>
            <a:r>
              <a:rPr lang="en-US" dirty="0" smtClean="0"/>
              <a:t>it</a:t>
            </a:r>
          </a:p>
          <a:p>
            <a:pPr lvl="1"/>
            <a:endParaRPr lang="en-US" dirty="0"/>
          </a:p>
          <a:p>
            <a:r>
              <a:rPr lang="en-US" dirty="0" smtClean="0"/>
              <a:t> Allows </a:t>
            </a:r>
            <a:r>
              <a:rPr lang="en-US" dirty="0"/>
              <a:t>a document to be </a:t>
            </a:r>
            <a:r>
              <a:rPr lang="en-US" dirty="0">
                <a:solidFill>
                  <a:srgbClr val="FFFF00"/>
                </a:solidFill>
              </a:rPr>
              <a:t>annotated</a:t>
            </a:r>
            <a:r>
              <a:rPr lang="en-US" dirty="0"/>
              <a:t> with text that describes the semantic meanings of portions of the document</a:t>
            </a:r>
          </a:p>
        </p:txBody>
      </p:sp>
    </p:spTree>
    <p:extLst>
      <p:ext uri="{BB962C8B-B14F-4D97-AF65-F5344CB8AC3E}">
        <p14:creationId xmlns:p14="http://schemas.microsoft.com/office/powerpoint/2010/main" val="3898796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BEF0CAF-D8DD-42F2-8D29-D0D902644819}"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45B4E1A2-EAEB-4394-923D-0595FF4A5BD2}" type="slidenum">
              <a:rPr lang="en-US"/>
              <a:pPr/>
              <a:t>17</a:t>
            </a:fld>
            <a:endParaRPr lang="en-US"/>
          </a:p>
        </p:txBody>
      </p:sp>
      <p:sp>
        <p:nvSpPr>
          <p:cNvPr id="150530" name="Rectangle 1026"/>
          <p:cNvSpPr>
            <a:spLocks noGrp="1" noChangeArrowheads="1"/>
          </p:cNvSpPr>
          <p:nvPr>
            <p:ph type="title"/>
          </p:nvPr>
        </p:nvSpPr>
        <p:spPr/>
        <p:txBody>
          <a:bodyPr/>
          <a:lstStyle/>
          <a:p>
            <a:r>
              <a:rPr lang="en-US"/>
              <a:t>SGML</a:t>
            </a:r>
          </a:p>
        </p:txBody>
      </p:sp>
      <p:sp>
        <p:nvSpPr>
          <p:cNvPr id="150531" name="Rectangle 1027"/>
          <p:cNvSpPr>
            <a:spLocks noGrp="1" noChangeArrowheads="1"/>
          </p:cNvSpPr>
          <p:nvPr>
            <p:ph type="body" idx="1"/>
          </p:nvPr>
        </p:nvSpPr>
        <p:spPr/>
        <p:txBody>
          <a:bodyPr/>
          <a:lstStyle/>
          <a:p>
            <a:r>
              <a:rPr lang="en-US" dirty="0"/>
              <a:t>Separates the </a:t>
            </a:r>
            <a:r>
              <a:rPr lang="en-US" dirty="0">
                <a:solidFill>
                  <a:srgbClr val="FFFF00"/>
                </a:solidFill>
              </a:rPr>
              <a:t>structure</a:t>
            </a:r>
            <a:r>
              <a:rPr lang="en-US" dirty="0"/>
              <a:t> of the document from the </a:t>
            </a:r>
            <a:r>
              <a:rPr lang="en-US" dirty="0">
                <a:solidFill>
                  <a:srgbClr val="FFFF00"/>
                </a:solidFill>
              </a:rPr>
              <a:t>content</a:t>
            </a:r>
          </a:p>
          <a:p>
            <a:pPr lvl="1"/>
            <a:r>
              <a:rPr lang="en-US" dirty="0"/>
              <a:t>The structure denotes the </a:t>
            </a:r>
            <a:r>
              <a:rPr lang="en-US" dirty="0">
                <a:solidFill>
                  <a:srgbClr val="FFFF00"/>
                </a:solidFill>
              </a:rPr>
              <a:t>purpose</a:t>
            </a:r>
            <a:r>
              <a:rPr lang="en-US" dirty="0"/>
              <a:t> of the document’s data</a:t>
            </a:r>
          </a:p>
          <a:p>
            <a:pPr lvl="1"/>
            <a:endParaRPr lang="en-US" dirty="0"/>
          </a:p>
          <a:p>
            <a:r>
              <a:rPr lang="en-US" dirty="0"/>
              <a:t>Use </a:t>
            </a:r>
            <a:r>
              <a:rPr lang="en-US" dirty="0" smtClean="0">
                <a:solidFill>
                  <a:schemeClr val="tx2"/>
                </a:solidFill>
              </a:rPr>
              <a:t>grammars</a:t>
            </a:r>
            <a:r>
              <a:rPr lang="en-US" dirty="0" smtClean="0"/>
              <a:t> (</a:t>
            </a:r>
            <a:r>
              <a:rPr lang="en-US" dirty="0" smtClean="0">
                <a:solidFill>
                  <a:schemeClr val="tx2"/>
                </a:solidFill>
              </a:rPr>
              <a:t>Schemas</a:t>
            </a:r>
            <a:r>
              <a:rPr lang="en-US" dirty="0" smtClean="0">
                <a:solidFill>
                  <a:srgbClr val="FFFF00"/>
                </a:solidFill>
              </a:rPr>
              <a:t> </a:t>
            </a:r>
            <a:r>
              <a:rPr lang="en-US" dirty="0" smtClean="0"/>
              <a:t>and </a:t>
            </a:r>
            <a:r>
              <a:rPr lang="en-US" dirty="0" smtClean="0">
                <a:solidFill>
                  <a:srgbClr val="FFFF00"/>
                </a:solidFill>
              </a:rPr>
              <a:t>DTDs</a:t>
            </a:r>
            <a:r>
              <a:rPr lang="en-US" dirty="0" smtClean="0"/>
              <a:t>) </a:t>
            </a:r>
            <a:r>
              <a:rPr lang="en-US" dirty="0"/>
              <a:t>to define the syntax of the annotations used in a document</a:t>
            </a:r>
          </a:p>
          <a:p>
            <a:pPr lvl="1"/>
            <a:endParaRPr lang="en-US" dirty="0"/>
          </a:p>
          <a:p>
            <a:r>
              <a:rPr lang="en-US" dirty="0"/>
              <a:t>SGML captures </a:t>
            </a:r>
            <a:r>
              <a:rPr lang="en-US" dirty="0">
                <a:solidFill>
                  <a:srgbClr val="FFFF00"/>
                </a:solidFill>
              </a:rPr>
              <a:t>meta-data</a:t>
            </a:r>
            <a:r>
              <a:rPr lang="en-US" dirty="0"/>
              <a:t> for a document by marking up the content</a:t>
            </a:r>
          </a:p>
        </p:txBody>
      </p:sp>
    </p:spTree>
    <p:extLst>
      <p:ext uri="{BB962C8B-B14F-4D97-AF65-F5344CB8AC3E}">
        <p14:creationId xmlns:p14="http://schemas.microsoft.com/office/powerpoint/2010/main" val="387936810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12FF7C-2503-4704-A84F-53C729A3A944}"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609DADBA-A533-4481-8551-6AFD7AB4660C}" type="slidenum">
              <a:rPr lang="en-US"/>
              <a:pPr/>
              <a:t>18</a:t>
            </a:fld>
            <a:endParaRPr lang="en-US"/>
          </a:p>
        </p:txBody>
      </p:sp>
      <p:sp>
        <p:nvSpPr>
          <p:cNvPr id="126978" name="Rectangle 1026"/>
          <p:cNvSpPr>
            <a:spLocks noGrp="1" noChangeArrowheads="1"/>
          </p:cNvSpPr>
          <p:nvPr>
            <p:ph type="title"/>
          </p:nvPr>
        </p:nvSpPr>
        <p:spPr/>
        <p:txBody>
          <a:bodyPr/>
          <a:lstStyle/>
          <a:p>
            <a:r>
              <a:rPr lang="en-US" dirty="0" smtClean="0"/>
              <a:t>Characteristics of </a:t>
            </a:r>
            <a:r>
              <a:rPr lang="en-US" dirty="0"/>
              <a:t>XML</a:t>
            </a:r>
          </a:p>
        </p:txBody>
      </p:sp>
      <p:sp>
        <p:nvSpPr>
          <p:cNvPr id="126979" name="Rectangle 1027"/>
          <p:cNvSpPr>
            <a:spLocks noGrp="1" noChangeArrowheads="1"/>
          </p:cNvSpPr>
          <p:nvPr>
            <p:ph type="body" idx="1"/>
          </p:nvPr>
        </p:nvSpPr>
        <p:spPr>
          <a:xfrm>
            <a:off x="158481" y="930166"/>
            <a:ext cx="8834272" cy="5340459"/>
          </a:xfrm>
        </p:spPr>
        <p:txBody>
          <a:bodyPr/>
          <a:lstStyle/>
          <a:p>
            <a:pPr marL="533400" indent="-533400">
              <a:buFontTx/>
              <a:buAutoNum type="arabicPeriod"/>
            </a:pPr>
            <a:r>
              <a:rPr lang="en-US" dirty="0"/>
              <a:t>XML is </a:t>
            </a:r>
            <a:r>
              <a:rPr lang="en-US" dirty="0">
                <a:solidFill>
                  <a:srgbClr val="FFFF00"/>
                </a:solidFill>
              </a:rPr>
              <a:t>extensible</a:t>
            </a:r>
          </a:p>
          <a:p>
            <a:pPr marL="914400" lvl="1" indent="-457200">
              <a:buFontTx/>
              <a:buChar char="•"/>
            </a:pPr>
            <a:r>
              <a:rPr lang="en-US" dirty="0"/>
              <a:t>Tags have been designed for mathematics, formal specifications, resumes, recipes, addresses, </a:t>
            </a:r>
            <a:r>
              <a:rPr lang="en-US" dirty="0" smtClean="0"/>
              <a:t>…</a:t>
            </a:r>
          </a:p>
          <a:p>
            <a:pPr marL="914400" lvl="1" indent="-457200">
              <a:buFontTx/>
              <a:buChar char="•"/>
            </a:pPr>
            <a:endParaRPr lang="en-US" dirty="0"/>
          </a:p>
          <a:p>
            <a:pPr marL="533400" indent="-533400">
              <a:buFontTx/>
              <a:buAutoNum type="arabicPeriod"/>
            </a:pPr>
            <a:r>
              <a:rPr lang="en-US" dirty="0"/>
              <a:t>XML has a strict </a:t>
            </a:r>
            <a:r>
              <a:rPr lang="en-US" dirty="0">
                <a:solidFill>
                  <a:srgbClr val="FFFF00"/>
                </a:solidFill>
              </a:rPr>
              <a:t>structure</a:t>
            </a:r>
          </a:p>
          <a:p>
            <a:pPr marL="914400" lvl="1" indent="-457200">
              <a:buFontTx/>
              <a:buAutoNum type="arabicPeriod"/>
            </a:pPr>
            <a:endParaRPr lang="en-US" dirty="0"/>
          </a:p>
          <a:p>
            <a:pPr marL="533400" indent="-533400">
              <a:buFontTx/>
              <a:buAutoNum type="arabicPeriod"/>
            </a:pPr>
            <a:r>
              <a:rPr lang="en-US" dirty="0"/>
              <a:t>XML is </a:t>
            </a:r>
            <a:r>
              <a:rPr lang="en-US" dirty="0">
                <a:solidFill>
                  <a:srgbClr val="FFFF00"/>
                </a:solidFill>
              </a:rPr>
              <a:t>validating</a:t>
            </a:r>
          </a:p>
          <a:p>
            <a:pPr marL="914400" lvl="1" indent="-457200"/>
            <a:r>
              <a:rPr lang="en-US" dirty="0">
                <a:solidFill>
                  <a:srgbClr val="FFFF00"/>
                </a:solidFill>
              </a:rPr>
              <a:t>Grammars</a:t>
            </a:r>
            <a:r>
              <a:rPr lang="en-US" dirty="0"/>
              <a:t> (</a:t>
            </a:r>
            <a:r>
              <a:rPr lang="en-US" dirty="0" smtClean="0"/>
              <a:t>Schemas</a:t>
            </a:r>
            <a:r>
              <a:rPr lang="en-US" dirty="0"/>
              <a:t> &amp; </a:t>
            </a:r>
            <a:r>
              <a:rPr lang="en-US" dirty="0" smtClean="0"/>
              <a:t>DTD) </a:t>
            </a:r>
            <a:r>
              <a:rPr lang="en-US" dirty="0"/>
              <a:t>define XML languages</a:t>
            </a:r>
          </a:p>
          <a:p>
            <a:pPr marL="914400" lvl="1" indent="-457200"/>
            <a:r>
              <a:rPr lang="en-US" dirty="0"/>
              <a:t>Documents can be </a:t>
            </a:r>
            <a:r>
              <a:rPr lang="en-US" dirty="0">
                <a:solidFill>
                  <a:srgbClr val="FFFF00"/>
                </a:solidFill>
              </a:rPr>
              <a:t>checked</a:t>
            </a:r>
            <a:r>
              <a:rPr lang="en-US" dirty="0"/>
              <a:t> against the grammar</a:t>
            </a:r>
          </a:p>
          <a:p>
            <a:pPr marL="1295400" lvl="2" indent="-381000"/>
            <a:r>
              <a:rPr lang="en-US" dirty="0"/>
              <a:t>Required fields, etc</a:t>
            </a:r>
          </a:p>
          <a:p>
            <a:pPr marL="914400" lvl="1" indent="-457200"/>
            <a:r>
              <a:rPr lang="en-US" dirty="0"/>
              <a:t>Allows programs to assume the data is </a:t>
            </a:r>
            <a:r>
              <a:rPr lang="en-US" dirty="0">
                <a:solidFill>
                  <a:srgbClr val="FFFF00"/>
                </a:solidFill>
              </a:rPr>
              <a:t>formatted correctly</a:t>
            </a:r>
            <a:r>
              <a:rPr lang="en-US" dirty="0"/>
              <a:t>, reducing the amount of checking the program must do</a:t>
            </a:r>
          </a:p>
        </p:txBody>
      </p:sp>
    </p:spTree>
    <p:extLst>
      <p:ext uri="{BB962C8B-B14F-4D97-AF65-F5344CB8AC3E}">
        <p14:creationId xmlns:p14="http://schemas.microsoft.com/office/powerpoint/2010/main" val="33426173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7AA4066-E66B-4AE8-ABDB-6EA891058B7E}"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9E3B41DB-A41D-4B3C-A52D-3D92EE016410}" type="slidenum">
              <a:rPr lang="en-US"/>
              <a:pPr/>
              <a:t>19</a:t>
            </a:fld>
            <a:endParaRPr lang="en-US"/>
          </a:p>
        </p:txBody>
      </p:sp>
      <p:sp>
        <p:nvSpPr>
          <p:cNvPr id="165890" name="Rectangle 2"/>
          <p:cNvSpPr>
            <a:spLocks noGrp="1" noChangeArrowheads="1"/>
          </p:cNvSpPr>
          <p:nvPr>
            <p:ph type="title"/>
          </p:nvPr>
        </p:nvSpPr>
        <p:spPr/>
        <p:txBody>
          <a:bodyPr/>
          <a:lstStyle/>
          <a:p>
            <a:r>
              <a:rPr lang="en-US" dirty="0" smtClean="0"/>
              <a:t>XML Provides Data Independence</a:t>
            </a:r>
            <a:endParaRPr lang="en-US" dirty="0"/>
          </a:p>
        </p:txBody>
      </p:sp>
      <p:sp>
        <p:nvSpPr>
          <p:cNvPr id="165891" name="Rectangle 3"/>
          <p:cNvSpPr>
            <a:spLocks noGrp="1" noChangeArrowheads="1"/>
          </p:cNvSpPr>
          <p:nvPr>
            <p:ph type="body" idx="1"/>
          </p:nvPr>
        </p:nvSpPr>
        <p:spPr/>
        <p:txBody>
          <a:bodyPr/>
          <a:lstStyle/>
          <a:p>
            <a:r>
              <a:rPr lang="en-US" dirty="0" smtClean="0"/>
              <a:t>Allows </a:t>
            </a:r>
            <a:r>
              <a:rPr lang="en-US" dirty="0"/>
              <a:t>data to be used by </a:t>
            </a:r>
            <a:r>
              <a:rPr lang="en-US" dirty="0">
                <a:solidFill>
                  <a:srgbClr val="FFFF00"/>
                </a:solidFill>
              </a:rPr>
              <a:t>any application</a:t>
            </a:r>
          </a:p>
          <a:p>
            <a:endParaRPr lang="en-US" dirty="0" smtClean="0"/>
          </a:p>
          <a:p>
            <a:r>
              <a:rPr lang="en-US" dirty="0" smtClean="0"/>
              <a:t>Requires </a:t>
            </a:r>
            <a:r>
              <a:rPr lang="en-US" dirty="0"/>
              <a:t>every document to be in a </a:t>
            </a:r>
            <a:r>
              <a:rPr lang="en-US" dirty="0">
                <a:solidFill>
                  <a:srgbClr val="FFFF00"/>
                </a:solidFill>
              </a:rPr>
              <a:t>clear</a:t>
            </a:r>
            <a:r>
              <a:rPr lang="en-US" dirty="0"/>
              <a:t> and </a:t>
            </a:r>
            <a:r>
              <a:rPr lang="en-US" dirty="0">
                <a:solidFill>
                  <a:srgbClr val="FFFF00"/>
                </a:solidFill>
              </a:rPr>
              <a:t>specific format</a:t>
            </a:r>
          </a:p>
          <a:p>
            <a:endParaRPr lang="en-US" dirty="0" smtClean="0"/>
          </a:p>
          <a:p>
            <a:r>
              <a:rPr lang="en-US" dirty="0" smtClean="0"/>
              <a:t>Fosters </a:t>
            </a:r>
            <a:r>
              <a:rPr lang="en-US" dirty="0">
                <a:solidFill>
                  <a:srgbClr val="FFFF00"/>
                </a:solidFill>
              </a:rPr>
              <a:t>information sharing</a:t>
            </a:r>
            <a:r>
              <a:rPr lang="en-US" dirty="0"/>
              <a:t> better than other markup languages</a:t>
            </a:r>
          </a:p>
        </p:txBody>
      </p:sp>
    </p:spTree>
    <p:extLst>
      <p:ext uri="{BB962C8B-B14F-4D97-AF65-F5344CB8AC3E}">
        <p14:creationId xmlns:p14="http://schemas.microsoft.com/office/powerpoint/2010/main" val="9759754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341" y="1595257"/>
            <a:ext cx="8634334" cy="2030812"/>
          </a:xfrm>
          <a:solidFill>
            <a:schemeClr val="accent2">
              <a:lumMod val="75000"/>
            </a:schemeClr>
          </a:solidFill>
        </p:spPr>
        <p:txBody>
          <a:bodyPr/>
          <a:lstStyle/>
          <a:p>
            <a:pPr marL="514350" indent="-514350">
              <a:buFont typeface="+mj-lt"/>
              <a:buAutoNum type="arabicPeriod"/>
            </a:pPr>
            <a:r>
              <a:rPr lang="en-US" sz="2400" dirty="0" smtClean="0">
                <a:latin typeface="Comic Sans MS" pitchFamily="66" charset="0"/>
              </a:rPr>
              <a:t>Motivation</a:t>
            </a:r>
          </a:p>
          <a:p>
            <a:pPr marL="514350" indent="-514350">
              <a:buFont typeface="+mj-lt"/>
              <a:buAutoNum type="arabicPeriod"/>
            </a:pPr>
            <a:r>
              <a:rPr lang="en-US" sz="2400" dirty="0" smtClean="0">
                <a:latin typeface="Comic Sans MS" pitchFamily="66" charset="0"/>
              </a:rPr>
              <a:t>How does XML work ?</a:t>
            </a:r>
          </a:p>
          <a:p>
            <a:pPr marL="514350" indent="-514350">
              <a:buFont typeface="+mj-lt"/>
              <a:buAutoNum type="arabicPeriod"/>
            </a:pPr>
            <a:r>
              <a:rPr lang="en-US" sz="2400" dirty="0" smtClean="0">
                <a:latin typeface="Comic Sans MS" pitchFamily="66" charset="0"/>
              </a:rPr>
              <a:t>Syntax of XML documents</a:t>
            </a:r>
          </a:p>
          <a:p>
            <a:pPr marL="514350" indent="-514350">
              <a:buFont typeface="+mj-lt"/>
              <a:buAutoNum type="arabicPeriod"/>
            </a:pPr>
            <a:r>
              <a:rPr lang="en-US" sz="2400" dirty="0" smtClean="0">
                <a:latin typeface="Comic Sans MS" pitchFamily="66" charset="0"/>
              </a:rPr>
              <a:t>XML and HTML</a:t>
            </a:r>
            <a:endParaRPr lang="en-US" sz="2400" dirty="0">
              <a:latin typeface="Comic Sans MS" pitchFamily="66" charset="0"/>
            </a:endParaRPr>
          </a:p>
        </p:txBody>
      </p:sp>
      <p:sp>
        <p:nvSpPr>
          <p:cNvPr id="2" name="Title 1"/>
          <p:cNvSpPr>
            <a:spLocks noGrp="1"/>
          </p:cNvSpPr>
          <p:nvPr>
            <p:ph type="title"/>
          </p:nvPr>
        </p:nvSpPr>
        <p:spPr/>
        <p:txBody>
          <a:bodyPr/>
          <a:lstStyle/>
          <a:p>
            <a:r>
              <a:rPr lang="en-US" dirty="0" smtClean="0"/>
              <a:t>Topics</a:t>
            </a:r>
            <a:endParaRPr lang="en-US" dirty="0"/>
          </a:p>
        </p:txBody>
      </p:sp>
      <p:sp>
        <p:nvSpPr>
          <p:cNvPr id="4" name="Date Placeholder 3"/>
          <p:cNvSpPr>
            <a:spLocks noGrp="1"/>
          </p:cNvSpPr>
          <p:nvPr>
            <p:ph type="dt" sz="half" idx="10"/>
          </p:nvPr>
        </p:nvSpPr>
        <p:spPr/>
        <p:txBody>
          <a:bodyPr/>
          <a:lstStyle/>
          <a:p>
            <a:pPr>
              <a:defRPr/>
            </a:pPr>
            <a:fld id="{C686224B-3C9C-423C-8DD8-D38A2BCFCA61}" type="datetime3">
              <a:rPr lang="en-US" altLang="zh-CN" smtClean="0"/>
              <a:pPr>
                <a:defRPr/>
              </a:pPr>
              <a:t>19 November 2014</a:t>
            </a:fld>
            <a:endParaRPr lang="en-US" altLang="zh-CN" dirty="0"/>
          </a:p>
        </p:txBody>
      </p:sp>
      <p:sp>
        <p:nvSpPr>
          <p:cNvPr id="5" name="Footer Placeholder 4"/>
          <p:cNvSpPr>
            <a:spLocks noGrp="1"/>
          </p:cNvSpPr>
          <p:nvPr>
            <p:ph type="ftr" sz="quarter" idx="11"/>
          </p:nvPr>
        </p:nvSpPr>
        <p:spPr/>
        <p:txBody>
          <a:bodyPr/>
          <a:lstStyle/>
          <a:p>
            <a:pPr>
              <a:defRPr/>
            </a:pPr>
            <a:r>
              <a:rPr lang="en-US" altLang="zh-CN" smtClean="0"/>
              <a:t>©  Offutt, 2011</a:t>
            </a:r>
            <a:endParaRPr lang="en-US" altLang="zh-CN"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a:t>
            </a:fld>
            <a:endParaRPr lang="en-US" altLang="zh-CN" dirty="0"/>
          </a:p>
        </p:txBody>
      </p:sp>
      <p:sp>
        <p:nvSpPr>
          <p:cNvPr id="8" name="Rectangle 7"/>
          <p:cNvSpPr/>
          <p:nvPr/>
        </p:nvSpPr>
        <p:spPr>
          <a:xfrm>
            <a:off x="300453" y="1600200"/>
            <a:ext cx="2285092" cy="457200"/>
          </a:xfrm>
          <a:prstGeom prst="rect">
            <a:avLst/>
          </a:prstGeom>
          <a:solidFill>
            <a:srgbClr val="FFFF00">
              <a:alpha val="49020"/>
            </a:srgbClr>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17104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BC478F5-4688-44B0-8BBC-6EE0165467FE}"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6F6E5285-194B-4981-9CAC-D8BCDE2B12DB}" type="slidenum">
              <a:rPr lang="en-US"/>
              <a:pPr/>
              <a:t>20</a:t>
            </a:fld>
            <a:endParaRPr lang="en-US"/>
          </a:p>
        </p:txBody>
      </p:sp>
      <p:sp>
        <p:nvSpPr>
          <p:cNvPr id="166914" name="Rectangle 2"/>
          <p:cNvSpPr>
            <a:spLocks noGrp="1" noChangeArrowheads="1"/>
          </p:cNvSpPr>
          <p:nvPr>
            <p:ph type="title"/>
          </p:nvPr>
        </p:nvSpPr>
        <p:spPr/>
        <p:txBody>
          <a:bodyPr/>
          <a:lstStyle/>
          <a:p>
            <a:r>
              <a:rPr lang="en-US" dirty="0" smtClean="0"/>
              <a:t>XML Simplifies Data Sharing</a:t>
            </a:r>
            <a:endParaRPr lang="en-US" dirty="0"/>
          </a:p>
        </p:txBody>
      </p:sp>
      <p:sp>
        <p:nvSpPr>
          <p:cNvPr id="166915" name="Rectangle 3"/>
          <p:cNvSpPr>
            <a:spLocks noGrp="1" noChangeArrowheads="1"/>
          </p:cNvSpPr>
          <p:nvPr>
            <p:ph type="body" idx="1"/>
          </p:nvPr>
        </p:nvSpPr>
        <p:spPr/>
        <p:txBody>
          <a:bodyPr/>
          <a:lstStyle/>
          <a:p>
            <a:r>
              <a:rPr lang="en-US" dirty="0" smtClean="0"/>
              <a:t> </a:t>
            </a:r>
            <a:r>
              <a:rPr lang="en-US" dirty="0" smtClean="0">
                <a:solidFill>
                  <a:srgbClr val="FFFF00"/>
                </a:solidFill>
              </a:rPr>
              <a:t>Plain text</a:t>
            </a:r>
            <a:endParaRPr lang="en-US" dirty="0">
              <a:solidFill>
                <a:srgbClr val="FFFF00"/>
              </a:solidFill>
            </a:endParaRPr>
          </a:p>
          <a:p>
            <a:pPr lvl="1"/>
            <a:r>
              <a:rPr lang="en-US" dirty="0"/>
              <a:t>Create and edit files with </a:t>
            </a:r>
            <a:r>
              <a:rPr lang="en-US" dirty="0">
                <a:solidFill>
                  <a:srgbClr val="FFFF00"/>
                </a:solidFill>
              </a:rPr>
              <a:t>any editor</a:t>
            </a:r>
          </a:p>
          <a:p>
            <a:pPr lvl="1"/>
            <a:r>
              <a:rPr lang="en-US" dirty="0"/>
              <a:t>Easy to </a:t>
            </a:r>
            <a:r>
              <a:rPr lang="en-US" dirty="0">
                <a:solidFill>
                  <a:srgbClr val="FFFF00"/>
                </a:solidFill>
              </a:rPr>
              <a:t>debug</a:t>
            </a:r>
          </a:p>
          <a:p>
            <a:pPr lvl="1"/>
            <a:r>
              <a:rPr lang="en-US" dirty="0" smtClean="0">
                <a:solidFill>
                  <a:srgbClr val="FFFF00"/>
                </a:solidFill>
              </a:rPr>
              <a:t>Scalability</a:t>
            </a:r>
            <a:r>
              <a:rPr lang="en-US" dirty="0" smtClean="0"/>
              <a:t> : </a:t>
            </a:r>
            <a:r>
              <a:rPr lang="en-US" dirty="0"/>
              <a:t>suitable for both small and large scaled </a:t>
            </a:r>
            <a:r>
              <a:rPr lang="en-US" dirty="0" smtClean="0"/>
              <a:t>data</a:t>
            </a:r>
          </a:p>
          <a:p>
            <a:pPr lvl="1"/>
            <a:endParaRPr lang="en-US" dirty="0"/>
          </a:p>
          <a:p>
            <a:r>
              <a:rPr lang="en-US" dirty="0" smtClean="0"/>
              <a:t> </a:t>
            </a:r>
            <a:r>
              <a:rPr lang="en-US" dirty="0" smtClean="0">
                <a:solidFill>
                  <a:srgbClr val="FFFF00"/>
                </a:solidFill>
              </a:rPr>
              <a:t>Data identification</a:t>
            </a:r>
            <a:endParaRPr lang="en-US" dirty="0">
              <a:solidFill>
                <a:srgbClr val="FFFF00"/>
              </a:solidFill>
            </a:endParaRPr>
          </a:p>
          <a:p>
            <a:pPr lvl="1"/>
            <a:r>
              <a:rPr lang="en-US" dirty="0"/>
              <a:t>Once different parts of the information have been identified, they can be used in different ways by different </a:t>
            </a:r>
            <a:r>
              <a:rPr lang="en-US" dirty="0" smtClean="0"/>
              <a:t>applications</a:t>
            </a:r>
          </a:p>
          <a:p>
            <a:pPr lvl="1"/>
            <a:endParaRPr lang="en-US" dirty="0" smtClean="0"/>
          </a:p>
          <a:p>
            <a:r>
              <a:rPr lang="en-US" dirty="0" smtClean="0"/>
              <a:t> </a:t>
            </a:r>
            <a:r>
              <a:rPr lang="en-US" dirty="0" smtClean="0">
                <a:solidFill>
                  <a:srgbClr val="FFFF00"/>
                </a:solidFill>
              </a:rPr>
              <a:t>Data transference</a:t>
            </a:r>
          </a:p>
          <a:p>
            <a:pPr lvl="1"/>
            <a:r>
              <a:rPr lang="en-US" dirty="0" smtClean="0"/>
              <a:t>Very easy to move between XML and </a:t>
            </a:r>
            <a:r>
              <a:rPr lang="en-US" dirty="0" smtClean="0">
                <a:solidFill>
                  <a:srgbClr val="FFFF00"/>
                </a:solidFill>
              </a:rPr>
              <a:t>form parameters</a:t>
            </a:r>
          </a:p>
          <a:p>
            <a:pPr lvl="1"/>
            <a:r>
              <a:rPr lang="en-US" dirty="0" smtClean="0"/>
              <a:t>Very easy to move between XML and </a:t>
            </a:r>
            <a:r>
              <a:rPr lang="en-US" dirty="0" smtClean="0">
                <a:solidFill>
                  <a:srgbClr val="FFFF00"/>
                </a:solidFill>
              </a:rPr>
              <a:t>databases</a:t>
            </a:r>
          </a:p>
        </p:txBody>
      </p:sp>
    </p:spTree>
    <p:extLst>
      <p:ext uri="{BB962C8B-B14F-4D97-AF65-F5344CB8AC3E}">
        <p14:creationId xmlns:p14="http://schemas.microsoft.com/office/powerpoint/2010/main" val="83412457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16CDBB-C70B-44BB-88CC-6EEEA87ADD18}"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BC4C2DA7-BE73-418A-9757-5426D9222D4E}" type="slidenum">
              <a:rPr lang="en-US"/>
              <a:pPr/>
              <a:t>21</a:t>
            </a:fld>
            <a:endParaRPr lang="en-US"/>
          </a:p>
        </p:txBody>
      </p:sp>
      <p:sp>
        <p:nvSpPr>
          <p:cNvPr id="175106" name="Rectangle 2"/>
          <p:cNvSpPr>
            <a:spLocks noGrp="1" noChangeArrowheads="1"/>
          </p:cNvSpPr>
          <p:nvPr>
            <p:ph type="title"/>
          </p:nvPr>
        </p:nvSpPr>
        <p:spPr/>
        <p:txBody>
          <a:bodyPr/>
          <a:lstStyle/>
          <a:p>
            <a:r>
              <a:rPr lang="en-US" dirty="0"/>
              <a:t>XML </a:t>
            </a:r>
            <a:r>
              <a:rPr lang="en-US" dirty="0" smtClean="0"/>
              <a:t>Example</a:t>
            </a:r>
            <a:endParaRPr lang="en-US" dirty="0"/>
          </a:p>
        </p:txBody>
      </p:sp>
      <p:sp>
        <p:nvSpPr>
          <p:cNvPr id="175107" name="Rectangle 3"/>
          <p:cNvSpPr>
            <a:spLocks noGrp="1" noChangeArrowheads="1"/>
          </p:cNvSpPr>
          <p:nvPr>
            <p:ph type="body" idx="1"/>
          </p:nvPr>
        </p:nvSpPr>
        <p:spPr>
          <a:xfrm>
            <a:off x="266105" y="1247158"/>
            <a:ext cx="8597480" cy="4507466"/>
          </a:xfrm>
          <a:solidFill>
            <a:schemeClr val="accent6">
              <a:lumMod val="75000"/>
            </a:schemeClr>
          </a:solidFill>
        </p:spPr>
        <p:txBody>
          <a:bodyPr/>
          <a:lstStyle/>
          <a:p>
            <a:pPr>
              <a:buFontTx/>
              <a:buNone/>
            </a:pPr>
            <a:r>
              <a:rPr lang="en-US" dirty="0">
                <a:solidFill>
                  <a:schemeClr val="accent1">
                    <a:lumMod val="60000"/>
                    <a:lumOff val="40000"/>
                  </a:schemeClr>
                </a:solidFill>
                <a:latin typeface="Arial" pitchFamily="34" charset="0"/>
                <a:cs typeface="Arial" pitchFamily="34" charset="0"/>
              </a:rPr>
              <a:t>&lt;message&gt;</a:t>
            </a:r>
          </a:p>
          <a:p>
            <a:pPr>
              <a:buFontTx/>
              <a:buNone/>
            </a:pPr>
            <a:r>
              <a:rPr lang="en-US" dirty="0" smtClean="0">
                <a:latin typeface="Arial" pitchFamily="34" charset="0"/>
                <a:cs typeface="Arial" pitchFamily="34" charset="0"/>
              </a:rPr>
              <a:t>         </a:t>
            </a:r>
            <a:r>
              <a:rPr lang="en-US" dirty="0" smtClean="0">
                <a:solidFill>
                  <a:schemeClr val="accent1">
                    <a:lumMod val="60000"/>
                    <a:lumOff val="40000"/>
                  </a:schemeClr>
                </a:solidFill>
                <a:latin typeface="Arial" pitchFamily="34" charset="0"/>
                <a:cs typeface="Arial" pitchFamily="34" charset="0"/>
              </a:rPr>
              <a:t>&lt;to&gt; </a:t>
            </a:r>
            <a:r>
              <a:rPr lang="en-US" dirty="0" smtClean="0">
                <a:solidFill>
                  <a:srgbClr val="FFFF00"/>
                </a:solidFill>
                <a:latin typeface="Arial" pitchFamily="34" charset="0"/>
                <a:cs typeface="Arial" pitchFamily="34" charset="0"/>
              </a:rPr>
              <a:t>you@yourAddress.com </a:t>
            </a:r>
            <a:r>
              <a:rPr lang="en-US" dirty="0" smtClean="0">
                <a:solidFill>
                  <a:schemeClr val="accent1">
                    <a:lumMod val="60000"/>
                    <a:lumOff val="40000"/>
                  </a:schemeClr>
                </a:solidFill>
                <a:latin typeface="Arial" pitchFamily="34" charset="0"/>
                <a:cs typeface="Arial" pitchFamily="34" charset="0"/>
              </a:rPr>
              <a:t>&lt;/to&gt;</a:t>
            </a:r>
          </a:p>
          <a:p>
            <a:pPr>
              <a:buFontTx/>
              <a:buNone/>
            </a:pPr>
            <a:r>
              <a:rPr lang="en-US" dirty="0" smtClean="0">
                <a:latin typeface="Arial" pitchFamily="34" charset="0"/>
                <a:cs typeface="Arial" pitchFamily="34" charset="0"/>
              </a:rPr>
              <a:t>         </a:t>
            </a:r>
            <a:r>
              <a:rPr lang="en-US" dirty="0">
                <a:solidFill>
                  <a:schemeClr val="accent1">
                    <a:lumMod val="60000"/>
                    <a:lumOff val="40000"/>
                  </a:schemeClr>
                </a:solidFill>
                <a:latin typeface="Arial" pitchFamily="34" charset="0"/>
                <a:cs typeface="Arial" pitchFamily="34" charset="0"/>
              </a:rPr>
              <a:t>&lt;</a:t>
            </a:r>
            <a:r>
              <a:rPr lang="en-US" dirty="0" smtClean="0">
                <a:solidFill>
                  <a:schemeClr val="accent1">
                    <a:lumMod val="60000"/>
                    <a:lumOff val="40000"/>
                  </a:schemeClr>
                </a:solidFill>
                <a:latin typeface="Arial" pitchFamily="34" charset="0"/>
                <a:cs typeface="Arial" pitchFamily="34" charset="0"/>
              </a:rPr>
              <a:t>from&gt;</a:t>
            </a:r>
            <a:r>
              <a:rPr lang="en-US" dirty="0" smtClean="0">
                <a:latin typeface="Arial" pitchFamily="34" charset="0"/>
                <a:cs typeface="Arial" pitchFamily="34" charset="0"/>
              </a:rPr>
              <a:t> </a:t>
            </a:r>
            <a:r>
              <a:rPr lang="en-US" dirty="0" smtClean="0">
                <a:solidFill>
                  <a:srgbClr val="FFFF00"/>
                </a:solidFill>
                <a:latin typeface="Arial" pitchFamily="34" charset="0"/>
                <a:cs typeface="Arial" pitchFamily="34" charset="0"/>
              </a:rPr>
              <a:t>me@myAddress.com </a:t>
            </a:r>
            <a:r>
              <a:rPr lang="en-US" dirty="0" smtClean="0">
                <a:solidFill>
                  <a:schemeClr val="accent1">
                    <a:lumMod val="60000"/>
                    <a:lumOff val="40000"/>
                  </a:schemeClr>
                </a:solidFill>
                <a:latin typeface="Arial" pitchFamily="34" charset="0"/>
                <a:cs typeface="Arial" pitchFamily="34" charset="0"/>
              </a:rPr>
              <a:t>&lt;/</a:t>
            </a:r>
            <a:r>
              <a:rPr lang="en-US" dirty="0">
                <a:solidFill>
                  <a:schemeClr val="accent1">
                    <a:lumMod val="60000"/>
                    <a:lumOff val="40000"/>
                  </a:schemeClr>
                </a:solidFill>
                <a:latin typeface="Arial" pitchFamily="34" charset="0"/>
                <a:cs typeface="Arial" pitchFamily="34" charset="0"/>
              </a:rPr>
              <a:t>from&gt;</a:t>
            </a:r>
          </a:p>
          <a:p>
            <a:pPr>
              <a:buFontTx/>
              <a:buNone/>
            </a:pPr>
            <a:r>
              <a:rPr lang="en-US" dirty="0">
                <a:latin typeface="Arial" pitchFamily="34" charset="0"/>
                <a:cs typeface="Arial" pitchFamily="34" charset="0"/>
              </a:rPr>
              <a:t>         </a:t>
            </a:r>
            <a:r>
              <a:rPr lang="en-US" dirty="0">
                <a:solidFill>
                  <a:schemeClr val="accent1">
                    <a:lumMod val="60000"/>
                    <a:lumOff val="40000"/>
                  </a:schemeClr>
                </a:solidFill>
                <a:latin typeface="Arial" pitchFamily="34" charset="0"/>
                <a:cs typeface="Arial" pitchFamily="34" charset="0"/>
              </a:rPr>
              <a:t>&lt;subject</a:t>
            </a:r>
            <a:r>
              <a:rPr lang="en-US" dirty="0" smtClean="0">
                <a:solidFill>
                  <a:schemeClr val="accent1">
                    <a:lumMod val="60000"/>
                    <a:lumOff val="40000"/>
                  </a:schemeClr>
                </a:solidFill>
                <a:latin typeface="Arial" pitchFamily="34" charset="0"/>
                <a:cs typeface="Arial" pitchFamily="34" charset="0"/>
              </a:rPr>
              <a:t>&gt;</a:t>
            </a:r>
            <a:r>
              <a:rPr lang="en-US" dirty="0" smtClean="0">
                <a:latin typeface="Arial" pitchFamily="34" charset="0"/>
                <a:cs typeface="Arial" pitchFamily="34" charset="0"/>
              </a:rPr>
              <a:t> </a:t>
            </a:r>
            <a:r>
              <a:rPr lang="en-US" dirty="0" smtClean="0">
                <a:solidFill>
                  <a:srgbClr val="FFFF00"/>
                </a:solidFill>
                <a:latin typeface="Arial" pitchFamily="34" charset="0"/>
                <a:cs typeface="Arial" pitchFamily="34" charset="0"/>
              </a:rPr>
              <a:t>XML </a:t>
            </a:r>
            <a:r>
              <a:rPr lang="en-US" dirty="0">
                <a:solidFill>
                  <a:srgbClr val="FFFF00"/>
                </a:solidFill>
                <a:latin typeface="Arial" pitchFamily="34" charset="0"/>
                <a:cs typeface="Arial" pitchFamily="34" charset="0"/>
              </a:rPr>
              <a:t>Is Really </a:t>
            </a:r>
            <a:r>
              <a:rPr lang="en-US" dirty="0" smtClean="0">
                <a:solidFill>
                  <a:srgbClr val="FFFF00"/>
                </a:solidFill>
                <a:latin typeface="Arial" pitchFamily="34" charset="0"/>
                <a:cs typeface="Arial" pitchFamily="34" charset="0"/>
              </a:rPr>
              <a:t>Cool </a:t>
            </a:r>
            <a:r>
              <a:rPr lang="en-US" dirty="0" smtClean="0">
                <a:solidFill>
                  <a:schemeClr val="accent1">
                    <a:lumMod val="60000"/>
                    <a:lumOff val="40000"/>
                  </a:schemeClr>
                </a:solidFill>
                <a:latin typeface="Arial" pitchFamily="34" charset="0"/>
                <a:cs typeface="Arial" pitchFamily="34" charset="0"/>
              </a:rPr>
              <a:t>&lt;/</a:t>
            </a:r>
            <a:r>
              <a:rPr lang="en-US" dirty="0">
                <a:solidFill>
                  <a:schemeClr val="accent1">
                    <a:lumMod val="60000"/>
                    <a:lumOff val="40000"/>
                  </a:schemeClr>
                </a:solidFill>
                <a:latin typeface="Arial" pitchFamily="34" charset="0"/>
                <a:cs typeface="Arial" pitchFamily="34" charset="0"/>
              </a:rPr>
              <a:t>subject&gt;</a:t>
            </a:r>
          </a:p>
          <a:p>
            <a:pPr>
              <a:buFontTx/>
              <a:buNone/>
            </a:pPr>
            <a:r>
              <a:rPr lang="en-US" dirty="0">
                <a:latin typeface="Arial" pitchFamily="34" charset="0"/>
                <a:cs typeface="Arial" pitchFamily="34" charset="0"/>
              </a:rPr>
              <a:t>         </a:t>
            </a:r>
            <a:r>
              <a:rPr lang="en-US" dirty="0">
                <a:solidFill>
                  <a:schemeClr val="accent1">
                    <a:lumMod val="60000"/>
                    <a:lumOff val="40000"/>
                  </a:schemeClr>
                </a:solidFill>
                <a:latin typeface="Arial" pitchFamily="34" charset="0"/>
                <a:cs typeface="Arial" pitchFamily="34" charset="0"/>
              </a:rPr>
              <a:t>&lt;text&gt;</a:t>
            </a:r>
          </a:p>
          <a:p>
            <a:pPr>
              <a:buFontTx/>
              <a:buNone/>
            </a:pPr>
            <a:r>
              <a:rPr lang="en-US" dirty="0">
                <a:latin typeface="Arial" pitchFamily="34" charset="0"/>
                <a:cs typeface="Arial" pitchFamily="34" charset="0"/>
              </a:rPr>
              <a:t>            </a:t>
            </a:r>
            <a:r>
              <a:rPr lang="en-US" dirty="0">
                <a:solidFill>
                  <a:srgbClr val="FFFF00"/>
                </a:solidFill>
                <a:latin typeface="Arial" pitchFamily="34" charset="0"/>
                <a:cs typeface="Arial" pitchFamily="34" charset="0"/>
              </a:rPr>
              <a:t>How many ways is XML cool? Let me count the ways ...</a:t>
            </a:r>
          </a:p>
          <a:p>
            <a:pPr>
              <a:buFontTx/>
              <a:buNone/>
            </a:pPr>
            <a:r>
              <a:rPr lang="en-US" dirty="0">
                <a:latin typeface="Arial" pitchFamily="34" charset="0"/>
                <a:cs typeface="Arial" pitchFamily="34" charset="0"/>
              </a:rPr>
              <a:t>         </a:t>
            </a:r>
            <a:r>
              <a:rPr lang="en-US" dirty="0">
                <a:solidFill>
                  <a:schemeClr val="accent1">
                    <a:lumMod val="60000"/>
                    <a:lumOff val="40000"/>
                  </a:schemeClr>
                </a:solidFill>
                <a:latin typeface="Arial" pitchFamily="34" charset="0"/>
                <a:cs typeface="Arial" pitchFamily="34" charset="0"/>
              </a:rPr>
              <a:t>&lt;/text&gt;</a:t>
            </a:r>
          </a:p>
          <a:p>
            <a:pPr>
              <a:buFontTx/>
              <a:buNone/>
            </a:pPr>
            <a:r>
              <a:rPr lang="en-US" dirty="0">
                <a:latin typeface="Arial" pitchFamily="34" charset="0"/>
                <a:cs typeface="Arial" pitchFamily="34" charset="0"/>
              </a:rPr>
              <a:t> </a:t>
            </a:r>
            <a:r>
              <a:rPr lang="en-US" dirty="0">
                <a:solidFill>
                  <a:schemeClr val="accent1">
                    <a:lumMod val="60000"/>
                    <a:lumOff val="40000"/>
                  </a:schemeClr>
                </a:solidFill>
                <a:latin typeface="Arial" pitchFamily="34" charset="0"/>
                <a:cs typeface="Arial" pitchFamily="34" charset="0"/>
              </a:rPr>
              <a:t>&lt;/message&gt;</a:t>
            </a:r>
          </a:p>
        </p:txBody>
      </p:sp>
    </p:spTree>
    <p:extLst>
      <p:ext uri="{BB962C8B-B14F-4D97-AF65-F5344CB8AC3E}">
        <p14:creationId xmlns:p14="http://schemas.microsoft.com/office/powerpoint/2010/main" val="1470618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5107"/>
                                        </p:tgtEl>
                                        <p:attrNameLst>
                                          <p:attrName>style.visibility</p:attrName>
                                        </p:attrNameLst>
                                      </p:cBhvr>
                                      <p:to>
                                        <p:strVal val="visible"/>
                                      </p:to>
                                    </p:set>
                                    <p:animEffect transition="in" filter="dissolve">
                                      <p:cBhvr>
                                        <p:cTn id="7" dur="500"/>
                                        <p:tgtEl>
                                          <p:spTgt spid="175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E16CDBB-C70B-44BB-88CC-6EEEA87ADD18}"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BC4C2DA7-BE73-418A-9757-5426D9222D4E}" type="slidenum">
              <a:rPr lang="en-US"/>
              <a:pPr/>
              <a:t>22</a:t>
            </a:fld>
            <a:endParaRPr lang="en-US"/>
          </a:p>
        </p:txBody>
      </p:sp>
      <p:sp>
        <p:nvSpPr>
          <p:cNvPr id="175106" name="Rectangle 2"/>
          <p:cNvSpPr>
            <a:spLocks noGrp="1" noChangeArrowheads="1"/>
          </p:cNvSpPr>
          <p:nvPr>
            <p:ph type="title"/>
          </p:nvPr>
        </p:nvSpPr>
        <p:spPr/>
        <p:txBody>
          <a:bodyPr/>
          <a:lstStyle/>
          <a:p>
            <a:r>
              <a:rPr lang="en-US" dirty="0" smtClean="0"/>
              <a:t>Another </a:t>
            </a:r>
            <a:r>
              <a:rPr lang="en-US" dirty="0" smtClean="0"/>
              <a:t>Example</a:t>
            </a:r>
            <a:endParaRPr lang="en-US" dirty="0"/>
          </a:p>
        </p:txBody>
      </p:sp>
      <p:sp>
        <p:nvSpPr>
          <p:cNvPr id="175107" name="Rectangle 3"/>
          <p:cNvSpPr>
            <a:spLocks noGrp="1" noChangeArrowheads="1"/>
          </p:cNvSpPr>
          <p:nvPr>
            <p:ph type="body" idx="1"/>
          </p:nvPr>
        </p:nvSpPr>
        <p:spPr>
          <a:xfrm>
            <a:off x="475767" y="914400"/>
            <a:ext cx="3715233" cy="5715000"/>
          </a:xfrm>
          <a:solidFill>
            <a:schemeClr val="accent5">
              <a:lumMod val="40000"/>
              <a:lumOff val="60000"/>
            </a:schemeClr>
          </a:solidFill>
          <a:ln>
            <a:solidFill>
              <a:srgbClr val="EEEEF4"/>
            </a:solidFill>
          </a:ln>
        </p:spPr>
        <p:txBody>
          <a:bodyPr/>
          <a:lstStyle/>
          <a:p>
            <a:pPr>
              <a:buFontTx/>
              <a:buNone/>
            </a:pPr>
            <a:r>
              <a:rPr lang="en-US" sz="1400" dirty="0">
                <a:solidFill>
                  <a:srgbClr val="000000"/>
                </a:solidFill>
                <a:latin typeface="Arial" pitchFamily="34" charset="0"/>
                <a:cs typeface="Arial" pitchFamily="34" charset="0"/>
              </a:rPr>
              <a:t>&lt;library&gt;</a:t>
            </a:r>
          </a:p>
          <a:p>
            <a:pPr>
              <a:buFontTx/>
              <a:buNone/>
            </a:pPr>
            <a:r>
              <a:rPr lang="en-US" sz="1400" dirty="0">
                <a:solidFill>
                  <a:srgbClr val="000000"/>
                </a:solidFill>
                <a:latin typeface="Arial" pitchFamily="34" charset="0"/>
                <a:cs typeface="Arial" pitchFamily="34" charset="0"/>
              </a:rPr>
              <a:t>   &lt;component&gt;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cname</a:t>
            </a:r>
            <a:r>
              <a:rPr lang="en-US" sz="1400" dirty="0">
                <a:solidFill>
                  <a:srgbClr val="000000"/>
                </a:solidFill>
                <a:latin typeface="Arial" pitchFamily="34" charset="0"/>
                <a:cs typeface="Arial" pitchFamily="34" charset="0"/>
              </a:rPr>
              <a:t>&gt; </a:t>
            </a:r>
            <a:r>
              <a:rPr lang="en-US" sz="1400" dirty="0" err="1">
                <a:solidFill>
                  <a:srgbClr val="000000"/>
                </a:solidFill>
                <a:latin typeface="Arial" pitchFamily="34" charset="0"/>
                <a:cs typeface="Arial" pitchFamily="34" charset="0"/>
              </a:rPr>
              <a:t>simple_list</a:t>
            </a: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cname</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&lt;method&gt;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mname</a:t>
            </a:r>
            <a:r>
              <a:rPr lang="en-US" sz="1400" dirty="0">
                <a:solidFill>
                  <a:srgbClr val="000000"/>
                </a:solidFill>
                <a:latin typeface="Arial" pitchFamily="34" charset="0"/>
                <a:cs typeface="Arial" pitchFamily="34" charset="0"/>
              </a:rPr>
              <a:t>&gt; create &lt;/</a:t>
            </a:r>
            <a:r>
              <a:rPr lang="en-US" sz="1400" dirty="0" err="1">
                <a:solidFill>
                  <a:srgbClr val="000000"/>
                </a:solidFill>
                <a:latin typeface="Arial" pitchFamily="34" charset="0"/>
                <a:cs typeface="Arial" pitchFamily="34" charset="0"/>
              </a:rPr>
              <a:t>mname</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paramNo</a:t>
            </a:r>
            <a:r>
              <a:rPr lang="en-US" sz="1400" dirty="0">
                <a:solidFill>
                  <a:srgbClr val="000000"/>
                </a:solidFill>
                <a:latin typeface="Arial" pitchFamily="34" charset="0"/>
                <a:cs typeface="Arial" pitchFamily="34" charset="0"/>
              </a:rPr>
              <a:t>&gt; 1 &lt;/</a:t>
            </a:r>
            <a:r>
              <a:rPr lang="en-US" sz="1400" dirty="0" err="1">
                <a:solidFill>
                  <a:srgbClr val="000000"/>
                </a:solidFill>
                <a:latin typeface="Arial" pitchFamily="34" charset="0"/>
                <a:cs typeface="Arial" pitchFamily="34" charset="0"/>
              </a:rPr>
              <a:t>paramNo</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param</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pname</a:t>
            </a:r>
            <a:r>
              <a:rPr lang="en-US" sz="1400" dirty="0">
                <a:solidFill>
                  <a:srgbClr val="000000"/>
                </a:solidFill>
                <a:latin typeface="Arial" pitchFamily="34" charset="0"/>
                <a:cs typeface="Arial" pitchFamily="34" charset="0"/>
              </a:rPr>
              <a:t>&gt; L &lt;/</a:t>
            </a:r>
            <a:r>
              <a:rPr lang="en-US" sz="1400" dirty="0" err="1">
                <a:solidFill>
                  <a:srgbClr val="000000"/>
                </a:solidFill>
                <a:latin typeface="Arial" pitchFamily="34" charset="0"/>
                <a:cs typeface="Arial" pitchFamily="34" charset="0"/>
              </a:rPr>
              <a:t>pname</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ptype</a:t>
            </a:r>
            <a:r>
              <a:rPr lang="en-US" sz="1400" dirty="0">
                <a:solidFill>
                  <a:srgbClr val="000000"/>
                </a:solidFill>
                <a:latin typeface="Arial" pitchFamily="34" charset="0"/>
                <a:cs typeface="Arial" pitchFamily="34" charset="0"/>
              </a:rPr>
              <a:t>&gt; list &lt;/</a:t>
            </a:r>
            <a:r>
              <a:rPr lang="en-US" sz="1400" dirty="0" err="1">
                <a:solidFill>
                  <a:srgbClr val="000000"/>
                </a:solidFill>
                <a:latin typeface="Arial" pitchFamily="34" charset="0"/>
                <a:cs typeface="Arial" pitchFamily="34" charset="0"/>
              </a:rPr>
              <a:t>ptype</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param</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postcond</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&lt;operator&gt; exist &lt;/operator&gt;</a:t>
            </a:r>
          </a:p>
          <a:p>
            <a:pPr>
              <a:buFontTx/>
              <a:buNone/>
            </a:pPr>
            <a:r>
              <a:rPr lang="en-US" sz="1400" dirty="0">
                <a:solidFill>
                  <a:srgbClr val="000000"/>
                </a:solidFill>
                <a:latin typeface="Arial" pitchFamily="34" charset="0"/>
                <a:cs typeface="Arial" pitchFamily="34" charset="0"/>
              </a:rPr>
              <a:t>            &lt;right&gt; L &lt;/right&gt;</a:t>
            </a:r>
          </a:p>
          <a:p>
            <a:pPr>
              <a:buFontTx/>
              <a:buNone/>
            </a:pPr>
            <a:r>
              <a:rPr lang="en-US" sz="1400" dirty="0">
                <a:solidFill>
                  <a:srgbClr val="000000"/>
                </a:solidFill>
                <a:latin typeface="Arial" pitchFamily="34" charset="0"/>
                <a:cs typeface="Arial" pitchFamily="34" charset="0"/>
              </a:rPr>
              <a:t>            &lt;and&gt;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subcond</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&lt;left&gt; L &lt;/left&gt;</a:t>
            </a:r>
          </a:p>
          <a:p>
            <a:pPr>
              <a:buFontTx/>
              <a:buNone/>
            </a:pPr>
            <a:r>
              <a:rPr lang="en-US" sz="1400" dirty="0">
                <a:solidFill>
                  <a:srgbClr val="000000"/>
                </a:solidFill>
                <a:latin typeface="Arial" pitchFamily="34" charset="0"/>
                <a:cs typeface="Arial" pitchFamily="34" charset="0"/>
              </a:rPr>
              <a:t>                  &lt;operator&gt; is &lt;/operator&gt;</a:t>
            </a:r>
          </a:p>
          <a:p>
            <a:pPr>
              <a:buFontTx/>
              <a:buNone/>
            </a:pPr>
            <a:r>
              <a:rPr lang="en-US" sz="1400" dirty="0">
                <a:solidFill>
                  <a:srgbClr val="000000"/>
                </a:solidFill>
                <a:latin typeface="Arial" pitchFamily="34" charset="0"/>
                <a:cs typeface="Arial" pitchFamily="34" charset="0"/>
              </a:rPr>
              <a:t>                  &lt;right&gt; empty &lt;/right&gt;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subcond</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&lt;/and&gt;</a:t>
            </a:r>
          </a:p>
          <a:p>
            <a:pPr>
              <a:buFontTx/>
              <a:buNone/>
            </a:pPr>
            <a:r>
              <a:rPr lang="en-US" sz="1400" dirty="0">
                <a:solidFill>
                  <a:srgbClr val="000000"/>
                </a:solidFill>
                <a:latin typeface="Arial" pitchFamily="34" charset="0"/>
                <a:cs typeface="Arial" pitchFamily="34" charset="0"/>
              </a:rPr>
              <a:t>         &lt;/</a:t>
            </a:r>
            <a:r>
              <a:rPr lang="en-US" sz="1400" dirty="0" err="1">
                <a:solidFill>
                  <a:srgbClr val="000000"/>
                </a:solidFill>
                <a:latin typeface="Arial" pitchFamily="34" charset="0"/>
                <a:cs typeface="Arial" pitchFamily="34" charset="0"/>
              </a:rPr>
              <a:t>postcond</a:t>
            </a:r>
            <a:r>
              <a:rPr lang="en-US" sz="1400" dirty="0">
                <a:solidFill>
                  <a:srgbClr val="000000"/>
                </a:solidFill>
                <a:latin typeface="Arial" pitchFamily="34" charset="0"/>
                <a:cs typeface="Arial" pitchFamily="34" charset="0"/>
              </a:rPr>
              <a:t>&gt;</a:t>
            </a:r>
          </a:p>
          <a:p>
            <a:pPr>
              <a:buFontTx/>
              <a:buNone/>
            </a:pPr>
            <a:r>
              <a:rPr lang="en-US" sz="1400" dirty="0">
                <a:solidFill>
                  <a:srgbClr val="000000"/>
                </a:solidFill>
                <a:latin typeface="Arial" pitchFamily="34" charset="0"/>
                <a:cs typeface="Arial" pitchFamily="34" charset="0"/>
              </a:rPr>
              <a:t>         &lt;return&gt; none &lt;/return&gt;</a:t>
            </a:r>
          </a:p>
          <a:p>
            <a:pPr>
              <a:buFontTx/>
              <a:buNone/>
            </a:pPr>
            <a:r>
              <a:rPr lang="en-US" sz="1400" dirty="0">
                <a:solidFill>
                  <a:srgbClr val="000000"/>
                </a:solidFill>
                <a:latin typeface="Arial" pitchFamily="34" charset="0"/>
                <a:cs typeface="Arial" pitchFamily="34" charset="0"/>
              </a:rPr>
              <a:t>      &lt;/method&gt;</a:t>
            </a:r>
          </a:p>
          <a:p>
            <a:pPr>
              <a:buFontTx/>
              <a:buNone/>
            </a:pPr>
            <a:r>
              <a:rPr lang="en-US" sz="1400" dirty="0">
                <a:solidFill>
                  <a:srgbClr val="000000"/>
                </a:solidFill>
                <a:latin typeface="Arial" pitchFamily="34" charset="0"/>
                <a:cs typeface="Arial" pitchFamily="34" charset="0"/>
              </a:rPr>
              <a:t>      </a:t>
            </a:r>
          </a:p>
        </p:txBody>
      </p:sp>
      <p:sp>
        <p:nvSpPr>
          <p:cNvPr id="8" name="Rectangle 3"/>
          <p:cNvSpPr txBox="1">
            <a:spLocks noChangeArrowheads="1"/>
          </p:cNvSpPr>
          <p:nvPr/>
        </p:nvSpPr>
        <p:spPr bwMode="auto">
          <a:xfrm>
            <a:off x="4838105" y="914400"/>
            <a:ext cx="3848695" cy="5715000"/>
          </a:xfrm>
          <a:prstGeom prst="rect">
            <a:avLst/>
          </a:prstGeom>
          <a:solidFill>
            <a:schemeClr val="accent5">
              <a:lumMod val="40000"/>
              <a:lumOff val="60000"/>
            </a:schemeClr>
          </a:solidFill>
          <a:ln w="9525">
            <a:solidFill>
              <a:srgbClr val="EEEEF4"/>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95000"/>
              </a:lnSpc>
              <a:spcBef>
                <a:spcPct val="20000"/>
              </a:spcBef>
              <a:spcAft>
                <a:spcPct val="0"/>
              </a:spcAft>
              <a:buChar char="•"/>
              <a:defRPr sz="2800">
                <a:solidFill>
                  <a:schemeClr val="tx1"/>
                </a:solidFill>
                <a:latin typeface="Gill Sans MT" pitchFamily="34" charset="0"/>
                <a:ea typeface="+mn-ea"/>
                <a:cs typeface="+mn-cs"/>
              </a:defRPr>
            </a:lvl1pPr>
            <a:lvl2pPr marL="742950" indent="-285750" algn="l" rtl="0" eaLnBrk="0" fontAlgn="base" hangingPunct="0">
              <a:lnSpc>
                <a:spcPct val="95000"/>
              </a:lnSpc>
              <a:spcBef>
                <a:spcPct val="20000"/>
              </a:spcBef>
              <a:spcAft>
                <a:spcPct val="0"/>
              </a:spcAft>
              <a:buChar char="–"/>
              <a:defRPr sz="2400">
                <a:solidFill>
                  <a:schemeClr val="tx1"/>
                </a:solidFill>
                <a:latin typeface="Gill Sans MT" pitchFamily="34" charset="0"/>
              </a:defRPr>
            </a:lvl2pPr>
            <a:lvl3pPr marL="1143000" indent="-228600" algn="l" rtl="0" eaLnBrk="0" fontAlgn="base" hangingPunct="0">
              <a:lnSpc>
                <a:spcPct val="95000"/>
              </a:lnSpc>
              <a:spcBef>
                <a:spcPct val="20000"/>
              </a:spcBef>
              <a:spcAft>
                <a:spcPct val="0"/>
              </a:spcAft>
              <a:buChar char="•"/>
              <a:defRPr sz="2000">
                <a:solidFill>
                  <a:schemeClr val="tx1"/>
                </a:solidFill>
                <a:latin typeface="Gill Sans MT" pitchFamily="34" charset="0"/>
              </a:defRPr>
            </a:lvl3pPr>
            <a:lvl4pPr marL="1600200" indent="-228600" algn="l" rtl="0" eaLnBrk="0" fontAlgn="base" hangingPunct="0">
              <a:lnSpc>
                <a:spcPct val="95000"/>
              </a:lnSpc>
              <a:spcBef>
                <a:spcPct val="20000"/>
              </a:spcBef>
              <a:spcAft>
                <a:spcPct val="0"/>
              </a:spcAft>
              <a:buChar char="–"/>
              <a:defRPr sz="1800">
                <a:solidFill>
                  <a:schemeClr val="tx1"/>
                </a:solidFill>
                <a:latin typeface="Gill Sans MT" pitchFamily="34" charset="0"/>
              </a:defRPr>
            </a:lvl4pPr>
            <a:lvl5pPr marL="2057400" indent="-228600" algn="l" rtl="0" eaLnBrk="0" fontAlgn="base" hangingPunct="0">
              <a:lnSpc>
                <a:spcPct val="95000"/>
              </a:lnSpc>
              <a:spcBef>
                <a:spcPct val="20000"/>
              </a:spcBef>
              <a:spcAft>
                <a:spcPct val="0"/>
              </a:spcAft>
              <a:buChar char="»"/>
              <a:defRPr sz="1800">
                <a:solidFill>
                  <a:schemeClr val="tx1"/>
                </a:solidFill>
                <a:latin typeface="Gill Sans MT" pitchFamily="34" charset="0"/>
              </a:defRPr>
            </a:lvl5pPr>
            <a:lvl6pPr marL="2514600" indent="-228600" algn="l" rtl="0" eaLnBrk="0" fontAlgn="base" hangingPunct="0">
              <a:spcBef>
                <a:spcPct val="20000"/>
              </a:spcBef>
              <a:spcAft>
                <a:spcPct val="0"/>
              </a:spcAft>
              <a:buChar char="»"/>
              <a:defRPr>
                <a:solidFill>
                  <a:schemeClr val="tx1"/>
                </a:solidFill>
                <a:latin typeface="+mn-lt"/>
              </a:defRPr>
            </a:lvl6pPr>
            <a:lvl7pPr marL="2971800" indent="-228600" algn="l" rtl="0" eaLnBrk="0" fontAlgn="base" hangingPunct="0">
              <a:spcBef>
                <a:spcPct val="20000"/>
              </a:spcBef>
              <a:spcAft>
                <a:spcPct val="0"/>
              </a:spcAft>
              <a:buChar char="»"/>
              <a:defRPr>
                <a:solidFill>
                  <a:schemeClr val="tx1"/>
                </a:solidFill>
                <a:latin typeface="+mn-lt"/>
              </a:defRPr>
            </a:lvl7pPr>
            <a:lvl8pPr marL="3429000" indent="-228600" algn="l" rtl="0" eaLnBrk="0" fontAlgn="base" hangingPunct="0">
              <a:spcBef>
                <a:spcPct val="20000"/>
              </a:spcBef>
              <a:spcAft>
                <a:spcPct val="0"/>
              </a:spcAft>
              <a:buChar char="»"/>
              <a:defRPr>
                <a:solidFill>
                  <a:schemeClr val="tx1"/>
                </a:solidFill>
                <a:latin typeface="+mn-lt"/>
              </a:defRPr>
            </a:lvl8pPr>
            <a:lvl9pPr marL="3886200" indent="-228600" algn="l" rtl="0" eaLnBrk="0" fontAlgn="base" hangingPunct="0">
              <a:spcBef>
                <a:spcPct val="20000"/>
              </a:spcBef>
              <a:spcAft>
                <a:spcPct val="0"/>
              </a:spcAft>
              <a:buChar char="»"/>
              <a:defRPr>
                <a:solidFill>
                  <a:schemeClr val="tx1"/>
                </a:solidFill>
                <a:latin typeface="+mn-lt"/>
              </a:defRPr>
            </a:lvl9pPr>
          </a:lstStyle>
          <a:p>
            <a:pPr>
              <a:buFontTx/>
              <a:buNone/>
            </a:pPr>
            <a:r>
              <a:rPr lang="en-US" sz="1400" dirty="0" smtClean="0">
                <a:solidFill>
                  <a:srgbClr val="000000"/>
                </a:solidFill>
                <a:latin typeface="Arial" pitchFamily="34" charset="0"/>
                <a:cs typeface="Arial" pitchFamily="34" charset="0"/>
              </a:rPr>
              <a:t>&lt;method&gt;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mname</a:t>
            </a:r>
            <a:r>
              <a:rPr lang="en-US" sz="1400" dirty="0" smtClean="0">
                <a:solidFill>
                  <a:srgbClr val="000000"/>
                </a:solidFill>
                <a:latin typeface="Arial" pitchFamily="34" charset="0"/>
                <a:cs typeface="Arial" pitchFamily="34" charset="0"/>
              </a:rPr>
              <a:t>&gt; clear &lt;/</a:t>
            </a:r>
            <a:r>
              <a:rPr lang="en-US" sz="1400" dirty="0" err="1" smtClean="0">
                <a:solidFill>
                  <a:srgbClr val="000000"/>
                </a:solidFill>
                <a:latin typeface="Arial" pitchFamily="34" charset="0"/>
                <a:cs typeface="Arial" pitchFamily="34" charset="0"/>
              </a:rPr>
              <a:t>mname</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paramNo</a:t>
            </a:r>
            <a:r>
              <a:rPr lang="en-US" sz="1400" dirty="0" smtClean="0">
                <a:solidFill>
                  <a:srgbClr val="000000"/>
                </a:solidFill>
                <a:latin typeface="Arial" pitchFamily="34" charset="0"/>
                <a:cs typeface="Arial" pitchFamily="34" charset="0"/>
              </a:rPr>
              <a:t>&gt; 1 &lt;/</a:t>
            </a:r>
            <a:r>
              <a:rPr lang="en-US" sz="1400" dirty="0" err="1" smtClean="0">
                <a:solidFill>
                  <a:srgbClr val="000000"/>
                </a:solidFill>
                <a:latin typeface="Arial" pitchFamily="34" charset="0"/>
                <a:cs typeface="Arial" pitchFamily="34" charset="0"/>
              </a:rPr>
              <a:t>paramNo</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param</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pname</a:t>
            </a:r>
            <a:r>
              <a:rPr lang="en-US" sz="1400" dirty="0" smtClean="0">
                <a:solidFill>
                  <a:srgbClr val="000000"/>
                </a:solidFill>
                <a:latin typeface="Arial" pitchFamily="34" charset="0"/>
                <a:cs typeface="Arial" pitchFamily="34" charset="0"/>
              </a:rPr>
              <a:t>&gt; L &lt;/</a:t>
            </a:r>
            <a:r>
              <a:rPr lang="en-US" sz="1400" dirty="0" err="1" smtClean="0">
                <a:solidFill>
                  <a:srgbClr val="000000"/>
                </a:solidFill>
                <a:latin typeface="Arial" pitchFamily="34" charset="0"/>
                <a:cs typeface="Arial" pitchFamily="34" charset="0"/>
              </a:rPr>
              <a:t>pname</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ptype</a:t>
            </a:r>
            <a:r>
              <a:rPr lang="en-US" sz="1400" dirty="0" smtClean="0">
                <a:solidFill>
                  <a:srgbClr val="000000"/>
                </a:solidFill>
                <a:latin typeface="Arial" pitchFamily="34" charset="0"/>
                <a:cs typeface="Arial" pitchFamily="34" charset="0"/>
              </a:rPr>
              <a:t>&gt; list &lt;/</a:t>
            </a:r>
            <a:r>
              <a:rPr lang="en-US" sz="1400" dirty="0" err="1" smtClean="0">
                <a:solidFill>
                  <a:srgbClr val="000000"/>
                </a:solidFill>
                <a:latin typeface="Arial" pitchFamily="34" charset="0"/>
                <a:cs typeface="Arial" pitchFamily="34" charset="0"/>
              </a:rPr>
              <a:t>ptype</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param</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precond</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&lt;operator&gt; exist &lt;/operator&gt;</a:t>
            </a:r>
          </a:p>
          <a:p>
            <a:pPr>
              <a:buFontTx/>
              <a:buNone/>
            </a:pPr>
            <a:r>
              <a:rPr lang="en-US" sz="1400" dirty="0" smtClean="0">
                <a:solidFill>
                  <a:srgbClr val="000000"/>
                </a:solidFill>
                <a:latin typeface="Arial" pitchFamily="34" charset="0"/>
                <a:cs typeface="Arial" pitchFamily="34" charset="0"/>
              </a:rPr>
              <a:t>            &lt;right&gt; L &lt;/right&gt;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precond</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postcond</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&lt;left&gt; L &lt;/left&gt;</a:t>
            </a:r>
          </a:p>
          <a:p>
            <a:pPr>
              <a:buFontTx/>
              <a:buNone/>
            </a:pPr>
            <a:r>
              <a:rPr lang="en-US" sz="1400" dirty="0" smtClean="0">
                <a:solidFill>
                  <a:srgbClr val="000000"/>
                </a:solidFill>
                <a:latin typeface="Arial" pitchFamily="34" charset="0"/>
                <a:cs typeface="Arial" pitchFamily="34" charset="0"/>
              </a:rPr>
              <a:t>            &lt;operator&gt; is &lt;/operator&gt;</a:t>
            </a:r>
          </a:p>
          <a:p>
            <a:pPr>
              <a:buFontTx/>
              <a:buNone/>
            </a:pPr>
            <a:r>
              <a:rPr lang="en-US" sz="1400" dirty="0" smtClean="0">
                <a:solidFill>
                  <a:srgbClr val="000000"/>
                </a:solidFill>
                <a:latin typeface="Arial" pitchFamily="34" charset="0"/>
                <a:cs typeface="Arial" pitchFamily="34" charset="0"/>
              </a:rPr>
              <a:t>            &lt;right&gt; empty &lt;/right&gt;</a:t>
            </a:r>
          </a:p>
          <a:p>
            <a:pPr>
              <a:buFontTx/>
              <a:buNone/>
            </a:pPr>
            <a:r>
              <a:rPr lang="en-US" sz="1400" dirty="0" smtClean="0">
                <a:solidFill>
                  <a:srgbClr val="000000"/>
                </a:solidFill>
                <a:latin typeface="Arial" pitchFamily="34" charset="0"/>
                <a:cs typeface="Arial" pitchFamily="34" charset="0"/>
              </a:rPr>
              <a:t>         &lt;/</a:t>
            </a:r>
            <a:r>
              <a:rPr lang="en-US" sz="1400" dirty="0" err="1" smtClean="0">
                <a:solidFill>
                  <a:srgbClr val="000000"/>
                </a:solidFill>
                <a:latin typeface="Arial" pitchFamily="34" charset="0"/>
                <a:cs typeface="Arial" pitchFamily="34" charset="0"/>
              </a:rPr>
              <a:t>postcond</a:t>
            </a:r>
            <a:r>
              <a:rPr lang="en-US" sz="1400" dirty="0" smtClean="0">
                <a:solidFill>
                  <a:srgbClr val="000000"/>
                </a:solidFill>
                <a:latin typeface="Arial" pitchFamily="34" charset="0"/>
                <a:cs typeface="Arial" pitchFamily="34" charset="0"/>
              </a:rPr>
              <a:t>&gt;</a:t>
            </a:r>
          </a:p>
          <a:p>
            <a:pPr>
              <a:buFontTx/>
              <a:buNone/>
            </a:pPr>
            <a:r>
              <a:rPr lang="en-US" sz="1400" dirty="0" smtClean="0">
                <a:solidFill>
                  <a:srgbClr val="000000"/>
                </a:solidFill>
                <a:latin typeface="Arial" pitchFamily="34" charset="0"/>
                <a:cs typeface="Arial" pitchFamily="34" charset="0"/>
              </a:rPr>
              <a:t>         &lt;return&gt; none &lt;/return&gt;</a:t>
            </a:r>
          </a:p>
          <a:p>
            <a:pPr>
              <a:buFontTx/>
              <a:buNone/>
            </a:pPr>
            <a:r>
              <a:rPr lang="en-US" sz="1400" dirty="0" smtClean="0">
                <a:solidFill>
                  <a:srgbClr val="000000"/>
                </a:solidFill>
                <a:latin typeface="Arial" pitchFamily="34" charset="0"/>
                <a:cs typeface="Arial" pitchFamily="34" charset="0"/>
              </a:rPr>
              <a:t>      &lt;/method&gt;</a:t>
            </a:r>
          </a:p>
          <a:p>
            <a:pPr>
              <a:buFontTx/>
              <a:buNone/>
            </a:pPr>
            <a:endParaRPr lang="en-US" sz="1400" dirty="0" smtClean="0">
              <a:solidFill>
                <a:srgbClr val="000000"/>
              </a:solidFill>
              <a:latin typeface="Arial" pitchFamily="34" charset="0"/>
              <a:cs typeface="Arial" pitchFamily="34" charset="0"/>
            </a:endParaRPr>
          </a:p>
          <a:p>
            <a:pPr>
              <a:buFontTx/>
              <a:buNone/>
            </a:pPr>
            <a:r>
              <a:rPr lang="en-US" sz="1400" dirty="0" smtClean="0">
                <a:solidFill>
                  <a:srgbClr val="000000"/>
                </a:solidFill>
                <a:latin typeface="Arial" pitchFamily="34" charset="0"/>
                <a:cs typeface="Arial" pitchFamily="34" charset="0"/>
              </a:rPr>
              <a:t>… </a:t>
            </a:r>
          </a:p>
          <a:p>
            <a:pPr>
              <a:buFontTx/>
              <a:buNone/>
            </a:pPr>
            <a:r>
              <a:rPr lang="en-US" sz="1400" dirty="0" smtClean="0">
                <a:solidFill>
                  <a:srgbClr val="000000"/>
                </a:solidFill>
                <a:latin typeface="Arial" pitchFamily="34" charset="0"/>
                <a:cs typeface="Arial" pitchFamily="34" charset="0"/>
              </a:rPr>
              <a:t>&lt;/library&gt;</a:t>
            </a:r>
            <a:endParaRPr lang="en-US" sz="1400" dirty="0">
              <a:solidFill>
                <a:srgbClr val="000000"/>
              </a:solidFill>
              <a:latin typeface="Arial" pitchFamily="34" charset="0"/>
              <a:cs typeface="Arial" pitchFamily="34" charset="0"/>
            </a:endParaRPr>
          </a:p>
        </p:txBody>
      </p:sp>
    </p:spTree>
    <p:extLst>
      <p:ext uri="{BB962C8B-B14F-4D97-AF65-F5344CB8AC3E}">
        <p14:creationId xmlns:p14="http://schemas.microsoft.com/office/powerpoint/2010/main" val="27207144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75107"/>
                                        </p:tgtEl>
                                        <p:attrNameLst>
                                          <p:attrName>style.visibility</p:attrName>
                                        </p:attrNameLst>
                                      </p:cBhvr>
                                      <p:to>
                                        <p:strVal val="visible"/>
                                      </p:to>
                                    </p:set>
                                    <p:animEffect transition="in" filter="dissolve">
                                      <p:cBhvr>
                                        <p:cTn id="7" dur="500"/>
                                        <p:tgtEl>
                                          <p:spTgt spid="175107"/>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341" y="1595257"/>
            <a:ext cx="8634334" cy="2030812"/>
          </a:xfrm>
          <a:solidFill>
            <a:schemeClr val="accent2">
              <a:lumMod val="75000"/>
            </a:schemeClr>
          </a:solidFill>
        </p:spPr>
        <p:txBody>
          <a:bodyPr/>
          <a:lstStyle/>
          <a:p>
            <a:pPr marL="514350" indent="-514350">
              <a:buFont typeface="+mj-lt"/>
              <a:buAutoNum type="arabicPeriod"/>
            </a:pPr>
            <a:r>
              <a:rPr lang="en-US" sz="2400" dirty="0" smtClean="0">
                <a:latin typeface="Comic Sans MS" pitchFamily="66" charset="0"/>
              </a:rPr>
              <a:t>Motivation</a:t>
            </a:r>
          </a:p>
          <a:p>
            <a:pPr marL="514350" indent="-514350">
              <a:buFont typeface="+mj-lt"/>
              <a:buAutoNum type="arabicPeriod"/>
            </a:pPr>
            <a:r>
              <a:rPr lang="en-US" sz="2400" dirty="0" smtClean="0">
                <a:latin typeface="Comic Sans MS" pitchFamily="66" charset="0"/>
              </a:rPr>
              <a:t>How does XML work ?</a:t>
            </a:r>
          </a:p>
          <a:p>
            <a:pPr marL="514350" indent="-514350">
              <a:buFont typeface="+mj-lt"/>
              <a:buAutoNum type="arabicPeriod"/>
            </a:pPr>
            <a:r>
              <a:rPr lang="en-US" sz="2400" dirty="0" smtClean="0">
                <a:latin typeface="Comic Sans MS" pitchFamily="66" charset="0"/>
              </a:rPr>
              <a:t>Syntax of XML documents</a:t>
            </a:r>
          </a:p>
          <a:p>
            <a:pPr marL="514350" indent="-514350">
              <a:buFont typeface="+mj-lt"/>
              <a:buAutoNum type="arabicPeriod"/>
            </a:pPr>
            <a:r>
              <a:rPr lang="en-US" sz="2400" dirty="0" smtClean="0">
                <a:latin typeface="Comic Sans MS" pitchFamily="66" charset="0"/>
              </a:rPr>
              <a:t>XML and HTML</a:t>
            </a:r>
            <a:endParaRPr lang="en-US" sz="2400" dirty="0">
              <a:latin typeface="Comic Sans MS" pitchFamily="66" charset="0"/>
            </a:endParaRPr>
          </a:p>
        </p:txBody>
      </p:sp>
      <p:sp>
        <p:nvSpPr>
          <p:cNvPr id="2" name="Title 1"/>
          <p:cNvSpPr>
            <a:spLocks noGrp="1"/>
          </p:cNvSpPr>
          <p:nvPr>
            <p:ph type="title"/>
          </p:nvPr>
        </p:nvSpPr>
        <p:spPr/>
        <p:txBody>
          <a:bodyPr/>
          <a:lstStyle/>
          <a:p>
            <a:r>
              <a:rPr lang="en-US" dirty="0" smtClean="0"/>
              <a:t>Topics</a:t>
            </a:r>
            <a:endParaRPr lang="en-US" dirty="0"/>
          </a:p>
        </p:txBody>
      </p:sp>
      <p:sp>
        <p:nvSpPr>
          <p:cNvPr id="4" name="Date Placeholder 3"/>
          <p:cNvSpPr>
            <a:spLocks noGrp="1"/>
          </p:cNvSpPr>
          <p:nvPr>
            <p:ph type="dt" sz="half" idx="10"/>
          </p:nvPr>
        </p:nvSpPr>
        <p:spPr/>
        <p:txBody>
          <a:bodyPr/>
          <a:lstStyle/>
          <a:p>
            <a:pPr>
              <a:defRPr/>
            </a:pPr>
            <a:fld id="{4C55500F-4A4D-4865-928C-9765B9D4EDB1}" type="datetime1">
              <a:rPr lang="en-US" altLang="zh-CN" smtClean="0"/>
              <a:pPr>
                <a:defRPr/>
              </a:pPr>
              <a:t>11/19/14</a:t>
            </a:fld>
            <a:endParaRPr lang="en-US" altLang="zh-CN" dirty="0"/>
          </a:p>
        </p:txBody>
      </p:sp>
      <p:sp>
        <p:nvSpPr>
          <p:cNvPr id="5" name="Footer Placeholder 4"/>
          <p:cNvSpPr>
            <a:spLocks noGrp="1"/>
          </p:cNvSpPr>
          <p:nvPr>
            <p:ph type="ftr" sz="quarter" idx="11"/>
          </p:nvPr>
        </p:nvSpPr>
        <p:spPr/>
        <p:txBody>
          <a:bodyPr/>
          <a:lstStyle/>
          <a:p>
            <a:pPr>
              <a:defRPr/>
            </a:pPr>
            <a:r>
              <a:rPr lang="en-US" altLang="zh-CN" smtClean="0"/>
              <a:t>©  Offutt</a:t>
            </a:r>
            <a:endParaRPr lang="en-US" altLang="zh-CN"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23</a:t>
            </a:fld>
            <a:endParaRPr lang="en-US" altLang="zh-CN" dirty="0"/>
          </a:p>
        </p:txBody>
      </p:sp>
      <p:sp>
        <p:nvSpPr>
          <p:cNvPr id="8" name="Rectangle 7"/>
          <p:cNvSpPr/>
          <p:nvPr/>
        </p:nvSpPr>
        <p:spPr>
          <a:xfrm>
            <a:off x="300452" y="2438401"/>
            <a:ext cx="4393467" cy="457200"/>
          </a:xfrm>
          <a:prstGeom prst="rect">
            <a:avLst/>
          </a:prstGeom>
          <a:solidFill>
            <a:srgbClr val="FFFF00">
              <a:alpha val="49020"/>
            </a:srgbClr>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90977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Structure</a:t>
            </a:r>
            <a:endParaRPr lang="en-US" dirty="0"/>
          </a:p>
        </p:txBody>
      </p:sp>
      <p:sp>
        <p:nvSpPr>
          <p:cNvPr id="3" name="Content Placeholder 2"/>
          <p:cNvSpPr>
            <a:spLocks noGrp="1"/>
          </p:cNvSpPr>
          <p:nvPr>
            <p:ph idx="1"/>
          </p:nvPr>
        </p:nvSpPr>
        <p:spPr/>
        <p:txBody>
          <a:bodyPr/>
          <a:lstStyle/>
          <a:p>
            <a:endParaRPr lang="en-US" dirty="0" smtClean="0">
              <a:solidFill>
                <a:schemeClr val="tx2"/>
              </a:solidFill>
            </a:endParaRPr>
          </a:p>
          <a:p>
            <a:endParaRPr lang="en-US" dirty="0" smtClean="0">
              <a:solidFill>
                <a:schemeClr val="tx2"/>
              </a:solidFill>
            </a:endParaRPr>
          </a:p>
          <a:p>
            <a:r>
              <a:rPr lang="en-US" dirty="0" smtClean="0">
                <a:solidFill>
                  <a:schemeClr val="tx2"/>
                </a:solidFill>
              </a:rPr>
              <a:t> </a:t>
            </a:r>
            <a:r>
              <a:rPr lang="en-US" dirty="0" smtClean="0">
                <a:solidFill>
                  <a:srgbClr val="FFFF00"/>
                </a:solidFill>
              </a:rPr>
              <a:t>Containment</a:t>
            </a:r>
            <a:r>
              <a:rPr lang="en-US" dirty="0" smtClean="0"/>
              <a:t> : Tags can be contained in other tags</a:t>
            </a:r>
          </a:p>
          <a:p>
            <a:pPr lvl="1"/>
            <a:endParaRPr lang="en-US" dirty="0" smtClean="0"/>
          </a:p>
          <a:p>
            <a:r>
              <a:rPr lang="en-US" dirty="0" smtClean="0"/>
              <a:t> Tag names should be </a:t>
            </a:r>
            <a:r>
              <a:rPr lang="en-US" dirty="0" smtClean="0">
                <a:solidFill>
                  <a:srgbClr val="FFFF00"/>
                </a:solidFill>
              </a:rPr>
              <a:t>meaningful</a:t>
            </a:r>
          </a:p>
          <a:p>
            <a:pPr lvl="1"/>
            <a:endParaRPr lang="en-US" dirty="0" smtClean="0"/>
          </a:p>
          <a:p>
            <a:r>
              <a:rPr lang="en-US" dirty="0" smtClean="0"/>
              <a:t> All tags must have an </a:t>
            </a:r>
            <a:r>
              <a:rPr lang="en-US" dirty="0" smtClean="0">
                <a:solidFill>
                  <a:srgbClr val="FFFF00"/>
                </a:solidFill>
              </a:rPr>
              <a:t>end tag</a:t>
            </a:r>
            <a:endParaRPr lang="en-US" dirty="0" smtClean="0"/>
          </a:p>
          <a:p>
            <a:pPr lvl="1"/>
            <a:r>
              <a:rPr lang="en-US" dirty="0" smtClean="0"/>
              <a:t>Note that HTML does not … meaning HTML is not fully SGML-compliant</a:t>
            </a:r>
          </a:p>
          <a:p>
            <a:endParaRPr lang="en-US" dirty="0"/>
          </a:p>
        </p:txBody>
      </p:sp>
      <p:sp>
        <p:nvSpPr>
          <p:cNvPr id="4" name="Date Placeholder 3"/>
          <p:cNvSpPr>
            <a:spLocks noGrp="1"/>
          </p:cNvSpPr>
          <p:nvPr>
            <p:ph type="dt" sz="half" idx="10"/>
          </p:nvPr>
        </p:nvSpPr>
        <p:spPr/>
        <p:txBody>
          <a:bodyPr/>
          <a:lstStyle/>
          <a:p>
            <a:fld id="{9FF104E8-D491-4CE0-A4C2-507D779335F0}" type="datetime1">
              <a:rPr lang="en-US" smtClean="0"/>
              <a:pPr/>
              <a:t>11/19/14</a:t>
            </a:fld>
            <a:endParaRPr lang="en-US"/>
          </a:p>
        </p:txBody>
      </p:sp>
      <p:sp>
        <p:nvSpPr>
          <p:cNvPr id="5" name="Footer Placeholder 4"/>
          <p:cNvSpPr>
            <a:spLocks noGrp="1"/>
          </p:cNvSpPr>
          <p:nvPr>
            <p:ph type="ftr" sz="quarter" idx="11"/>
          </p:nvPr>
        </p:nvSpPr>
        <p:spPr/>
        <p:txBody>
          <a:bodyPr/>
          <a:lstStyle/>
          <a:p>
            <a:r>
              <a:rPr lang="en-US" smtClean="0"/>
              <a:t>©  Offutt</a:t>
            </a:r>
            <a:endParaRPr lang="en-US"/>
          </a:p>
        </p:txBody>
      </p:sp>
      <p:sp>
        <p:nvSpPr>
          <p:cNvPr id="6" name="Slide Number Placeholder 5"/>
          <p:cNvSpPr>
            <a:spLocks noGrp="1"/>
          </p:cNvSpPr>
          <p:nvPr>
            <p:ph type="sldNum" sz="quarter" idx="12"/>
          </p:nvPr>
        </p:nvSpPr>
        <p:spPr/>
        <p:txBody>
          <a:bodyPr/>
          <a:lstStyle/>
          <a:p>
            <a:fld id="{E6F519E7-5727-4165-8EAF-2C027076122F}" type="slidenum">
              <a:rPr lang="en-US" smtClean="0"/>
              <a:pPr/>
              <a:t>24</a:t>
            </a:fld>
            <a:endParaRPr lang="en-US"/>
          </a:p>
        </p:txBody>
      </p:sp>
    </p:spTree>
    <p:extLst>
      <p:ext uri="{BB962C8B-B14F-4D97-AF65-F5344CB8AC3E}">
        <p14:creationId xmlns:p14="http://schemas.microsoft.com/office/powerpoint/2010/main" val="36396224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Can Easily  Be Validated</a:t>
            </a:r>
            <a:endParaRPr lang="en-US" dirty="0"/>
          </a:p>
        </p:txBody>
      </p:sp>
      <p:sp>
        <p:nvSpPr>
          <p:cNvPr id="3" name="Content Placeholder 2"/>
          <p:cNvSpPr>
            <a:spLocks noGrp="1"/>
          </p:cNvSpPr>
          <p:nvPr>
            <p:ph idx="1"/>
          </p:nvPr>
        </p:nvSpPr>
        <p:spPr>
          <a:xfrm>
            <a:off x="114300" y="838200"/>
            <a:ext cx="8915400" cy="5867400"/>
          </a:xfrm>
        </p:spPr>
        <p:txBody>
          <a:bodyPr/>
          <a:lstStyle/>
          <a:p>
            <a:r>
              <a:rPr lang="en-US" dirty="0" smtClean="0"/>
              <a:t>XML messages are described in </a:t>
            </a:r>
            <a:r>
              <a:rPr lang="en-US" dirty="0" smtClean="0">
                <a:solidFill>
                  <a:srgbClr val="FFFF00"/>
                </a:solidFill>
              </a:rPr>
              <a:t>grammars</a:t>
            </a:r>
          </a:p>
          <a:p>
            <a:r>
              <a:rPr lang="en-US" dirty="0" smtClean="0"/>
              <a:t>Two ways to </a:t>
            </a:r>
            <a:r>
              <a:rPr lang="en-US" dirty="0" smtClean="0">
                <a:solidFill>
                  <a:srgbClr val="FFFF00"/>
                </a:solidFill>
              </a:rPr>
              <a:t>describe</a:t>
            </a:r>
            <a:r>
              <a:rPr lang="en-US" dirty="0" smtClean="0"/>
              <a:t> an XML language</a:t>
            </a:r>
          </a:p>
          <a:p>
            <a:pPr lvl="1"/>
            <a:r>
              <a:rPr lang="en-US" dirty="0" smtClean="0">
                <a:solidFill>
                  <a:srgbClr val="FFFF00"/>
                </a:solidFill>
              </a:rPr>
              <a:t>Schemas</a:t>
            </a:r>
            <a:r>
              <a:rPr lang="en-US" dirty="0" smtClean="0"/>
              <a:t> : Grammar plus </a:t>
            </a:r>
            <a:r>
              <a:rPr lang="en-US" dirty="0" smtClean="0">
                <a:solidFill>
                  <a:srgbClr val="FFFF00"/>
                </a:solidFill>
              </a:rPr>
              <a:t>types</a:t>
            </a:r>
            <a:r>
              <a:rPr lang="en-US" dirty="0" smtClean="0"/>
              <a:t> and </a:t>
            </a:r>
            <a:r>
              <a:rPr lang="en-US" dirty="0" smtClean="0">
                <a:solidFill>
                  <a:srgbClr val="FFFF00"/>
                </a:solidFill>
              </a:rPr>
              <a:t>facets</a:t>
            </a:r>
          </a:p>
          <a:p>
            <a:pPr lvl="1"/>
            <a:r>
              <a:rPr lang="en-US" dirty="0" smtClean="0">
                <a:solidFill>
                  <a:srgbClr val="FFFF00"/>
                </a:solidFill>
              </a:rPr>
              <a:t>Document Type Definitions</a:t>
            </a:r>
            <a:r>
              <a:rPr lang="en-US" dirty="0" smtClean="0"/>
              <a:t> (DTD) : Older, easier to read and understand, but somewhat limited</a:t>
            </a:r>
          </a:p>
          <a:p>
            <a:r>
              <a:rPr lang="en-US" dirty="0" smtClean="0"/>
              <a:t>Documents can be </a:t>
            </a:r>
            <a:r>
              <a:rPr lang="en-US" dirty="0" smtClean="0">
                <a:solidFill>
                  <a:srgbClr val="FFFF00"/>
                </a:solidFill>
              </a:rPr>
              <a:t>checked</a:t>
            </a:r>
            <a:r>
              <a:rPr lang="en-US" dirty="0" smtClean="0"/>
              <a:t> against the grammar</a:t>
            </a:r>
          </a:p>
          <a:p>
            <a:r>
              <a:rPr lang="en-US" dirty="0" smtClean="0"/>
              <a:t>Grammar can specify that certain fields are </a:t>
            </a:r>
            <a:r>
              <a:rPr lang="en-US" dirty="0" smtClean="0">
                <a:solidFill>
                  <a:srgbClr val="FFFF00"/>
                </a:solidFill>
              </a:rPr>
              <a:t>required</a:t>
            </a:r>
          </a:p>
          <a:p>
            <a:r>
              <a:rPr lang="en-US" dirty="0" smtClean="0"/>
              <a:t>Allows programs to assume the data is </a:t>
            </a:r>
            <a:r>
              <a:rPr lang="en-US" dirty="0" smtClean="0">
                <a:solidFill>
                  <a:srgbClr val="FFFF00"/>
                </a:solidFill>
              </a:rPr>
              <a:t>formatted correctly</a:t>
            </a:r>
            <a:r>
              <a:rPr lang="en-US" dirty="0" smtClean="0"/>
              <a:t>, reducing the amount of checking the program must do</a:t>
            </a:r>
          </a:p>
          <a:p>
            <a:endParaRPr lang="en-US" dirty="0"/>
          </a:p>
        </p:txBody>
      </p:sp>
      <p:sp>
        <p:nvSpPr>
          <p:cNvPr id="4" name="Date Placeholder 3"/>
          <p:cNvSpPr>
            <a:spLocks noGrp="1"/>
          </p:cNvSpPr>
          <p:nvPr>
            <p:ph type="dt" sz="half" idx="10"/>
          </p:nvPr>
        </p:nvSpPr>
        <p:spPr/>
        <p:txBody>
          <a:bodyPr/>
          <a:lstStyle/>
          <a:p>
            <a:fld id="{D04F5D4B-3510-4F39-A368-D5A0D1CCE534}" type="datetime1">
              <a:rPr lang="en-US" smtClean="0"/>
              <a:pPr/>
              <a:t>11/19/14</a:t>
            </a:fld>
            <a:endParaRPr lang="en-US"/>
          </a:p>
        </p:txBody>
      </p:sp>
      <p:sp>
        <p:nvSpPr>
          <p:cNvPr id="5" name="Footer Placeholder 4"/>
          <p:cNvSpPr>
            <a:spLocks noGrp="1"/>
          </p:cNvSpPr>
          <p:nvPr>
            <p:ph type="ftr" sz="quarter" idx="11"/>
          </p:nvPr>
        </p:nvSpPr>
        <p:spPr/>
        <p:txBody>
          <a:bodyPr/>
          <a:lstStyle/>
          <a:p>
            <a:r>
              <a:rPr lang="en-US" smtClean="0"/>
              <a:t>©  Offutt</a:t>
            </a:r>
            <a:endParaRPr lang="en-US"/>
          </a:p>
        </p:txBody>
      </p:sp>
      <p:sp>
        <p:nvSpPr>
          <p:cNvPr id="6" name="Slide Number Placeholder 5"/>
          <p:cNvSpPr>
            <a:spLocks noGrp="1"/>
          </p:cNvSpPr>
          <p:nvPr>
            <p:ph type="sldNum" sz="quarter" idx="12"/>
          </p:nvPr>
        </p:nvSpPr>
        <p:spPr/>
        <p:txBody>
          <a:bodyPr/>
          <a:lstStyle/>
          <a:p>
            <a:fld id="{E6F519E7-5727-4165-8EAF-2C027076122F}" type="slidenum">
              <a:rPr lang="en-US" smtClean="0"/>
              <a:pPr/>
              <a:t>25</a:t>
            </a:fld>
            <a:endParaRPr lang="en-US"/>
          </a:p>
        </p:txBody>
      </p:sp>
    </p:spTree>
    <p:extLst>
      <p:ext uri="{BB962C8B-B14F-4D97-AF65-F5344CB8AC3E}">
        <p14:creationId xmlns:p14="http://schemas.microsoft.com/office/powerpoint/2010/main" val="21007762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of XML</a:t>
            </a:r>
            <a:endParaRPr lang="en-US" dirty="0"/>
          </a:p>
        </p:txBody>
      </p:sp>
      <p:sp>
        <p:nvSpPr>
          <p:cNvPr id="3" name="Content Placeholder 2"/>
          <p:cNvSpPr>
            <a:spLocks noGrp="1"/>
          </p:cNvSpPr>
          <p:nvPr>
            <p:ph idx="1"/>
          </p:nvPr>
        </p:nvSpPr>
        <p:spPr>
          <a:xfrm>
            <a:off x="114300" y="838200"/>
            <a:ext cx="8915400" cy="5867400"/>
          </a:xfrm>
        </p:spPr>
        <p:txBody>
          <a:bodyPr/>
          <a:lstStyle/>
          <a:p>
            <a:r>
              <a:rPr lang="en-US" dirty="0" smtClean="0"/>
              <a:t>XML </a:t>
            </a:r>
            <a:r>
              <a:rPr lang="en-US" dirty="0" smtClean="0">
                <a:solidFill>
                  <a:srgbClr val="FFFF00"/>
                </a:solidFill>
              </a:rPr>
              <a:t>syntax</a:t>
            </a:r>
            <a:r>
              <a:rPr lang="en-US" dirty="0" smtClean="0"/>
              <a:t> is defined at two levels</a:t>
            </a:r>
          </a:p>
          <a:p>
            <a:pPr lvl="1"/>
            <a:r>
              <a:rPr lang="en-US" dirty="0" smtClean="0">
                <a:solidFill>
                  <a:srgbClr val="FFFF00"/>
                </a:solidFill>
              </a:rPr>
              <a:t>General syntax</a:t>
            </a:r>
            <a:r>
              <a:rPr lang="en-US" dirty="0" smtClean="0"/>
              <a:t> : defines syntax on </a:t>
            </a:r>
            <a:r>
              <a:rPr lang="en-US" dirty="0" smtClean="0">
                <a:solidFill>
                  <a:srgbClr val="FFFF00"/>
                </a:solidFill>
              </a:rPr>
              <a:t>all</a:t>
            </a:r>
            <a:r>
              <a:rPr lang="en-US" dirty="0" smtClean="0"/>
              <a:t> XML documents</a:t>
            </a:r>
          </a:p>
          <a:p>
            <a:pPr lvl="2"/>
            <a:r>
              <a:rPr lang="en-US" dirty="0" smtClean="0"/>
              <a:t>Correct documents said to be “</a:t>
            </a:r>
            <a:r>
              <a:rPr lang="en-US" dirty="0" smtClean="0">
                <a:solidFill>
                  <a:srgbClr val="FFFF00"/>
                </a:solidFill>
              </a:rPr>
              <a:t>well formed</a:t>
            </a:r>
            <a:r>
              <a:rPr lang="en-US" dirty="0" smtClean="0"/>
              <a:t>”</a:t>
            </a:r>
          </a:p>
          <a:p>
            <a:pPr lvl="1"/>
            <a:r>
              <a:rPr lang="en-US" dirty="0" smtClean="0">
                <a:solidFill>
                  <a:srgbClr val="FFFF00"/>
                </a:solidFill>
              </a:rPr>
              <a:t>Specific syntax</a:t>
            </a:r>
            <a:r>
              <a:rPr lang="en-US" dirty="0" smtClean="0"/>
              <a:t> : defines syntax on a </a:t>
            </a:r>
            <a:r>
              <a:rPr lang="en-US" dirty="0" smtClean="0">
                <a:solidFill>
                  <a:srgbClr val="FFFF00"/>
                </a:solidFill>
              </a:rPr>
              <a:t>specific group</a:t>
            </a:r>
            <a:r>
              <a:rPr lang="en-US" dirty="0" smtClean="0"/>
              <a:t> of documents</a:t>
            </a:r>
          </a:p>
          <a:p>
            <a:pPr lvl="2"/>
            <a:r>
              <a:rPr lang="en-US" dirty="0" smtClean="0"/>
              <a:t>Correct documents said to be “</a:t>
            </a:r>
            <a:r>
              <a:rPr lang="en-US" dirty="0" smtClean="0">
                <a:solidFill>
                  <a:srgbClr val="FFFF00"/>
                </a:solidFill>
              </a:rPr>
              <a:t>valid</a:t>
            </a:r>
            <a:r>
              <a:rPr lang="en-US" dirty="0" smtClean="0"/>
              <a:t>”</a:t>
            </a:r>
          </a:p>
          <a:p>
            <a:r>
              <a:rPr lang="en-US" dirty="0" smtClean="0">
                <a:solidFill>
                  <a:srgbClr val="FFFF00"/>
                </a:solidFill>
              </a:rPr>
              <a:t>Statements</a:t>
            </a:r>
            <a:r>
              <a:rPr lang="en-US" dirty="0" smtClean="0"/>
              <a:t> in an XML document</a:t>
            </a:r>
          </a:p>
          <a:p>
            <a:pPr lvl="1"/>
            <a:r>
              <a:rPr lang="en-US" dirty="0" smtClean="0"/>
              <a:t> </a:t>
            </a:r>
            <a:r>
              <a:rPr lang="en-US" dirty="0" smtClean="0">
                <a:solidFill>
                  <a:srgbClr val="FFFF00"/>
                </a:solidFill>
              </a:rPr>
              <a:t>XML declaration</a:t>
            </a:r>
            <a:r>
              <a:rPr lang="en-US" dirty="0" smtClean="0"/>
              <a:t> – which version of XML</a:t>
            </a:r>
          </a:p>
          <a:p>
            <a:pPr lvl="1"/>
            <a:r>
              <a:rPr lang="en-US" dirty="0" smtClean="0"/>
              <a:t> </a:t>
            </a:r>
            <a:r>
              <a:rPr lang="en-US" dirty="0" smtClean="0">
                <a:solidFill>
                  <a:srgbClr val="FFFF00"/>
                </a:solidFill>
              </a:rPr>
              <a:t>Data elements</a:t>
            </a:r>
            <a:r>
              <a:rPr lang="en-US" dirty="0" smtClean="0"/>
              <a:t> – the primary contents of the document</a:t>
            </a:r>
          </a:p>
          <a:p>
            <a:pPr lvl="1"/>
            <a:r>
              <a:rPr lang="en-US" dirty="0" smtClean="0"/>
              <a:t> </a:t>
            </a:r>
            <a:r>
              <a:rPr lang="en-US" dirty="0" smtClean="0">
                <a:solidFill>
                  <a:srgbClr val="FFFF00"/>
                </a:solidFill>
              </a:rPr>
              <a:t>Markup declarations</a:t>
            </a:r>
            <a:r>
              <a:rPr lang="en-US" dirty="0" smtClean="0"/>
              <a:t> – instructions to XML parser</a:t>
            </a:r>
          </a:p>
          <a:p>
            <a:pPr lvl="1"/>
            <a:r>
              <a:rPr lang="en-US" dirty="0" smtClean="0"/>
              <a:t> </a:t>
            </a:r>
            <a:r>
              <a:rPr lang="en-US" dirty="0" smtClean="0">
                <a:solidFill>
                  <a:srgbClr val="FFFF00"/>
                </a:solidFill>
              </a:rPr>
              <a:t>Processing instructions</a:t>
            </a:r>
            <a:r>
              <a:rPr lang="en-US" dirty="0" smtClean="0"/>
              <a:t> – instructions to the program</a:t>
            </a:r>
            <a:endParaRPr lang="en-US" dirty="0"/>
          </a:p>
        </p:txBody>
      </p:sp>
      <p:sp>
        <p:nvSpPr>
          <p:cNvPr id="4" name="Date Placeholder 3"/>
          <p:cNvSpPr>
            <a:spLocks noGrp="1"/>
          </p:cNvSpPr>
          <p:nvPr>
            <p:ph type="dt" sz="half" idx="10"/>
          </p:nvPr>
        </p:nvSpPr>
        <p:spPr/>
        <p:txBody>
          <a:bodyPr/>
          <a:lstStyle/>
          <a:p>
            <a:fld id="{88BAB62F-8670-4451-84DA-FC96CE23BC0B}" type="datetime1">
              <a:rPr lang="en-US" smtClean="0"/>
              <a:pPr/>
              <a:t>11/19/14</a:t>
            </a:fld>
            <a:endParaRPr lang="en-US"/>
          </a:p>
        </p:txBody>
      </p:sp>
      <p:sp>
        <p:nvSpPr>
          <p:cNvPr id="5" name="Footer Placeholder 4"/>
          <p:cNvSpPr>
            <a:spLocks noGrp="1"/>
          </p:cNvSpPr>
          <p:nvPr>
            <p:ph type="ftr" sz="quarter" idx="11"/>
          </p:nvPr>
        </p:nvSpPr>
        <p:spPr/>
        <p:txBody>
          <a:bodyPr/>
          <a:lstStyle/>
          <a:p>
            <a:r>
              <a:rPr lang="en-US" smtClean="0"/>
              <a:t>©  Offutt</a:t>
            </a:r>
            <a:endParaRPr lang="en-US"/>
          </a:p>
        </p:txBody>
      </p:sp>
      <p:sp>
        <p:nvSpPr>
          <p:cNvPr id="6" name="Slide Number Placeholder 5"/>
          <p:cNvSpPr>
            <a:spLocks noGrp="1"/>
          </p:cNvSpPr>
          <p:nvPr>
            <p:ph type="sldNum" sz="quarter" idx="12"/>
          </p:nvPr>
        </p:nvSpPr>
        <p:spPr/>
        <p:txBody>
          <a:bodyPr/>
          <a:lstStyle/>
          <a:p>
            <a:fld id="{E6F519E7-5727-4165-8EAF-2C027076122F}" type="slidenum">
              <a:rPr lang="en-US" smtClean="0"/>
              <a:pPr/>
              <a:t>26</a:t>
            </a:fld>
            <a:endParaRPr lang="en-US"/>
          </a:p>
        </p:txBody>
      </p:sp>
    </p:spTree>
    <p:extLst>
      <p:ext uri="{BB962C8B-B14F-4D97-AF65-F5344CB8AC3E}">
        <p14:creationId xmlns:p14="http://schemas.microsoft.com/office/powerpoint/2010/main" val="9806946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fld id="{1D903CEF-6700-4261-8746-200FA9B05697}" type="datetime1">
              <a:rPr lang="en-US" smtClean="0"/>
              <a:pPr/>
              <a:t>11/19/14</a:t>
            </a:fld>
            <a:endParaRPr lang="en-US" smtClean="0"/>
          </a:p>
        </p:txBody>
      </p:sp>
      <p:sp>
        <p:nvSpPr>
          <p:cNvPr id="22531" name="Footer Placeholder 4"/>
          <p:cNvSpPr>
            <a:spLocks noGrp="1"/>
          </p:cNvSpPr>
          <p:nvPr>
            <p:ph type="ftr" sz="quarter" idx="11"/>
          </p:nvPr>
        </p:nvSpPr>
        <p:spPr>
          <a:noFill/>
        </p:spPr>
        <p:txBody>
          <a:bodyPr/>
          <a:lstStyle/>
          <a:p>
            <a:r>
              <a:rPr lang="en-US" dirty="0" smtClean="0"/>
              <a:t>©  Offutt</a:t>
            </a:r>
          </a:p>
        </p:txBody>
      </p:sp>
      <p:sp>
        <p:nvSpPr>
          <p:cNvPr id="22532" name="Slide Number Placeholder 5"/>
          <p:cNvSpPr>
            <a:spLocks noGrp="1"/>
          </p:cNvSpPr>
          <p:nvPr>
            <p:ph type="sldNum" sz="quarter" idx="12"/>
          </p:nvPr>
        </p:nvSpPr>
        <p:spPr>
          <a:noFill/>
        </p:spPr>
        <p:txBody>
          <a:bodyPr/>
          <a:lstStyle/>
          <a:p>
            <a:fld id="{01AC501E-FC70-42E0-A2A3-1B2781ADC432}" type="slidenum">
              <a:rPr lang="en-US" smtClean="0"/>
              <a:pPr/>
              <a:t>27</a:t>
            </a:fld>
            <a:endParaRPr lang="en-US" smtClean="0"/>
          </a:p>
        </p:txBody>
      </p:sp>
      <p:sp>
        <p:nvSpPr>
          <p:cNvPr id="22533" name="Rectangle 3074"/>
          <p:cNvSpPr>
            <a:spLocks noGrp="1" noChangeArrowheads="1"/>
          </p:cNvSpPr>
          <p:nvPr>
            <p:ph type="title"/>
          </p:nvPr>
        </p:nvSpPr>
        <p:spPr/>
        <p:txBody>
          <a:bodyPr/>
          <a:lstStyle/>
          <a:p>
            <a:r>
              <a:rPr lang="en-US" dirty="0" smtClean="0"/>
              <a:t>XML Declaration</a:t>
            </a:r>
          </a:p>
        </p:txBody>
      </p:sp>
      <p:sp>
        <p:nvSpPr>
          <p:cNvPr id="22534" name="Rectangle 3075"/>
          <p:cNvSpPr>
            <a:spLocks noGrp="1" noChangeArrowheads="1"/>
          </p:cNvSpPr>
          <p:nvPr>
            <p:ph type="body" idx="1"/>
          </p:nvPr>
        </p:nvSpPr>
        <p:spPr>
          <a:xfrm>
            <a:off x="114300" y="914400"/>
            <a:ext cx="8915400" cy="5715000"/>
          </a:xfrm>
        </p:spPr>
        <p:txBody>
          <a:bodyPr/>
          <a:lstStyle/>
          <a:p>
            <a:pPr algn="ctr">
              <a:lnSpc>
                <a:spcPct val="90000"/>
              </a:lnSpc>
              <a:buFontTx/>
              <a:buNone/>
            </a:pPr>
            <a:r>
              <a:rPr lang="en-US" sz="2000" dirty="0" smtClean="0">
                <a:solidFill>
                  <a:schemeClr val="accent1">
                    <a:lumMod val="60000"/>
                    <a:lumOff val="40000"/>
                  </a:schemeClr>
                </a:solidFill>
                <a:latin typeface="Arial" pitchFamily="34" charset="0"/>
                <a:cs typeface="Arial" pitchFamily="34" charset="0"/>
              </a:rPr>
              <a:t>&lt;?xml </a:t>
            </a:r>
            <a:r>
              <a:rPr lang="en-US" sz="2000" dirty="0" smtClean="0">
                <a:solidFill>
                  <a:srgbClr val="19FF19"/>
                </a:solidFill>
                <a:latin typeface="Arial" pitchFamily="34" charset="0"/>
                <a:cs typeface="Arial" pitchFamily="34" charset="0"/>
              </a:rPr>
              <a:t>version="1.0" encoding="ISO-8859-1" standalone="yes“</a:t>
            </a:r>
            <a:r>
              <a:rPr lang="en-US" sz="2000" dirty="0" smtClean="0">
                <a:solidFill>
                  <a:schemeClr val="bg1">
                    <a:lumMod val="50000"/>
                    <a:lumOff val="50000"/>
                  </a:schemeClr>
                </a:solidFill>
                <a:latin typeface="Arial" pitchFamily="34" charset="0"/>
                <a:cs typeface="Arial" pitchFamily="34" charset="0"/>
              </a:rPr>
              <a:t> </a:t>
            </a:r>
            <a:r>
              <a:rPr lang="en-US" sz="2000" dirty="0" smtClean="0">
                <a:solidFill>
                  <a:schemeClr val="accent1">
                    <a:lumMod val="60000"/>
                    <a:lumOff val="40000"/>
                  </a:schemeClr>
                </a:solidFill>
                <a:latin typeface="Arial" pitchFamily="34" charset="0"/>
                <a:cs typeface="Arial" pitchFamily="34" charset="0"/>
              </a:rPr>
              <a:t>?&gt;</a:t>
            </a:r>
          </a:p>
          <a:p>
            <a:pPr>
              <a:lnSpc>
                <a:spcPct val="90000"/>
              </a:lnSpc>
            </a:pPr>
            <a:endParaRPr lang="en-US" dirty="0" smtClean="0"/>
          </a:p>
          <a:p>
            <a:pPr>
              <a:lnSpc>
                <a:spcPct val="90000"/>
              </a:lnSpc>
            </a:pPr>
            <a:r>
              <a:rPr lang="en-US" sz="2400" dirty="0" smtClean="0">
                <a:solidFill>
                  <a:schemeClr val="accent1">
                    <a:lumMod val="60000"/>
                    <a:lumOff val="40000"/>
                  </a:schemeClr>
                </a:solidFill>
                <a:latin typeface="Arial" pitchFamily="34" charset="0"/>
                <a:cs typeface="Arial" pitchFamily="34" charset="0"/>
              </a:rPr>
              <a:t>&lt;? .. ?&gt;</a:t>
            </a:r>
            <a:r>
              <a:rPr lang="en-US" sz="2400" dirty="0" smtClean="0">
                <a:solidFill>
                  <a:schemeClr val="tx2"/>
                </a:solidFill>
                <a:latin typeface="Arial" pitchFamily="34" charset="0"/>
                <a:cs typeface="Arial" pitchFamily="34" charset="0"/>
              </a:rPr>
              <a:t> </a:t>
            </a:r>
            <a:r>
              <a:rPr lang="en-US" sz="2400" dirty="0" smtClean="0"/>
              <a:t>Prolog declaration</a:t>
            </a:r>
          </a:p>
          <a:p>
            <a:pPr>
              <a:lnSpc>
                <a:spcPct val="90000"/>
              </a:lnSpc>
            </a:pPr>
            <a:r>
              <a:rPr lang="en-US" sz="2400" i="1" dirty="0" smtClean="0">
                <a:solidFill>
                  <a:schemeClr val="tx2"/>
                </a:solidFill>
              </a:rPr>
              <a:t> </a:t>
            </a:r>
            <a:r>
              <a:rPr lang="en-US" sz="2400" i="1" dirty="0" smtClean="0">
                <a:solidFill>
                  <a:srgbClr val="19FF19"/>
                </a:solidFill>
                <a:latin typeface="Arial" pitchFamily="34" charset="0"/>
                <a:cs typeface="Arial" pitchFamily="34" charset="0"/>
              </a:rPr>
              <a:t>version</a:t>
            </a:r>
            <a:r>
              <a:rPr lang="en-US" sz="2400" dirty="0" smtClean="0">
                <a:solidFill>
                  <a:schemeClr val="bg1">
                    <a:lumMod val="50000"/>
                    <a:lumOff val="50000"/>
                  </a:schemeClr>
                </a:solidFill>
                <a:latin typeface="Arial" pitchFamily="34" charset="0"/>
                <a:cs typeface="Arial" pitchFamily="34" charset="0"/>
              </a:rPr>
              <a:t> </a:t>
            </a:r>
          </a:p>
          <a:p>
            <a:pPr lvl="2">
              <a:lnSpc>
                <a:spcPct val="90000"/>
              </a:lnSpc>
            </a:pPr>
            <a:r>
              <a:rPr lang="en-US" sz="1800" dirty="0" smtClean="0"/>
              <a:t>Identifies the version of the XML markup language used in the data</a:t>
            </a:r>
          </a:p>
          <a:p>
            <a:pPr lvl="2">
              <a:lnSpc>
                <a:spcPct val="90000"/>
              </a:lnSpc>
            </a:pPr>
            <a:r>
              <a:rPr lang="en-US" sz="1800" dirty="0" smtClean="0"/>
              <a:t>This attribute is </a:t>
            </a:r>
            <a:r>
              <a:rPr lang="en-US" sz="1800" dirty="0" smtClean="0">
                <a:solidFill>
                  <a:srgbClr val="FFFF00"/>
                </a:solidFill>
              </a:rPr>
              <a:t>required</a:t>
            </a:r>
          </a:p>
          <a:p>
            <a:pPr>
              <a:lnSpc>
                <a:spcPct val="90000"/>
              </a:lnSpc>
            </a:pPr>
            <a:r>
              <a:rPr lang="en-US" sz="2400" i="1" dirty="0" smtClean="0">
                <a:solidFill>
                  <a:schemeClr val="tx2"/>
                </a:solidFill>
              </a:rPr>
              <a:t> </a:t>
            </a:r>
            <a:r>
              <a:rPr lang="en-US" sz="2400" i="1" dirty="0" smtClean="0">
                <a:solidFill>
                  <a:srgbClr val="19FF19"/>
                </a:solidFill>
                <a:latin typeface="Arial" pitchFamily="34" charset="0"/>
                <a:cs typeface="Arial" pitchFamily="34" charset="0"/>
              </a:rPr>
              <a:t>encoding</a:t>
            </a:r>
            <a:r>
              <a:rPr lang="en-US" sz="2400" dirty="0" smtClean="0"/>
              <a:t> </a:t>
            </a:r>
          </a:p>
          <a:p>
            <a:pPr lvl="2">
              <a:lnSpc>
                <a:spcPct val="90000"/>
              </a:lnSpc>
            </a:pPr>
            <a:r>
              <a:rPr lang="en-US" sz="1800" dirty="0" smtClean="0"/>
              <a:t>Identifies the </a:t>
            </a:r>
            <a:r>
              <a:rPr lang="en-US" sz="1800" dirty="0" smtClean="0">
                <a:solidFill>
                  <a:srgbClr val="FFFF00"/>
                </a:solidFill>
              </a:rPr>
              <a:t>character set</a:t>
            </a:r>
            <a:r>
              <a:rPr lang="en-US" sz="1800" dirty="0" smtClean="0"/>
              <a:t> used to encode the data</a:t>
            </a:r>
          </a:p>
          <a:p>
            <a:pPr lvl="2">
              <a:lnSpc>
                <a:spcPct val="90000"/>
              </a:lnSpc>
            </a:pPr>
            <a:r>
              <a:rPr lang="en-US" sz="1800" dirty="0" smtClean="0"/>
              <a:t>"ISO-8859-1" is "Latin-1" the </a:t>
            </a:r>
            <a:r>
              <a:rPr lang="en-US" sz="1800" dirty="0" smtClean="0">
                <a:solidFill>
                  <a:srgbClr val="FFFF00"/>
                </a:solidFill>
              </a:rPr>
              <a:t>Western European and English</a:t>
            </a:r>
            <a:r>
              <a:rPr lang="en-US" sz="1800" dirty="0" smtClean="0"/>
              <a:t> language character set</a:t>
            </a:r>
          </a:p>
          <a:p>
            <a:pPr lvl="2">
              <a:lnSpc>
                <a:spcPct val="90000"/>
              </a:lnSpc>
            </a:pPr>
            <a:r>
              <a:rPr lang="en-US" sz="1800" dirty="0" smtClean="0">
                <a:solidFill>
                  <a:srgbClr val="FFFF00"/>
                </a:solidFill>
              </a:rPr>
              <a:t>Default</a:t>
            </a:r>
            <a:r>
              <a:rPr lang="en-US" sz="1800" dirty="0" smtClean="0"/>
              <a:t> is compressed Unicode: UTF-8</a:t>
            </a:r>
          </a:p>
          <a:p>
            <a:pPr>
              <a:lnSpc>
                <a:spcPct val="90000"/>
              </a:lnSpc>
            </a:pPr>
            <a:r>
              <a:rPr lang="en-US" sz="2400" i="1" dirty="0" smtClean="0">
                <a:solidFill>
                  <a:schemeClr val="tx2"/>
                </a:solidFill>
              </a:rPr>
              <a:t> </a:t>
            </a:r>
            <a:r>
              <a:rPr lang="en-US" sz="2400" i="1" dirty="0" smtClean="0">
                <a:solidFill>
                  <a:srgbClr val="19FF19"/>
                </a:solidFill>
                <a:latin typeface="Arial" pitchFamily="34" charset="0"/>
                <a:cs typeface="Arial" pitchFamily="34" charset="0"/>
              </a:rPr>
              <a:t>standalone</a:t>
            </a:r>
            <a:r>
              <a:rPr lang="en-US" sz="2400" dirty="0" smtClean="0">
                <a:solidFill>
                  <a:schemeClr val="accent1">
                    <a:lumMod val="60000"/>
                    <a:lumOff val="40000"/>
                  </a:schemeClr>
                </a:solidFill>
                <a:latin typeface="Arial" pitchFamily="34" charset="0"/>
                <a:cs typeface="Arial" pitchFamily="34" charset="0"/>
              </a:rPr>
              <a:t> </a:t>
            </a:r>
          </a:p>
          <a:p>
            <a:pPr lvl="2">
              <a:lnSpc>
                <a:spcPct val="90000"/>
              </a:lnSpc>
            </a:pPr>
            <a:r>
              <a:rPr lang="en-US" sz="1800" dirty="0" smtClean="0"/>
              <a:t>Tells whether or not this document references an </a:t>
            </a:r>
            <a:r>
              <a:rPr lang="en-US" sz="1800" dirty="0" smtClean="0">
                <a:solidFill>
                  <a:srgbClr val="FFFF00"/>
                </a:solidFill>
              </a:rPr>
              <a:t>external entity</a:t>
            </a:r>
            <a:r>
              <a:rPr lang="en-US" sz="1800" dirty="0" smtClean="0"/>
              <a:t> or an external data type specification</a:t>
            </a:r>
          </a:p>
          <a:p>
            <a:pPr lvl="2">
              <a:lnSpc>
                <a:spcPct val="90000"/>
              </a:lnSpc>
            </a:pPr>
            <a:r>
              <a:rPr lang="en-US" sz="1800" dirty="0" smtClean="0"/>
              <a:t>If there are no external references, use “</a:t>
            </a:r>
            <a:r>
              <a:rPr lang="en-US" sz="1800" dirty="0" smtClean="0">
                <a:solidFill>
                  <a:srgbClr val="FFFF00"/>
                </a:solidFill>
              </a:rPr>
              <a:t>yes</a:t>
            </a:r>
            <a:r>
              <a:rPr lang="en-US" sz="1800" dirty="0" smtClean="0"/>
              <a:t>”</a:t>
            </a:r>
          </a:p>
        </p:txBody>
      </p:sp>
    </p:spTree>
    <p:extLst>
      <p:ext uri="{BB962C8B-B14F-4D97-AF65-F5344CB8AC3E}">
        <p14:creationId xmlns:p14="http://schemas.microsoft.com/office/powerpoint/2010/main" val="127892382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Data Element Names</a:t>
            </a:r>
            <a:endParaRPr lang="en-US" dirty="0"/>
          </a:p>
        </p:txBody>
      </p:sp>
      <p:sp>
        <p:nvSpPr>
          <p:cNvPr id="3" name="Content Placeholder 2"/>
          <p:cNvSpPr>
            <a:spLocks noGrp="1"/>
          </p:cNvSpPr>
          <p:nvPr>
            <p:ph idx="1"/>
          </p:nvPr>
        </p:nvSpPr>
        <p:spPr/>
        <p:txBody>
          <a:bodyPr/>
          <a:lstStyle/>
          <a:p>
            <a:endParaRPr lang="en-US" dirty="0" smtClean="0"/>
          </a:p>
          <a:p>
            <a:r>
              <a:rPr lang="en-US" dirty="0" smtClean="0"/>
              <a:t>Must </a:t>
            </a:r>
            <a:r>
              <a:rPr lang="en-US" dirty="0" smtClean="0">
                <a:solidFill>
                  <a:srgbClr val="FFFF00"/>
                </a:solidFill>
              </a:rPr>
              <a:t>start with a letter or underscore</a:t>
            </a:r>
            <a:r>
              <a:rPr lang="en-US" dirty="0" smtClean="0"/>
              <a:t>, and can include digits, hyphens, and periods</a:t>
            </a:r>
          </a:p>
          <a:p>
            <a:pPr lvl="1"/>
            <a:endParaRPr lang="en-US" dirty="0" smtClean="0"/>
          </a:p>
          <a:p>
            <a:r>
              <a:rPr lang="en-US" dirty="0" smtClean="0"/>
              <a:t>XML names are </a:t>
            </a:r>
            <a:r>
              <a:rPr lang="en-US" dirty="0" smtClean="0">
                <a:solidFill>
                  <a:srgbClr val="FFFF00"/>
                </a:solidFill>
              </a:rPr>
              <a:t>case sensitive</a:t>
            </a:r>
          </a:p>
          <a:p>
            <a:pPr lvl="1"/>
            <a:r>
              <a:rPr lang="en-US" dirty="0" err="1" smtClean="0">
                <a:latin typeface="Comic Sans MS" pitchFamily="66" charset="0"/>
              </a:rPr>
              <a:t>lastName</a:t>
            </a:r>
            <a:r>
              <a:rPr lang="en-US" dirty="0" smtClean="0"/>
              <a:t>, </a:t>
            </a:r>
            <a:r>
              <a:rPr lang="en-US" dirty="0" err="1" smtClean="0">
                <a:latin typeface="Comic Sans MS" pitchFamily="66" charset="0"/>
              </a:rPr>
              <a:t>lastname</a:t>
            </a:r>
            <a:r>
              <a:rPr lang="en-US" dirty="0" smtClean="0"/>
              <a:t>, </a:t>
            </a:r>
            <a:r>
              <a:rPr lang="en-US" dirty="0" smtClean="0">
                <a:latin typeface="Comic Sans MS" pitchFamily="66" charset="0"/>
              </a:rPr>
              <a:t>LASTNAME</a:t>
            </a:r>
            <a:r>
              <a:rPr lang="en-US" dirty="0" smtClean="0"/>
              <a:t> are all </a:t>
            </a:r>
            <a:r>
              <a:rPr lang="en-US" dirty="0" smtClean="0">
                <a:solidFill>
                  <a:srgbClr val="FFFF00"/>
                </a:solidFill>
              </a:rPr>
              <a:t>different</a:t>
            </a:r>
          </a:p>
          <a:p>
            <a:endParaRPr lang="en-US" dirty="0"/>
          </a:p>
        </p:txBody>
      </p:sp>
      <p:sp>
        <p:nvSpPr>
          <p:cNvPr id="4" name="Date Placeholder 3"/>
          <p:cNvSpPr>
            <a:spLocks noGrp="1"/>
          </p:cNvSpPr>
          <p:nvPr>
            <p:ph type="dt" sz="half" idx="10"/>
          </p:nvPr>
        </p:nvSpPr>
        <p:spPr/>
        <p:txBody>
          <a:bodyPr/>
          <a:lstStyle/>
          <a:p>
            <a:fld id="{374B9AFA-1A10-41F3-8939-7A2F62EAE0B8}" type="datetime1">
              <a:rPr lang="en-US" smtClean="0"/>
              <a:pPr/>
              <a:t>11/19/14</a:t>
            </a:fld>
            <a:endParaRPr lang="en-US"/>
          </a:p>
        </p:txBody>
      </p:sp>
      <p:sp>
        <p:nvSpPr>
          <p:cNvPr id="5" name="Footer Placeholder 4"/>
          <p:cNvSpPr>
            <a:spLocks noGrp="1"/>
          </p:cNvSpPr>
          <p:nvPr>
            <p:ph type="ftr" sz="quarter" idx="11"/>
          </p:nvPr>
        </p:nvSpPr>
        <p:spPr/>
        <p:txBody>
          <a:bodyPr/>
          <a:lstStyle/>
          <a:p>
            <a:r>
              <a:rPr lang="en-US" smtClean="0"/>
              <a:t>©  Offutt</a:t>
            </a:r>
            <a:endParaRPr lang="en-US"/>
          </a:p>
        </p:txBody>
      </p:sp>
      <p:sp>
        <p:nvSpPr>
          <p:cNvPr id="6" name="Slide Number Placeholder 5"/>
          <p:cNvSpPr>
            <a:spLocks noGrp="1"/>
          </p:cNvSpPr>
          <p:nvPr>
            <p:ph type="sldNum" sz="quarter" idx="12"/>
          </p:nvPr>
        </p:nvSpPr>
        <p:spPr/>
        <p:txBody>
          <a:bodyPr/>
          <a:lstStyle/>
          <a:p>
            <a:fld id="{E6F519E7-5727-4165-8EAF-2C027076122F}" type="slidenum">
              <a:rPr lang="en-US" smtClean="0"/>
              <a:pPr/>
              <a:t>28</a:t>
            </a:fld>
            <a:endParaRPr lang="en-US"/>
          </a:p>
        </p:txBody>
      </p:sp>
    </p:spTree>
    <p:extLst>
      <p:ext uri="{BB962C8B-B14F-4D97-AF65-F5344CB8AC3E}">
        <p14:creationId xmlns:p14="http://schemas.microsoft.com/office/powerpoint/2010/main" val="370220868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E09E129-2F46-4E00-BE16-383368C9DAA4}"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FE5EA2D9-D789-48A1-B665-6BD6E6C21CDD}" type="slidenum">
              <a:rPr lang="en-US"/>
              <a:pPr/>
              <a:t>29</a:t>
            </a:fld>
            <a:endParaRPr lang="en-US"/>
          </a:p>
        </p:txBody>
      </p:sp>
      <p:sp>
        <p:nvSpPr>
          <p:cNvPr id="331778" name="Rectangle 2"/>
          <p:cNvSpPr>
            <a:spLocks noGrp="1" noChangeArrowheads="1"/>
          </p:cNvSpPr>
          <p:nvPr>
            <p:ph type="title"/>
          </p:nvPr>
        </p:nvSpPr>
        <p:spPr>
          <a:xfrm>
            <a:off x="95415" y="7875"/>
            <a:ext cx="8985519" cy="1458318"/>
          </a:xfrm>
        </p:spPr>
        <p:txBody>
          <a:bodyPr/>
          <a:lstStyle/>
          <a:p>
            <a:r>
              <a:rPr lang="en-US" sz="3200" dirty="0"/>
              <a:t>XML General Syntax Rules</a:t>
            </a:r>
            <a:br>
              <a:rPr lang="en-US" sz="3200" dirty="0"/>
            </a:br>
            <a:r>
              <a:rPr lang="en-US" sz="3200" dirty="0"/>
              <a:t>Well-formed</a:t>
            </a:r>
          </a:p>
        </p:txBody>
      </p:sp>
      <p:sp>
        <p:nvSpPr>
          <p:cNvPr id="331779" name="Rectangle 3"/>
          <p:cNvSpPr>
            <a:spLocks noGrp="1" noChangeArrowheads="1"/>
          </p:cNvSpPr>
          <p:nvPr>
            <p:ph type="body" idx="1"/>
          </p:nvPr>
        </p:nvSpPr>
        <p:spPr>
          <a:xfrm>
            <a:off x="95416" y="1466192"/>
            <a:ext cx="8985519" cy="5061607"/>
          </a:xfrm>
        </p:spPr>
        <p:txBody>
          <a:bodyPr/>
          <a:lstStyle/>
          <a:p>
            <a:r>
              <a:rPr lang="en-US" dirty="0"/>
              <a:t>Every XML document has a </a:t>
            </a:r>
            <a:r>
              <a:rPr lang="en-US" dirty="0">
                <a:solidFill>
                  <a:srgbClr val="FFFF00"/>
                </a:solidFill>
              </a:rPr>
              <a:t>single root element</a:t>
            </a:r>
          </a:p>
          <a:p>
            <a:pPr lvl="1"/>
            <a:r>
              <a:rPr lang="en-US" dirty="0"/>
              <a:t>Opening tag must be </a:t>
            </a:r>
            <a:r>
              <a:rPr lang="en-US" dirty="0">
                <a:solidFill>
                  <a:srgbClr val="FFFF00"/>
                </a:solidFill>
              </a:rPr>
              <a:t>first line</a:t>
            </a:r>
            <a:r>
              <a:rPr lang="en-US" dirty="0"/>
              <a:t> of XML</a:t>
            </a:r>
          </a:p>
          <a:p>
            <a:pPr lvl="1"/>
            <a:r>
              <a:rPr lang="en-US" dirty="0"/>
              <a:t>All other elements are </a:t>
            </a:r>
            <a:r>
              <a:rPr lang="en-US" dirty="0">
                <a:solidFill>
                  <a:srgbClr val="FFFF00"/>
                </a:solidFill>
              </a:rPr>
              <a:t>nested</a:t>
            </a:r>
            <a:r>
              <a:rPr lang="en-US" dirty="0"/>
              <a:t> inside the root element</a:t>
            </a:r>
          </a:p>
          <a:p>
            <a:r>
              <a:rPr lang="en-US" dirty="0"/>
              <a:t>XML tags are surrounded by </a:t>
            </a:r>
            <a:r>
              <a:rPr lang="en-US" dirty="0">
                <a:solidFill>
                  <a:srgbClr val="FFFF00"/>
                </a:solidFill>
              </a:rPr>
              <a:t>pointy brackets</a:t>
            </a:r>
            <a:r>
              <a:rPr lang="en-US" dirty="0"/>
              <a:t> “</a:t>
            </a:r>
            <a:r>
              <a:rPr lang="en-US" dirty="0">
                <a:solidFill>
                  <a:schemeClr val="accent1">
                    <a:lumMod val="60000"/>
                    <a:lumOff val="40000"/>
                  </a:schemeClr>
                </a:solidFill>
                <a:latin typeface="Arial" pitchFamily="34" charset="0"/>
                <a:cs typeface="Arial" pitchFamily="34" charset="0"/>
              </a:rPr>
              <a:t>&lt; &gt;</a:t>
            </a:r>
            <a:r>
              <a:rPr lang="en-US" dirty="0"/>
              <a:t>”</a:t>
            </a:r>
          </a:p>
          <a:p>
            <a:r>
              <a:rPr lang="en-US" dirty="0"/>
              <a:t>Every XML tag must have a </a:t>
            </a:r>
            <a:r>
              <a:rPr lang="en-US" dirty="0">
                <a:solidFill>
                  <a:srgbClr val="FFFF00"/>
                </a:solidFill>
              </a:rPr>
              <a:t>closing tag</a:t>
            </a:r>
          </a:p>
          <a:p>
            <a:pPr lvl="1"/>
            <a:r>
              <a:rPr lang="en-US" dirty="0"/>
              <a:t>If no content:  </a:t>
            </a:r>
            <a:r>
              <a:rPr lang="en-US" dirty="0">
                <a:solidFill>
                  <a:schemeClr val="accent1">
                    <a:lumMod val="60000"/>
                    <a:lumOff val="40000"/>
                  </a:schemeClr>
                </a:solidFill>
                <a:latin typeface="Arial" pitchFamily="34" charset="0"/>
                <a:cs typeface="Arial" pitchFamily="34" charset="0"/>
              </a:rPr>
              <a:t>&lt;empty/&gt;</a:t>
            </a:r>
          </a:p>
          <a:p>
            <a:r>
              <a:rPr lang="en-US" dirty="0"/>
              <a:t>XML elements must be </a:t>
            </a:r>
            <a:r>
              <a:rPr lang="en-US" dirty="0">
                <a:solidFill>
                  <a:srgbClr val="FFFF00"/>
                </a:solidFill>
              </a:rPr>
              <a:t>properly nested</a:t>
            </a:r>
          </a:p>
          <a:p>
            <a:pPr lvl="1"/>
            <a:r>
              <a:rPr lang="en-US" dirty="0">
                <a:solidFill>
                  <a:schemeClr val="accent1">
                    <a:lumMod val="60000"/>
                    <a:lumOff val="40000"/>
                  </a:schemeClr>
                </a:solidFill>
                <a:latin typeface="Arial" pitchFamily="34" charset="0"/>
                <a:cs typeface="Arial" pitchFamily="34" charset="0"/>
              </a:rPr>
              <a:t>&lt;B&gt;&lt;I&gt; … &lt;/B&gt;&lt;/I&gt;</a:t>
            </a:r>
            <a:r>
              <a:rPr lang="en-US" dirty="0"/>
              <a:t> is </a:t>
            </a:r>
            <a:r>
              <a:rPr lang="en-US" b="1" dirty="0">
                <a:solidFill>
                  <a:srgbClr val="FFFF00"/>
                </a:solidFill>
              </a:rPr>
              <a:t>not well formed</a:t>
            </a:r>
            <a:r>
              <a:rPr lang="en-US" dirty="0"/>
              <a:t> XML</a:t>
            </a:r>
          </a:p>
          <a:p>
            <a:r>
              <a:rPr lang="en-US" dirty="0"/>
              <a:t>All attribute values must be </a:t>
            </a:r>
            <a:r>
              <a:rPr lang="en-US" dirty="0">
                <a:solidFill>
                  <a:srgbClr val="FFFF00"/>
                </a:solidFill>
              </a:rPr>
              <a:t>enclosed in quotes</a:t>
            </a:r>
          </a:p>
        </p:txBody>
      </p:sp>
    </p:spTree>
    <p:extLst>
      <p:ext uri="{BB962C8B-B14F-4D97-AF65-F5344CB8AC3E}">
        <p14:creationId xmlns:p14="http://schemas.microsoft.com/office/powerpoint/2010/main" val="32015344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06DB6E-629F-43FA-A03E-B930129F8F4D}" type="datetime3">
              <a:rPr lang="en-US" smtClean="0"/>
              <a:pPr/>
              <a:t>19 November 2014</a:t>
            </a:fld>
            <a:endParaRPr lang="en-US"/>
          </a:p>
        </p:txBody>
      </p:sp>
      <p:sp>
        <p:nvSpPr>
          <p:cNvPr id="5" name="Footer Placeholder 4"/>
          <p:cNvSpPr>
            <a:spLocks noGrp="1"/>
          </p:cNvSpPr>
          <p:nvPr>
            <p:ph type="ftr" sz="quarter" idx="11"/>
          </p:nvPr>
        </p:nvSpPr>
        <p:spPr/>
        <p:txBody>
          <a:bodyPr/>
          <a:lstStyle/>
          <a:p>
            <a:r>
              <a:rPr lang="en-US" smtClean="0"/>
              <a:t>©  Offutt, 2011</a:t>
            </a:r>
            <a:endParaRPr lang="en-US"/>
          </a:p>
        </p:txBody>
      </p:sp>
      <p:sp>
        <p:nvSpPr>
          <p:cNvPr id="6" name="Slide Number Placeholder 5"/>
          <p:cNvSpPr>
            <a:spLocks noGrp="1"/>
          </p:cNvSpPr>
          <p:nvPr>
            <p:ph type="sldNum" sz="quarter" idx="12"/>
          </p:nvPr>
        </p:nvSpPr>
        <p:spPr/>
        <p:txBody>
          <a:bodyPr/>
          <a:lstStyle/>
          <a:p>
            <a:fld id="{941EE5FB-6D44-4868-A594-F69A9C462C58}" type="slidenum">
              <a:rPr lang="en-US"/>
              <a:pPr/>
              <a:t>3</a:t>
            </a:fld>
            <a:endParaRPr lang="en-US"/>
          </a:p>
        </p:txBody>
      </p:sp>
      <p:sp>
        <p:nvSpPr>
          <p:cNvPr id="124930" name="Rectangle 2"/>
          <p:cNvSpPr>
            <a:spLocks noGrp="1" noChangeArrowheads="1"/>
          </p:cNvSpPr>
          <p:nvPr>
            <p:ph type="title"/>
          </p:nvPr>
        </p:nvSpPr>
        <p:spPr/>
        <p:txBody>
          <a:bodyPr/>
          <a:lstStyle/>
          <a:p>
            <a:r>
              <a:rPr lang="en-US"/>
              <a:t>XML</a:t>
            </a:r>
          </a:p>
        </p:txBody>
      </p:sp>
      <p:sp>
        <p:nvSpPr>
          <p:cNvPr id="124931" name="Rectangle 3"/>
          <p:cNvSpPr>
            <a:spLocks noGrp="1" noChangeArrowheads="1"/>
          </p:cNvSpPr>
          <p:nvPr>
            <p:ph type="body" idx="1"/>
          </p:nvPr>
        </p:nvSpPr>
        <p:spPr/>
        <p:txBody>
          <a:bodyPr/>
          <a:lstStyle/>
          <a:p>
            <a:r>
              <a:rPr lang="en-US" dirty="0" smtClean="0"/>
              <a:t> </a:t>
            </a:r>
            <a:r>
              <a:rPr lang="en-US" dirty="0" err="1" smtClean="0"/>
              <a:t>e</a:t>
            </a:r>
            <a:r>
              <a:rPr lang="en-US" u="sng" dirty="0" err="1" smtClean="0">
                <a:solidFill>
                  <a:srgbClr val="FFFF00"/>
                </a:solidFill>
              </a:rPr>
              <a:t>X</a:t>
            </a:r>
            <a:r>
              <a:rPr lang="en-US" dirty="0" err="1" smtClean="0"/>
              <a:t>tensible</a:t>
            </a:r>
            <a:r>
              <a:rPr lang="en-US" dirty="0" smtClean="0"/>
              <a:t> </a:t>
            </a:r>
            <a:r>
              <a:rPr lang="en-US" u="sng" dirty="0">
                <a:solidFill>
                  <a:srgbClr val="FFFF00"/>
                </a:solidFill>
              </a:rPr>
              <a:t>M</a:t>
            </a:r>
            <a:r>
              <a:rPr lang="en-US" dirty="0"/>
              <a:t>arkup </a:t>
            </a:r>
            <a:r>
              <a:rPr lang="en-US" u="sng" dirty="0">
                <a:solidFill>
                  <a:srgbClr val="FFFF00"/>
                </a:solidFill>
              </a:rPr>
              <a:t>L</a:t>
            </a:r>
            <a:r>
              <a:rPr lang="en-US" dirty="0"/>
              <a:t>anguage</a:t>
            </a:r>
          </a:p>
          <a:p>
            <a:r>
              <a:rPr lang="en-US" dirty="0" smtClean="0"/>
              <a:t> Markup </a:t>
            </a:r>
            <a:r>
              <a:rPr lang="en-US" dirty="0"/>
              <a:t>languages insert </a:t>
            </a:r>
            <a:r>
              <a:rPr lang="en-US" dirty="0" smtClean="0"/>
              <a:t>“</a:t>
            </a:r>
            <a:r>
              <a:rPr lang="en-US" dirty="0" smtClean="0">
                <a:solidFill>
                  <a:srgbClr val="FFFF00"/>
                </a:solidFill>
              </a:rPr>
              <a:t>tags</a:t>
            </a:r>
            <a:r>
              <a:rPr lang="en-US" dirty="0" smtClean="0"/>
              <a:t>” </a:t>
            </a:r>
            <a:r>
              <a:rPr lang="en-US" dirty="0"/>
              <a:t>into text files to describe presentation or other information</a:t>
            </a:r>
          </a:p>
          <a:p>
            <a:r>
              <a:rPr lang="en-US" dirty="0" smtClean="0"/>
              <a:t> </a:t>
            </a:r>
            <a:r>
              <a:rPr lang="en-US" dirty="0" smtClean="0">
                <a:solidFill>
                  <a:srgbClr val="FFFF00"/>
                </a:solidFill>
              </a:rPr>
              <a:t>SGML</a:t>
            </a:r>
            <a:r>
              <a:rPr lang="en-US" dirty="0" smtClean="0"/>
              <a:t> : </a:t>
            </a:r>
            <a:r>
              <a:rPr lang="en-US" dirty="0"/>
              <a:t>Standard Generalized Markup Language</a:t>
            </a:r>
          </a:p>
          <a:p>
            <a:pPr lvl="1"/>
            <a:r>
              <a:rPr lang="en-US" dirty="0" smtClean="0"/>
              <a:t> </a:t>
            </a:r>
            <a:r>
              <a:rPr lang="en-US" dirty="0" smtClean="0">
                <a:solidFill>
                  <a:srgbClr val="FFFF00"/>
                </a:solidFill>
              </a:rPr>
              <a:t>HTML</a:t>
            </a:r>
            <a:r>
              <a:rPr lang="en-US" dirty="0" smtClean="0"/>
              <a:t>  </a:t>
            </a:r>
            <a:r>
              <a:rPr lang="en-US" dirty="0"/>
              <a:t>: Visual presentation</a:t>
            </a:r>
          </a:p>
          <a:p>
            <a:pPr lvl="1"/>
            <a:r>
              <a:rPr lang="en-US" dirty="0" smtClean="0"/>
              <a:t> </a:t>
            </a:r>
            <a:r>
              <a:rPr lang="en-US" dirty="0" smtClean="0">
                <a:solidFill>
                  <a:srgbClr val="FFFF00"/>
                </a:solidFill>
              </a:rPr>
              <a:t>Latex</a:t>
            </a:r>
            <a:r>
              <a:rPr lang="en-US" dirty="0" smtClean="0"/>
              <a:t>  : </a:t>
            </a:r>
            <a:r>
              <a:rPr lang="en-US" dirty="0"/>
              <a:t>Document formatting</a:t>
            </a:r>
          </a:p>
          <a:p>
            <a:pPr lvl="1"/>
            <a:r>
              <a:rPr lang="en-US" dirty="0" smtClean="0"/>
              <a:t> </a:t>
            </a:r>
            <a:r>
              <a:rPr lang="en-US" dirty="0" smtClean="0">
                <a:solidFill>
                  <a:srgbClr val="FFFF00"/>
                </a:solidFill>
              </a:rPr>
              <a:t>XML</a:t>
            </a:r>
            <a:r>
              <a:rPr lang="en-US" dirty="0" smtClean="0"/>
              <a:t>  : </a:t>
            </a:r>
            <a:r>
              <a:rPr lang="en-US" dirty="0"/>
              <a:t>Data description</a:t>
            </a:r>
          </a:p>
          <a:p>
            <a:r>
              <a:rPr lang="en-US" dirty="0" smtClean="0"/>
              <a:t> </a:t>
            </a:r>
            <a:r>
              <a:rPr lang="en-US" dirty="0" smtClean="0">
                <a:solidFill>
                  <a:srgbClr val="FFFF00"/>
                </a:solidFill>
              </a:rPr>
              <a:t>W3C</a:t>
            </a:r>
            <a:r>
              <a:rPr lang="en-US" dirty="0" smtClean="0"/>
              <a:t> </a:t>
            </a:r>
            <a:r>
              <a:rPr lang="en-US" dirty="0"/>
              <a:t>standard: </a:t>
            </a:r>
            <a:r>
              <a:rPr lang="en-US" dirty="0" smtClean="0">
                <a:hlinkClick r:id="rId2"/>
              </a:rPr>
              <a:t>http://www.w3.org/XML/</a:t>
            </a:r>
            <a:endParaRPr lang="en-US" dirty="0" smtClean="0"/>
          </a:p>
          <a:p>
            <a:endParaRPr lang="en-US" sz="2400" dirty="0"/>
          </a:p>
        </p:txBody>
      </p:sp>
    </p:spTree>
    <p:extLst>
      <p:ext uri="{BB962C8B-B14F-4D97-AF65-F5344CB8AC3E}">
        <p14:creationId xmlns:p14="http://schemas.microsoft.com/office/powerpoint/2010/main" val="20443700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fld id="{F8FC2F6D-8792-4BC5-B10E-AA2DABC5EF6D}" type="datetime1">
              <a:rPr lang="en-US" smtClean="0"/>
              <a:pPr/>
              <a:t>11/19/14</a:t>
            </a:fld>
            <a:endParaRPr lang="en-US"/>
          </a:p>
        </p:txBody>
      </p:sp>
      <p:sp>
        <p:nvSpPr>
          <p:cNvPr id="15" name="Footer Placeholder 4"/>
          <p:cNvSpPr>
            <a:spLocks noGrp="1"/>
          </p:cNvSpPr>
          <p:nvPr>
            <p:ph type="ftr" sz="quarter" idx="11"/>
          </p:nvPr>
        </p:nvSpPr>
        <p:spPr/>
        <p:txBody>
          <a:bodyPr/>
          <a:lstStyle/>
          <a:p>
            <a:r>
              <a:rPr lang="en-US"/>
              <a:t>©  Offutt</a:t>
            </a:r>
          </a:p>
        </p:txBody>
      </p:sp>
      <p:sp>
        <p:nvSpPr>
          <p:cNvPr id="16" name="Slide Number Placeholder 5"/>
          <p:cNvSpPr>
            <a:spLocks noGrp="1"/>
          </p:cNvSpPr>
          <p:nvPr>
            <p:ph type="sldNum" sz="quarter" idx="12"/>
          </p:nvPr>
        </p:nvSpPr>
        <p:spPr/>
        <p:txBody>
          <a:bodyPr/>
          <a:lstStyle/>
          <a:p>
            <a:fld id="{98042054-6607-488F-AA49-13E8314101D6}" type="slidenum">
              <a:rPr lang="en-US"/>
              <a:pPr/>
              <a:t>30</a:t>
            </a:fld>
            <a:endParaRPr lang="en-US"/>
          </a:p>
        </p:txBody>
      </p:sp>
      <p:sp>
        <p:nvSpPr>
          <p:cNvPr id="332802" name="Rectangle 2"/>
          <p:cNvSpPr>
            <a:spLocks noGrp="1" noChangeArrowheads="1"/>
          </p:cNvSpPr>
          <p:nvPr>
            <p:ph type="title"/>
          </p:nvPr>
        </p:nvSpPr>
        <p:spPr/>
        <p:txBody>
          <a:bodyPr/>
          <a:lstStyle/>
          <a:p>
            <a:r>
              <a:rPr lang="en-US"/>
              <a:t>XML Example</a:t>
            </a:r>
          </a:p>
        </p:txBody>
      </p:sp>
      <p:sp>
        <p:nvSpPr>
          <p:cNvPr id="332803" name="Rectangle 3"/>
          <p:cNvSpPr>
            <a:spLocks noGrp="1" noChangeArrowheads="1"/>
          </p:cNvSpPr>
          <p:nvPr>
            <p:ph type="body" idx="1"/>
          </p:nvPr>
        </p:nvSpPr>
        <p:spPr>
          <a:xfrm>
            <a:off x="265113" y="1709738"/>
            <a:ext cx="8615362" cy="1531937"/>
          </a:xfrm>
        </p:spPr>
        <p:txBody>
          <a:bodyPr/>
          <a:lstStyle/>
          <a:p>
            <a:pPr algn="ctr">
              <a:buNone/>
            </a:pPr>
            <a:r>
              <a:rPr lang="en-US" dirty="0"/>
              <a:t>Pizza Markup Language (PML</a:t>
            </a:r>
            <a:r>
              <a:rPr lang="en-US" dirty="0" smtClean="0"/>
              <a:t>)</a:t>
            </a:r>
            <a:endParaRPr lang="en-US" dirty="0"/>
          </a:p>
        </p:txBody>
      </p:sp>
      <p:sp>
        <p:nvSpPr>
          <p:cNvPr id="332804" name="Text Box 4"/>
          <p:cNvSpPr txBox="1">
            <a:spLocks noChangeArrowheads="1"/>
          </p:cNvSpPr>
          <p:nvPr/>
        </p:nvSpPr>
        <p:spPr bwMode="auto">
          <a:xfrm>
            <a:off x="381000" y="3917950"/>
            <a:ext cx="8525091" cy="2246769"/>
          </a:xfrm>
          <a:prstGeom prst="rect">
            <a:avLst/>
          </a:prstGeom>
          <a:solidFill>
            <a:schemeClr val="accent6">
              <a:lumMod val="75000"/>
            </a:schemeClr>
          </a:solidFill>
          <a:ln w="9525">
            <a:noFill/>
            <a:miter lim="800000"/>
            <a:headEnd/>
            <a:tailEnd/>
          </a:ln>
          <a:effectLst/>
        </p:spPr>
        <p:txBody>
          <a:bodyPr wrap="none">
            <a:spAutoFit/>
          </a:bodyPr>
          <a:lstStyle/>
          <a:p>
            <a:r>
              <a:rPr lang="en-US" u="none" dirty="0">
                <a:solidFill>
                  <a:schemeClr val="accent1">
                    <a:lumMod val="60000"/>
                    <a:lumOff val="40000"/>
                  </a:schemeClr>
                </a:solidFill>
                <a:latin typeface="Arial" pitchFamily="34" charset="0"/>
                <a:cs typeface="Arial" pitchFamily="34" charset="0"/>
              </a:rPr>
              <a:t>&lt;pizza&gt;</a:t>
            </a:r>
          </a:p>
          <a:p>
            <a:r>
              <a:rPr lang="en-US" u="none" dirty="0">
                <a:latin typeface="Arial" pitchFamily="34" charset="0"/>
                <a:cs typeface="Arial" pitchFamily="34" charset="0"/>
              </a:rPr>
              <a:t>   </a:t>
            </a:r>
            <a:r>
              <a:rPr lang="en-US" u="none" dirty="0">
                <a:solidFill>
                  <a:schemeClr val="accent1">
                    <a:lumMod val="60000"/>
                    <a:lumOff val="40000"/>
                  </a:schemeClr>
                </a:solidFill>
                <a:latin typeface="Arial" pitchFamily="34" charset="0"/>
                <a:cs typeface="Arial" pitchFamily="34" charset="0"/>
              </a:rPr>
              <a:t>&lt;topping</a:t>
            </a:r>
            <a:r>
              <a:rPr lang="en-US" u="none" dirty="0">
                <a:latin typeface="Arial" pitchFamily="34" charset="0"/>
                <a:cs typeface="Arial" pitchFamily="34" charset="0"/>
              </a:rPr>
              <a:t> </a:t>
            </a:r>
            <a:r>
              <a:rPr lang="en-US" u="none" dirty="0" err="1">
                <a:solidFill>
                  <a:srgbClr val="19FF19"/>
                </a:solidFill>
                <a:latin typeface="Arial" pitchFamily="34" charset="0"/>
                <a:cs typeface="Arial" pitchFamily="34" charset="0"/>
              </a:rPr>
              <a:t>extracheese</a:t>
            </a:r>
            <a:r>
              <a:rPr lang="en-US" u="none" dirty="0">
                <a:solidFill>
                  <a:srgbClr val="19FF19"/>
                </a:solidFill>
                <a:latin typeface="Arial" pitchFamily="34" charset="0"/>
                <a:cs typeface="Arial" pitchFamily="34" charset="0"/>
              </a:rPr>
              <a:t>=“yes”</a:t>
            </a:r>
            <a:r>
              <a:rPr lang="en-US" u="none" dirty="0">
                <a:solidFill>
                  <a:schemeClr val="accent1">
                    <a:lumMod val="60000"/>
                    <a:lumOff val="40000"/>
                  </a:schemeClr>
                </a:solidFill>
                <a:latin typeface="Arial" pitchFamily="34" charset="0"/>
                <a:cs typeface="Arial" pitchFamily="34" charset="0"/>
              </a:rPr>
              <a:t>&gt;</a:t>
            </a:r>
            <a:r>
              <a:rPr lang="en-US" u="none" dirty="0">
                <a:solidFill>
                  <a:srgbClr val="FFFF00"/>
                </a:solidFill>
                <a:latin typeface="Arial" pitchFamily="34" charset="0"/>
                <a:cs typeface="Arial" pitchFamily="34" charset="0"/>
              </a:rPr>
              <a:t>Pepperoni</a:t>
            </a:r>
            <a:r>
              <a:rPr lang="en-US" u="none" dirty="0">
                <a:solidFill>
                  <a:schemeClr val="accent1">
                    <a:lumMod val="60000"/>
                    <a:lumOff val="40000"/>
                  </a:schemeClr>
                </a:solidFill>
                <a:latin typeface="Arial" pitchFamily="34" charset="0"/>
                <a:cs typeface="Arial" pitchFamily="34" charset="0"/>
              </a:rPr>
              <a:t>&lt;/topping&gt;</a:t>
            </a:r>
          </a:p>
          <a:p>
            <a:r>
              <a:rPr lang="en-US" u="none" dirty="0">
                <a:latin typeface="Arial" pitchFamily="34" charset="0"/>
                <a:cs typeface="Arial" pitchFamily="34" charset="0"/>
              </a:rPr>
              <a:t>   </a:t>
            </a:r>
            <a:r>
              <a:rPr lang="en-US" u="none" dirty="0">
                <a:solidFill>
                  <a:schemeClr val="accent1">
                    <a:lumMod val="60000"/>
                    <a:lumOff val="40000"/>
                  </a:schemeClr>
                </a:solidFill>
                <a:latin typeface="Arial" pitchFamily="34" charset="0"/>
                <a:cs typeface="Arial" pitchFamily="34" charset="0"/>
              </a:rPr>
              <a:t>&lt;price&gt;</a:t>
            </a:r>
            <a:r>
              <a:rPr lang="en-US" u="none" dirty="0">
                <a:solidFill>
                  <a:srgbClr val="FFFF00"/>
                </a:solidFill>
                <a:latin typeface="Arial" pitchFamily="34" charset="0"/>
                <a:cs typeface="Arial" pitchFamily="34" charset="0"/>
              </a:rPr>
              <a:t>13.00</a:t>
            </a:r>
            <a:r>
              <a:rPr lang="en-US" u="none" dirty="0">
                <a:solidFill>
                  <a:schemeClr val="accent1">
                    <a:lumMod val="60000"/>
                    <a:lumOff val="40000"/>
                  </a:schemeClr>
                </a:solidFill>
                <a:latin typeface="Arial" pitchFamily="34" charset="0"/>
                <a:cs typeface="Arial" pitchFamily="34" charset="0"/>
              </a:rPr>
              <a:t>&lt;/price&gt;</a:t>
            </a:r>
          </a:p>
          <a:p>
            <a:r>
              <a:rPr lang="en-US" u="none" dirty="0">
                <a:latin typeface="Arial" pitchFamily="34" charset="0"/>
                <a:cs typeface="Arial" pitchFamily="34" charset="0"/>
              </a:rPr>
              <a:t>   </a:t>
            </a:r>
            <a:r>
              <a:rPr lang="en-US" u="none" dirty="0">
                <a:solidFill>
                  <a:schemeClr val="accent1">
                    <a:lumMod val="60000"/>
                    <a:lumOff val="40000"/>
                  </a:schemeClr>
                </a:solidFill>
                <a:latin typeface="Arial" pitchFamily="34" charset="0"/>
                <a:cs typeface="Arial" pitchFamily="34" charset="0"/>
              </a:rPr>
              <a:t>&lt;size&gt;</a:t>
            </a:r>
            <a:r>
              <a:rPr lang="en-US" u="none" dirty="0">
                <a:solidFill>
                  <a:srgbClr val="FFFF00"/>
                </a:solidFill>
                <a:latin typeface="Arial" pitchFamily="34" charset="0"/>
                <a:cs typeface="Arial" pitchFamily="34" charset="0"/>
              </a:rPr>
              <a:t>large</a:t>
            </a:r>
            <a:r>
              <a:rPr lang="en-US" u="none" dirty="0">
                <a:solidFill>
                  <a:schemeClr val="accent1">
                    <a:lumMod val="60000"/>
                    <a:lumOff val="40000"/>
                  </a:schemeClr>
                </a:solidFill>
                <a:latin typeface="Arial" pitchFamily="34" charset="0"/>
                <a:cs typeface="Arial" pitchFamily="34" charset="0"/>
              </a:rPr>
              <a:t>&lt;/size&gt;</a:t>
            </a:r>
          </a:p>
          <a:p>
            <a:r>
              <a:rPr lang="en-US" u="none" dirty="0">
                <a:solidFill>
                  <a:schemeClr val="accent1">
                    <a:lumMod val="60000"/>
                    <a:lumOff val="40000"/>
                  </a:schemeClr>
                </a:solidFill>
                <a:latin typeface="Arial" pitchFamily="34" charset="0"/>
                <a:cs typeface="Arial" pitchFamily="34" charset="0"/>
              </a:rPr>
              <a:t>&lt;/pizza&gt;</a:t>
            </a:r>
          </a:p>
        </p:txBody>
      </p:sp>
      <p:grpSp>
        <p:nvGrpSpPr>
          <p:cNvPr id="332813" name="Group 13"/>
          <p:cNvGrpSpPr>
            <a:grpSpLocks/>
          </p:cNvGrpSpPr>
          <p:nvPr/>
        </p:nvGrpSpPr>
        <p:grpSpPr bwMode="auto">
          <a:xfrm>
            <a:off x="1130519" y="2666998"/>
            <a:ext cx="1460501" cy="1311274"/>
            <a:chOff x="1212" y="1680"/>
            <a:chExt cx="920" cy="826"/>
          </a:xfrm>
        </p:grpSpPr>
        <p:sp>
          <p:nvSpPr>
            <p:cNvPr id="332805" name="Text Box 5"/>
            <p:cNvSpPr txBox="1">
              <a:spLocks noChangeArrowheads="1"/>
            </p:cNvSpPr>
            <p:nvPr/>
          </p:nvSpPr>
          <p:spPr bwMode="auto">
            <a:xfrm>
              <a:off x="1212" y="1680"/>
              <a:ext cx="920" cy="601"/>
            </a:xfrm>
            <a:prstGeom prst="rect">
              <a:avLst/>
            </a:prstGeom>
            <a:solidFill>
              <a:srgbClr val="3333FF"/>
            </a:solidFill>
            <a:ln w="9525">
              <a:noFill/>
              <a:miter lim="800000"/>
              <a:headEnd/>
              <a:tailEnd/>
            </a:ln>
            <a:effectLst/>
          </p:spPr>
          <p:txBody>
            <a:bodyPr wrap="square">
              <a:spAutoFit/>
            </a:bodyPr>
            <a:lstStyle/>
            <a:p>
              <a:pPr algn="ctr">
                <a:spcBef>
                  <a:spcPct val="50000"/>
                </a:spcBef>
              </a:pPr>
              <a:r>
                <a:rPr lang="en-US" u="none" dirty="0"/>
                <a:t>root element</a:t>
              </a:r>
            </a:p>
          </p:txBody>
        </p:sp>
        <p:sp>
          <p:nvSpPr>
            <p:cNvPr id="332806" name="Line 6"/>
            <p:cNvSpPr>
              <a:spLocks noChangeShapeType="1"/>
            </p:cNvSpPr>
            <p:nvPr/>
          </p:nvSpPr>
          <p:spPr bwMode="auto">
            <a:xfrm flipH="1">
              <a:off x="1212" y="2281"/>
              <a:ext cx="187" cy="225"/>
            </a:xfrm>
            <a:prstGeom prst="line">
              <a:avLst/>
            </a:prstGeom>
            <a:noFill/>
            <a:ln w="28575">
              <a:solidFill>
                <a:schemeClr val="tx1"/>
              </a:solidFill>
              <a:round/>
              <a:headEnd/>
              <a:tailEnd type="triangle" w="med" len="med"/>
            </a:ln>
            <a:effectLst/>
          </p:spPr>
          <p:txBody>
            <a:bodyPr/>
            <a:lstStyle/>
            <a:p>
              <a:endParaRPr lang="en-US"/>
            </a:p>
          </p:txBody>
        </p:sp>
      </p:grpSp>
      <p:grpSp>
        <p:nvGrpSpPr>
          <p:cNvPr id="332812" name="Group 12"/>
          <p:cNvGrpSpPr>
            <a:grpSpLocks/>
          </p:cNvGrpSpPr>
          <p:nvPr/>
        </p:nvGrpSpPr>
        <p:grpSpPr bwMode="auto">
          <a:xfrm>
            <a:off x="3206968" y="2895600"/>
            <a:ext cx="1436688" cy="1438275"/>
            <a:chOff x="2520" y="1824"/>
            <a:chExt cx="905" cy="906"/>
          </a:xfrm>
        </p:grpSpPr>
        <p:sp>
          <p:nvSpPr>
            <p:cNvPr id="332807" name="Text Box 7"/>
            <p:cNvSpPr txBox="1">
              <a:spLocks noChangeArrowheads="1"/>
            </p:cNvSpPr>
            <p:nvPr/>
          </p:nvSpPr>
          <p:spPr bwMode="auto">
            <a:xfrm>
              <a:off x="2520" y="1824"/>
              <a:ext cx="905" cy="330"/>
            </a:xfrm>
            <a:prstGeom prst="rect">
              <a:avLst/>
            </a:prstGeom>
            <a:solidFill>
              <a:srgbClr val="3333FF"/>
            </a:solidFill>
            <a:ln w="9525">
              <a:noFill/>
              <a:miter lim="800000"/>
              <a:headEnd/>
              <a:tailEnd/>
            </a:ln>
            <a:effectLst/>
          </p:spPr>
          <p:txBody>
            <a:bodyPr wrap="square">
              <a:spAutoFit/>
            </a:bodyPr>
            <a:lstStyle/>
            <a:p>
              <a:pPr algn="ctr">
                <a:spcBef>
                  <a:spcPct val="50000"/>
                </a:spcBef>
              </a:pPr>
              <a:r>
                <a:rPr lang="en-US" u="none" dirty="0"/>
                <a:t>attribute</a:t>
              </a:r>
            </a:p>
          </p:txBody>
        </p:sp>
        <p:sp>
          <p:nvSpPr>
            <p:cNvPr id="332809" name="Line 9"/>
            <p:cNvSpPr>
              <a:spLocks noChangeShapeType="1"/>
            </p:cNvSpPr>
            <p:nvPr/>
          </p:nvSpPr>
          <p:spPr bwMode="auto">
            <a:xfrm flipH="1">
              <a:off x="2520" y="2166"/>
              <a:ext cx="338" cy="564"/>
            </a:xfrm>
            <a:prstGeom prst="line">
              <a:avLst/>
            </a:prstGeom>
            <a:noFill/>
            <a:ln w="28575">
              <a:solidFill>
                <a:schemeClr val="tx1"/>
              </a:solidFill>
              <a:round/>
              <a:headEnd/>
              <a:tailEnd type="triangle" w="med" len="med"/>
            </a:ln>
            <a:effectLst/>
          </p:spPr>
          <p:txBody>
            <a:bodyPr/>
            <a:lstStyle/>
            <a:p>
              <a:endParaRPr lang="en-US"/>
            </a:p>
          </p:txBody>
        </p:sp>
      </p:grpSp>
      <p:grpSp>
        <p:nvGrpSpPr>
          <p:cNvPr id="332811" name="Group 11"/>
          <p:cNvGrpSpPr>
            <a:grpSpLocks/>
          </p:cNvGrpSpPr>
          <p:nvPr/>
        </p:nvGrpSpPr>
        <p:grpSpPr bwMode="auto">
          <a:xfrm>
            <a:off x="6016624" y="2667000"/>
            <a:ext cx="1146176" cy="1666874"/>
            <a:chOff x="3858" y="1680"/>
            <a:chExt cx="722" cy="1050"/>
          </a:xfrm>
        </p:grpSpPr>
        <p:sp>
          <p:nvSpPr>
            <p:cNvPr id="332808" name="Text Box 8"/>
            <p:cNvSpPr txBox="1">
              <a:spLocks noChangeArrowheads="1"/>
            </p:cNvSpPr>
            <p:nvPr/>
          </p:nvSpPr>
          <p:spPr bwMode="auto">
            <a:xfrm>
              <a:off x="3858" y="1680"/>
              <a:ext cx="722" cy="601"/>
            </a:xfrm>
            <a:prstGeom prst="rect">
              <a:avLst/>
            </a:prstGeom>
            <a:solidFill>
              <a:srgbClr val="3333FF"/>
            </a:solidFill>
            <a:ln w="9525">
              <a:noFill/>
              <a:miter lim="800000"/>
              <a:headEnd/>
              <a:tailEnd/>
            </a:ln>
            <a:effectLst/>
          </p:spPr>
          <p:txBody>
            <a:bodyPr wrap="square">
              <a:spAutoFit/>
            </a:bodyPr>
            <a:lstStyle/>
            <a:p>
              <a:pPr algn="ctr">
                <a:spcBef>
                  <a:spcPct val="50000"/>
                </a:spcBef>
              </a:pPr>
              <a:r>
                <a:rPr lang="en-US" u="none" dirty="0"/>
                <a:t>data value</a:t>
              </a:r>
            </a:p>
          </p:txBody>
        </p:sp>
        <p:sp>
          <p:nvSpPr>
            <p:cNvPr id="332810" name="Line 10"/>
            <p:cNvSpPr>
              <a:spLocks noChangeShapeType="1"/>
            </p:cNvSpPr>
            <p:nvPr/>
          </p:nvSpPr>
          <p:spPr bwMode="auto">
            <a:xfrm flipH="1">
              <a:off x="3965" y="2281"/>
              <a:ext cx="179" cy="449"/>
            </a:xfrm>
            <a:prstGeom prst="line">
              <a:avLst/>
            </a:prstGeom>
            <a:noFill/>
            <a:ln w="28575">
              <a:solidFill>
                <a:schemeClr val="tx1"/>
              </a:solidFill>
              <a:round/>
              <a:headEnd/>
              <a:tailEnd type="triangle" w="med" len="med"/>
            </a:ln>
            <a:effectLst/>
          </p:spPr>
          <p:txBody>
            <a:bodyPr/>
            <a:lstStyle/>
            <a:p>
              <a:endParaRPr lang="en-US"/>
            </a:p>
          </p:txBody>
        </p:sp>
      </p:grpSp>
    </p:spTree>
    <p:extLst>
      <p:ext uri="{BB962C8B-B14F-4D97-AF65-F5344CB8AC3E}">
        <p14:creationId xmlns:p14="http://schemas.microsoft.com/office/powerpoint/2010/main" val="2019714361"/>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32813"/>
                                        </p:tgtEl>
                                        <p:attrNameLst>
                                          <p:attrName>style.visibility</p:attrName>
                                        </p:attrNameLst>
                                      </p:cBhvr>
                                      <p:to>
                                        <p:strVal val="visible"/>
                                      </p:to>
                                    </p:set>
                                    <p:animEffect transition="in" filter="dissolve">
                                      <p:cBhvr>
                                        <p:cTn id="7" dur="500"/>
                                        <p:tgtEl>
                                          <p:spTgt spid="3328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32812"/>
                                        </p:tgtEl>
                                        <p:attrNameLst>
                                          <p:attrName>style.visibility</p:attrName>
                                        </p:attrNameLst>
                                      </p:cBhvr>
                                      <p:to>
                                        <p:strVal val="visible"/>
                                      </p:to>
                                    </p:set>
                                    <p:animEffect transition="in" filter="dissolve">
                                      <p:cBhvr>
                                        <p:cTn id="12" dur="500"/>
                                        <p:tgtEl>
                                          <p:spTgt spid="3328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32811"/>
                                        </p:tgtEl>
                                        <p:attrNameLst>
                                          <p:attrName>style.visibility</p:attrName>
                                        </p:attrNameLst>
                                      </p:cBhvr>
                                      <p:to>
                                        <p:strVal val="visible"/>
                                      </p:to>
                                    </p:set>
                                    <p:animEffect transition="in" filter="dissolve">
                                      <p:cBhvr>
                                        <p:cTn id="17" dur="500"/>
                                        <p:tgtEl>
                                          <p:spTgt spid="332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fld id="{6A0518AB-54F3-48EF-959F-B1DCF895B858}" type="datetime1">
              <a:rPr lang="en-US" smtClean="0"/>
              <a:pPr/>
              <a:t>11/19/14</a:t>
            </a:fld>
            <a:endParaRPr lang="en-US"/>
          </a:p>
        </p:txBody>
      </p:sp>
      <p:sp>
        <p:nvSpPr>
          <p:cNvPr id="15" name="Footer Placeholder 4"/>
          <p:cNvSpPr>
            <a:spLocks noGrp="1"/>
          </p:cNvSpPr>
          <p:nvPr>
            <p:ph type="ftr" sz="quarter" idx="11"/>
          </p:nvPr>
        </p:nvSpPr>
        <p:spPr/>
        <p:txBody>
          <a:bodyPr/>
          <a:lstStyle/>
          <a:p>
            <a:r>
              <a:rPr lang="en-US"/>
              <a:t>©  Offutt</a:t>
            </a:r>
          </a:p>
        </p:txBody>
      </p:sp>
      <p:sp>
        <p:nvSpPr>
          <p:cNvPr id="16" name="Slide Number Placeholder 5"/>
          <p:cNvSpPr>
            <a:spLocks noGrp="1"/>
          </p:cNvSpPr>
          <p:nvPr>
            <p:ph type="sldNum" sz="quarter" idx="12"/>
          </p:nvPr>
        </p:nvSpPr>
        <p:spPr/>
        <p:txBody>
          <a:bodyPr/>
          <a:lstStyle/>
          <a:p>
            <a:fld id="{98042054-6607-488F-AA49-13E8314101D6}" type="slidenum">
              <a:rPr lang="en-US"/>
              <a:pPr/>
              <a:t>31</a:t>
            </a:fld>
            <a:endParaRPr lang="en-US"/>
          </a:p>
        </p:txBody>
      </p:sp>
      <p:sp>
        <p:nvSpPr>
          <p:cNvPr id="332802" name="Rectangle 2"/>
          <p:cNvSpPr>
            <a:spLocks noGrp="1" noChangeArrowheads="1"/>
          </p:cNvSpPr>
          <p:nvPr>
            <p:ph type="title"/>
          </p:nvPr>
        </p:nvSpPr>
        <p:spPr/>
        <p:txBody>
          <a:bodyPr/>
          <a:lstStyle/>
          <a:p>
            <a:r>
              <a:rPr lang="en-US" dirty="0"/>
              <a:t>XML </a:t>
            </a:r>
            <a:r>
              <a:rPr lang="en-US" dirty="0" smtClean="0"/>
              <a:t>Attributes</a:t>
            </a:r>
            <a:endParaRPr lang="en-US" dirty="0"/>
          </a:p>
        </p:txBody>
      </p:sp>
      <p:sp>
        <p:nvSpPr>
          <p:cNvPr id="332803" name="Rectangle 3"/>
          <p:cNvSpPr>
            <a:spLocks noGrp="1" noChangeArrowheads="1"/>
          </p:cNvSpPr>
          <p:nvPr>
            <p:ph type="body" idx="1"/>
          </p:nvPr>
        </p:nvSpPr>
        <p:spPr>
          <a:xfrm>
            <a:off x="265113" y="1709739"/>
            <a:ext cx="8615362" cy="718152"/>
          </a:xfrm>
        </p:spPr>
        <p:txBody>
          <a:bodyPr/>
          <a:lstStyle/>
          <a:p>
            <a:pPr algn="ctr">
              <a:buNone/>
            </a:pPr>
            <a:r>
              <a:rPr lang="en-US" dirty="0" smtClean="0"/>
              <a:t>Product XML</a:t>
            </a:r>
            <a:endParaRPr lang="en-US" dirty="0"/>
          </a:p>
        </p:txBody>
      </p:sp>
      <p:sp>
        <p:nvSpPr>
          <p:cNvPr id="332804" name="Text Box 4"/>
          <p:cNvSpPr txBox="1">
            <a:spLocks noChangeArrowheads="1"/>
          </p:cNvSpPr>
          <p:nvPr/>
        </p:nvSpPr>
        <p:spPr bwMode="auto">
          <a:xfrm>
            <a:off x="885923" y="2514600"/>
            <a:ext cx="7343677" cy="3108543"/>
          </a:xfrm>
          <a:prstGeom prst="rect">
            <a:avLst/>
          </a:prstGeom>
          <a:solidFill>
            <a:schemeClr val="accent6">
              <a:lumMod val="75000"/>
            </a:schemeClr>
          </a:solidFill>
          <a:ln w="9525">
            <a:noFill/>
            <a:miter lim="800000"/>
            <a:headEnd/>
            <a:tailEnd/>
          </a:ln>
          <a:effectLst/>
        </p:spPr>
        <p:txBody>
          <a:bodyPr wrap="none">
            <a:spAutoFit/>
          </a:bodyPr>
          <a:lstStyle/>
          <a:p>
            <a:r>
              <a:rPr lang="en-US" u="none" dirty="0" smtClean="0">
                <a:solidFill>
                  <a:schemeClr val="accent1">
                    <a:lumMod val="60000"/>
                    <a:lumOff val="40000"/>
                  </a:schemeClr>
                </a:solidFill>
                <a:latin typeface="Arial" pitchFamily="34" charset="0"/>
                <a:cs typeface="Arial" pitchFamily="34" charset="0"/>
              </a:rPr>
              <a:t>&lt;products&gt;</a:t>
            </a:r>
          </a:p>
          <a:p>
            <a:r>
              <a:rPr lang="en-US" u="none" dirty="0" smtClean="0">
                <a:solidFill>
                  <a:schemeClr val="accent1">
                    <a:lumMod val="60000"/>
                    <a:lumOff val="40000"/>
                  </a:schemeClr>
                </a:solidFill>
                <a:latin typeface="Arial" pitchFamily="34" charset="0"/>
                <a:cs typeface="Arial" pitchFamily="34" charset="0"/>
              </a:rPr>
              <a:t>   &lt;product&gt;</a:t>
            </a:r>
          </a:p>
          <a:p>
            <a:r>
              <a:rPr lang="en-US" u="none" dirty="0" smtClean="0">
                <a:latin typeface="Arial" pitchFamily="34" charset="0"/>
                <a:cs typeface="Arial" pitchFamily="34" charset="0"/>
              </a:rPr>
              <a:t>      </a:t>
            </a:r>
            <a:r>
              <a:rPr lang="en-US" u="none" dirty="0" smtClean="0">
                <a:solidFill>
                  <a:schemeClr val="accent1">
                    <a:lumMod val="60000"/>
                    <a:lumOff val="40000"/>
                  </a:schemeClr>
                </a:solidFill>
                <a:latin typeface="Arial" pitchFamily="34" charset="0"/>
                <a:cs typeface="Arial" pitchFamily="34" charset="0"/>
              </a:rPr>
              <a:t>&lt;name&gt;</a:t>
            </a:r>
            <a:r>
              <a:rPr lang="en-US" u="none" dirty="0" smtClean="0">
                <a:solidFill>
                  <a:srgbClr val="FFFF00"/>
                </a:solidFill>
                <a:latin typeface="Arial" pitchFamily="34" charset="0"/>
                <a:cs typeface="Arial" pitchFamily="34" charset="0"/>
              </a:rPr>
              <a:t>Monitor</a:t>
            </a:r>
            <a:r>
              <a:rPr lang="en-US" u="none" dirty="0" smtClean="0">
                <a:solidFill>
                  <a:schemeClr val="accent1">
                    <a:lumMod val="60000"/>
                    <a:lumOff val="40000"/>
                  </a:schemeClr>
                </a:solidFill>
                <a:latin typeface="Arial" pitchFamily="34" charset="0"/>
                <a:cs typeface="Arial" pitchFamily="34" charset="0"/>
              </a:rPr>
              <a:t>&lt;/name&gt;</a:t>
            </a:r>
          </a:p>
          <a:p>
            <a:r>
              <a:rPr lang="en-US" u="none" dirty="0" smtClean="0">
                <a:solidFill>
                  <a:schemeClr val="accent1">
                    <a:lumMod val="60000"/>
                    <a:lumOff val="40000"/>
                  </a:schemeClr>
                </a:solidFill>
                <a:latin typeface="Arial" pitchFamily="34" charset="0"/>
                <a:cs typeface="Arial" pitchFamily="34" charset="0"/>
              </a:rPr>
              <a:t>      &lt;!-- Price can be USD, Euro, or Yuan --&gt;</a:t>
            </a:r>
            <a:endParaRPr lang="en-US" u="none" dirty="0">
              <a:solidFill>
                <a:schemeClr val="accent1">
                  <a:lumMod val="60000"/>
                  <a:lumOff val="40000"/>
                </a:schemeClr>
              </a:solidFill>
              <a:latin typeface="Arial" pitchFamily="34" charset="0"/>
              <a:cs typeface="Arial" pitchFamily="34" charset="0"/>
            </a:endParaRPr>
          </a:p>
          <a:p>
            <a:r>
              <a:rPr lang="en-US" u="none" dirty="0">
                <a:latin typeface="Arial" pitchFamily="34" charset="0"/>
                <a:cs typeface="Arial" pitchFamily="34" charset="0"/>
              </a:rPr>
              <a:t>   </a:t>
            </a:r>
            <a:r>
              <a:rPr lang="en-US" u="none" dirty="0" smtClean="0">
                <a:latin typeface="Arial" pitchFamily="34" charset="0"/>
                <a:cs typeface="Arial" pitchFamily="34" charset="0"/>
              </a:rPr>
              <a:t>   </a:t>
            </a:r>
            <a:r>
              <a:rPr lang="en-US" u="none" dirty="0" smtClean="0">
                <a:solidFill>
                  <a:schemeClr val="accent1">
                    <a:lumMod val="60000"/>
                    <a:lumOff val="40000"/>
                  </a:schemeClr>
                </a:solidFill>
                <a:latin typeface="Arial" pitchFamily="34" charset="0"/>
                <a:cs typeface="Arial" pitchFamily="34" charset="0"/>
              </a:rPr>
              <a:t>&lt;price</a:t>
            </a:r>
            <a:r>
              <a:rPr lang="en-US" u="none" dirty="0" smtClean="0">
                <a:latin typeface="Arial" pitchFamily="34" charset="0"/>
                <a:cs typeface="Arial" pitchFamily="34" charset="0"/>
              </a:rPr>
              <a:t> </a:t>
            </a:r>
            <a:r>
              <a:rPr lang="en-US" u="none" dirty="0" smtClean="0">
                <a:solidFill>
                  <a:srgbClr val="19FF19"/>
                </a:solidFill>
                <a:latin typeface="Arial" pitchFamily="34" charset="0"/>
                <a:cs typeface="Arial" pitchFamily="34" charset="0"/>
              </a:rPr>
              <a:t>currency=“USD”</a:t>
            </a:r>
            <a:r>
              <a:rPr lang="en-US" u="none" dirty="0" smtClean="0">
                <a:solidFill>
                  <a:schemeClr val="accent1">
                    <a:lumMod val="60000"/>
                    <a:lumOff val="40000"/>
                  </a:schemeClr>
                </a:solidFill>
                <a:latin typeface="Arial" pitchFamily="34" charset="0"/>
                <a:cs typeface="Arial" pitchFamily="34" charset="0"/>
              </a:rPr>
              <a:t>&gt;</a:t>
            </a:r>
            <a:r>
              <a:rPr lang="en-US" u="none" dirty="0" smtClean="0">
                <a:solidFill>
                  <a:srgbClr val="FFFF00"/>
                </a:solidFill>
                <a:latin typeface="Arial" pitchFamily="34" charset="0"/>
                <a:cs typeface="Arial" pitchFamily="34" charset="0"/>
              </a:rPr>
              <a:t>200</a:t>
            </a:r>
            <a:r>
              <a:rPr lang="en-US" u="none" dirty="0" smtClean="0">
                <a:solidFill>
                  <a:schemeClr val="accent1">
                    <a:lumMod val="60000"/>
                    <a:lumOff val="40000"/>
                  </a:schemeClr>
                </a:solidFill>
                <a:latin typeface="Arial" pitchFamily="34" charset="0"/>
                <a:cs typeface="Arial" pitchFamily="34" charset="0"/>
              </a:rPr>
              <a:t>&lt;/price&gt;</a:t>
            </a:r>
            <a:endParaRPr lang="en-US" u="none" dirty="0">
              <a:solidFill>
                <a:schemeClr val="accent1">
                  <a:lumMod val="60000"/>
                  <a:lumOff val="40000"/>
                </a:schemeClr>
              </a:solidFill>
              <a:latin typeface="Arial" pitchFamily="34" charset="0"/>
              <a:cs typeface="Arial" pitchFamily="34" charset="0"/>
            </a:endParaRPr>
          </a:p>
          <a:p>
            <a:r>
              <a:rPr lang="en-US" u="none" dirty="0" smtClean="0">
                <a:solidFill>
                  <a:schemeClr val="accent1">
                    <a:lumMod val="60000"/>
                    <a:lumOff val="40000"/>
                  </a:schemeClr>
                </a:solidFill>
                <a:latin typeface="Arial" pitchFamily="34" charset="0"/>
                <a:cs typeface="Arial" pitchFamily="34" charset="0"/>
              </a:rPr>
              <a:t>   &lt;/product&gt;</a:t>
            </a:r>
          </a:p>
          <a:p>
            <a:r>
              <a:rPr lang="en-US" u="none" dirty="0" smtClean="0">
                <a:solidFill>
                  <a:schemeClr val="accent1">
                    <a:lumMod val="60000"/>
                    <a:lumOff val="40000"/>
                  </a:schemeClr>
                </a:solidFill>
                <a:latin typeface="Arial" pitchFamily="34" charset="0"/>
                <a:cs typeface="Arial" pitchFamily="34" charset="0"/>
              </a:rPr>
              <a:t>&lt;/products&gt;</a:t>
            </a:r>
            <a:endParaRPr lang="en-US" u="none" dirty="0">
              <a:solidFill>
                <a:schemeClr val="accent1">
                  <a:lumMod val="60000"/>
                  <a:lumOff val="40000"/>
                </a:schemeClr>
              </a:solidFill>
              <a:latin typeface="Arial" pitchFamily="34" charset="0"/>
              <a:cs typeface="Arial" pitchFamily="34" charset="0"/>
            </a:endParaRPr>
          </a:p>
        </p:txBody>
      </p:sp>
    </p:spTree>
    <p:extLst>
      <p:ext uri="{BB962C8B-B14F-4D97-AF65-F5344CB8AC3E}">
        <p14:creationId xmlns:p14="http://schemas.microsoft.com/office/powerpoint/2010/main" val="379376666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461C6B0-44C7-4944-B24C-FBDE00B41CC8}"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6B09E030-2D96-42A9-9372-7B992A345736}" type="slidenum">
              <a:rPr lang="en-US"/>
              <a:pPr/>
              <a:t>32</a:t>
            </a:fld>
            <a:endParaRPr lang="en-US"/>
          </a:p>
        </p:txBody>
      </p:sp>
      <p:sp>
        <p:nvSpPr>
          <p:cNvPr id="334850" name="Rectangle 2"/>
          <p:cNvSpPr>
            <a:spLocks noGrp="1" noChangeArrowheads="1"/>
          </p:cNvSpPr>
          <p:nvPr>
            <p:ph type="title"/>
          </p:nvPr>
        </p:nvSpPr>
        <p:spPr/>
        <p:txBody>
          <a:bodyPr/>
          <a:lstStyle/>
          <a:p>
            <a:r>
              <a:rPr lang="en-US" dirty="0"/>
              <a:t>Attributes vs. Nested Tags</a:t>
            </a:r>
          </a:p>
        </p:txBody>
      </p:sp>
      <p:sp>
        <p:nvSpPr>
          <p:cNvPr id="334851" name="Rectangle 3"/>
          <p:cNvSpPr>
            <a:spLocks noGrp="1" noChangeArrowheads="1"/>
          </p:cNvSpPr>
          <p:nvPr>
            <p:ph type="body" idx="1"/>
          </p:nvPr>
        </p:nvSpPr>
        <p:spPr>
          <a:xfrm>
            <a:off x="95416" y="930166"/>
            <a:ext cx="8985518" cy="2715242"/>
          </a:xfrm>
        </p:spPr>
        <p:txBody>
          <a:bodyPr/>
          <a:lstStyle/>
          <a:p>
            <a:pPr>
              <a:lnSpc>
                <a:spcPct val="90000"/>
              </a:lnSpc>
            </a:pPr>
            <a:r>
              <a:rPr lang="en-US" dirty="0" smtClean="0"/>
              <a:t> In </a:t>
            </a:r>
            <a:r>
              <a:rPr lang="en-US" dirty="0"/>
              <a:t>PML, “</a:t>
            </a:r>
            <a:r>
              <a:rPr lang="en-US" dirty="0" err="1">
                <a:solidFill>
                  <a:srgbClr val="19FF19"/>
                </a:solidFill>
              </a:rPr>
              <a:t>extraCheese</a:t>
            </a:r>
            <a:r>
              <a:rPr lang="en-US" dirty="0"/>
              <a:t>” could </a:t>
            </a:r>
            <a:r>
              <a:rPr lang="en-US" dirty="0" smtClean="0"/>
              <a:t>have been defined as </a:t>
            </a:r>
            <a:r>
              <a:rPr lang="en-US" dirty="0" smtClean="0">
                <a:solidFill>
                  <a:srgbClr val="FFFF00"/>
                </a:solidFill>
              </a:rPr>
              <a:t>attribute</a:t>
            </a:r>
            <a:r>
              <a:rPr lang="en-US" dirty="0" smtClean="0"/>
              <a:t> </a:t>
            </a:r>
            <a:r>
              <a:rPr lang="en-US" dirty="0"/>
              <a:t>or a </a:t>
            </a:r>
            <a:r>
              <a:rPr lang="en-US" dirty="0">
                <a:solidFill>
                  <a:srgbClr val="FFFF00"/>
                </a:solidFill>
              </a:rPr>
              <a:t>nested tag</a:t>
            </a:r>
          </a:p>
          <a:p>
            <a:pPr>
              <a:lnSpc>
                <a:spcPct val="90000"/>
              </a:lnSpc>
            </a:pPr>
            <a:r>
              <a:rPr lang="en-US" dirty="0" smtClean="0"/>
              <a:t> </a:t>
            </a:r>
            <a:r>
              <a:rPr lang="en-US" dirty="0" smtClean="0">
                <a:solidFill>
                  <a:srgbClr val="FFFF00"/>
                </a:solidFill>
              </a:rPr>
              <a:t>Images</a:t>
            </a:r>
            <a:r>
              <a:rPr lang="en-US" dirty="0" smtClean="0"/>
              <a:t> </a:t>
            </a:r>
            <a:r>
              <a:rPr lang="en-US" dirty="0"/>
              <a:t>can only be attributes</a:t>
            </a:r>
          </a:p>
          <a:p>
            <a:pPr>
              <a:lnSpc>
                <a:spcPct val="90000"/>
              </a:lnSpc>
            </a:pPr>
            <a:r>
              <a:rPr lang="en-US" dirty="0" smtClean="0"/>
              <a:t> It </a:t>
            </a:r>
            <a:r>
              <a:rPr lang="en-US" dirty="0"/>
              <a:t>is </a:t>
            </a:r>
            <a:r>
              <a:rPr lang="en-US" dirty="0">
                <a:solidFill>
                  <a:srgbClr val="FFFF00"/>
                </a:solidFill>
              </a:rPr>
              <a:t>easier</a:t>
            </a:r>
            <a:r>
              <a:rPr lang="en-US" dirty="0"/>
              <a:t> to add new tags than attributes</a:t>
            </a:r>
          </a:p>
          <a:p>
            <a:pPr>
              <a:lnSpc>
                <a:spcPct val="90000"/>
              </a:lnSpc>
            </a:pPr>
            <a:r>
              <a:rPr lang="en-US" dirty="0" smtClean="0"/>
              <a:t> Attributes </a:t>
            </a:r>
            <a:r>
              <a:rPr lang="en-US" dirty="0"/>
              <a:t>cannot define </a:t>
            </a:r>
            <a:r>
              <a:rPr lang="en-US" dirty="0" smtClean="0">
                <a:solidFill>
                  <a:srgbClr val="FFFF00"/>
                </a:solidFill>
              </a:rPr>
              <a:t>structure</a:t>
            </a:r>
            <a:endParaRPr lang="en-US" dirty="0">
              <a:solidFill>
                <a:srgbClr val="FFFF00"/>
              </a:solidFill>
            </a:endParaRPr>
          </a:p>
        </p:txBody>
      </p:sp>
      <p:sp>
        <p:nvSpPr>
          <p:cNvPr id="7" name="Rectangle 3"/>
          <p:cNvSpPr txBox="1">
            <a:spLocks noChangeArrowheads="1"/>
          </p:cNvSpPr>
          <p:nvPr/>
        </p:nvSpPr>
        <p:spPr bwMode="auto">
          <a:xfrm>
            <a:off x="680632" y="3499104"/>
            <a:ext cx="5110568" cy="2292096"/>
          </a:xfrm>
          <a:prstGeom prst="rect">
            <a:avLst/>
          </a:prstGeom>
          <a:solidFill>
            <a:schemeClr val="accent6">
              <a:lumMod val="75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&lt;… </a:t>
            </a:r>
            <a:r>
              <a:rPr kumimoji="0" lang="en-US" sz="2400" b="0" i="0" u="none" strike="noStrike" kern="0" cap="none" spc="0" normalizeH="0" baseline="0" noProof="0" dirty="0" smtClean="0">
                <a:ln>
                  <a:noFill/>
                </a:ln>
                <a:solidFill>
                  <a:srgbClr val="19FF19"/>
                </a:solidFill>
                <a:effectLst/>
                <a:uLnTx/>
                <a:uFillTx/>
                <a:latin typeface="Arial" pitchFamily="34" charset="0"/>
                <a:cs typeface="Arial" pitchFamily="34" charset="0"/>
              </a:rPr>
              <a:t>name=“Yao Ming”</a:t>
            </a:r>
            <a:r>
              <a:rPr kumimoji="0" lang="en-US" sz="24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&gt;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&lt;name&gt;</a:t>
            </a:r>
            <a:r>
              <a:rPr kumimoji="0" lang="en-US" sz="2400" b="0" i="0" u="none" strike="noStrike" kern="0" cap="none" spc="0" normalizeH="0" baseline="0" noProof="0" dirty="0" smtClean="0">
                <a:ln>
                  <a:noFill/>
                </a:ln>
                <a:solidFill>
                  <a:srgbClr val="FFFF00"/>
                </a:solidFill>
                <a:effectLst/>
                <a:uLnTx/>
                <a:uFillTx/>
                <a:latin typeface="Arial" pitchFamily="34" charset="0"/>
                <a:cs typeface="Arial" pitchFamily="34" charset="0"/>
              </a:rPr>
              <a:t>Yao Ming</a:t>
            </a:r>
            <a:r>
              <a:rPr kumimoji="0" lang="en-US" sz="24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&lt;/name&gt;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&lt;name&gt;</a:t>
            </a:r>
          </a:p>
          <a:p>
            <a:pPr marL="1143000" marR="0" lvl="2" indent="-22860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&lt;</a:t>
            </a:r>
            <a:r>
              <a:rPr kumimoji="0" lang="en-US" sz="2000" b="0" i="0" u="none" strike="noStrike" kern="0" cap="none" spc="0" normalizeH="0" baseline="0" noProof="0" dirty="0" err="1" smtClean="0">
                <a:ln>
                  <a:noFill/>
                </a:ln>
                <a:solidFill>
                  <a:schemeClr val="accent1">
                    <a:lumMod val="60000"/>
                    <a:lumOff val="40000"/>
                  </a:schemeClr>
                </a:solidFill>
                <a:effectLst/>
                <a:uLnTx/>
                <a:uFillTx/>
                <a:latin typeface="Arial" pitchFamily="34" charset="0"/>
                <a:cs typeface="Arial" pitchFamily="34" charset="0"/>
              </a:rPr>
              <a:t>familyName</a:t>
            </a:r>
            <a:r>
              <a:rPr kumimoji="0" lang="en-US" sz="20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&gt;</a:t>
            </a:r>
            <a:r>
              <a:rPr kumimoji="0" lang="en-US" sz="2000" b="0" i="0" u="none" strike="noStrike" kern="0" cap="none" spc="0" normalizeH="0" baseline="0" noProof="0" dirty="0" smtClean="0">
                <a:ln>
                  <a:noFill/>
                </a:ln>
                <a:solidFill>
                  <a:srgbClr val="FFFF00"/>
                </a:solidFill>
                <a:effectLst/>
                <a:uLnTx/>
                <a:uFillTx/>
                <a:latin typeface="Arial" pitchFamily="34" charset="0"/>
                <a:cs typeface="Arial" pitchFamily="34" charset="0"/>
              </a:rPr>
              <a:t>Ming</a:t>
            </a:r>
            <a:r>
              <a:rPr kumimoji="0" lang="en-US" sz="20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&lt;/</a:t>
            </a:r>
            <a:r>
              <a:rPr kumimoji="0" lang="en-US" sz="2000" b="0" i="0" u="none" strike="noStrike" kern="0" cap="none" spc="0" normalizeH="0" baseline="0" noProof="0" dirty="0" err="1" smtClean="0">
                <a:ln>
                  <a:noFill/>
                </a:ln>
                <a:solidFill>
                  <a:schemeClr val="accent1">
                    <a:lumMod val="60000"/>
                    <a:lumOff val="40000"/>
                  </a:schemeClr>
                </a:solidFill>
                <a:effectLst/>
                <a:uLnTx/>
                <a:uFillTx/>
                <a:latin typeface="Arial" pitchFamily="34" charset="0"/>
                <a:cs typeface="Arial" pitchFamily="34" charset="0"/>
              </a:rPr>
              <a:t>familyName</a:t>
            </a:r>
            <a:r>
              <a:rPr kumimoji="0" lang="en-US" sz="20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&gt;</a:t>
            </a:r>
          </a:p>
          <a:p>
            <a:pPr marL="1143000" marR="0" lvl="2" indent="-22860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&lt;</a:t>
            </a:r>
            <a:r>
              <a:rPr kumimoji="0" lang="en-US" sz="2000" b="0" i="0" u="none" strike="noStrike" kern="0" cap="none" spc="0" normalizeH="0" baseline="0" noProof="0" dirty="0" err="1" smtClean="0">
                <a:ln>
                  <a:noFill/>
                </a:ln>
                <a:solidFill>
                  <a:schemeClr val="accent1">
                    <a:lumMod val="60000"/>
                    <a:lumOff val="40000"/>
                  </a:schemeClr>
                </a:solidFill>
                <a:effectLst/>
                <a:uLnTx/>
                <a:uFillTx/>
                <a:latin typeface="Arial" pitchFamily="34" charset="0"/>
                <a:cs typeface="Arial" pitchFamily="34" charset="0"/>
              </a:rPr>
              <a:t>givenName</a:t>
            </a:r>
            <a:r>
              <a:rPr kumimoji="0" lang="en-US" sz="20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&gt;</a:t>
            </a:r>
            <a:r>
              <a:rPr kumimoji="0" lang="en-US" sz="2000" b="0" i="0" u="none" strike="noStrike" kern="0" cap="none" spc="0" normalizeH="0" baseline="0" noProof="0" dirty="0" smtClean="0">
                <a:ln>
                  <a:noFill/>
                </a:ln>
                <a:solidFill>
                  <a:srgbClr val="FFFF00"/>
                </a:solidFill>
                <a:effectLst/>
                <a:uLnTx/>
                <a:uFillTx/>
                <a:latin typeface="Arial" pitchFamily="34" charset="0"/>
                <a:cs typeface="Arial" pitchFamily="34" charset="0"/>
              </a:rPr>
              <a:t>Yao</a:t>
            </a:r>
            <a:r>
              <a:rPr kumimoji="0" lang="en-US" sz="20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&lt;/</a:t>
            </a:r>
            <a:r>
              <a:rPr kumimoji="0" lang="en-US" sz="2000" b="0" i="0" u="none" strike="noStrike" kern="0" cap="none" spc="0" normalizeH="0" baseline="0" noProof="0" dirty="0" err="1" smtClean="0">
                <a:ln>
                  <a:noFill/>
                </a:ln>
                <a:solidFill>
                  <a:schemeClr val="accent1">
                    <a:lumMod val="60000"/>
                    <a:lumOff val="40000"/>
                  </a:schemeClr>
                </a:solidFill>
                <a:effectLst/>
                <a:uLnTx/>
                <a:uFillTx/>
                <a:latin typeface="Arial" pitchFamily="34" charset="0"/>
                <a:cs typeface="Arial" pitchFamily="34" charset="0"/>
              </a:rPr>
              <a:t>givenName</a:t>
            </a:r>
            <a:r>
              <a:rPr kumimoji="0" lang="en-US" sz="20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&gt;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accent1">
                    <a:lumMod val="60000"/>
                    <a:lumOff val="40000"/>
                  </a:schemeClr>
                </a:solidFill>
                <a:effectLst/>
                <a:uLnTx/>
                <a:uFillTx/>
                <a:latin typeface="Arial" pitchFamily="34" charset="0"/>
                <a:cs typeface="Arial" pitchFamily="34" charset="0"/>
              </a:rPr>
              <a:t>&lt;/name&gt;</a:t>
            </a:r>
            <a:endParaRPr kumimoji="0" lang="en-US" sz="2400" b="0" i="0" u="none" strike="noStrike" kern="0" cap="none" spc="0" normalizeH="0" baseline="0" noProof="0" dirty="0">
              <a:ln>
                <a:noFill/>
              </a:ln>
              <a:solidFill>
                <a:schemeClr val="accent1">
                  <a:lumMod val="60000"/>
                  <a:lumOff val="40000"/>
                </a:schemeClr>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152300557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961CC9-AA5E-4E15-831A-A9AC742A971A}"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1B6A0D11-407D-4531-B972-2251ECC3EA6A}" type="slidenum">
              <a:rPr lang="en-US"/>
              <a:pPr/>
              <a:t>33</a:t>
            </a:fld>
            <a:endParaRPr lang="en-US"/>
          </a:p>
        </p:txBody>
      </p:sp>
      <p:sp>
        <p:nvSpPr>
          <p:cNvPr id="335874" name="Rectangle 2"/>
          <p:cNvSpPr>
            <a:spLocks noGrp="1" noChangeArrowheads="1"/>
          </p:cNvSpPr>
          <p:nvPr>
            <p:ph type="title"/>
          </p:nvPr>
        </p:nvSpPr>
        <p:spPr/>
        <p:txBody>
          <a:bodyPr/>
          <a:lstStyle/>
          <a:p>
            <a:r>
              <a:rPr lang="en-US"/>
              <a:t>Attributes vs. Nested Tags (2)</a:t>
            </a:r>
          </a:p>
        </p:txBody>
      </p:sp>
      <p:sp>
        <p:nvSpPr>
          <p:cNvPr id="335875" name="Rectangle 3"/>
          <p:cNvSpPr>
            <a:spLocks noGrp="1" noChangeArrowheads="1"/>
          </p:cNvSpPr>
          <p:nvPr>
            <p:ph type="body" idx="1"/>
          </p:nvPr>
        </p:nvSpPr>
        <p:spPr>
          <a:xfrm>
            <a:off x="114300" y="990600"/>
            <a:ext cx="8915400" cy="5562600"/>
          </a:xfrm>
        </p:spPr>
        <p:txBody>
          <a:bodyPr/>
          <a:lstStyle/>
          <a:p>
            <a:r>
              <a:rPr lang="en-US" dirty="0"/>
              <a:t>Attributes are </a:t>
            </a:r>
            <a:r>
              <a:rPr lang="en-US" dirty="0">
                <a:solidFill>
                  <a:srgbClr val="FFFF00"/>
                </a:solidFill>
              </a:rPr>
              <a:t>necessary</a:t>
            </a:r>
            <a:r>
              <a:rPr lang="en-US" dirty="0"/>
              <a:t> </a:t>
            </a:r>
            <a:r>
              <a:rPr lang="en-US" dirty="0" smtClean="0"/>
              <a:t>when :</a:t>
            </a:r>
            <a:endParaRPr lang="en-US" dirty="0"/>
          </a:p>
          <a:p>
            <a:pPr lvl="1"/>
            <a:r>
              <a:rPr lang="en-US" dirty="0"/>
              <a:t>Identifying numbers or names of elements</a:t>
            </a:r>
          </a:p>
          <a:p>
            <a:pPr lvl="1"/>
            <a:r>
              <a:rPr lang="en-US" dirty="0"/>
              <a:t>Values are selected from a finite </a:t>
            </a:r>
            <a:r>
              <a:rPr lang="en-US" dirty="0" smtClean="0"/>
              <a:t>set</a:t>
            </a:r>
          </a:p>
          <a:p>
            <a:pPr lvl="1"/>
            <a:endParaRPr lang="en-US" dirty="0"/>
          </a:p>
          <a:p>
            <a:r>
              <a:rPr lang="en-US" dirty="0" smtClean="0"/>
              <a:t>Attributes </a:t>
            </a:r>
            <a:r>
              <a:rPr lang="en-US" dirty="0" smtClean="0">
                <a:solidFill>
                  <a:srgbClr val="FFFF00"/>
                </a:solidFill>
              </a:rPr>
              <a:t>should be</a:t>
            </a:r>
            <a:r>
              <a:rPr lang="en-US" dirty="0" smtClean="0"/>
              <a:t> used when :</a:t>
            </a:r>
            <a:endParaRPr lang="en-US" dirty="0"/>
          </a:p>
          <a:p>
            <a:pPr lvl="1"/>
            <a:r>
              <a:rPr lang="en-US" dirty="0"/>
              <a:t>No substructure</a:t>
            </a:r>
          </a:p>
          <a:p>
            <a:pPr lvl="1"/>
            <a:r>
              <a:rPr lang="en-US" dirty="0" smtClean="0"/>
              <a:t>Attribute describes information </a:t>
            </a:r>
            <a:r>
              <a:rPr lang="en-US" dirty="0"/>
              <a:t>about the element</a:t>
            </a:r>
          </a:p>
        </p:txBody>
      </p:sp>
    </p:spTree>
    <p:extLst>
      <p:ext uri="{BB962C8B-B14F-4D97-AF65-F5344CB8AC3E}">
        <p14:creationId xmlns:p14="http://schemas.microsoft.com/office/powerpoint/2010/main" val="140577111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89DA57-A6B5-426A-AF4D-E3999E920403}" type="datetime1">
              <a:rPr lang="en-US" smtClean="0"/>
              <a:pPr/>
              <a:t>11/19/14</a:t>
            </a:fld>
            <a:endParaRPr lang="en-US"/>
          </a:p>
        </p:txBody>
      </p:sp>
      <p:sp>
        <p:nvSpPr>
          <p:cNvPr id="5" name="Footer Placeholder 4"/>
          <p:cNvSpPr>
            <a:spLocks noGrp="1"/>
          </p:cNvSpPr>
          <p:nvPr>
            <p:ph type="ftr" sz="quarter" idx="11"/>
          </p:nvPr>
        </p:nvSpPr>
        <p:spPr/>
        <p:txBody>
          <a:bodyPr/>
          <a:lstStyle/>
          <a:p>
            <a:r>
              <a:rPr lang="en-US"/>
              <a:t>©  Offutt</a:t>
            </a:r>
          </a:p>
        </p:txBody>
      </p:sp>
      <p:sp>
        <p:nvSpPr>
          <p:cNvPr id="6" name="Slide Number Placeholder 5"/>
          <p:cNvSpPr>
            <a:spLocks noGrp="1"/>
          </p:cNvSpPr>
          <p:nvPr>
            <p:ph type="sldNum" sz="quarter" idx="12"/>
          </p:nvPr>
        </p:nvSpPr>
        <p:spPr/>
        <p:txBody>
          <a:bodyPr/>
          <a:lstStyle/>
          <a:p>
            <a:fld id="{F84E9824-A739-4A62-B78B-7301EBCD46E3}" type="slidenum">
              <a:rPr lang="en-US"/>
              <a:pPr/>
              <a:t>34</a:t>
            </a:fld>
            <a:endParaRPr lang="en-US"/>
          </a:p>
        </p:txBody>
      </p:sp>
      <p:sp>
        <p:nvSpPr>
          <p:cNvPr id="337922" name="Rectangle 2"/>
          <p:cNvSpPr>
            <a:spLocks noGrp="1" noChangeArrowheads="1"/>
          </p:cNvSpPr>
          <p:nvPr>
            <p:ph type="title"/>
          </p:nvPr>
        </p:nvSpPr>
        <p:spPr/>
        <p:txBody>
          <a:bodyPr/>
          <a:lstStyle/>
          <a:p>
            <a:r>
              <a:rPr lang="en-US" sz="3200" dirty="0"/>
              <a:t>XML </a:t>
            </a:r>
            <a:r>
              <a:rPr lang="en-US" sz="3200" dirty="0" smtClean="0"/>
              <a:t>Entity References (Variables)</a:t>
            </a:r>
            <a:endParaRPr lang="en-US" sz="3200" dirty="0"/>
          </a:p>
        </p:txBody>
      </p:sp>
      <p:sp>
        <p:nvSpPr>
          <p:cNvPr id="337923" name="Rectangle 3"/>
          <p:cNvSpPr>
            <a:spLocks noGrp="1" noChangeArrowheads="1"/>
          </p:cNvSpPr>
          <p:nvPr>
            <p:ph type="body" idx="1"/>
          </p:nvPr>
        </p:nvSpPr>
        <p:spPr>
          <a:xfrm>
            <a:off x="114300" y="990600"/>
            <a:ext cx="8915400" cy="5867400"/>
          </a:xfrm>
        </p:spPr>
        <p:txBody>
          <a:bodyPr/>
          <a:lstStyle/>
          <a:p>
            <a:pPr>
              <a:lnSpc>
                <a:spcPct val="90000"/>
              </a:lnSpc>
            </a:pPr>
            <a:r>
              <a:rPr lang="en-US" dirty="0" smtClean="0"/>
              <a:t> Entities are usually used to </a:t>
            </a:r>
            <a:r>
              <a:rPr lang="en-US" dirty="0" smtClean="0">
                <a:solidFill>
                  <a:srgbClr val="FFFF00"/>
                </a:solidFill>
              </a:rPr>
              <a:t>embed special characters</a:t>
            </a:r>
            <a:r>
              <a:rPr lang="en-US" dirty="0" smtClean="0"/>
              <a:t> into XML messages</a:t>
            </a:r>
            <a:endParaRPr lang="en-US" i="1" dirty="0">
              <a:solidFill>
                <a:srgbClr val="FFFF00"/>
              </a:solidFill>
            </a:endParaRPr>
          </a:p>
          <a:p>
            <a:pPr>
              <a:lnSpc>
                <a:spcPct val="90000"/>
              </a:lnSpc>
            </a:pPr>
            <a:r>
              <a:rPr lang="en-US" i="1" dirty="0" smtClean="0"/>
              <a:t> </a:t>
            </a:r>
            <a:r>
              <a:rPr lang="en-US" i="1" dirty="0" smtClean="0">
                <a:solidFill>
                  <a:srgbClr val="FFFF00"/>
                </a:solidFill>
              </a:rPr>
              <a:t>Document Entity</a:t>
            </a:r>
            <a:r>
              <a:rPr lang="en-US" dirty="0" smtClean="0"/>
              <a:t> : The </a:t>
            </a:r>
            <a:r>
              <a:rPr lang="en-US" dirty="0"/>
              <a:t>file that represents the document</a:t>
            </a:r>
          </a:p>
          <a:p>
            <a:pPr>
              <a:lnSpc>
                <a:spcPct val="90000"/>
              </a:lnSpc>
            </a:pPr>
            <a:r>
              <a:rPr lang="en-US" dirty="0" smtClean="0"/>
              <a:t> Other </a:t>
            </a:r>
            <a:r>
              <a:rPr lang="en-US" dirty="0"/>
              <a:t>entities </a:t>
            </a:r>
            <a:r>
              <a:rPr lang="en-US" dirty="0" smtClean="0"/>
              <a:t>have </a:t>
            </a:r>
            <a:r>
              <a:rPr lang="en-US" dirty="0">
                <a:solidFill>
                  <a:srgbClr val="FFFF00"/>
                </a:solidFill>
              </a:rPr>
              <a:t>names</a:t>
            </a:r>
          </a:p>
          <a:p>
            <a:pPr>
              <a:lnSpc>
                <a:spcPct val="90000"/>
              </a:lnSpc>
            </a:pPr>
            <a:r>
              <a:rPr lang="en-US" dirty="0" smtClean="0"/>
              <a:t>Entity </a:t>
            </a:r>
            <a:r>
              <a:rPr lang="en-US" dirty="0"/>
              <a:t>names start with </a:t>
            </a:r>
            <a:r>
              <a:rPr lang="en-US" dirty="0">
                <a:solidFill>
                  <a:srgbClr val="FFFF00"/>
                </a:solidFill>
              </a:rPr>
              <a:t>letters</a:t>
            </a:r>
            <a:r>
              <a:rPr lang="en-US" dirty="0"/>
              <a:t>, </a:t>
            </a:r>
            <a:r>
              <a:rPr lang="en-US" dirty="0">
                <a:solidFill>
                  <a:srgbClr val="FFFF00"/>
                </a:solidFill>
              </a:rPr>
              <a:t>dash</a:t>
            </a:r>
            <a:r>
              <a:rPr lang="en-US" dirty="0"/>
              <a:t>, </a:t>
            </a:r>
            <a:r>
              <a:rPr lang="en-US" dirty="0">
                <a:solidFill>
                  <a:srgbClr val="FFFF00"/>
                </a:solidFill>
              </a:rPr>
              <a:t>colon</a:t>
            </a:r>
          </a:p>
          <a:p>
            <a:pPr lvl="1">
              <a:lnSpc>
                <a:spcPct val="90000"/>
              </a:lnSpc>
            </a:pPr>
            <a:r>
              <a:rPr lang="en-US" dirty="0"/>
              <a:t>Can also </a:t>
            </a:r>
            <a:r>
              <a:rPr lang="en-US" dirty="0">
                <a:solidFill>
                  <a:srgbClr val="FFFF00"/>
                </a:solidFill>
              </a:rPr>
              <a:t>contain</a:t>
            </a:r>
            <a:r>
              <a:rPr lang="en-US" dirty="0"/>
              <a:t> digits, periods, underscores</a:t>
            </a:r>
          </a:p>
          <a:p>
            <a:pPr>
              <a:lnSpc>
                <a:spcPct val="90000"/>
              </a:lnSpc>
            </a:pPr>
            <a:r>
              <a:rPr lang="en-US" dirty="0" smtClean="0"/>
              <a:t> References </a:t>
            </a:r>
            <a:r>
              <a:rPr lang="en-US" dirty="0"/>
              <a:t>to entities surround name with </a:t>
            </a:r>
            <a:r>
              <a:rPr lang="en-US" dirty="0">
                <a:solidFill>
                  <a:srgbClr val="FFFF00"/>
                </a:solidFill>
              </a:rPr>
              <a:t>&amp;;</a:t>
            </a:r>
          </a:p>
          <a:p>
            <a:pPr lvl="1">
              <a:lnSpc>
                <a:spcPct val="90000"/>
              </a:lnSpc>
            </a:pPr>
            <a:r>
              <a:rPr lang="en-US" dirty="0" smtClean="0"/>
              <a:t> </a:t>
            </a:r>
            <a:r>
              <a:rPr lang="en-US" dirty="0" smtClean="0">
                <a:solidFill>
                  <a:schemeClr val="accent1">
                    <a:lumMod val="60000"/>
                    <a:lumOff val="40000"/>
                  </a:schemeClr>
                </a:solidFill>
                <a:latin typeface="Arial" pitchFamily="34" charset="0"/>
                <a:cs typeface="Arial" pitchFamily="34" charset="0"/>
              </a:rPr>
              <a:t>&amp;</a:t>
            </a:r>
            <a:r>
              <a:rPr lang="en-US" dirty="0" err="1">
                <a:solidFill>
                  <a:schemeClr val="accent1">
                    <a:lumMod val="60000"/>
                    <a:lumOff val="40000"/>
                  </a:schemeClr>
                </a:solidFill>
                <a:latin typeface="Arial" pitchFamily="34" charset="0"/>
                <a:cs typeface="Arial" pitchFamily="34" charset="0"/>
              </a:rPr>
              <a:t>entityName</a:t>
            </a:r>
            <a:r>
              <a:rPr lang="en-US" dirty="0">
                <a:solidFill>
                  <a:schemeClr val="accent1">
                    <a:lumMod val="60000"/>
                    <a:lumOff val="40000"/>
                  </a:schemeClr>
                </a:solidFill>
                <a:latin typeface="Arial" pitchFamily="34" charset="0"/>
                <a:cs typeface="Arial" pitchFamily="34" charset="0"/>
              </a:rPr>
              <a:t>;</a:t>
            </a:r>
          </a:p>
          <a:p>
            <a:pPr>
              <a:lnSpc>
                <a:spcPct val="90000"/>
              </a:lnSpc>
            </a:pPr>
            <a:r>
              <a:rPr lang="en-US" dirty="0" smtClean="0"/>
              <a:t> Some built-in </a:t>
            </a:r>
            <a:r>
              <a:rPr lang="en-US" dirty="0"/>
              <a:t>XML entities: </a:t>
            </a:r>
            <a:r>
              <a:rPr lang="en-US" dirty="0">
                <a:solidFill>
                  <a:schemeClr val="accent1">
                    <a:lumMod val="60000"/>
                    <a:lumOff val="40000"/>
                  </a:schemeClr>
                </a:solidFill>
                <a:latin typeface="Arial" pitchFamily="34" charset="0"/>
                <a:cs typeface="Arial" pitchFamily="34" charset="0"/>
              </a:rPr>
              <a:t>&amp;</a:t>
            </a:r>
            <a:r>
              <a:rPr lang="en-US" dirty="0" err="1">
                <a:solidFill>
                  <a:schemeClr val="accent1">
                    <a:lumMod val="60000"/>
                    <a:lumOff val="40000"/>
                  </a:schemeClr>
                </a:solidFill>
                <a:latin typeface="Arial" pitchFamily="34" charset="0"/>
                <a:cs typeface="Arial" pitchFamily="34" charset="0"/>
              </a:rPr>
              <a:t>lt</a:t>
            </a:r>
            <a:r>
              <a:rPr lang="en-US" dirty="0">
                <a:solidFill>
                  <a:schemeClr val="accent1">
                    <a:lumMod val="60000"/>
                    <a:lumOff val="40000"/>
                  </a:schemeClr>
                </a:solidFill>
                <a:latin typeface="Arial" pitchFamily="34" charset="0"/>
                <a:cs typeface="Arial" pitchFamily="34" charset="0"/>
              </a:rPr>
              <a:t>;</a:t>
            </a:r>
            <a:r>
              <a:rPr lang="en-US" dirty="0">
                <a:latin typeface="Arial" pitchFamily="34" charset="0"/>
                <a:cs typeface="Arial" pitchFamily="34" charset="0"/>
              </a:rPr>
              <a:t>  </a:t>
            </a:r>
            <a:r>
              <a:rPr lang="en-US" dirty="0">
                <a:solidFill>
                  <a:schemeClr val="accent1">
                    <a:lumMod val="60000"/>
                    <a:lumOff val="40000"/>
                  </a:schemeClr>
                </a:solidFill>
                <a:latin typeface="Arial" pitchFamily="34" charset="0"/>
                <a:cs typeface="Arial" pitchFamily="34" charset="0"/>
              </a:rPr>
              <a:t>&amp;</a:t>
            </a:r>
            <a:r>
              <a:rPr lang="en-US" dirty="0" err="1">
                <a:solidFill>
                  <a:schemeClr val="accent1">
                    <a:lumMod val="60000"/>
                    <a:lumOff val="40000"/>
                  </a:schemeClr>
                </a:solidFill>
                <a:latin typeface="Arial" pitchFamily="34" charset="0"/>
                <a:cs typeface="Arial" pitchFamily="34" charset="0"/>
              </a:rPr>
              <a:t>gt</a:t>
            </a:r>
            <a:r>
              <a:rPr lang="en-US" dirty="0">
                <a:solidFill>
                  <a:schemeClr val="accent1">
                    <a:lumMod val="60000"/>
                    <a:lumOff val="40000"/>
                  </a:schemeClr>
                </a:solidFill>
                <a:latin typeface="Arial" pitchFamily="34" charset="0"/>
                <a:cs typeface="Arial" pitchFamily="34" charset="0"/>
              </a:rPr>
              <a:t>;</a:t>
            </a:r>
            <a:r>
              <a:rPr lang="en-US" dirty="0">
                <a:latin typeface="Arial" pitchFamily="34" charset="0"/>
                <a:cs typeface="Arial" pitchFamily="34" charset="0"/>
              </a:rPr>
              <a:t>  </a:t>
            </a:r>
            <a:r>
              <a:rPr lang="en-US" dirty="0">
                <a:solidFill>
                  <a:schemeClr val="accent1">
                    <a:lumMod val="60000"/>
                    <a:lumOff val="40000"/>
                  </a:schemeClr>
                </a:solidFill>
                <a:latin typeface="Arial" pitchFamily="34" charset="0"/>
                <a:cs typeface="Arial" pitchFamily="34" charset="0"/>
              </a:rPr>
              <a:t>&amp;amp;</a:t>
            </a:r>
            <a:r>
              <a:rPr lang="en-US" dirty="0">
                <a:latin typeface="Arial" pitchFamily="34" charset="0"/>
                <a:cs typeface="Arial" pitchFamily="34" charset="0"/>
              </a:rPr>
              <a:t>  </a:t>
            </a:r>
            <a:r>
              <a:rPr lang="en-US" dirty="0">
                <a:solidFill>
                  <a:schemeClr val="accent1">
                    <a:lumMod val="60000"/>
                    <a:lumOff val="40000"/>
                  </a:schemeClr>
                </a:solidFill>
                <a:latin typeface="Arial" pitchFamily="34" charset="0"/>
                <a:cs typeface="Arial" pitchFamily="34" charset="0"/>
              </a:rPr>
              <a:t>&amp;</a:t>
            </a:r>
            <a:r>
              <a:rPr lang="en-US" dirty="0" err="1">
                <a:solidFill>
                  <a:schemeClr val="accent1">
                    <a:lumMod val="60000"/>
                    <a:lumOff val="40000"/>
                  </a:schemeClr>
                </a:solidFill>
                <a:latin typeface="Arial" pitchFamily="34" charset="0"/>
                <a:cs typeface="Arial" pitchFamily="34" charset="0"/>
              </a:rPr>
              <a:t>quot</a:t>
            </a:r>
            <a:r>
              <a:rPr lang="en-US" dirty="0">
                <a:solidFill>
                  <a:schemeClr val="accent1">
                    <a:lumMod val="60000"/>
                    <a:lumOff val="40000"/>
                  </a:schemeClr>
                </a:solidFill>
                <a:latin typeface="Arial" pitchFamily="34" charset="0"/>
                <a:cs typeface="Arial" pitchFamily="34" charset="0"/>
              </a:rPr>
              <a:t>;</a:t>
            </a:r>
            <a:r>
              <a:rPr lang="en-US" dirty="0">
                <a:latin typeface="Arial" pitchFamily="34" charset="0"/>
                <a:cs typeface="Arial" pitchFamily="34" charset="0"/>
              </a:rPr>
              <a:t>  </a:t>
            </a:r>
            <a:r>
              <a:rPr lang="en-US" dirty="0">
                <a:solidFill>
                  <a:schemeClr val="accent1">
                    <a:lumMod val="60000"/>
                    <a:lumOff val="40000"/>
                  </a:schemeClr>
                </a:solidFill>
                <a:latin typeface="Arial" pitchFamily="34" charset="0"/>
                <a:cs typeface="Arial" pitchFamily="34" charset="0"/>
              </a:rPr>
              <a:t>&amp;</a:t>
            </a:r>
            <a:r>
              <a:rPr lang="en-US" dirty="0" err="1">
                <a:solidFill>
                  <a:schemeClr val="accent1">
                    <a:lumMod val="60000"/>
                    <a:lumOff val="40000"/>
                  </a:schemeClr>
                </a:solidFill>
                <a:latin typeface="Arial" pitchFamily="34" charset="0"/>
                <a:cs typeface="Arial" pitchFamily="34" charset="0"/>
              </a:rPr>
              <a:t>apos</a:t>
            </a:r>
            <a:r>
              <a:rPr lang="en-US" dirty="0" smtClean="0">
                <a:solidFill>
                  <a:schemeClr val="accent1">
                    <a:lumMod val="60000"/>
                    <a:lumOff val="40000"/>
                  </a:schemeClr>
                </a:solidFill>
                <a:latin typeface="Arial" pitchFamily="34" charset="0"/>
                <a:cs typeface="Arial" pitchFamily="34" charset="0"/>
              </a:rPr>
              <a:t>;</a:t>
            </a:r>
          </a:p>
          <a:p>
            <a:pPr>
              <a:lnSpc>
                <a:spcPct val="90000"/>
              </a:lnSpc>
            </a:pPr>
            <a:r>
              <a:rPr lang="en-US" dirty="0" smtClean="0"/>
              <a:t> Use entities to avoid malformed XML</a:t>
            </a:r>
          </a:p>
          <a:p>
            <a:pPr lvl="1">
              <a:lnSpc>
                <a:spcPct val="90000"/>
              </a:lnSpc>
            </a:pPr>
            <a:r>
              <a:rPr lang="en-US" dirty="0" smtClean="0"/>
              <a:t> </a:t>
            </a:r>
            <a:r>
              <a:rPr lang="en-US" dirty="0" smtClean="0">
                <a:solidFill>
                  <a:schemeClr val="accent1">
                    <a:lumMod val="60000"/>
                    <a:lumOff val="40000"/>
                  </a:schemeClr>
                </a:solidFill>
                <a:latin typeface="Arial" pitchFamily="34" charset="0"/>
                <a:cs typeface="Arial" pitchFamily="34" charset="0"/>
              </a:rPr>
              <a:t>&lt;</a:t>
            </a:r>
            <a:r>
              <a:rPr lang="en-US" dirty="0" err="1" smtClean="0">
                <a:solidFill>
                  <a:schemeClr val="accent1">
                    <a:lumMod val="60000"/>
                    <a:lumOff val="40000"/>
                  </a:schemeClr>
                </a:solidFill>
                <a:latin typeface="Arial" pitchFamily="34" charset="0"/>
                <a:cs typeface="Arial" pitchFamily="34" charset="0"/>
              </a:rPr>
              <a:t>pred</a:t>
            </a:r>
            <a:r>
              <a:rPr lang="en-US" dirty="0" smtClean="0">
                <a:solidFill>
                  <a:schemeClr val="accent1">
                    <a:lumMod val="60000"/>
                    <a:lumOff val="40000"/>
                  </a:schemeClr>
                </a:solidFill>
                <a:latin typeface="Arial" pitchFamily="34" charset="0"/>
                <a:cs typeface="Arial" pitchFamily="34" charset="0"/>
              </a:rPr>
              <a:t>&gt; </a:t>
            </a:r>
            <a:r>
              <a:rPr lang="en-US" dirty="0" smtClean="0">
                <a:solidFill>
                  <a:srgbClr val="FFFF00"/>
                </a:solidFill>
                <a:latin typeface="Arial" pitchFamily="34" charset="0"/>
                <a:cs typeface="Arial" pitchFamily="34" charset="0"/>
              </a:rPr>
              <a:t>X &lt; Y</a:t>
            </a:r>
            <a:r>
              <a:rPr lang="en-US" dirty="0" smtClean="0">
                <a:solidFill>
                  <a:schemeClr val="accent1">
                    <a:lumMod val="60000"/>
                    <a:lumOff val="40000"/>
                  </a:schemeClr>
                </a:solidFill>
                <a:latin typeface="Arial" pitchFamily="34" charset="0"/>
                <a:cs typeface="Arial" pitchFamily="34" charset="0"/>
              </a:rPr>
              <a:t> &lt;/</a:t>
            </a:r>
            <a:r>
              <a:rPr lang="en-US" dirty="0" err="1" smtClean="0">
                <a:solidFill>
                  <a:schemeClr val="accent1">
                    <a:lumMod val="60000"/>
                    <a:lumOff val="40000"/>
                  </a:schemeClr>
                </a:solidFill>
                <a:latin typeface="Arial" pitchFamily="34" charset="0"/>
                <a:cs typeface="Arial" pitchFamily="34" charset="0"/>
              </a:rPr>
              <a:t>pred</a:t>
            </a:r>
            <a:r>
              <a:rPr lang="en-US" dirty="0" smtClean="0">
                <a:solidFill>
                  <a:schemeClr val="accent1">
                    <a:lumMod val="60000"/>
                    <a:lumOff val="40000"/>
                  </a:schemeClr>
                </a:solidFill>
                <a:latin typeface="Arial" pitchFamily="34" charset="0"/>
                <a:cs typeface="Arial" pitchFamily="34" charset="0"/>
              </a:rPr>
              <a:t>&gt; … &lt;</a:t>
            </a:r>
            <a:r>
              <a:rPr lang="en-US" dirty="0" err="1" smtClean="0">
                <a:solidFill>
                  <a:schemeClr val="accent1">
                    <a:lumMod val="60000"/>
                    <a:lumOff val="40000"/>
                  </a:schemeClr>
                </a:solidFill>
                <a:latin typeface="Arial" pitchFamily="34" charset="0"/>
                <a:cs typeface="Arial" pitchFamily="34" charset="0"/>
              </a:rPr>
              <a:t>pred</a:t>
            </a:r>
            <a:r>
              <a:rPr lang="en-US" dirty="0" smtClean="0">
                <a:solidFill>
                  <a:schemeClr val="accent1">
                    <a:lumMod val="60000"/>
                    <a:lumOff val="40000"/>
                  </a:schemeClr>
                </a:solidFill>
                <a:latin typeface="Arial" pitchFamily="34" charset="0"/>
                <a:cs typeface="Arial" pitchFamily="34" charset="0"/>
              </a:rPr>
              <a:t>&gt; </a:t>
            </a:r>
            <a:r>
              <a:rPr lang="en-US" dirty="0" smtClean="0">
                <a:solidFill>
                  <a:srgbClr val="FFFF00"/>
                </a:solidFill>
                <a:latin typeface="Arial" pitchFamily="34" charset="0"/>
                <a:cs typeface="Arial" pitchFamily="34" charset="0"/>
              </a:rPr>
              <a:t>X &amp;</a:t>
            </a:r>
            <a:r>
              <a:rPr lang="en-US" dirty="0" err="1" smtClean="0">
                <a:solidFill>
                  <a:srgbClr val="FFFF00"/>
                </a:solidFill>
                <a:latin typeface="Arial" pitchFamily="34" charset="0"/>
                <a:cs typeface="Arial" pitchFamily="34" charset="0"/>
              </a:rPr>
              <a:t>lt</a:t>
            </a:r>
            <a:r>
              <a:rPr lang="en-US" dirty="0" smtClean="0">
                <a:solidFill>
                  <a:srgbClr val="FFFF00"/>
                </a:solidFill>
                <a:latin typeface="Arial" pitchFamily="34" charset="0"/>
                <a:cs typeface="Arial" pitchFamily="34" charset="0"/>
              </a:rPr>
              <a:t>; Y</a:t>
            </a:r>
            <a:r>
              <a:rPr lang="en-US" dirty="0" smtClean="0">
                <a:solidFill>
                  <a:schemeClr val="accent1">
                    <a:lumMod val="60000"/>
                    <a:lumOff val="40000"/>
                  </a:schemeClr>
                </a:solidFill>
                <a:latin typeface="Arial" pitchFamily="34" charset="0"/>
                <a:cs typeface="Arial" pitchFamily="34" charset="0"/>
              </a:rPr>
              <a:t> &lt;/</a:t>
            </a:r>
            <a:r>
              <a:rPr lang="en-US" dirty="0" err="1" smtClean="0">
                <a:solidFill>
                  <a:schemeClr val="accent1">
                    <a:lumMod val="60000"/>
                    <a:lumOff val="40000"/>
                  </a:schemeClr>
                </a:solidFill>
                <a:latin typeface="Arial" pitchFamily="34" charset="0"/>
                <a:cs typeface="Arial" pitchFamily="34" charset="0"/>
              </a:rPr>
              <a:t>pred</a:t>
            </a:r>
            <a:r>
              <a:rPr lang="en-US" dirty="0" smtClean="0">
                <a:solidFill>
                  <a:schemeClr val="accent1">
                    <a:lumMod val="60000"/>
                    <a:lumOff val="40000"/>
                  </a:schemeClr>
                </a:solidFill>
                <a:latin typeface="Arial" pitchFamily="34" charset="0"/>
                <a:cs typeface="Arial" pitchFamily="34" charset="0"/>
              </a:rPr>
              <a:t>&gt;</a:t>
            </a:r>
          </a:p>
        </p:txBody>
      </p:sp>
    </p:spTree>
    <p:extLst>
      <p:ext uri="{BB962C8B-B14F-4D97-AF65-F5344CB8AC3E}">
        <p14:creationId xmlns:p14="http://schemas.microsoft.com/office/powerpoint/2010/main" val="175393919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341" y="1595257"/>
            <a:ext cx="8634334" cy="2030812"/>
          </a:xfrm>
          <a:solidFill>
            <a:schemeClr val="accent2">
              <a:lumMod val="75000"/>
            </a:schemeClr>
          </a:solidFill>
        </p:spPr>
        <p:txBody>
          <a:bodyPr/>
          <a:lstStyle/>
          <a:p>
            <a:pPr marL="514350" indent="-514350">
              <a:buFont typeface="+mj-lt"/>
              <a:buAutoNum type="arabicPeriod"/>
            </a:pPr>
            <a:r>
              <a:rPr lang="en-US" sz="2400" dirty="0" smtClean="0">
                <a:latin typeface="Comic Sans MS" pitchFamily="66" charset="0"/>
              </a:rPr>
              <a:t>Motivation</a:t>
            </a:r>
          </a:p>
          <a:p>
            <a:pPr marL="514350" indent="-514350">
              <a:buFont typeface="+mj-lt"/>
              <a:buAutoNum type="arabicPeriod"/>
            </a:pPr>
            <a:r>
              <a:rPr lang="en-US" sz="2400" dirty="0" smtClean="0">
                <a:latin typeface="Comic Sans MS" pitchFamily="66" charset="0"/>
              </a:rPr>
              <a:t>How does XML work ?</a:t>
            </a:r>
          </a:p>
          <a:p>
            <a:pPr marL="514350" indent="-514350">
              <a:buFont typeface="+mj-lt"/>
              <a:buAutoNum type="arabicPeriod"/>
            </a:pPr>
            <a:r>
              <a:rPr lang="en-US" sz="2400" dirty="0" smtClean="0">
                <a:latin typeface="Comic Sans MS" pitchFamily="66" charset="0"/>
              </a:rPr>
              <a:t>Syntax of XML documents</a:t>
            </a:r>
          </a:p>
          <a:p>
            <a:pPr marL="514350" indent="-514350">
              <a:buFont typeface="+mj-lt"/>
              <a:buAutoNum type="arabicPeriod"/>
            </a:pPr>
            <a:r>
              <a:rPr lang="en-US" sz="2400" dirty="0" smtClean="0">
                <a:latin typeface="Comic Sans MS" pitchFamily="66" charset="0"/>
              </a:rPr>
              <a:t>XML and HTML</a:t>
            </a:r>
            <a:endParaRPr lang="en-US" sz="2400" dirty="0">
              <a:latin typeface="Comic Sans MS" pitchFamily="66" charset="0"/>
            </a:endParaRPr>
          </a:p>
        </p:txBody>
      </p:sp>
      <p:sp>
        <p:nvSpPr>
          <p:cNvPr id="2" name="Title 1"/>
          <p:cNvSpPr>
            <a:spLocks noGrp="1"/>
          </p:cNvSpPr>
          <p:nvPr>
            <p:ph type="title"/>
          </p:nvPr>
        </p:nvSpPr>
        <p:spPr/>
        <p:txBody>
          <a:bodyPr/>
          <a:lstStyle/>
          <a:p>
            <a:r>
              <a:rPr lang="en-US" dirty="0" smtClean="0"/>
              <a:t>Topics</a:t>
            </a:r>
            <a:endParaRPr lang="en-US" dirty="0"/>
          </a:p>
        </p:txBody>
      </p:sp>
      <p:sp>
        <p:nvSpPr>
          <p:cNvPr id="4" name="Date Placeholder 3"/>
          <p:cNvSpPr>
            <a:spLocks noGrp="1"/>
          </p:cNvSpPr>
          <p:nvPr>
            <p:ph type="dt" sz="half" idx="10"/>
          </p:nvPr>
        </p:nvSpPr>
        <p:spPr/>
        <p:txBody>
          <a:bodyPr/>
          <a:lstStyle/>
          <a:p>
            <a:pPr>
              <a:defRPr/>
            </a:pPr>
            <a:fld id="{5A52F078-5945-470B-9663-EEED61E28785}" type="datetime1">
              <a:rPr lang="en-US" altLang="zh-CN" smtClean="0"/>
              <a:pPr>
                <a:defRPr/>
              </a:pPr>
              <a:t>11/19/14</a:t>
            </a:fld>
            <a:endParaRPr lang="en-US" altLang="zh-CN" dirty="0"/>
          </a:p>
        </p:txBody>
      </p:sp>
      <p:sp>
        <p:nvSpPr>
          <p:cNvPr id="5" name="Footer Placeholder 4"/>
          <p:cNvSpPr>
            <a:spLocks noGrp="1"/>
          </p:cNvSpPr>
          <p:nvPr>
            <p:ph type="ftr" sz="quarter" idx="11"/>
          </p:nvPr>
        </p:nvSpPr>
        <p:spPr/>
        <p:txBody>
          <a:bodyPr/>
          <a:lstStyle/>
          <a:p>
            <a:pPr>
              <a:defRPr/>
            </a:pPr>
            <a:r>
              <a:rPr lang="en-US" altLang="zh-CN" smtClean="0"/>
              <a:t>©  Offutt</a:t>
            </a:r>
            <a:endParaRPr lang="en-US" altLang="zh-CN"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35</a:t>
            </a:fld>
            <a:endParaRPr lang="en-US" altLang="zh-CN" dirty="0"/>
          </a:p>
        </p:txBody>
      </p:sp>
      <p:sp>
        <p:nvSpPr>
          <p:cNvPr id="8" name="Rectangle 7"/>
          <p:cNvSpPr/>
          <p:nvPr/>
        </p:nvSpPr>
        <p:spPr>
          <a:xfrm>
            <a:off x="300452" y="2819400"/>
            <a:ext cx="2823747" cy="533400"/>
          </a:xfrm>
          <a:prstGeom prst="rect">
            <a:avLst/>
          </a:prstGeom>
          <a:solidFill>
            <a:srgbClr val="FFFF00">
              <a:alpha val="49020"/>
            </a:srgbClr>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82671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p>
            <a:fld id="{0A73F445-2BA6-4A33-95CF-D54E36B84CB7}" type="datetime1">
              <a:rPr lang="en-US" smtClean="0"/>
              <a:pPr/>
              <a:t>11/19/14</a:t>
            </a:fld>
            <a:endParaRPr lang="en-US" smtClean="0"/>
          </a:p>
        </p:txBody>
      </p:sp>
      <p:sp>
        <p:nvSpPr>
          <p:cNvPr id="16387" name="Footer Placeholder 4"/>
          <p:cNvSpPr>
            <a:spLocks noGrp="1"/>
          </p:cNvSpPr>
          <p:nvPr>
            <p:ph type="ftr" sz="quarter" idx="11"/>
          </p:nvPr>
        </p:nvSpPr>
        <p:spPr>
          <a:noFill/>
        </p:spPr>
        <p:txBody>
          <a:bodyPr/>
          <a:lstStyle/>
          <a:p>
            <a:r>
              <a:rPr lang="en-US" smtClean="0"/>
              <a:t>©  Offutt</a:t>
            </a:r>
          </a:p>
        </p:txBody>
      </p:sp>
      <p:sp>
        <p:nvSpPr>
          <p:cNvPr id="16388" name="Slide Number Placeholder 5"/>
          <p:cNvSpPr>
            <a:spLocks noGrp="1"/>
          </p:cNvSpPr>
          <p:nvPr>
            <p:ph type="sldNum" sz="quarter" idx="12"/>
          </p:nvPr>
        </p:nvSpPr>
        <p:spPr>
          <a:noFill/>
        </p:spPr>
        <p:txBody>
          <a:bodyPr/>
          <a:lstStyle/>
          <a:p>
            <a:fld id="{3F951F3A-31D1-4C0D-9EA4-D1158D95485F}" type="slidenum">
              <a:rPr lang="en-US" smtClean="0"/>
              <a:pPr/>
              <a:t>36</a:t>
            </a:fld>
            <a:endParaRPr lang="en-US" smtClean="0"/>
          </a:p>
        </p:txBody>
      </p:sp>
      <p:sp>
        <p:nvSpPr>
          <p:cNvPr id="16389" name="Rectangle 2"/>
          <p:cNvSpPr>
            <a:spLocks noGrp="1" noChangeArrowheads="1"/>
          </p:cNvSpPr>
          <p:nvPr>
            <p:ph type="title"/>
          </p:nvPr>
        </p:nvSpPr>
        <p:spPr/>
        <p:txBody>
          <a:bodyPr/>
          <a:lstStyle/>
          <a:p>
            <a:r>
              <a:rPr lang="en-US" smtClean="0"/>
              <a:t>XML vs. HTML</a:t>
            </a:r>
          </a:p>
        </p:txBody>
      </p:sp>
      <p:sp>
        <p:nvSpPr>
          <p:cNvPr id="16390" name="Rectangle 3"/>
          <p:cNvSpPr>
            <a:spLocks noGrp="1" noChangeArrowheads="1"/>
          </p:cNvSpPr>
          <p:nvPr>
            <p:ph type="body" idx="1"/>
          </p:nvPr>
        </p:nvSpPr>
        <p:spPr/>
        <p:txBody>
          <a:bodyPr/>
          <a:lstStyle/>
          <a:p>
            <a:r>
              <a:rPr lang="en-US" dirty="0" smtClean="0"/>
              <a:t>Unlike HTML, XML tags tell you what the data </a:t>
            </a:r>
            <a:r>
              <a:rPr lang="en-US" dirty="0" smtClean="0">
                <a:solidFill>
                  <a:srgbClr val="FFFF00"/>
                </a:solidFill>
              </a:rPr>
              <a:t>means</a:t>
            </a:r>
            <a:r>
              <a:rPr lang="en-US" dirty="0" smtClean="0"/>
              <a:t>, rather than how to display it</a:t>
            </a:r>
          </a:p>
          <a:p>
            <a:pPr lvl="1"/>
            <a:endParaRPr lang="en-US" dirty="0" smtClean="0"/>
          </a:p>
          <a:p>
            <a:r>
              <a:rPr lang="en-US" dirty="0" smtClean="0"/>
              <a:t>XML elements must be </a:t>
            </a:r>
            <a:r>
              <a:rPr lang="en-US" dirty="0" smtClean="0">
                <a:solidFill>
                  <a:srgbClr val="FFFF00"/>
                </a:solidFill>
              </a:rPr>
              <a:t>strictly nested,</a:t>
            </a:r>
            <a:r>
              <a:rPr lang="en-US" dirty="0" smtClean="0"/>
              <a:t> XML can represent data in any level of complexity</a:t>
            </a:r>
          </a:p>
          <a:p>
            <a:pPr lvl="1"/>
            <a:endParaRPr lang="en-US" dirty="0" smtClean="0"/>
          </a:p>
          <a:p>
            <a:r>
              <a:rPr lang="en-US" dirty="0" smtClean="0"/>
              <a:t>Both XML and HTML allow </a:t>
            </a:r>
            <a:r>
              <a:rPr lang="en-US" dirty="0" smtClean="0">
                <a:solidFill>
                  <a:srgbClr val="FFFF00"/>
                </a:solidFill>
              </a:rPr>
              <a:t>empty tags</a:t>
            </a:r>
            <a:r>
              <a:rPr lang="en-US" dirty="0" smtClean="0"/>
              <a:t>; in XML an empty tag must be followed by a forward slash: </a:t>
            </a:r>
            <a:r>
              <a:rPr lang="en-US" dirty="0" smtClean="0">
                <a:solidFill>
                  <a:schemeClr val="accent1">
                    <a:lumMod val="60000"/>
                    <a:lumOff val="40000"/>
                  </a:schemeClr>
                </a:solidFill>
                <a:latin typeface="Arial" pitchFamily="34" charset="0"/>
                <a:cs typeface="Arial" pitchFamily="34" charset="0"/>
              </a:rPr>
              <a:t>&lt;</a:t>
            </a:r>
            <a:r>
              <a:rPr lang="en-US" dirty="0" err="1" smtClean="0">
                <a:solidFill>
                  <a:schemeClr val="accent1">
                    <a:lumMod val="60000"/>
                    <a:lumOff val="40000"/>
                  </a:schemeClr>
                </a:solidFill>
                <a:latin typeface="Arial" pitchFamily="34" charset="0"/>
                <a:cs typeface="Arial" pitchFamily="34" charset="0"/>
              </a:rPr>
              <a:t>emptyTag</a:t>
            </a:r>
            <a:r>
              <a:rPr lang="en-US" dirty="0" smtClean="0">
                <a:solidFill>
                  <a:schemeClr val="accent1">
                    <a:lumMod val="60000"/>
                    <a:lumOff val="40000"/>
                  </a:schemeClr>
                </a:solidFill>
                <a:latin typeface="Arial" pitchFamily="34" charset="0"/>
                <a:cs typeface="Arial" pitchFamily="34" charset="0"/>
              </a:rPr>
              <a:t>/&gt;</a:t>
            </a:r>
          </a:p>
          <a:p>
            <a:endParaRPr lang="en-US" dirty="0" smtClean="0"/>
          </a:p>
        </p:txBody>
      </p:sp>
    </p:spTree>
    <p:extLst>
      <p:ext uri="{BB962C8B-B14F-4D97-AF65-F5344CB8AC3E}">
        <p14:creationId xmlns:p14="http://schemas.microsoft.com/office/powerpoint/2010/main" val="413295717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fld id="{E2F5C50E-BA39-4421-9EF0-107CEA5B3EFF}" type="datetime1">
              <a:rPr lang="en-US" smtClean="0"/>
              <a:pPr/>
              <a:t>11/19/14</a:t>
            </a:fld>
            <a:endParaRPr lang="en-US" smtClean="0"/>
          </a:p>
        </p:txBody>
      </p:sp>
      <p:sp>
        <p:nvSpPr>
          <p:cNvPr id="17411" name="Footer Placeholder 4"/>
          <p:cNvSpPr>
            <a:spLocks noGrp="1"/>
          </p:cNvSpPr>
          <p:nvPr>
            <p:ph type="ftr" sz="quarter" idx="11"/>
          </p:nvPr>
        </p:nvSpPr>
        <p:spPr>
          <a:noFill/>
        </p:spPr>
        <p:txBody>
          <a:bodyPr/>
          <a:lstStyle/>
          <a:p>
            <a:r>
              <a:rPr lang="en-US" smtClean="0"/>
              <a:t>©  Offutt</a:t>
            </a:r>
          </a:p>
        </p:txBody>
      </p:sp>
      <p:sp>
        <p:nvSpPr>
          <p:cNvPr id="17412" name="Slide Number Placeholder 5"/>
          <p:cNvSpPr>
            <a:spLocks noGrp="1"/>
          </p:cNvSpPr>
          <p:nvPr>
            <p:ph type="sldNum" sz="quarter" idx="12"/>
          </p:nvPr>
        </p:nvSpPr>
        <p:spPr>
          <a:noFill/>
        </p:spPr>
        <p:txBody>
          <a:bodyPr/>
          <a:lstStyle/>
          <a:p>
            <a:fld id="{5E67B0B5-1C09-495D-8F53-028F4D01DE47}" type="slidenum">
              <a:rPr lang="en-US" smtClean="0"/>
              <a:pPr/>
              <a:t>37</a:t>
            </a:fld>
            <a:endParaRPr lang="en-US" smtClean="0"/>
          </a:p>
        </p:txBody>
      </p:sp>
      <p:sp>
        <p:nvSpPr>
          <p:cNvPr id="17413" name="Rectangle 1026"/>
          <p:cNvSpPr>
            <a:spLocks noGrp="1" noChangeArrowheads="1"/>
          </p:cNvSpPr>
          <p:nvPr>
            <p:ph type="title"/>
          </p:nvPr>
        </p:nvSpPr>
        <p:spPr/>
        <p:txBody>
          <a:bodyPr/>
          <a:lstStyle/>
          <a:p>
            <a:r>
              <a:rPr lang="en-US" smtClean="0"/>
              <a:t>XML vs. HTML</a:t>
            </a:r>
          </a:p>
        </p:txBody>
      </p:sp>
      <p:sp>
        <p:nvSpPr>
          <p:cNvPr id="17414" name="Rectangle 1027"/>
          <p:cNvSpPr>
            <a:spLocks noGrp="1" noChangeArrowheads="1"/>
          </p:cNvSpPr>
          <p:nvPr>
            <p:ph type="body" idx="1"/>
          </p:nvPr>
        </p:nvSpPr>
        <p:spPr/>
        <p:txBody>
          <a:bodyPr/>
          <a:lstStyle/>
          <a:p>
            <a:r>
              <a:rPr lang="en-US" dirty="0" smtClean="0"/>
              <a:t>XML attribute values </a:t>
            </a:r>
            <a:r>
              <a:rPr lang="en-US" dirty="0" smtClean="0">
                <a:solidFill>
                  <a:srgbClr val="FFFF00"/>
                </a:solidFill>
              </a:rPr>
              <a:t>must be</a:t>
            </a:r>
            <a:r>
              <a:rPr lang="en-US" dirty="0" smtClean="0"/>
              <a:t> surrounded by single or double quotes</a:t>
            </a:r>
          </a:p>
          <a:p>
            <a:r>
              <a:rPr lang="en-US" dirty="0" smtClean="0"/>
              <a:t>HTML does </a:t>
            </a:r>
            <a:r>
              <a:rPr lang="en-US" dirty="0" smtClean="0">
                <a:solidFill>
                  <a:srgbClr val="FFFF00"/>
                </a:solidFill>
              </a:rPr>
              <a:t>not</a:t>
            </a:r>
            <a:r>
              <a:rPr lang="en-US" dirty="0" smtClean="0"/>
              <a:t> require quotes for single values</a:t>
            </a:r>
          </a:p>
          <a:p>
            <a:endParaRPr lang="en-US" dirty="0" smtClean="0"/>
          </a:p>
          <a:p>
            <a:r>
              <a:rPr lang="en-US" dirty="0" smtClean="0"/>
              <a:t>XML tags are </a:t>
            </a:r>
            <a:r>
              <a:rPr lang="en-US" dirty="0" smtClean="0">
                <a:solidFill>
                  <a:srgbClr val="FFFF00"/>
                </a:solidFill>
              </a:rPr>
              <a:t>case sensitive</a:t>
            </a:r>
          </a:p>
          <a:p>
            <a:r>
              <a:rPr lang="en-US" dirty="0" smtClean="0"/>
              <a:t>HTML tags are </a:t>
            </a:r>
            <a:r>
              <a:rPr lang="en-US" dirty="0" smtClean="0">
                <a:solidFill>
                  <a:srgbClr val="FFFF00"/>
                </a:solidFill>
              </a:rPr>
              <a:t>not</a:t>
            </a:r>
          </a:p>
          <a:p>
            <a:pPr lvl="1"/>
            <a:r>
              <a:rPr lang="en-US" dirty="0" smtClean="0"/>
              <a:t>This is really confusing at first !</a:t>
            </a:r>
          </a:p>
        </p:txBody>
      </p:sp>
    </p:spTree>
    <p:extLst>
      <p:ext uri="{BB962C8B-B14F-4D97-AF65-F5344CB8AC3E}">
        <p14:creationId xmlns:p14="http://schemas.microsoft.com/office/powerpoint/2010/main" val="39260144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XML Summary</a:t>
            </a:r>
            <a:endParaRPr lang="en-US" dirty="0"/>
          </a:p>
        </p:txBody>
      </p:sp>
      <p:sp>
        <p:nvSpPr>
          <p:cNvPr id="3" name="Content Placeholder 2"/>
          <p:cNvSpPr>
            <a:spLocks noGrp="1"/>
          </p:cNvSpPr>
          <p:nvPr>
            <p:ph idx="1"/>
          </p:nvPr>
        </p:nvSpPr>
        <p:spPr/>
        <p:txBody>
          <a:bodyPr/>
          <a:lstStyle/>
          <a:p>
            <a:r>
              <a:rPr lang="en-US" dirty="0" smtClean="0"/>
              <a:t> XML gives software engineers an incredibly </a:t>
            </a:r>
            <a:r>
              <a:rPr lang="en-US" dirty="0" smtClean="0">
                <a:solidFill>
                  <a:srgbClr val="FFFF00"/>
                </a:solidFill>
              </a:rPr>
              <a:t>flexible</a:t>
            </a:r>
            <a:r>
              <a:rPr lang="en-US" dirty="0" smtClean="0"/>
              <a:t>, </a:t>
            </a:r>
            <a:r>
              <a:rPr lang="en-US" dirty="0" smtClean="0">
                <a:solidFill>
                  <a:srgbClr val="FFFF00"/>
                </a:solidFill>
              </a:rPr>
              <a:t>simple</a:t>
            </a:r>
            <a:r>
              <a:rPr lang="en-US" dirty="0" smtClean="0"/>
              <a:t>, and </a:t>
            </a:r>
            <a:r>
              <a:rPr lang="en-US" dirty="0" smtClean="0">
                <a:solidFill>
                  <a:srgbClr val="FFFF00"/>
                </a:solidFill>
              </a:rPr>
              <a:t>powerful</a:t>
            </a:r>
            <a:r>
              <a:rPr lang="en-US" dirty="0" smtClean="0"/>
              <a:t> way to represent data</a:t>
            </a:r>
          </a:p>
          <a:p>
            <a:pPr lvl="1"/>
            <a:r>
              <a:rPr lang="en-US" dirty="0" smtClean="0"/>
              <a:t>Works with </a:t>
            </a:r>
            <a:r>
              <a:rPr lang="en-US" dirty="0" smtClean="0">
                <a:solidFill>
                  <a:srgbClr val="FFFF00"/>
                </a:solidFill>
              </a:rPr>
              <a:t>all sorts</a:t>
            </a:r>
            <a:r>
              <a:rPr lang="en-US" dirty="0" smtClean="0"/>
              <a:t> of data</a:t>
            </a:r>
          </a:p>
          <a:p>
            <a:pPr lvl="1"/>
            <a:r>
              <a:rPr lang="en-US" dirty="0" smtClean="0">
                <a:solidFill>
                  <a:srgbClr val="FFFF00"/>
                </a:solidFill>
              </a:rPr>
              <a:t>Maps</a:t>
            </a:r>
            <a:r>
              <a:rPr lang="en-US" dirty="0" smtClean="0"/>
              <a:t> naturally to </a:t>
            </a:r>
            <a:r>
              <a:rPr lang="en-US" dirty="0" smtClean="0">
                <a:solidFill>
                  <a:srgbClr val="FFFF00"/>
                </a:solidFill>
              </a:rPr>
              <a:t>tables</a:t>
            </a:r>
            <a:r>
              <a:rPr lang="en-US" dirty="0" smtClean="0"/>
              <a:t>, </a:t>
            </a:r>
            <a:r>
              <a:rPr lang="en-US" dirty="0" smtClean="0">
                <a:solidFill>
                  <a:srgbClr val="FFFF00"/>
                </a:solidFill>
              </a:rPr>
              <a:t>spreadsheets</a:t>
            </a:r>
            <a:r>
              <a:rPr lang="en-US" dirty="0" smtClean="0"/>
              <a:t> and </a:t>
            </a:r>
            <a:r>
              <a:rPr lang="en-US" dirty="0" smtClean="0">
                <a:solidFill>
                  <a:srgbClr val="FFFF00"/>
                </a:solidFill>
              </a:rPr>
              <a:t>databases</a:t>
            </a:r>
          </a:p>
          <a:p>
            <a:r>
              <a:rPr lang="en-US" dirty="0" smtClean="0"/>
              <a:t> </a:t>
            </a:r>
            <a:r>
              <a:rPr lang="en-US" dirty="0" smtClean="0">
                <a:solidFill>
                  <a:srgbClr val="FFFF00"/>
                </a:solidFill>
              </a:rPr>
              <a:t>Grammatical rules</a:t>
            </a:r>
            <a:r>
              <a:rPr lang="en-US" dirty="0" smtClean="0"/>
              <a:t> can be defined (next slides …)</a:t>
            </a:r>
          </a:p>
          <a:p>
            <a:r>
              <a:rPr lang="en-US" dirty="0" smtClean="0"/>
              <a:t> Human </a:t>
            </a:r>
            <a:r>
              <a:rPr lang="en-US" dirty="0" smtClean="0">
                <a:solidFill>
                  <a:srgbClr val="FFFF00"/>
                </a:solidFill>
              </a:rPr>
              <a:t>readable</a:t>
            </a:r>
          </a:p>
          <a:p>
            <a:r>
              <a:rPr lang="en-US" dirty="0" smtClean="0"/>
              <a:t> </a:t>
            </a:r>
            <a:r>
              <a:rPr lang="en-US" dirty="0" smtClean="0">
                <a:solidFill>
                  <a:srgbClr val="FFFF00"/>
                </a:solidFill>
              </a:rPr>
              <a:t>Performance</a:t>
            </a:r>
            <a:r>
              <a:rPr lang="en-US" dirty="0" smtClean="0"/>
              <a:t> costs</a:t>
            </a:r>
          </a:p>
          <a:p>
            <a:pPr lvl="1"/>
            <a:r>
              <a:rPr lang="en-US" dirty="0" smtClean="0"/>
              <a:t>Plain text files use </a:t>
            </a:r>
            <a:r>
              <a:rPr lang="en-US" dirty="0" smtClean="0">
                <a:solidFill>
                  <a:srgbClr val="FFFF00"/>
                </a:solidFill>
              </a:rPr>
              <a:t>more space</a:t>
            </a:r>
            <a:r>
              <a:rPr lang="en-US" dirty="0" smtClean="0"/>
              <a:t> on disk</a:t>
            </a:r>
          </a:p>
          <a:p>
            <a:pPr lvl="1"/>
            <a:r>
              <a:rPr lang="en-US" dirty="0" smtClean="0"/>
              <a:t>Takes </a:t>
            </a:r>
            <a:r>
              <a:rPr lang="en-US" dirty="0" smtClean="0">
                <a:solidFill>
                  <a:srgbClr val="FFFF00"/>
                </a:solidFill>
              </a:rPr>
              <a:t>time to read</a:t>
            </a:r>
            <a:r>
              <a:rPr lang="en-US" dirty="0" smtClean="0"/>
              <a:t>, write, and reformat XML to and from internal representations</a:t>
            </a:r>
          </a:p>
          <a:p>
            <a:pPr lvl="1"/>
            <a:r>
              <a:rPr lang="en-US" dirty="0" smtClean="0"/>
              <a:t>This cost is </a:t>
            </a:r>
            <a:r>
              <a:rPr lang="en-US" dirty="0" smtClean="0">
                <a:solidFill>
                  <a:srgbClr val="FFFF00"/>
                </a:solidFill>
              </a:rPr>
              <a:t>seldom important</a:t>
            </a:r>
            <a:r>
              <a:rPr lang="en-US" dirty="0" smtClean="0"/>
              <a:t> and almost never within web applications</a:t>
            </a:r>
          </a:p>
        </p:txBody>
      </p:sp>
      <p:sp>
        <p:nvSpPr>
          <p:cNvPr id="4" name="Date Placeholder 3"/>
          <p:cNvSpPr>
            <a:spLocks noGrp="1"/>
          </p:cNvSpPr>
          <p:nvPr>
            <p:ph type="dt" sz="half" idx="10"/>
          </p:nvPr>
        </p:nvSpPr>
        <p:spPr/>
        <p:txBody>
          <a:bodyPr/>
          <a:lstStyle/>
          <a:p>
            <a:fld id="{93E814A8-42D9-4F6A-936C-33AA897FC9DC}" type="datetime1">
              <a:rPr lang="en-US" smtClean="0"/>
              <a:pPr/>
              <a:t>11/19/14</a:t>
            </a:fld>
            <a:endParaRPr lang="en-US"/>
          </a:p>
        </p:txBody>
      </p:sp>
      <p:sp>
        <p:nvSpPr>
          <p:cNvPr id="5" name="Footer Placeholder 4"/>
          <p:cNvSpPr>
            <a:spLocks noGrp="1"/>
          </p:cNvSpPr>
          <p:nvPr>
            <p:ph type="ftr" sz="quarter" idx="11"/>
          </p:nvPr>
        </p:nvSpPr>
        <p:spPr/>
        <p:txBody>
          <a:bodyPr/>
          <a:lstStyle/>
          <a:p>
            <a:r>
              <a:rPr lang="en-US" smtClean="0"/>
              <a:t>©  Offutt</a:t>
            </a:r>
            <a:endParaRPr lang="en-US"/>
          </a:p>
        </p:txBody>
      </p:sp>
      <p:sp>
        <p:nvSpPr>
          <p:cNvPr id="6" name="Slide Number Placeholder 5"/>
          <p:cNvSpPr>
            <a:spLocks noGrp="1"/>
          </p:cNvSpPr>
          <p:nvPr>
            <p:ph type="sldNum" sz="quarter" idx="12"/>
          </p:nvPr>
        </p:nvSpPr>
        <p:spPr/>
        <p:txBody>
          <a:bodyPr/>
          <a:lstStyle/>
          <a:p>
            <a:fld id="{E6F519E7-5727-4165-8EAF-2C027076122F}" type="slidenum">
              <a:rPr lang="en-US" smtClean="0"/>
              <a:pPr/>
              <a:t>38</a:t>
            </a:fld>
            <a:endParaRPr lang="en-US"/>
          </a:p>
        </p:txBody>
      </p:sp>
    </p:spTree>
    <p:extLst>
      <p:ext uri="{BB962C8B-B14F-4D97-AF65-F5344CB8AC3E}">
        <p14:creationId xmlns:p14="http://schemas.microsoft.com/office/powerpoint/2010/main" val="118635494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up)">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up)">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72F62A2-321B-4385-A09D-38BB6AB13E08}" type="datetime3">
              <a:rPr lang="en-US" smtClean="0"/>
              <a:pPr/>
              <a:t>19 November 2014</a:t>
            </a:fld>
            <a:endParaRPr lang="en-US"/>
          </a:p>
        </p:txBody>
      </p:sp>
      <p:sp>
        <p:nvSpPr>
          <p:cNvPr id="5" name="Footer Placeholder 4"/>
          <p:cNvSpPr>
            <a:spLocks noGrp="1"/>
          </p:cNvSpPr>
          <p:nvPr>
            <p:ph type="ftr" sz="quarter" idx="11"/>
          </p:nvPr>
        </p:nvSpPr>
        <p:spPr/>
        <p:txBody>
          <a:bodyPr/>
          <a:lstStyle/>
          <a:p>
            <a:r>
              <a:rPr lang="en-US" smtClean="0"/>
              <a:t>©  Offutt, 2011</a:t>
            </a:r>
            <a:endParaRPr lang="en-US"/>
          </a:p>
        </p:txBody>
      </p:sp>
      <p:sp>
        <p:nvSpPr>
          <p:cNvPr id="6" name="Slide Number Placeholder 5"/>
          <p:cNvSpPr>
            <a:spLocks noGrp="1"/>
          </p:cNvSpPr>
          <p:nvPr>
            <p:ph type="sldNum" sz="quarter" idx="12"/>
          </p:nvPr>
        </p:nvSpPr>
        <p:spPr/>
        <p:txBody>
          <a:bodyPr/>
          <a:lstStyle/>
          <a:p>
            <a:fld id="{799553EB-4ED3-4DEA-BE6F-136AE7FB0941}" type="slidenum">
              <a:rPr lang="en-US"/>
              <a:pPr/>
              <a:t>4</a:t>
            </a:fld>
            <a:endParaRPr lang="en-US"/>
          </a:p>
        </p:txBody>
      </p:sp>
      <p:sp>
        <p:nvSpPr>
          <p:cNvPr id="299010" name="Rectangle 2"/>
          <p:cNvSpPr>
            <a:spLocks noGrp="1" noChangeArrowheads="1"/>
          </p:cNvSpPr>
          <p:nvPr>
            <p:ph type="title"/>
          </p:nvPr>
        </p:nvSpPr>
        <p:spPr/>
        <p:txBody>
          <a:bodyPr/>
          <a:lstStyle/>
          <a:p>
            <a:r>
              <a:rPr lang="en-US"/>
              <a:t>Why XML?</a:t>
            </a:r>
          </a:p>
        </p:txBody>
      </p:sp>
      <p:sp>
        <p:nvSpPr>
          <p:cNvPr id="299011" name="Rectangle 3"/>
          <p:cNvSpPr>
            <a:spLocks noGrp="1" noChangeArrowheads="1"/>
          </p:cNvSpPr>
          <p:nvPr>
            <p:ph type="body" idx="1"/>
          </p:nvPr>
        </p:nvSpPr>
        <p:spPr>
          <a:xfrm>
            <a:off x="114300" y="838200"/>
            <a:ext cx="8915400" cy="5867400"/>
          </a:xfrm>
        </p:spPr>
        <p:txBody>
          <a:bodyPr/>
          <a:lstStyle/>
          <a:p>
            <a:r>
              <a:rPr lang="en-US" dirty="0" smtClean="0"/>
              <a:t> </a:t>
            </a:r>
            <a:r>
              <a:rPr lang="en-US" dirty="0" smtClean="0">
                <a:solidFill>
                  <a:srgbClr val="FFFF00"/>
                </a:solidFill>
              </a:rPr>
              <a:t>Passing </a:t>
            </a:r>
            <a:r>
              <a:rPr lang="en-US" dirty="0">
                <a:solidFill>
                  <a:srgbClr val="FFFF00"/>
                </a:solidFill>
              </a:rPr>
              <a:t>data</a:t>
            </a:r>
            <a:r>
              <a:rPr lang="en-US" dirty="0"/>
              <a:t> from one software component to another has always been difficult</a:t>
            </a:r>
          </a:p>
          <a:p>
            <a:r>
              <a:rPr lang="en-US" dirty="0" smtClean="0"/>
              <a:t> The </a:t>
            </a:r>
            <a:r>
              <a:rPr lang="en-US" dirty="0"/>
              <a:t>two components must agree on </a:t>
            </a:r>
            <a:r>
              <a:rPr lang="en-US" dirty="0">
                <a:solidFill>
                  <a:srgbClr val="FFFF00"/>
                </a:solidFill>
              </a:rPr>
              <a:t>format</a:t>
            </a:r>
            <a:r>
              <a:rPr lang="en-US" dirty="0"/>
              <a:t>, </a:t>
            </a:r>
            <a:r>
              <a:rPr lang="en-US" dirty="0">
                <a:solidFill>
                  <a:srgbClr val="FFFF00"/>
                </a:solidFill>
              </a:rPr>
              <a:t>types</a:t>
            </a:r>
            <a:r>
              <a:rPr lang="en-US" dirty="0"/>
              <a:t>, and </a:t>
            </a:r>
            <a:r>
              <a:rPr lang="en-US" dirty="0">
                <a:solidFill>
                  <a:srgbClr val="FFFF00"/>
                </a:solidFill>
              </a:rPr>
              <a:t>organization</a:t>
            </a:r>
          </a:p>
          <a:p>
            <a:r>
              <a:rPr lang="en-US" dirty="0" smtClean="0"/>
              <a:t> Web </a:t>
            </a:r>
            <a:r>
              <a:rPr lang="en-US" dirty="0"/>
              <a:t>software applications have </a:t>
            </a:r>
            <a:r>
              <a:rPr lang="en-US" dirty="0">
                <a:solidFill>
                  <a:srgbClr val="FFFF00"/>
                </a:solidFill>
              </a:rPr>
              <a:t>unique requirements</a:t>
            </a:r>
            <a:r>
              <a:rPr lang="en-US" dirty="0"/>
              <a:t> for data passing:</a:t>
            </a:r>
          </a:p>
          <a:p>
            <a:pPr lvl="1"/>
            <a:r>
              <a:rPr lang="en-US" dirty="0"/>
              <a:t>Very loose </a:t>
            </a:r>
            <a:r>
              <a:rPr lang="en-US" dirty="0">
                <a:solidFill>
                  <a:srgbClr val="FFFF00"/>
                </a:solidFill>
              </a:rPr>
              <a:t>coupling</a:t>
            </a:r>
          </a:p>
          <a:p>
            <a:pPr lvl="1"/>
            <a:r>
              <a:rPr lang="en-US" dirty="0"/>
              <a:t>Dynamic </a:t>
            </a:r>
            <a:r>
              <a:rPr lang="en-US" dirty="0">
                <a:solidFill>
                  <a:srgbClr val="FFFF00"/>
                </a:solidFill>
              </a:rPr>
              <a:t>integration</a:t>
            </a:r>
          </a:p>
        </p:txBody>
      </p:sp>
    </p:spTree>
    <p:extLst>
      <p:ext uri="{BB962C8B-B14F-4D97-AF65-F5344CB8AC3E}">
        <p14:creationId xmlns:p14="http://schemas.microsoft.com/office/powerpoint/2010/main" val="390708704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ate Placeholder 3"/>
          <p:cNvSpPr>
            <a:spLocks noGrp="1"/>
          </p:cNvSpPr>
          <p:nvPr>
            <p:ph type="dt" sz="half" idx="10"/>
          </p:nvPr>
        </p:nvSpPr>
        <p:spPr/>
        <p:txBody>
          <a:bodyPr/>
          <a:lstStyle/>
          <a:p>
            <a:fld id="{0FE10204-B7DD-4ADF-8485-67C8E77378AF}" type="datetime3">
              <a:rPr lang="en-US" smtClean="0"/>
              <a:pPr/>
              <a:t>19 November 2014</a:t>
            </a:fld>
            <a:endParaRPr lang="en-US"/>
          </a:p>
        </p:txBody>
      </p:sp>
      <p:sp>
        <p:nvSpPr>
          <p:cNvPr id="18" name="Footer Placeholder 4"/>
          <p:cNvSpPr>
            <a:spLocks noGrp="1"/>
          </p:cNvSpPr>
          <p:nvPr>
            <p:ph type="ftr" sz="quarter" idx="11"/>
          </p:nvPr>
        </p:nvSpPr>
        <p:spPr/>
        <p:txBody>
          <a:bodyPr/>
          <a:lstStyle/>
          <a:p>
            <a:r>
              <a:rPr lang="en-US" smtClean="0"/>
              <a:t>©  Offutt, 2011</a:t>
            </a:r>
            <a:endParaRPr lang="en-US"/>
          </a:p>
        </p:txBody>
      </p:sp>
      <p:sp>
        <p:nvSpPr>
          <p:cNvPr id="19" name="Slide Number Placeholder 5"/>
          <p:cNvSpPr>
            <a:spLocks noGrp="1"/>
          </p:cNvSpPr>
          <p:nvPr>
            <p:ph type="sldNum" sz="quarter" idx="12"/>
          </p:nvPr>
        </p:nvSpPr>
        <p:spPr/>
        <p:txBody>
          <a:bodyPr/>
          <a:lstStyle/>
          <a:p>
            <a:fld id="{96534E64-1D15-4C88-908A-F9146356BE85}" type="slidenum">
              <a:rPr lang="en-US"/>
              <a:pPr/>
              <a:t>5</a:t>
            </a:fld>
            <a:endParaRPr lang="en-US"/>
          </a:p>
        </p:txBody>
      </p:sp>
      <p:sp>
        <p:nvSpPr>
          <p:cNvPr id="300034" name="Rectangle 2"/>
          <p:cNvSpPr>
            <a:spLocks noGrp="1" noChangeArrowheads="1"/>
          </p:cNvSpPr>
          <p:nvPr>
            <p:ph type="title"/>
          </p:nvPr>
        </p:nvSpPr>
        <p:spPr/>
        <p:txBody>
          <a:bodyPr/>
          <a:lstStyle/>
          <a:p>
            <a:r>
              <a:rPr lang="en-US" dirty="0"/>
              <a:t>Passing Data – 1978</a:t>
            </a:r>
          </a:p>
        </p:txBody>
      </p:sp>
      <p:sp>
        <p:nvSpPr>
          <p:cNvPr id="300035" name="Rectangle 3"/>
          <p:cNvSpPr>
            <a:spLocks noGrp="1" noChangeArrowheads="1"/>
          </p:cNvSpPr>
          <p:nvPr>
            <p:ph type="body" idx="1"/>
          </p:nvPr>
        </p:nvSpPr>
        <p:spPr>
          <a:xfrm>
            <a:off x="265113" y="838200"/>
            <a:ext cx="8615362" cy="3008313"/>
          </a:xfrm>
        </p:spPr>
        <p:txBody>
          <a:bodyPr/>
          <a:lstStyle/>
          <a:p>
            <a:r>
              <a:rPr lang="en-US" dirty="0"/>
              <a:t>Program P2 needs to </a:t>
            </a:r>
            <a:r>
              <a:rPr lang="en-US" dirty="0">
                <a:solidFill>
                  <a:srgbClr val="FFFF00"/>
                </a:solidFill>
              </a:rPr>
              <a:t>use data</a:t>
            </a:r>
            <a:r>
              <a:rPr lang="en-US" dirty="0"/>
              <a:t> produced by program P1</a:t>
            </a:r>
          </a:p>
          <a:p>
            <a:pPr lvl="1"/>
            <a:r>
              <a:rPr lang="en-US" dirty="0"/>
              <a:t>Data saved to a </a:t>
            </a:r>
            <a:r>
              <a:rPr lang="en-US" dirty="0">
                <a:solidFill>
                  <a:srgbClr val="FFFF00"/>
                </a:solidFill>
              </a:rPr>
              <a:t>file</a:t>
            </a:r>
            <a:r>
              <a:rPr lang="en-US" dirty="0"/>
              <a:t> as </a:t>
            </a:r>
            <a:r>
              <a:rPr lang="en-US" dirty="0">
                <a:solidFill>
                  <a:srgbClr val="FFFF00"/>
                </a:solidFill>
              </a:rPr>
              <a:t>records</a:t>
            </a:r>
            <a:r>
              <a:rPr lang="en-US" dirty="0"/>
              <a:t> (COBOL, Fortran, …)</a:t>
            </a:r>
          </a:p>
          <a:p>
            <a:pPr lvl="1"/>
            <a:r>
              <a:rPr lang="en-US" dirty="0"/>
              <a:t>The file format often </a:t>
            </a:r>
            <a:r>
              <a:rPr lang="en-US" dirty="0">
                <a:solidFill>
                  <a:srgbClr val="FFFF00"/>
                </a:solidFill>
              </a:rPr>
              <a:t>not documented</a:t>
            </a:r>
          </a:p>
          <a:p>
            <a:pPr lvl="1"/>
            <a:r>
              <a:rPr lang="en-US" dirty="0" smtClean="0"/>
              <a:t> </a:t>
            </a:r>
            <a:r>
              <a:rPr lang="en-US" dirty="0" smtClean="0">
                <a:solidFill>
                  <a:srgbClr val="FFFF00"/>
                </a:solidFill>
              </a:rPr>
              <a:t>Source</a:t>
            </a:r>
            <a:r>
              <a:rPr lang="en-US" dirty="0" smtClean="0"/>
              <a:t> </a:t>
            </a:r>
            <a:r>
              <a:rPr lang="en-US" dirty="0"/>
              <a:t>for P1 may not be available</a:t>
            </a:r>
          </a:p>
          <a:p>
            <a:pPr lvl="1"/>
            <a:r>
              <a:rPr lang="en-US" dirty="0"/>
              <a:t>Data saved in </a:t>
            </a:r>
            <a:r>
              <a:rPr lang="en-US" dirty="0">
                <a:solidFill>
                  <a:srgbClr val="FFFF00"/>
                </a:solidFill>
              </a:rPr>
              <a:t>binary</a:t>
            </a:r>
            <a:r>
              <a:rPr lang="en-US" dirty="0"/>
              <a:t> mode – not readable by hand</a:t>
            </a:r>
          </a:p>
        </p:txBody>
      </p:sp>
      <p:grpSp>
        <p:nvGrpSpPr>
          <p:cNvPr id="300052" name="Group 20"/>
          <p:cNvGrpSpPr>
            <a:grpSpLocks/>
          </p:cNvGrpSpPr>
          <p:nvPr/>
        </p:nvGrpSpPr>
        <p:grpSpPr bwMode="auto">
          <a:xfrm>
            <a:off x="242888" y="3903663"/>
            <a:ext cx="2292350" cy="2403475"/>
            <a:chOff x="153" y="2459"/>
            <a:chExt cx="1444" cy="1514"/>
          </a:xfrm>
        </p:grpSpPr>
        <p:sp>
          <p:nvSpPr>
            <p:cNvPr id="300037" name="Rectangle 5"/>
            <p:cNvSpPr>
              <a:spLocks noChangeArrowheads="1"/>
            </p:cNvSpPr>
            <p:nvPr/>
          </p:nvSpPr>
          <p:spPr bwMode="auto">
            <a:xfrm>
              <a:off x="153" y="2459"/>
              <a:ext cx="1444" cy="1514"/>
            </a:xfrm>
            <a:prstGeom prst="rect">
              <a:avLst/>
            </a:prstGeom>
            <a:solidFill>
              <a:srgbClr val="0000CC"/>
            </a:solidFill>
            <a:ln w="19050">
              <a:solidFill>
                <a:schemeClr val="tx1"/>
              </a:solidFill>
              <a:miter lim="800000"/>
              <a:headEnd/>
              <a:tailEnd/>
            </a:ln>
            <a:effectLst/>
          </p:spPr>
          <p:txBody>
            <a:bodyPr wrap="none" anchor="ctr"/>
            <a:lstStyle/>
            <a:p>
              <a:endParaRPr lang="en-US"/>
            </a:p>
          </p:txBody>
        </p:sp>
        <p:sp>
          <p:nvSpPr>
            <p:cNvPr id="300051" name="Rectangle 19"/>
            <p:cNvSpPr>
              <a:spLocks noChangeArrowheads="1"/>
            </p:cNvSpPr>
            <p:nvPr/>
          </p:nvSpPr>
          <p:spPr bwMode="auto">
            <a:xfrm>
              <a:off x="628" y="3365"/>
              <a:ext cx="480" cy="384"/>
            </a:xfrm>
            <a:prstGeom prst="rect">
              <a:avLst/>
            </a:prstGeom>
            <a:solidFill>
              <a:srgbClr val="3333FF"/>
            </a:solidFill>
            <a:ln w="19050">
              <a:solidFill>
                <a:schemeClr val="tx1"/>
              </a:solidFill>
              <a:miter lim="800000"/>
              <a:headEnd/>
              <a:tailEnd/>
            </a:ln>
            <a:effectLst/>
          </p:spPr>
          <p:txBody>
            <a:bodyPr wrap="none" anchor="ctr"/>
            <a:lstStyle/>
            <a:p>
              <a:endParaRPr lang="en-US"/>
            </a:p>
          </p:txBody>
        </p:sp>
        <p:sp>
          <p:nvSpPr>
            <p:cNvPr id="300040" name="Text Box 8"/>
            <p:cNvSpPr txBox="1">
              <a:spLocks noChangeArrowheads="1"/>
            </p:cNvSpPr>
            <p:nvPr/>
          </p:nvSpPr>
          <p:spPr bwMode="auto">
            <a:xfrm>
              <a:off x="244" y="2591"/>
              <a:ext cx="336" cy="294"/>
            </a:xfrm>
            <a:prstGeom prst="rect">
              <a:avLst/>
            </a:prstGeom>
            <a:solidFill>
              <a:srgbClr val="3333FF"/>
            </a:solidFill>
            <a:ln w="19050">
              <a:solidFill>
                <a:schemeClr val="tx1"/>
              </a:solidFill>
              <a:miter lim="800000"/>
              <a:headEnd/>
              <a:tailEnd/>
            </a:ln>
            <a:effectLst/>
          </p:spPr>
          <p:txBody>
            <a:bodyPr>
              <a:spAutoFit/>
            </a:bodyPr>
            <a:lstStyle/>
            <a:p>
              <a:pPr algn="ctr">
                <a:spcBef>
                  <a:spcPct val="50000"/>
                </a:spcBef>
              </a:pPr>
              <a:r>
                <a:rPr lang="en-US" sz="2400" u="none" dirty="0"/>
                <a:t>P1</a:t>
              </a:r>
            </a:p>
          </p:txBody>
        </p:sp>
        <p:sp>
          <p:nvSpPr>
            <p:cNvPr id="300041" name="Text Box 9"/>
            <p:cNvSpPr txBox="1">
              <a:spLocks noChangeArrowheads="1"/>
            </p:cNvSpPr>
            <p:nvPr/>
          </p:nvSpPr>
          <p:spPr bwMode="auto">
            <a:xfrm>
              <a:off x="1156" y="2591"/>
              <a:ext cx="336" cy="294"/>
            </a:xfrm>
            <a:prstGeom prst="rect">
              <a:avLst/>
            </a:prstGeom>
            <a:solidFill>
              <a:srgbClr val="3333FF"/>
            </a:solidFill>
            <a:ln w="19050">
              <a:solidFill>
                <a:schemeClr val="tx1"/>
              </a:solidFill>
              <a:miter lim="800000"/>
              <a:headEnd/>
              <a:tailEnd/>
            </a:ln>
            <a:effectLst/>
          </p:spPr>
          <p:txBody>
            <a:bodyPr>
              <a:spAutoFit/>
            </a:bodyPr>
            <a:lstStyle/>
            <a:p>
              <a:pPr algn="ctr">
                <a:spcBef>
                  <a:spcPct val="50000"/>
                </a:spcBef>
              </a:pPr>
              <a:r>
                <a:rPr lang="en-US" sz="2400" u="none"/>
                <a:t>P2</a:t>
              </a:r>
            </a:p>
          </p:txBody>
        </p:sp>
        <p:sp>
          <p:nvSpPr>
            <p:cNvPr id="300043" name="Text Box 11"/>
            <p:cNvSpPr txBox="1">
              <a:spLocks noChangeArrowheads="1"/>
            </p:cNvSpPr>
            <p:nvPr/>
          </p:nvSpPr>
          <p:spPr bwMode="auto">
            <a:xfrm>
              <a:off x="661" y="3409"/>
              <a:ext cx="414" cy="288"/>
            </a:xfrm>
            <a:prstGeom prst="rect">
              <a:avLst/>
            </a:prstGeom>
            <a:noFill/>
            <a:ln w="19050">
              <a:noFill/>
              <a:miter lim="800000"/>
              <a:headEnd/>
              <a:tailEnd/>
            </a:ln>
            <a:effectLst/>
          </p:spPr>
          <p:txBody>
            <a:bodyPr wrap="none">
              <a:spAutoFit/>
            </a:bodyPr>
            <a:lstStyle/>
            <a:p>
              <a:pPr algn="ctr"/>
              <a:r>
                <a:rPr lang="en-US" u="none" dirty="0"/>
                <a:t>File</a:t>
              </a:r>
            </a:p>
          </p:txBody>
        </p:sp>
        <p:sp>
          <p:nvSpPr>
            <p:cNvPr id="300044" name="Oval 12"/>
            <p:cNvSpPr>
              <a:spLocks noChangeArrowheads="1"/>
            </p:cNvSpPr>
            <p:nvPr/>
          </p:nvSpPr>
          <p:spPr bwMode="auto">
            <a:xfrm>
              <a:off x="628" y="3287"/>
              <a:ext cx="480" cy="144"/>
            </a:xfrm>
            <a:prstGeom prst="ellipse">
              <a:avLst/>
            </a:prstGeom>
            <a:solidFill>
              <a:srgbClr val="3333FF"/>
            </a:solidFill>
            <a:ln w="19050">
              <a:solidFill>
                <a:schemeClr val="tx1"/>
              </a:solidFill>
              <a:round/>
              <a:headEnd/>
              <a:tailEnd/>
            </a:ln>
            <a:effectLst/>
          </p:spPr>
          <p:txBody>
            <a:bodyPr wrap="none" anchor="ctr"/>
            <a:lstStyle/>
            <a:p>
              <a:endParaRPr lang="en-US"/>
            </a:p>
          </p:txBody>
        </p:sp>
        <p:sp>
          <p:nvSpPr>
            <p:cNvPr id="300045" name="Oval 13"/>
            <p:cNvSpPr>
              <a:spLocks noChangeArrowheads="1"/>
            </p:cNvSpPr>
            <p:nvPr/>
          </p:nvSpPr>
          <p:spPr bwMode="auto">
            <a:xfrm>
              <a:off x="628" y="3671"/>
              <a:ext cx="480" cy="144"/>
            </a:xfrm>
            <a:prstGeom prst="ellipse">
              <a:avLst/>
            </a:prstGeom>
            <a:solidFill>
              <a:srgbClr val="3333FF"/>
            </a:solidFill>
            <a:ln w="19050">
              <a:solidFill>
                <a:schemeClr val="tx1"/>
              </a:solidFill>
              <a:round/>
              <a:headEnd/>
              <a:tailEnd/>
            </a:ln>
            <a:effectLst/>
          </p:spPr>
          <p:txBody>
            <a:bodyPr wrap="none" anchor="ctr"/>
            <a:lstStyle/>
            <a:p>
              <a:endParaRPr lang="en-US"/>
            </a:p>
          </p:txBody>
        </p:sp>
        <p:sp>
          <p:nvSpPr>
            <p:cNvPr id="300046" name="Line 14"/>
            <p:cNvSpPr>
              <a:spLocks noChangeShapeType="1"/>
            </p:cNvSpPr>
            <p:nvPr/>
          </p:nvSpPr>
          <p:spPr bwMode="auto">
            <a:xfrm>
              <a:off x="628" y="3365"/>
              <a:ext cx="0" cy="384"/>
            </a:xfrm>
            <a:prstGeom prst="line">
              <a:avLst/>
            </a:prstGeom>
            <a:noFill/>
            <a:ln w="19050">
              <a:solidFill>
                <a:schemeClr val="tx1"/>
              </a:solidFill>
              <a:round/>
              <a:headEnd/>
              <a:tailEnd/>
            </a:ln>
            <a:effectLst/>
          </p:spPr>
          <p:txBody>
            <a:bodyPr/>
            <a:lstStyle/>
            <a:p>
              <a:endParaRPr lang="en-US"/>
            </a:p>
          </p:txBody>
        </p:sp>
        <p:sp>
          <p:nvSpPr>
            <p:cNvPr id="300047" name="Line 15"/>
            <p:cNvSpPr>
              <a:spLocks noChangeShapeType="1"/>
            </p:cNvSpPr>
            <p:nvPr/>
          </p:nvSpPr>
          <p:spPr bwMode="auto">
            <a:xfrm>
              <a:off x="1108" y="3365"/>
              <a:ext cx="0" cy="384"/>
            </a:xfrm>
            <a:prstGeom prst="line">
              <a:avLst/>
            </a:prstGeom>
            <a:noFill/>
            <a:ln w="19050">
              <a:solidFill>
                <a:schemeClr val="tx1"/>
              </a:solidFill>
              <a:round/>
              <a:headEnd/>
              <a:tailEnd/>
            </a:ln>
            <a:effectLst/>
          </p:spPr>
          <p:txBody>
            <a:bodyPr/>
            <a:lstStyle/>
            <a:p>
              <a:endParaRPr lang="en-US"/>
            </a:p>
          </p:txBody>
        </p:sp>
        <p:sp>
          <p:nvSpPr>
            <p:cNvPr id="300048" name="Line 16"/>
            <p:cNvSpPr>
              <a:spLocks noChangeShapeType="1"/>
            </p:cNvSpPr>
            <p:nvPr/>
          </p:nvSpPr>
          <p:spPr bwMode="auto">
            <a:xfrm>
              <a:off x="488" y="2885"/>
              <a:ext cx="263" cy="402"/>
            </a:xfrm>
            <a:prstGeom prst="line">
              <a:avLst/>
            </a:prstGeom>
            <a:noFill/>
            <a:ln w="19050">
              <a:solidFill>
                <a:schemeClr val="tx1"/>
              </a:solidFill>
              <a:round/>
              <a:headEnd/>
              <a:tailEnd type="triangle" w="med" len="med"/>
            </a:ln>
            <a:effectLst/>
          </p:spPr>
          <p:txBody>
            <a:bodyPr/>
            <a:lstStyle/>
            <a:p>
              <a:endParaRPr lang="en-US"/>
            </a:p>
          </p:txBody>
        </p:sp>
        <p:sp>
          <p:nvSpPr>
            <p:cNvPr id="300049" name="Line 17"/>
            <p:cNvSpPr>
              <a:spLocks noChangeShapeType="1"/>
            </p:cNvSpPr>
            <p:nvPr/>
          </p:nvSpPr>
          <p:spPr bwMode="auto">
            <a:xfrm flipV="1">
              <a:off x="985" y="2885"/>
              <a:ext cx="256" cy="402"/>
            </a:xfrm>
            <a:prstGeom prst="line">
              <a:avLst/>
            </a:prstGeom>
            <a:noFill/>
            <a:ln w="19050">
              <a:solidFill>
                <a:schemeClr val="tx1"/>
              </a:solidFill>
              <a:round/>
              <a:headEnd/>
              <a:tailEnd type="triangle" w="med" len="med"/>
            </a:ln>
            <a:effectLst/>
          </p:spPr>
          <p:txBody>
            <a:bodyPr/>
            <a:lstStyle/>
            <a:p>
              <a:endParaRPr lang="en-US"/>
            </a:p>
          </p:txBody>
        </p:sp>
      </p:grpSp>
      <p:sp>
        <p:nvSpPr>
          <p:cNvPr id="300050" name="Rectangle 18"/>
          <p:cNvSpPr>
            <a:spLocks noChangeArrowheads="1"/>
          </p:cNvSpPr>
          <p:nvPr/>
        </p:nvSpPr>
        <p:spPr bwMode="auto">
          <a:xfrm>
            <a:off x="2667000" y="3429000"/>
            <a:ext cx="6324599" cy="2879725"/>
          </a:xfrm>
          <a:prstGeom prst="rect">
            <a:avLst/>
          </a:prstGeom>
          <a:noFill/>
          <a:ln w="9525">
            <a:noFill/>
            <a:miter lim="800000"/>
            <a:headEnd/>
            <a:tailEnd/>
          </a:ln>
          <a:effectLst/>
        </p:spPr>
        <p:txBody>
          <a:bodyPr/>
          <a:lstStyle/>
          <a:p>
            <a:pPr marL="342900" indent="-342900">
              <a:spcBef>
                <a:spcPct val="20000"/>
              </a:spcBef>
              <a:buFontTx/>
              <a:buChar char="•"/>
            </a:pPr>
            <a:r>
              <a:rPr lang="en-US" sz="2800" u="none" dirty="0">
                <a:latin typeface="Gill Sans MT"/>
              </a:rPr>
              <a:t>Format of file deduced from executing P1 and from </a:t>
            </a:r>
            <a:r>
              <a:rPr lang="en-US" sz="2800" u="none" dirty="0">
                <a:solidFill>
                  <a:srgbClr val="FFFF00"/>
                </a:solidFill>
                <a:latin typeface="Gill Sans MT"/>
              </a:rPr>
              <a:t>trial and error</a:t>
            </a:r>
          </a:p>
          <a:p>
            <a:pPr marL="342900" indent="-342900">
              <a:spcBef>
                <a:spcPct val="20000"/>
              </a:spcBef>
              <a:buFontTx/>
              <a:buChar char="•"/>
            </a:pPr>
            <a:r>
              <a:rPr lang="en-US" sz="2800" u="none" dirty="0">
                <a:latin typeface="Gill Sans MT"/>
              </a:rPr>
              <a:t>MSU Computing Services, </a:t>
            </a:r>
            <a:r>
              <a:rPr lang="en-US" sz="2800" u="none" dirty="0" smtClean="0">
                <a:latin typeface="Gill Sans MT"/>
              </a:rPr>
              <a:t>1979 : </a:t>
            </a:r>
            <a:r>
              <a:rPr lang="en-US" sz="2800" u="none" dirty="0">
                <a:solidFill>
                  <a:srgbClr val="FFFF00"/>
                </a:solidFill>
                <a:latin typeface="Gill Sans MT"/>
              </a:rPr>
              <a:t>Two weeks</a:t>
            </a:r>
            <a:r>
              <a:rPr lang="en-US" sz="2800" u="none" dirty="0">
                <a:latin typeface="Gill Sans MT"/>
              </a:rPr>
              <a:t> of trial and error executions of </a:t>
            </a:r>
            <a:r>
              <a:rPr lang="en-US" sz="2800" u="none" dirty="0" smtClean="0">
                <a:latin typeface="Gill Sans MT"/>
              </a:rPr>
              <a:t>P1 </a:t>
            </a:r>
            <a:r>
              <a:rPr lang="en-US" sz="2800" u="none" dirty="0">
                <a:latin typeface="Gill Sans MT"/>
              </a:rPr>
              <a:t>to understand format of </a:t>
            </a:r>
            <a:r>
              <a:rPr lang="en-US" sz="2800" u="none" dirty="0" smtClean="0">
                <a:latin typeface="Gill Sans MT"/>
              </a:rPr>
              <a:t>file</a:t>
            </a:r>
            <a:endParaRPr lang="en-US" sz="2800" u="none" dirty="0">
              <a:latin typeface="Gill Sans MT"/>
            </a:endParaRPr>
          </a:p>
        </p:txBody>
      </p:sp>
    </p:spTree>
    <p:extLst>
      <p:ext uri="{BB962C8B-B14F-4D97-AF65-F5344CB8AC3E}">
        <p14:creationId xmlns:p14="http://schemas.microsoft.com/office/powerpoint/2010/main" val="273347197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0052"/>
                                        </p:tgtEl>
                                        <p:attrNameLst>
                                          <p:attrName>style.visibility</p:attrName>
                                        </p:attrNameLst>
                                      </p:cBhvr>
                                      <p:to>
                                        <p:strVal val="visible"/>
                                      </p:to>
                                    </p:set>
                                    <p:animEffect transition="in" filter="dissolve">
                                      <p:cBhvr>
                                        <p:cTn id="7" dur="500"/>
                                        <p:tgtEl>
                                          <p:spTgt spid="3000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0050"/>
                                        </p:tgtEl>
                                        <p:attrNameLst>
                                          <p:attrName>style.visibility</p:attrName>
                                        </p:attrNameLst>
                                      </p:cBhvr>
                                      <p:to>
                                        <p:strVal val="visible"/>
                                      </p:to>
                                    </p:set>
                                    <p:animEffect transition="in" filter="wipe(up)">
                                      <p:cBhvr>
                                        <p:cTn id="12" dur="500"/>
                                        <p:tgtEl>
                                          <p:spTgt spid="300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5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fld id="{4709EA22-CABF-4841-90A3-24D9AF989D72}" type="datetime3">
              <a:rPr lang="en-US" smtClean="0"/>
              <a:pPr/>
              <a:t>19 November 2014</a:t>
            </a:fld>
            <a:endParaRPr lang="en-US"/>
          </a:p>
        </p:txBody>
      </p:sp>
      <p:sp>
        <p:nvSpPr>
          <p:cNvPr id="20" name="Footer Placeholder 4"/>
          <p:cNvSpPr>
            <a:spLocks noGrp="1"/>
          </p:cNvSpPr>
          <p:nvPr>
            <p:ph type="ftr" sz="quarter" idx="11"/>
          </p:nvPr>
        </p:nvSpPr>
        <p:spPr/>
        <p:txBody>
          <a:bodyPr/>
          <a:lstStyle/>
          <a:p>
            <a:r>
              <a:rPr lang="en-US" smtClean="0"/>
              <a:t>©  Offutt, 2011</a:t>
            </a:r>
            <a:endParaRPr lang="en-US"/>
          </a:p>
        </p:txBody>
      </p:sp>
      <p:sp>
        <p:nvSpPr>
          <p:cNvPr id="21" name="Slide Number Placeholder 5"/>
          <p:cNvSpPr>
            <a:spLocks noGrp="1"/>
          </p:cNvSpPr>
          <p:nvPr>
            <p:ph type="sldNum" sz="quarter" idx="12"/>
          </p:nvPr>
        </p:nvSpPr>
        <p:spPr/>
        <p:txBody>
          <a:bodyPr/>
          <a:lstStyle/>
          <a:p>
            <a:fld id="{DFEBA32A-CFA1-4F21-878A-62615A32A091}" type="slidenum">
              <a:rPr lang="en-US"/>
              <a:pPr/>
              <a:t>6</a:t>
            </a:fld>
            <a:endParaRPr lang="en-US"/>
          </a:p>
        </p:txBody>
      </p:sp>
      <p:sp>
        <p:nvSpPr>
          <p:cNvPr id="302082" name="Rectangle 2"/>
          <p:cNvSpPr>
            <a:spLocks noGrp="1" noChangeArrowheads="1"/>
          </p:cNvSpPr>
          <p:nvPr>
            <p:ph type="title"/>
          </p:nvPr>
        </p:nvSpPr>
        <p:spPr/>
        <p:txBody>
          <a:bodyPr/>
          <a:lstStyle/>
          <a:p>
            <a:r>
              <a:rPr lang="en-US"/>
              <a:t>Passing Data – 1985</a:t>
            </a:r>
          </a:p>
        </p:txBody>
      </p:sp>
      <p:sp>
        <p:nvSpPr>
          <p:cNvPr id="302083" name="Rectangle 3"/>
          <p:cNvSpPr>
            <a:spLocks noGrp="1" noChangeArrowheads="1"/>
          </p:cNvSpPr>
          <p:nvPr>
            <p:ph type="body" idx="1"/>
          </p:nvPr>
        </p:nvSpPr>
        <p:spPr>
          <a:xfrm>
            <a:off x="76200" y="762000"/>
            <a:ext cx="8615362" cy="3084513"/>
          </a:xfrm>
        </p:spPr>
        <p:txBody>
          <a:bodyPr/>
          <a:lstStyle/>
          <a:p>
            <a:r>
              <a:rPr lang="en-US" dirty="0"/>
              <a:t>Program P2 needs to </a:t>
            </a:r>
            <a:r>
              <a:rPr lang="en-US" dirty="0">
                <a:solidFill>
                  <a:srgbClr val="FFFF00"/>
                </a:solidFill>
              </a:rPr>
              <a:t>use data</a:t>
            </a:r>
            <a:r>
              <a:rPr lang="en-US" dirty="0"/>
              <a:t> produced by program P1</a:t>
            </a:r>
          </a:p>
          <a:p>
            <a:pPr lvl="1"/>
            <a:r>
              <a:rPr lang="en-US" dirty="0"/>
              <a:t>Data saved to a </a:t>
            </a:r>
            <a:r>
              <a:rPr lang="en-US" dirty="0">
                <a:solidFill>
                  <a:srgbClr val="FFFF00"/>
                </a:solidFill>
              </a:rPr>
              <a:t>file as records</a:t>
            </a:r>
            <a:r>
              <a:rPr lang="en-US" dirty="0"/>
              <a:t> (C, </a:t>
            </a:r>
            <a:r>
              <a:rPr lang="en-US" dirty="0" err="1"/>
              <a:t>Ada</a:t>
            </a:r>
            <a:r>
              <a:rPr lang="en-US" dirty="0"/>
              <a:t>, …)</a:t>
            </a:r>
          </a:p>
          <a:p>
            <a:pPr lvl="1"/>
            <a:r>
              <a:rPr lang="en-US" dirty="0"/>
              <a:t>The file format often not </a:t>
            </a:r>
            <a:r>
              <a:rPr lang="en-US" dirty="0">
                <a:solidFill>
                  <a:srgbClr val="FFFF00"/>
                </a:solidFill>
              </a:rPr>
              <a:t>documented</a:t>
            </a:r>
          </a:p>
          <a:p>
            <a:pPr lvl="1"/>
            <a:r>
              <a:rPr lang="en-US" dirty="0"/>
              <a:t>Data saved as </a:t>
            </a:r>
            <a:r>
              <a:rPr lang="en-US" dirty="0">
                <a:solidFill>
                  <a:srgbClr val="FFFF00"/>
                </a:solidFill>
              </a:rPr>
              <a:t>plain text</a:t>
            </a:r>
          </a:p>
        </p:txBody>
      </p:sp>
      <p:sp>
        <p:nvSpPr>
          <p:cNvPr id="302098" name="Rectangle 18"/>
          <p:cNvSpPr>
            <a:spLocks noChangeArrowheads="1"/>
          </p:cNvSpPr>
          <p:nvPr/>
        </p:nvSpPr>
        <p:spPr bwMode="auto">
          <a:xfrm>
            <a:off x="76199" y="2840038"/>
            <a:ext cx="6511925" cy="3595687"/>
          </a:xfrm>
          <a:prstGeom prst="rect">
            <a:avLst/>
          </a:prstGeom>
          <a:noFill/>
          <a:ln w="9525">
            <a:noFill/>
            <a:miter lim="800000"/>
            <a:headEnd/>
            <a:tailEnd/>
          </a:ln>
          <a:effectLst/>
        </p:spPr>
        <p:txBody>
          <a:bodyPr/>
          <a:lstStyle/>
          <a:p>
            <a:pPr marL="342900" indent="-342900">
              <a:spcBef>
                <a:spcPct val="20000"/>
              </a:spcBef>
              <a:buFontTx/>
              <a:buChar char="•"/>
            </a:pPr>
            <a:r>
              <a:rPr lang="en-US" u="none" dirty="0">
                <a:latin typeface="Gill Sans MT"/>
              </a:rPr>
              <a:t>Both P1 and P2 access the file through a </a:t>
            </a:r>
            <a:r>
              <a:rPr lang="en-US" u="none" dirty="0" smtClean="0">
                <a:latin typeface="Gill Sans MT"/>
              </a:rPr>
              <a:t>“</a:t>
            </a:r>
            <a:r>
              <a:rPr lang="en-US" u="none" dirty="0" smtClean="0">
                <a:solidFill>
                  <a:srgbClr val="FFFF00"/>
                </a:solidFill>
                <a:latin typeface="Gill Sans MT"/>
              </a:rPr>
              <a:t>wrapper module</a:t>
            </a:r>
            <a:r>
              <a:rPr lang="en-US" u="none" dirty="0" smtClean="0">
                <a:latin typeface="Gill Sans MT"/>
              </a:rPr>
              <a:t>”</a:t>
            </a:r>
            <a:endParaRPr lang="en-US" u="none" dirty="0">
              <a:latin typeface="Gill Sans MT"/>
            </a:endParaRPr>
          </a:p>
          <a:p>
            <a:pPr marL="342900" indent="-342900">
              <a:spcBef>
                <a:spcPct val="20000"/>
              </a:spcBef>
              <a:buFontTx/>
              <a:buChar char="•"/>
            </a:pPr>
            <a:r>
              <a:rPr lang="en-US" u="none" dirty="0">
                <a:latin typeface="Gill Sans MT"/>
              </a:rPr>
              <a:t>Module needs to </a:t>
            </a:r>
            <a:r>
              <a:rPr lang="en-US" u="none" dirty="0">
                <a:solidFill>
                  <a:srgbClr val="FFFF00"/>
                </a:solidFill>
                <a:latin typeface="Gill Sans MT"/>
              </a:rPr>
              <a:t>repeatedly updated</a:t>
            </a:r>
          </a:p>
          <a:p>
            <a:pPr marL="342900" indent="-342900">
              <a:spcBef>
                <a:spcPct val="20000"/>
              </a:spcBef>
              <a:buFontTx/>
              <a:buChar char="•"/>
            </a:pPr>
            <a:r>
              <a:rPr lang="en-US" u="none" dirty="0">
                <a:latin typeface="Gill Sans MT"/>
              </a:rPr>
              <a:t>Module </a:t>
            </a:r>
            <a:r>
              <a:rPr lang="en-US" u="none" dirty="0">
                <a:solidFill>
                  <a:srgbClr val="FFFF00"/>
                </a:solidFill>
                <a:latin typeface="Gill Sans MT"/>
              </a:rPr>
              <a:t>written</a:t>
            </a:r>
            <a:r>
              <a:rPr lang="en-US" u="none" dirty="0">
                <a:latin typeface="Gill Sans MT"/>
              </a:rPr>
              <a:t> by development team</a:t>
            </a:r>
          </a:p>
          <a:p>
            <a:pPr marL="342900" indent="-342900">
              <a:spcBef>
                <a:spcPct val="20000"/>
              </a:spcBef>
              <a:buFontTx/>
              <a:buChar char="•"/>
            </a:pPr>
            <a:r>
              <a:rPr lang="en-US" u="none" dirty="0">
                <a:latin typeface="Gill Sans MT"/>
              </a:rPr>
              <a:t>Data hard to </a:t>
            </a:r>
            <a:r>
              <a:rPr lang="en-US" u="none" dirty="0">
                <a:solidFill>
                  <a:srgbClr val="FFFF00"/>
                </a:solidFill>
                <a:latin typeface="Gill Sans MT"/>
              </a:rPr>
              <a:t>validate</a:t>
            </a:r>
          </a:p>
          <a:p>
            <a:pPr marL="342900" indent="-342900">
              <a:spcBef>
                <a:spcPct val="20000"/>
              </a:spcBef>
              <a:buFontTx/>
              <a:buChar char="•"/>
            </a:pPr>
            <a:r>
              <a:rPr lang="en-US" u="none" dirty="0">
                <a:latin typeface="Gill Sans MT"/>
              </a:rPr>
              <a:t>Mothra, </a:t>
            </a:r>
            <a:r>
              <a:rPr lang="en-US" u="none" dirty="0" smtClean="0">
                <a:latin typeface="Gill Sans MT"/>
              </a:rPr>
              <a:t>1985 : </a:t>
            </a:r>
            <a:r>
              <a:rPr lang="en-US" u="none" dirty="0">
                <a:solidFill>
                  <a:srgbClr val="FFFF00"/>
                </a:solidFill>
                <a:latin typeface="Gill Sans MT"/>
              </a:rPr>
              <a:t>~12 data files</a:t>
            </a:r>
            <a:r>
              <a:rPr lang="en-US" u="none" dirty="0">
                <a:latin typeface="Gill Sans MT"/>
              </a:rPr>
              <a:t> shared among 15 to 20 separate programs</a:t>
            </a:r>
            <a:endParaRPr lang="en-US" sz="2000" u="none" dirty="0">
              <a:latin typeface="Gill Sans MT"/>
            </a:endParaRPr>
          </a:p>
        </p:txBody>
      </p:sp>
      <p:grpSp>
        <p:nvGrpSpPr>
          <p:cNvPr id="302116" name="Group 36"/>
          <p:cNvGrpSpPr>
            <a:grpSpLocks/>
          </p:cNvGrpSpPr>
          <p:nvPr/>
        </p:nvGrpSpPr>
        <p:grpSpPr bwMode="auto">
          <a:xfrm>
            <a:off x="6588125" y="2840038"/>
            <a:ext cx="2292350" cy="3411537"/>
            <a:chOff x="4150" y="1789"/>
            <a:chExt cx="1444" cy="2149"/>
          </a:xfrm>
        </p:grpSpPr>
        <p:sp>
          <p:nvSpPr>
            <p:cNvPr id="302100" name="Rectangle 20"/>
            <p:cNvSpPr>
              <a:spLocks noChangeArrowheads="1"/>
            </p:cNvSpPr>
            <p:nvPr/>
          </p:nvSpPr>
          <p:spPr bwMode="auto">
            <a:xfrm>
              <a:off x="4150" y="1789"/>
              <a:ext cx="1444" cy="2149"/>
            </a:xfrm>
            <a:prstGeom prst="rect">
              <a:avLst/>
            </a:prstGeom>
            <a:solidFill>
              <a:srgbClr val="0000CC"/>
            </a:solidFill>
            <a:ln w="28575">
              <a:solidFill>
                <a:schemeClr val="tx1"/>
              </a:solidFill>
              <a:miter lim="800000"/>
              <a:headEnd/>
              <a:tailEnd/>
            </a:ln>
            <a:effectLst/>
          </p:spPr>
          <p:txBody>
            <a:bodyPr wrap="none" anchor="ctr"/>
            <a:lstStyle/>
            <a:p>
              <a:endParaRPr lang="en-US"/>
            </a:p>
          </p:txBody>
        </p:sp>
        <p:sp>
          <p:nvSpPr>
            <p:cNvPr id="302114" name="Rectangle 34"/>
            <p:cNvSpPr>
              <a:spLocks noChangeArrowheads="1"/>
            </p:cNvSpPr>
            <p:nvPr/>
          </p:nvSpPr>
          <p:spPr bwMode="auto">
            <a:xfrm>
              <a:off x="4622" y="3381"/>
              <a:ext cx="480" cy="384"/>
            </a:xfrm>
            <a:prstGeom prst="rect">
              <a:avLst/>
            </a:prstGeom>
            <a:solidFill>
              <a:srgbClr val="3333FF"/>
            </a:solidFill>
            <a:ln w="28575">
              <a:solidFill>
                <a:schemeClr val="tx1"/>
              </a:solidFill>
              <a:miter lim="800000"/>
              <a:headEnd/>
              <a:tailEnd/>
            </a:ln>
            <a:effectLst/>
          </p:spPr>
          <p:txBody>
            <a:bodyPr wrap="none" anchor="ctr"/>
            <a:lstStyle/>
            <a:p>
              <a:endParaRPr lang="en-US"/>
            </a:p>
          </p:txBody>
        </p:sp>
        <p:sp>
          <p:nvSpPr>
            <p:cNvPr id="302102" name="Text Box 22"/>
            <p:cNvSpPr txBox="1">
              <a:spLocks noChangeArrowheads="1"/>
            </p:cNvSpPr>
            <p:nvPr/>
          </p:nvSpPr>
          <p:spPr bwMode="auto">
            <a:xfrm>
              <a:off x="4241" y="1921"/>
              <a:ext cx="336" cy="294"/>
            </a:xfrm>
            <a:prstGeom prst="rect">
              <a:avLst/>
            </a:prstGeom>
            <a:solidFill>
              <a:srgbClr val="3333FF"/>
            </a:solidFill>
            <a:ln w="28575">
              <a:solidFill>
                <a:schemeClr val="tx1"/>
              </a:solidFill>
              <a:miter lim="800000"/>
              <a:headEnd/>
              <a:tailEnd/>
            </a:ln>
            <a:effectLst/>
          </p:spPr>
          <p:txBody>
            <a:bodyPr>
              <a:spAutoFit/>
            </a:bodyPr>
            <a:lstStyle/>
            <a:p>
              <a:pPr algn="ctr">
                <a:spcBef>
                  <a:spcPct val="50000"/>
                </a:spcBef>
              </a:pPr>
              <a:r>
                <a:rPr lang="en-US" sz="2400" u="none" dirty="0"/>
                <a:t>P1</a:t>
              </a:r>
            </a:p>
          </p:txBody>
        </p:sp>
        <p:sp>
          <p:nvSpPr>
            <p:cNvPr id="302103" name="Text Box 23"/>
            <p:cNvSpPr txBox="1">
              <a:spLocks noChangeArrowheads="1"/>
            </p:cNvSpPr>
            <p:nvPr/>
          </p:nvSpPr>
          <p:spPr bwMode="auto">
            <a:xfrm>
              <a:off x="5153" y="1921"/>
              <a:ext cx="336" cy="294"/>
            </a:xfrm>
            <a:prstGeom prst="rect">
              <a:avLst/>
            </a:prstGeom>
            <a:solidFill>
              <a:srgbClr val="3333FF"/>
            </a:solidFill>
            <a:ln w="28575">
              <a:solidFill>
                <a:schemeClr val="tx1"/>
              </a:solidFill>
              <a:miter lim="800000"/>
              <a:headEnd/>
              <a:tailEnd/>
            </a:ln>
            <a:effectLst/>
          </p:spPr>
          <p:txBody>
            <a:bodyPr>
              <a:spAutoFit/>
            </a:bodyPr>
            <a:lstStyle/>
            <a:p>
              <a:pPr algn="ctr">
                <a:spcBef>
                  <a:spcPct val="50000"/>
                </a:spcBef>
              </a:pPr>
              <a:r>
                <a:rPr lang="en-US" sz="2400" u="none"/>
                <a:t>P2</a:t>
              </a:r>
            </a:p>
          </p:txBody>
        </p:sp>
        <p:sp>
          <p:nvSpPr>
            <p:cNvPr id="302105" name="Text Box 25"/>
            <p:cNvSpPr txBox="1">
              <a:spLocks noChangeArrowheads="1"/>
            </p:cNvSpPr>
            <p:nvPr/>
          </p:nvSpPr>
          <p:spPr bwMode="auto">
            <a:xfrm>
              <a:off x="4658" y="3425"/>
              <a:ext cx="414" cy="288"/>
            </a:xfrm>
            <a:prstGeom prst="rect">
              <a:avLst/>
            </a:prstGeom>
            <a:noFill/>
            <a:ln w="28575">
              <a:noFill/>
              <a:miter lim="800000"/>
              <a:headEnd/>
              <a:tailEnd/>
            </a:ln>
            <a:effectLst/>
          </p:spPr>
          <p:txBody>
            <a:bodyPr wrap="none">
              <a:spAutoFit/>
            </a:bodyPr>
            <a:lstStyle/>
            <a:p>
              <a:pPr algn="ctr"/>
              <a:r>
                <a:rPr lang="en-US" u="none" dirty="0"/>
                <a:t>File</a:t>
              </a:r>
            </a:p>
          </p:txBody>
        </p:sp>
        <p:sp>
          <p:nvSpPr>
            <p:cNvPr id="302106" name="Oval 26"/>
            <p:cNvSpPr>
              <a:spLocks noChangeArrowheads="1"/>
            </p:cNvSpPr>
            <p:nvPr/>
          </p:nvSpPr>
          <p:spPr bwMode="auto">
            <a:xfrm>
              <a:off x="4625" y="3303"/>
              <a:ext cx="480" cy="144"/>
            </a:xfrm>
            <a:prstGeom prst="ellipse">
              <a:avLst/>
            </a:prstGeom>
            <a:solidFill>
              <a:srgbClr val="3333FF"/>
            </a:solidFill>
            <a:ln w="28575">
              <a:solidFill>
                <a:schemeClr val="tx1"/>
              </a:solidFill>
              <a:round/>
              <a:headEnd/>
              <a:tailEnd/>
            </a:ln>
            <a:effectLst/>
          </p:spPr>
          <p:txBody>
            <a:bodyPr wrap="none" anchor="ctr"/>
            <a:lstStyle/>
            <a:p>
              <a:endParaRPr lang="en-US"/>
            </a:p>
          </p:txBody>
        </p:sp>
        <p:sp>
          <p:nvSpPr>
            <p:cNvPr id="302107" name="Oval 27"/>
            <p:cNvSpPr>
              <a:spLocks noChangeArrowheads="1"/>
            </p:cNvSpPr>
            <p:nvPr/>
          </p:nvSpPr>
          <p:spPr bwMode="auto">
            <a:xfrm>
              <a:off x="4625" y="3687"/>
              <a:ext cx="480" cy="144"/>
            </a:xfrm>
            <a:prstGeom prst="ellipse">
              <a:avLst/>
            </a:prstGeom>
            <a:solidFill>
              <a:srgbClr val="3333FF"/>
            </a:solidFill>
            <a:ln w="28575">
              <a:solidFill>
                <a:schemeClr val="tx1"/>
              </a:solidFill>
              <a:round/>
              <a:headEnd/>
              <a:tailEnd/>
            </a:ln>
            <a:effectLst/>
          </p:spPr>
          <p:txBody>
            <a:bodyPr wrap="none" anchor="ctr"/>
            <a:lstStyle/>
            <a:p>
              <a:endParaRPr lang="en-US"/>
            </a:p>
          </p:txBody>
        </p:sp>
        <p:sp>
          <p:nvSpPr>
            <p:cNvPr id="302108" name="Line 28"/>
            <p:cNvSpPr>
              <a:spLocks noChangeShapeType="1"/>
            </p:cNvSpPr>
            <p:nvPr/>
          </p:nvSpPr>
          <p:spPr bwMode="auto">
            <a:xfrm>
              <a:off x="4625" y="3381"/>
              <a:ext cx="0" cy="384"/>
            </a:xfrm>
            <a:prstGeom prst="line">
              <a:avLst/>
            </a:prstGeom>
            <a:noFill/>
            <a:ln w="28575">
              <a:solidFill>
                <a:schemeClr val="tx1"/>
              </a:solidFill>
              <a:round/>
              <a:headEnd/>
              <a:tailEnd/>
            </a:ln>
            <a:effectLst/>
          </p:spPr>
          <p:txBody>
            <a:bodyPr/>
            <a:lstStyle/>
            <a:p>
              <a:endParaRPr lang="en-US"/>
            </a:p>
          </p:txBody>
        </p:sp>
        <p:sp>
          <p:nvSpPr>
            <p:cNvPr id="302109" name="Line 29"/>
            <p:cNvSpPr>
              <a:spLocks noChangeShapeType="1"/>
            </p:cNvSpPr>
            <p:nvPr/>
          </p:nvSpPr>
          <p:spPr bwMode="auto">
            <a:xfrm>
              <a:off x="5105" y="3381"/>
              <a:ext cx="0" cy="384"/>
            </a:xfrm>
            <a:prstGeom prst="line">
              <a:avLst/>
            </a:prstGeom>
            <a:noFill/>
            <a:ln w="28575">
              <a:solidFill>
                <a:schemeClr val="tx1"/>
              </a:solidFill>
              <a:round/>
              <a:headEnd/>
              <a:tailEnd/>
            </a:ln>
            <a:effectLst/>
          </p:spPr>
          <p:txBody>
            <a:bodyPr/>
            <a:lstStyle/>
            <a:p>
              <a:endParaRPr lang="en-US"/>
            </a:p>
          </p:txBody>
        </p:sp>
        <p:sp>
          <p:nvSpPr>
            <p:cNvPr id="302110" name="Line 30"/>
            <p:cNvSpPr>
              <a:spLocks noChangeShapeType="1"/>
            </p:cNvSpPr>
            <p:nvPr/>
          </p:nvSpPr>
          <p:spPr bwMode="auto">
            <a:xfrm>
              <a:off x="4485" y="2215"/>
              <a:ext cx="263" cy="402"/>
            </a:xfrm>
            <a:prstGeom prst="line">
              <a:avLst/>
            </a:prstGeom>
            <a:noFill/>
            <a:ln w="28575">
              <a:solidFill>
                <a:schemeClr val="tx1"/>
              </a:solidFill>
              <a:round/>
              <a:headEnd/>
              <a:tailEnd type="triangle" w="med" len="med"/>
            </a:ln>
            <a:effectLst/>
          </p:spPr>
          <p:txBody>
            <a:bodyPr/>
            <a:lstStyle/>
            <a:p>
              <a:endParaRPr lang="en-US"/>
            </a:p>
          </p:txBody>
        </p:sp>
        <p:sp>
          <p:nvSpPr>
            <p:cNvPr id="302111" name="Line 31"/>
            <p:cNvSpPr>
              <a:spLocks noChangeShapeType="1"/>
            </p:cNvSpPr>
            <p:nvPr/>
          </p:nvSpPr>
          <p:spPr bwMode="auto">
            <a:xfrm flipV="1">
              <a:off x="4982" y="2215"/>
              <a:ext cx="256" cy="402"/>
            </a:xfrm>
            <a:prstGeom prst="line">
              <a:avLst/>
            </a:prstGeom>
            <a:noFill/>
            <a:ln w="28575">
              <a:solidFill>
                <a:schemeClr val="tx1"/>
              </a:solidFill>
              <a:round/>
              <a:headEnd/>
              <a:tailEnd type="triangle" w="med" len="med"/>
            </a:ln>
            <a:effectLst/>
          </p:spPr>
          <p:txBody>
            <a:bodyPr/>
            <a:lstStyle/>
            <a:p>
              <a:endParaRPr lang="en-US"/>
            </a:p>
          </p:txBody>
        </p:sp>
        <p:sp>
          <p:nvSpPr>
            <p:cNvPr id="302112" name="Text Box 32"/>
            <p:cNvSpPr txBox="1">
              <a:spLocks noChangeArrowheads="1"/>
            </p:cNvSpPr>
            <p:nvPr/>
          </p:nvSpPr>
          <p:spPr bwMode="auto">
            <a:xfrm>
              <a:off x="4628" y="2617"/>
              <a:ext cx="474" cy="294"/>
            </a:xfrm>
            <a:prstGeom prst="rect">
              <a:avLst/>
            </a:prstGeom>
            <a:solidFill>
              <a:srgbClr val="3333FF"/>
            </a:solidFill>
            <a:ln w="28575">
              <a:solidFill>
                <a:schemeClr val="tx1"/>
              </a:solidFill>
              <a:miter lim="800000"/>
              <a:headEnd/>
              <a:tailEnd/>
            </a:ln>
            <a:effectLst/>
          </p:spPr>
          <p:txBody>
            <a:bodyPr wrap="none">
              <a:spAutoFit/>
            </a:bodyPr>
            <a:lstStyle/>
            <a:p>
              <a:pPr algn="ctr"/>
              <a:r>
                <a:rPr lang="en-US" u="none"/>
                <a:t>WM</a:t>
              </a:r>
            </a:p>
          </p:txBody>
        </p:sp>
        <p:sp>
          <p:nvSpPr>
            <p:cNvPr id="302113" name="Line 33"/>
            <p:cNvSpPr>
              <a:spLocks noChangeShapeType="1"/>
            </p:cNvSpPr>
            <p:nvPr/>
          </p:nvSpPr>
          <p:spPr bwMode="auto">
            <a:xfrm>
              <a:off x="4865" y="2911"/>
              <a:ext cx="0" cy="392"/>
            </a:xfrm>
            <a:prstGeom prst="line">
              <a:avLst/>
            </a:prstGeom>
            <a:noFill/>
            <a:ln w="28575">
              <a:solidFill>
                <a:schemeClr val="tx1"/>
              </a:solidFill>
              <a:round/>
              <a:headEnd type="triangle" w="med" len="med"/>
              <a:tailEnd type="triangle" w="med" len="med"/>
            </a:ln>
            <a:effectLst/>
          </p:spPr>
          <p:txBody>
            <a:bodyPr/>
            <a:lstStyle/>
            <a:p>
              <a:endParaRPr lang="en-US"/>
            </a:p>
          </p:txBody>
        </p:sp>
      </p:grpSp>
    </p:spTree>
    <p:extLst>
      <p:ext uri="{BB962C8B-B14F-4D97-AF65-F5344CB8AC3E}">
        <p14:creationId xmlns:p14="http://schemas.microsoft.com/office/powerpoint/2010/main" val="199380943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2116"/>
                                        </p:tgtEl>
                                        <p:attrNameLst>
                                          <p:attrName>style.visibility</p:attrName>
                                        </p:attrNameLst>
                                      </p:cBhvr>
                                      <p:to>
                                        <p:strVal val="visible"/>
                                      </p:to>
                                    </p:set>
                                    <p:animEffect transition="in" filter="dissolve">
                                      <p:cBhvr>
                                        <p:cTn id="7" dur="500"/>
                                        <p:tgtEl>
                                          <p:spTgt spid="3021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2098"/>
                                        </p:tgtEl>
                                        <p:attrNameLst>
                                          <p:attrName>style.visibility</p:attrName>
                                        </p:attrNameLst>
                                      </p:cBhvr>
                                      <p:to>
                                        <p:strVal val="visible"/>
                                      </p:to>
                                    </p:set>
                                    <p:animEffect transition="in" filter="wipe(up)">
                                      <p:cBhvr>
                                        <p:cTn id="12" dur="500"/>
                                        <p:tgtEl>
                                          <p:spTgt spid="302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9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Wrapper Method Problems</a:t>
            </a:r>
            <a:endParaRPr lang="en-US" dirty="0"/>
          </a:p>
        </p:txBody>
      </p:sp>
      <p:sp>
        <p:nvSpPr>
          <p:cNvPr id="3" name="Content Placeholder 2"/>
          <p:cNvSpPr>
            <a:spLocks noGrp="1"/>
          </p:cNvSpPr>
          <p:nvPr>
            <p:ph idx="1"/>
          </p:nvPr>
        </p:nvSpPr>
        <p:spPr>
          <a:xfrm>
            <a:off x="95416" y="930166"/>
            <a:ext cx="8985519" cy="2350244"/>
          </a:xfrm>
        </p:spPr>
        <p:txBody>
          <a:bodyPr/>
          <a:lstStyle/>
          <a:p>
            <a:r>
              <a:rPr lang="en-US" dirty="0" smtClean="0"/>
              <a:t> </a:t>
            </a:r>
            <a:r>
              <a:rPr lang="en-US" dirty="0" smtClean="0">
                <a:solidFill>
                  <a:srgbClr val="FFFF00"/>
                </a:solidFill>
              </a:rPr>
              <a:t>Slow</a:t>
            </a:r>
            <a:r>
              <a:rPr lang="en-US" dirty="0" smtClean="0"/>
              <a:t> – everything is a file in plain text</a:t>
            </a:r>
          </a:p>
          <a:p>
            <a:r>
              <a:rPr lang="en-US" dirty="0" smtClean="0"/>
              <a:t> </a:t>
            </a:r>
            <a:r>
              <a:rPr lang="en-US" dirty="0" smtClean="0">
                <a:solidFill>
                  <a:srgbClr val="FFFF00"/>
                </a:solidFill>
              </a:rPr>
              <a:t>Sharing</a:t>
            </a:r>
            <a:r>
              <a:rPr lang="en-US" dirty="0" smtClean="0"/>
              <a:t> – Developers of P1 and P2 must agree to share source of WM</a:t>
            </a:r>
          </a:p>
          <a:p>
            <a:r>
              <a:rPr lang="en-US" dirty="0" smtClean="0"/>
              <a:t> </a:t>
            </a:r>
            <a:r>
              <a:rPr lang="en-US" dirty="0" smtClean="0">
                <a:solidFill>
                  <a:srgbClr val="FFFF00"/>
                </a:solidFill>
              </a:rPr>
              <a:t>Maintenance</a:t>
            </a:r>
            <a:r>
              <a:rPr lang="en-US" dirty="0" smtClean="0"/>
              <a:t> – Who has control of WM?</a:t>
            </a:r>
          </a:p>
        </p:txBody>
      </p:sp>
      <p:sp>
        <p:nvSpPr>
          <p:cNvPr id="4" name="Date Placeholder 3"/>
          <p:cNvSpPr>
            <a:spLocks noGrp="1"/>
          </p:cNvSpPr>
          <p:nvPr>
            <p:ph type="dt" sz="half" idx="10"/>
          </p:nvPr>
        </p:nvSpPr>
        <p:spPr/>
        <p:txBody>
          <a:bodyPr/>
          <a:lstStyle/>
          <a:p>
            <a:fld id="{CD43C34E-8257-4DE9-ADE8-EED13420D865}" type="datetime3">
              <a:rPr lang="en-US" smtClean="0"/>
              <a:pPr/>
              <a:t>19 November 2014</a:t>
            </a:fld>
            <a:endParaRPr lang="en-US"/>
          </a:p>
        </p:txBody>
      </p:sp>
      <p:sp>
        <p:nvSpPr>
          <p:cNvPr id="5" name="Footer Placeholder 4"/>
          <p:cNvSpPr>
            <a:spLocks noGrp="1"/>
          </p:cNvSpPr>
          <p:nvPr>
            <p:ph type="ftr" sz="quarter" idx="11"/>
          </p:nvPr>
        </p:nvSpPr>
        <p:spPr/>
        <p:txBody>
          <a:bodyPr/>
          <a:lstStyle/>
          <a:p>
            <a:r>
              <a:rPr lang="en-US" smtClean="0"/>
              <a:t>©  Offutt, 2011</a:t>
            </a:r>
            <a:endParaRPr lang="en-US"/>
          </a:p>
        </p:txBody>
      </p:sp>
      <p:sp>
        <p:nvSpPr>
          <p:cNvPr id="6" name="Slide Number Placeholder 5"/>
          <p:cNvSpPr>
            <a:spLocks noGrp="1"/>
          </p:cNvSpPr>
          <p:nvPr>
            <p:ph type="sldNum" sz="quarter" idx="12"/>
          </p:nvPr>
        </p:nvSpPr>
        <p:spPr/>
        <p:txBody>
          <a:bodyPr/>
          <a:lstStyle/>
          <a:p>
            <a:fld id="{E6F519E7-5727-4165-8EAF-2C027076122F}" type="slidenum">
              <a:rPr lang="en-US" smtClean="0"/>
              <a:pPr/>
              <a:t>7</a:t>
            </a:fld>
            <a:endParaRPr lang="en-US"/>
          </a:p>
        </p:txBody>
      </p:sp>
      <p:sp>
        <p:nvSpPr>
          <p:cNvPr id="8" name="Rectangle 3"/>
          <p:cNvSpPr txBox="1">
            <a:spLocks noChangeArrowheads="1"/>
          </p:cNvSpPr>
          <p:nvPr/>
        </p:nvSpPr>
        <p:spPr bwMode="auto">
          <a:xfrm>
            <a:off x="95416" y="2819400"/>
            <a:ext cx="8985518" cy="2541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tx1"/>
                </a:solidFill>
                <a:effectLst/>
                <a:uLnTx/>
                <a:uFillTx/>
                <a:latin typeface="Gill Sans MT"/>
              </a:rPr>
              <a:t> </a:t>
            </a:r>
            <a:r>
              <a:rPr kumimoji="0" lang="en-US" sz="2800" b="0" i="0" u="none" strike="noStrike" kern="0" cap="none" spc="0" normalizeH="0" baseline="0" noProof="0" dirty="0" smtClean="0">
                <a:ln>
                  <a:noFill/>
                </a:ln>
                <a:solidFill>
                  <a:srgbClr val="FFFF00"/>
                </a:solidFill>
                <a:effectLst/>
                <a:uLnTx/>
                <a:uFillTx/>
                <a:latin typeface="Gill Sans MT"/>
              </a:rPr>
              <a:t>Solution</a:t>
            </a:r>
            <a:r>
              <a:rPr kumimoji="0" lang="en-US" sz="2800" b="0" i="0" u="none" strike="noStrike" kern="0" cap="none" spc="0" normalizeH="0" baseline="0" noProof="0" dirty="0" smtClean="0">
                <a:ln>
                  <a:noFill/>
                </a:ln>
                <a:solidFill>
                  <a:schemeClr val="tx1"/>
                </a:solidFill>
                <a:effectLst/>
                <a:uLnTx/>
                <a:uFillTx/>
                <a:latin typeface="Gill Sans MT"/>
              </a:rPr>
              <a:t> – data sharing that is :</a:t>
            </a:r>
          </a:p>
          <a:p>
            <a:pPr marL="742950" lvl="1" indent="-285750">
              <a:spcBef>
                <a:spcPct val="20000"/>
              </a:spcBef>
              <a:buFontTx/>
              <a:buChar char="–"/>
              <a:defRPr/>
            </a:pPr>
            <a:r>
              <a:rPr kumimoji="0" lang="en-US" sz="2400" b="0" i="0" u="none" strike="noStrike" kern="0" cap="none" spc="0" normalizeH="0" baseline="0" noProof="0" dirty="0" smtClean="0">
                <a:ln>
                  <a:noFill/>
                </a:ln>
                <a:solidFill>
                  <a:schemeClr val="tx1"/>
                </a:solidFill>
                <a:effectLst/>
                <a:uLnTx/>
                <a:uFillTx/>
                <a:latin typeface="Gill Sans MT"/>
              </a:rPr>
              <a:t>Independent of </a:t>
            </a:r>
            <a:r>
              <a:rPr lang="en-US" sz="2400" kern="0" dirty="0" smtClean="0">
                <a:solidFill>
                  <a:srgbClr val="FFFF00"/>
                </a:solidFill>
                <a:latin typeface="Gill Sans MT"/>
              </a:rPr>
              <a:t>applications</a:t>
            </a:r>
            <a:endParaRPr lang="en-US" sz="2400" kern="0" dirty="0">
              <a:solidFill>
                <a:srgbClr val="FFFF00"/>
              </a:solidFill>
              <a:latin typeface="Gill Sans MT"/>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Gill Sans MT"/>
              </a:rPr>
              <a:t>Independent of </a:t>
            </a:r>
            <a:r>
              <a:rPr kumimoji="0" lang="en-US" sz="2400" b="0" i="0" u="none" strike="noStrike" kern="0" cap="none" spc="0" normalizeH="0" baseline="0" noProof="0" dirty="0" smtClean="0">
                <a:ln>
                  <a:noFill/>
                </a:ln>
                <a:solidFill>
                  <a:srgbClr val="FFFF00"/>
                </a:solidFill>
                <a:effectLst/>
                <a:uLnTx/>
                <a:uFillTx/>
                <a:latin typeface="Gill Sans MT"/>
              </a:rPr>
              <a:t>type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Gill Sans MT"/>
              </a:rPr>
              <a:t>Self </a:t>
            </a:r>
            <a:r>
              <a:rPr kumimoji="0" lang="en-US" sz="2400" b="0" i="0" u="none" strike="noStrike" kern="0" cap="none" spc="0" normalizeH="0" baseline="0" noProof="0" dirty="0" smtClean="0">
                <a:ln>
                  <a:noFill/>
                </a:ln>
                <a:solidFill>
                  <a:srgbClr val="FFFF00"/>
                </a:solidFill>
                <a:effectLst/>
                <a:uLnTx/>
                <a:uFillTx/>
                <a:latin typeface="Gill Sans MT"/>
              </a:rPr>
              <a:t>documenting</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Gill Sans MT"/>
              </a:rPr>
              <a:t>Easy to understand </a:t>
            </a:r>
            <a:r>
              <a:rPr kumimoji="0" lang="en-US" sz="2400" b="0" i="0" u="none" strike="noStrike" kern="0" cap="none" spc="0" normalizeH="0" baseline="0" noProof="0" dirty="0" smtClean="0">
                <a:ln>
                  <a:noFill/>
                </a:ln>
                <a:solidFill>
                  <a:srgbClr val="FFFF00"/>
                </a:solidFill>
                <a:effectLst/>
                <a:uLnTx/>
                <a:uFillTx/>
                <a:latin typeface="Gill Sans MT"/>
              </a:rPr>
              <a:t>format</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Gill Sans MT"/>
              </a:rPr>
              <a:t>Especially important for </a:t>
            </a:r>
            <a:r>
              <a:rPr kumimoji="0" lang="en-US" sz="2400" b="0" i="0" u="none" strike="noStrike" kern="0" cap="none" spc="0" normalizeH="0" baseline="0" noProof="0" dirty="0" smtClean="0">
                <a:ln>
                  <a:noFill/>
                </a:ln>
                <a:solidFill>
                  <a:srgbClr val="FFFF00"/>
                </a:solidFill>
                <a:effectLst/>
                <a:uLnTx/>
                <a:uFillTx/>
                <a:latin typeface="Gill Sans MT"/>
              </a:rPr>
              <a:t>web</a:t>
            </a:r>
            <a:endParaRPr kumimoji="0" lang="en-US" sz="2400" b="0" i="0" u="none" strike="noStrike" kern="0" cap="none" spc="0" normalizeH="0" baseline="0" noProof="0" dirty="0">
              <a:ln>
                <a:noFill/>
              </a:ln>
              <a:solidFill>
                <a:srgbClr val="FFFF00"/>
              </a:solidFill>
              <a:effectLst/>
              <a:uLnTx/>
              <a:uFillTx/>
              <a:latin typeface="Gill Sans MT"/>
            </a:endParaRPr>
          </a:p>
        </p:txBody>
      </p:sp>
      <p:grpSp>
        <p:nvGrpSpPr>
          <p:cNvPr id="9" name="Group 6"/>
          <p:cNvGrpSpPr>
            <a:grpSpLocks/>
          </p:cNvGrpSpPr>
          <p:nvPr/>
        </p:nvGrpSpPr>
        <p:grpSpPr bwMode="auto">
          <a:xfrm>
            <a:off x="6553200" y="4649788"/>
            <a:ext cx="1295400" cy="457200"/>
            <a:chOff x="3897" y="3349"/>
            <a:chExt cx="687" cy="288"/>
          </a:xfrm>
        </p:grpSpPr>
        <p:sp>
          <p:nvSpPr>
            <p:cNvPr id="10" name="Rectangle 5"/>
            <p:cNvSpPr>
              <a:spLocks noChangeArrowheads="1"/>
            </p:cNvSpPr>
            <p:nvPr/>
          </p:nvSpPr>
          <p:spPr bwMode="auto">
            <a:xfrm>
              <a:off x="4056" y="3349"/>
              <a:ext cx="528" cy="288"/>
            </a:xfrm>
            <a:prstGeom prst="rect">
              <a:avLst/>
            </a:prstGeom>
            <a:solidFill>
              <a:srgbClr val="3333FF"/>
            </a:solidFill>
            <a:ln w="9525">
              <a:noFill/>
              <a:miter lim="800000"/>
              <a:headEnd/>
              <a:tailEnd/>
            </a:ln>
            <a:effectLst/>
          </p:spPr>
          <p:txBody>
            <a:bodyPr wrap="none" anchor="ctr"/>
            <a:lstStyle/>
            <a:p>
              <a:endParaRPr lang="en-US"/>
            </a:p>
          </p:txBody>
        </p:sp>
        <p:sp>
          <p:nvSpPr>
            <p:cNvPr id="11" name="Text Box 4"/>
            <p:cNvSpPr txBox="1">
              <a:spLocks noChangeArrowheads="1"/>
            </p:cNvSpPr>
            <p:nvPr/>
          </p:nvSpPr>
          <p:spPr bwMode="auto">
            <a:xfrm>
              <a:off x="3897" y="3349"/>
              <a:ext cx="687" cy="288"/>
            </a:xfrm>
            <a:prstGeom prst="rect">
              <a:avLst/>
            </a:prstGeom>
            <a:noFill/>
            <a:ln w="9525">
              <a:noFill/>
              <a:miter lim="800000"/>
              <a:headEnd/>
              <a:tailEnd/>
            </a:ln>
            <a:effectLst/>
          </p:spPr>
          <p:txBody>
            <a:bodyPr wrap="none">
              <a:spAutoFit/>
            </a:bodyPr>
            <a:lstStyle/>
            <a:p>
              <a:r>
                <a:rPr lang="en-US" u="none" dirty="0"/>
                <a:t>– </a:t>
              </a:r>
              <a:r>
                <a:rPr lang="en-US" u="none" dirty="0">
                  <a:solidFill>
                    <a:srgbClr val="FFFF00"/>
                  </a:solidFill>
                </a:rPr>
                <a:t>XML</a:t>
              </a:r>
            </a:p>
          </p:txBody>
        </p:sp>
      </p:grpSp>
    </p:spTree>
    <p:extLst>
      <p:ext uri="{BB962C8B-B14F-4D97-AF65-F5344CB8AC3E}">
        <p14:creationId xmlns:p14="http://schemas.microsoft.com/office/powerpoint/2010/main" val="375546487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fld id="{5C7EDDC9-ECA9-44E1-9CCA-9CF569C71A00}" type="datetime3">
              <a:rPr lang="en-US" smtClean="0"/>
              <a:pPr/>
              <a:t>19 November 2014</a:t>
            </a:fld>
            <a:endParaRPr lang="en-US"/>
          </a:p>
        </p:txBody>
      </p:sp>
      <p:sp>
        <p:nvSpPr>
          <p:cNvPr id="31" name="Footer Placeholder 4"/>
          <p:cNvSpPr>
            <a:spLocks noGrp="1"/>
          </p:cNvSpPr>
          <p:nvPr>
            <p:ph type="ftr" sz="quarter" idx="11"/>
          </p:nvPr>
        </p:nvSpPr>
        <p:spPr/>
        <p:txBody>
          <a:bodyPr/>
          <a:lstStyle/>
          <a:p>
            <a:r>
              <a:rPr lang="en-US" smtClean="0"/>
              <a:t>©  Offutt, 2011</a:t>
            </a:r>
            <a:endParaRPr lang="en-US"/>
          </a:p>
        </p:txBody>
      </p:sp>
      <p:sp>
        <p:nvSpPr>
          <p:cNvPr id="32" name="Slide Number Placeholder 5"/>
          <p:cNvSpPr>
            <a:spLocks noGrp="1"/>
          </p:cNvSpPr>
          <p:nvPr>
            <p:ph type="sldNum" sz="quarter" idx="12"/>
          </p:nvPr>
        </p:nvSpPr>
        <p:spPr/>
        <p:txBody>
          <a:bodyPr/>
          <a:lstStyle/>
          <a:p>
            <a:fld id="{3AFBECB0-DFC5-4D70-B52B-BE39D229FB11}" type="slidenum">
              <a:rPr lang="en-US"/>
              <a:pPr/>
              <a:t>8</a:t>
            </a:fld>
            <a:endParaRPr lang="en-US"/>
          </a:p>
        </p:txBody>
      </p:sp>
      <p:sp>
        <p:nvSpPr>
          <p:cNvPr id="305154" name="Rectangle 2"/>
          <p:cNvSpPr>
            <a:spLocks noGrp="1" noChangeArrowheads="1"/>
          </p:cNvSpPr>
          <p:nvPr>
            <p:ph type="title"/>
          </p:nvPr>
        </p:nvSpPr>
        <p:spPr/>
        <p:txBody>
          <a:bodyPr/>
          <a:lstStyle/>
          <a:p>
            <a:r>
              <a:rPr lang="en-US"/>
              <a:t>Passing Data – 21</a:t>
            </a:r>
            <a:r>
              <a:rPr lang="en-US" baseline="30000"/>
              <a:t>st</a:t>
            </a:r>
            <a:r>
              <a:rPr lang="en-US"/>
              <a:t> Century</a:t>
            </a:r>
          </a:p>
        </p:txBody>
      </p:sp>
      <p:sp>
        <p:nvSpPr>
          <p:cNvPr id="305155" name="Rectangle 3"/>
          <p:cNvSpPr>
            <a:spLocks noGrp="1" noChangeArrowheads="1"/>
          </p:cNvSpPr>
          <p:nvPr>
            <p:ph type="body" idx="1"/>
          </p:nvPr>
        </p:nvSpPr>
        <p:spPr>
          <a:xfrm>
            <a:off x="265113" y="838200"/>
            <a:ext cx="8615362" cy="1227138"/>
          </a:xfrm>
        </p:spPr>
        <p:txBody>
          <a:bodyPr/>
          <a:lstStyle/>
          <a:p>
            <a:r>
              <a:rPr lang="en-US" dirty="0"/>
              <a:t>Data is passed </a:t>
            </a:r>
            <a:r>
              <a:rPr lang="en-US" dirty="0">
                <a:solidFill>
                  <a:srgbClr val="FFFF00"/>
                </a:solidFill>
              </a:rPr>
              <a:t>directly</a:t>
            </a:r>
            <a:r>
              <a:rPr lang="en-US" dirty="0"/>
              <a:t> between components</a:t>
            </a:r>
          </a:p>
          <a:p>
            <a:r>
              <a:rPr lang="en-US" dirty="0"/>
              <a:t>XML allows for </a:t>
            </a:r>
            <a:r>
              <a:rPr lang="en-US" dirty="0">
                <a:solidFill>
                  <a:srgbClr val="FFFF00"/>
                </a:solidFill>
              </a:rPr>
              <a:t>self-documenting</a:t>
            </a:r>
            <a:r>
              <a:rPr lang="en-US" dirty="0"/>
              <a:t> data</a:t>
            </a:r>
          </a:p>
        </p:txBody>
      </p:sp>
      <p:sp>
        <p:nvSpPr>
          <p:cNvPr id="305156" name="Rectangle 4"/>
          <p:cNvSpPr>
            <a:spLocks noChangeArrowheads="1"/>
          </p:cNvSpPr>
          <p:nvPr/>
        </p:nvSpPr>
        <p:spPr bwMode="auto">
          <a:xfrm>
            <a:off x="2857501" y="1905000"/>
            <a:ext cx="6223433" cy="3390900"/>
          </a:xfrm>
          <a:prstGeom prst="rect">
            <a:avLst/>
          </a:prstGeom>
          <a:noFill/>
          <a:ln w="9525">
            <a:noFill/>
            <a:miter lim="800000"/>
            <a:headEnd/>
            <a:tailEnd/>
          </a:ln>
          <a:effectLst/>
        </p:spPr>
        <p:txBody>
          <a:bodyPr/>
          <a:lstStyle/>
          <a:p>
            <a:pPr marL="342900" indent="-342900">
              <a:spcBef>
                <a:spcPct val="20000"/>
              </a:spcBef>
              <a:buFontTx/>
              <a:buChar char="•"/>
            </a:pPr>
            <a:r>
              <a:rPr lang="en-US" sz="2800" u="none" dirty="0">
                <a:latin typeface="Gill Sans MT"/>
              </a:rPr>
              <a:t>P1, P2 and P3 can see the </a:t>
            </a:r>
            <a:r>
              <a:rPr lang="en-US" sz="2800" u="none" dirty="0">
                <a:solidFill>
                  <a:srgbClr val="FFFF00"/>
                </a:solidFill>
                <a:latin typeface="Gill Sans MT"/>
              </a:rPr>
              <a:t>format</a:t>
            </a:r>
            <a:r>
              <a:rPr lang="en-US" sz="2800" u="none" dirty="0">
                <a:latin typeface="Gill Sans MT"/>
              </a:rPr>
              <a:t>, </a:t>
            </a:r>
            <a:r>
              <a:rPr lang="en-US" sz="2800" u="none" dirty="0">
                <a:solidFill>
                  <a:srgbClr val="FFFF00"/>
                </a:solidFill>
                <a:latin typeface="Gill Sans MT"/>
              </a:rPr>
              <a:t>contents</a:t>
            </a:r>
            <a:r>
              <a:rPr lang="en-US" sz="2800" u="none" dirty="0">
                <a:latin typeface="Gill Sans MT"/>
              </a:rPr>
              <a:t>, and </a:t>
            </a:r>
            <a:r>
              <a:rPr lang="en-US" sz="2800" u="none" dirty="0">
                <a:solidFill>
                  <a:srgbClr val="FFFF00"/>
                </a:solidFill>
                <a:latin typeface="Gill Sans MT"/>
              </a:rPr>
              <a:t>structure</a:t>
            </a:r>
            <a:r>
              <a:rPr lang="en-US" sz="2800" u="none" dirty="0">
                <a:latin typeface="Gill Sans MT"/>
              </a:rPr>
              <a:t> of the data</a:t>
            </a:r>
          </a:p>
          <a:p>
            <a:pPr marL="342900" indent="-342900">
              <a:spcBef>
                <a:spcPct val="20000"/>
              </a:spcBef>
              <a:buFontTx/>
              <a:buChar char="•"/>
            </a:pPr>
            <a:r>
              <a:rPr lang="en-US" sz="2800" u="none" dirty="0">
                <a:solidFill>
                  <a:srgbClr val="FFFF00"/>
                </a:solidFill>
                <a:latin typeface="Gill Sans MT"/>
              </a:rPr>
              <a:t>Free parsers</a:t>
            </a:r>
            <a:r>
              <a:rPr lang="en-US" sz="2800" u="none" dirty="0">
                <a:latin typeface="Gill Sans MT"/>
              </a:rPr>
              <a:t> are available to put XML messages into a standard format</a:t>
            </a:r>
          </a:p>
          <a:p>
            <a:pPr marL="342900" indent="-342900">
              <a:spcBef>
                <a:spcPct val="20000"/>
              </a:spcBef>
              <a:buFontTx/>
              <a:buChar char="•"/>
            </a:pPr>
            <a:r>
              <a:rPr lang="en-US" sz="2800" u="none" dirty="0">
                <a:latin typeface="Gill Sans MT"/>
              </a:rPr>
              <a:t>Information about type and format is readily </a:t>
            </a:r>
            <a:r>
              <a:rPr lang="en-US" sz="2800" u="none" dirty="0">
                <a:solidFill>
                  <a:srgbClr val="FFFF00"/>
                </a:solidFill>
                <a:latin typeface="Gill Sans MT"/>
              </a:rPr>
              <a:t>available</a:t>
            </a:r>
            <a:endParaRPr lang="en-US" u="none" dirty="0">
              <a:solidFill>
                <a:srgbClr val="FFFF00"/>
              </a:solidFill>
              <a:latin typeface="Gill Sans MT"/>
            </a:endParaRPr>
          </a:p>
        </p:txBody>
      </p:sp>
      <p:grpSp>
        <p:nvGrpSpPr>
          <p:cNvPr id="305214" name="Group 62"/>
          <p:cNvGrpSpPr>
            <a:grpSpLocks/>
          </p:cNvGrpSpPr>
          <p:nvPr/>
        </p:nvGrpSpPr>
        <p:grpSpPr bwMode="auto">
          <a:xfrm>
            <a:off x="152400" y="2141538"/>
            <a:ext cx="2616201" cy="3054350"/>
            <a:chOff x="152" y="1781"/>
            <a:chExt cx="1648" cy="1924"/>
          </a:xfrm>
        </p:grpSpPr>
        <p:sp>
          <p:nvSpPr>
            <p:cNvPr id="305186" name="Rectangle 34"/>
            <p:cNvSpPr>
              <a:spLocks noChangeArrowheads="1"/>
            </p:cNvSpPr>
            <p:nvPr/>
          </p:nvSpPr>
          <p:spPr bwMode="auto">
            <a:xfrm>
              <a:off x="152" y="1781"/>
              <a:ext cx="1600" cy="1924"/>
            </a:xfrm>
            <a:prstGeom prst="rect">
              <a:avLst/>
            </a:prstGeom>
            <a:solidFill>
              <a:srgbClr val="0000CC"/>
            </a:solidFill>
            <a:ln w="28575">
              <a:solidFill>
                <a:schemeClr val="tx1"/>
              </a:solidFill>
              <a:miter lim="800000"/>
              <a:headEnd/>
              <a:tailEnd/>
            </a:ln>
            <a:effectLst/>
          </p:spPr>
          <p:txBody>
            <a:bodyPr wrap="none" anchor="ctr"/>
            <a:lstStyle/>
            <a:p>
              <a:endParaRPr lang="en-US"/>
            </a:p>
          </p:txBody>
        </p:sp>
        <p:sp>
          <p:nvSpPr>
            <p:cNvPr id="305212" name="Rectangle 60"/>
            <p:cNvSpPr>
              <a:spLocks noChangeArrowheads="1"/>
            </p:cNvSpPr>
            <p:nvPr/>
          </p:nvSpPr>
          <p:spPr bwMode="auto">
            <a:xfrm>
              <a:off x="651" y="2959"/>
              <a:ext cx="480" cy="541"/>
            </a:xfrm>
            <a:prstGeom prst="rect">
              <a:avLst/>
            </a:prstGeom>
            <a:solidFill>
              <a:srgbClr val="3333FF"/>
            </a:solidFill>
            <a:ln w="28575">
              <a:solidFill>
                <a:schemeClr val="tx1"/>
              </a:solidFill>
              <a:miter lim="800000"/>
              <a:headEnd/>
              <a:tailEnd/>
            </a:ln>
            <a:effectLst/>
          </p:spPr>
          <p:txBody>
            <a:bodyPr wrap="none" anchor="ctr"/>
            <a:lstStyle/>
            <a:p>
              <a:endParaRPr lang="en-US"/>
            </a:p>
          </p:txBody>
        </p:sp>
        <p:sp>
          <p:nvSpPr>
            <p:cNvPr id="305213" name="Rectangle 61"/>
            <p:cNvSpPr>
              <a:spLocks noChangeArrowheads="1"/>
            </p:cNvSpPr>
            <p:nvPr/>
          </p:nvSpPr>
          <p:spPr bwMode="auto">
            <a:xfrm>
              <a:off x="1242" y="2789"/>
              <a:ext cx="385" cy="326"/>
            </a:xfrm>
            <a:prstGeom prst="rect">
              <a:avLst/>
            </a:prstGeom>
            <a:solidFill>
              <a:srgbClr val="3333FF"/>
            </a:solidFill>
            <a:ln w="28575">
              <a:solidFill>
                <a:schemeClr val="tx1"/>
              </a:solidFill>
              <a:miter lim="800000"/>
              <a:headEnd/>
              <a:tailEnd/>
            </a:ln>
            <a:effectLst/>
          </p:spPr>
          <p:txBody>
            <a:bodyPr wrap="none" anchor="ctr"/>
            <a:lstStyle/>
            <a:p>
              <a:endParaRPr lang="en-US"/>
            </a:p>
          </p:txBody>
        </p:sp>
        <p:sp>
          <p:nvSpPr>
            <p:cNvPr id="305189" name="Text Box 37"/>
            <p:cNvSpPr txBox="1">
              <a:spLocks noChangeArrowheads="1"/>
            </p:cNvSpPr>
            <p:nvPr/>
          </p:nvSpPr>
          <p:spPr bwMode="auto">
            <a:xfrm>
              <a:off x="1071" y="2784"/>
              <a:ext cx="729" cy="291"/>
            </a:xfrm>
            <a:prstGeom prst="rect">
              <a:avLst/>
            </a:prstGeom>
            <a:noFill/>
            <a:ln w="28575">
              <a:noFill/>
              <a:miter lim="800000"/>
              <a:headEnd/>
              <a:tailEnd/>
            </a:ln>
            <a:effectLst/>
          </p:spPr>
          <p:txBody>
            <a:bodyPr wrap="none">
              <a:spAutoFit/>
            </a:bodyPr>
            <a:lstStyle/>
            <a:p>
              <a:pPr algn="ctr"/>
              <a:r>
                <a:rPr lang="en-US" sz="2400" u="none" dirty="0" smtClean="0"/>
                <a:t>Schema</a:t>
              </a:r>
              <a:endParaRPr lang="en-US" u="none" dirty="0"/>
            </a:p>
          </p:txBody>
        </p:sp>
        <p:sp>
          <p:nvSpPr>
            <p:cNvPr id="305190" name="Oval 38"/>
            <p:cNvSpPr>
              <a:spLocks noChangeArrowheads="1"/>
            </p:cNvSpPr>
            <p:nvPr/>
          </p:nvSpPr>
          <p:spPr bwMode="auto">
            <a:xfrm>
              <a:off x="1242" y="2723"/>
              <a:ext cx="385" cy="123"/>
            </a:xfrm>
            <a:prstGeom prst="ellipse">
              <a:avLst/>
            </a:prstGeom>
            <a:solidFill>
              <a:srgbClr val="3333FF"/>
            </a:solidFill>
            <a:ln w="28575">
              <a:solidFill>
                <a:schemeClr val="tx1"/>
              </a:solidFill>
              <a:round/>
              <a:headEnd/>
              <a:tailEnd/>
            </a:ln>
            <a:effectLst/>
          </p:spPr>
          <p:txBody>
            <a:bodyPr wrap="none" anchor="ctr"/>
            <a:lstStyle/>
            <a:p>
              <a:endParaRPr lang="en-US"/>
            </a:p>
          </p:txBody>
        </p:sp>
        <p:sp>
          <p:nvSpPr>
            <p:cNvPr id="305191" name="Oval 39"/>
            <p:cNvSpPr>
              <a:spLocks noChangeArrowheads="1"/>
            </p:cNvSpPr>
            <p:nvPr/>
          </p:nvSpPr>
          <p:spPr bwMode="auto">
            <a:xfrm>
              <a:off x="1242" y="3050"/>
              <a:ext cx="385" cy="123"/>
            </a:xfrm>
            <a:prstGeom prst="ellipse">
              <a:avLst/>
            </a:prstGeom>
            <a:solidFill>
              <a:srgbClr val="3333FF"/>
            </a:solidFill>
            <a:ln w="28575">
              <a:solidFill>
                <a:schemeClr val="tx1"/>
              </a:solidFill>
              <a:round/>
              <a:headEnd/>
              <a:tailEnd/>
            </a:ln>
            <a:effectLst/>
          </p:spPr>
          <p:txBody>
            <a:bodyPr wrap="none" anchor="ctr"/>
            <a:lstStyle/>
            <a:p>
              <a:endParaRPr lang="en-US"/>
            </a:p>
          </p:txBody>
        </p:sp>
        <p:sp>
          <p:nvSpPr>
            <p:cNvPr id="305192" name="Line 40"/>
            <p:cNvSpPr>
              <a:spLocks noChangeShapeType="1"/>
            </p:cNvSpPr>
            <p:nvPr/>
          </p:nvSpPr>
          <p:spPr bwMode="auto">
            <a:xfrm>
              <a:off x="1242" y="2789"/>
              <a:ext cx="0" cy="328"/>
            </a:xfrm>
            <a:prstGeom prst="line">
              <a:avLst/>
            </a:prstGeom>
            <a:noFill/>
            <a:ln w="28575">
              <a:solidFill>
                <a:schemeClr val="tx1"/>
              </a:solidFill>
              <a:round/>
              <a:headEnd/>
              <a:tailEnd/>
            </a:ln>
            <a:effectLst/>
          </p:spPr>
          <p:txBody>
            <a:bodyPr/>
            <a:lstStyle/>
            <a:p>
              <a:endParaRPr lang="en-US"/>
            </a:p>
          </p:txBody>
        </p:sp>
        <p:sp>
          <p:nvSpPr>
            <p:cNvPr id="305193" name="Line 41"/>
            <p:cNvSpPr>
              <a:spLocks noChangeShapeType="1"/>
            </p:cNvSpPr>
            <p:nvPr/>
          </p:nvSpPr>
          <p:spPr bwMode="auto">
            <a:xfrm>
              <a:off x="1627" y="2789"/>
              <a:ext cx="0" cy="328"/>
            </a:xfrm>
            <a:prstGeom prst="line">
              <a:avLst/>
            </a:prstGeom>
            <a:noFill/>
            <a:ln w="28575">
              <a:solidFill>
                <a:schemeClr val="tx1"/>
              </a:solidFill>
              <a:round/>
              <a:headEnd/>
              <a:tailEnd/>
            </a:ln>
            <a:effectLst/>
          </p:spPr>
          <p:txBody>
            <a:bodyPr/>
            <a:lstStyle/>
            <a:p>
              <a:endParaRPr lang="en-US"/>
            </a:p>
          </p:txBody>
        </p:sp>
        <p:sp>
          <p:nvSpPr>
            <p:cNvPr id="305195" name="Text Box 43"/>
            <p:cNvSpPr txBox="1">
              <a:spLocks noChangeArrowheads="1"/>
            </p:cNvSpPr>
            <p:nvPr/>
          </p:nvSpPr>
          <p:spPr bwMode="auto">
            <a:xfrm>
              <a:off x="213" y="2047"/>
              <a:ext cx="336" cy="294"/>
            </a:xfrm>
            <a:prstGeom prst="rect">
              <a:avLst/>
            </a:prstGeom>
            <a:solidFill>
              <a:srgbClr val="3333FF"/>
            </a:solidFill>
            <a:ln w="28575">
              <a:solidFill>
                <a:schemeClr val="tx1"/>
              </a:solidFill>
              <a:miter lim="800000"/>
              <a:headEnd/>
              <a:tailEnd/>
            </a:ln>
            <a:effectLst/>
          </p:spPr>
          <p:txBody>
            <a:bodyPr>
              <a:spAutoFit/>
            </a:bodyPr>
            <a:lstStyle/>
            <a:p>
              <a:pPr algn="ctr">
                <a:spcBef>
                  <a:spcPct val="50000"/>
                </a:spcBef>
              </a:pPr>
              <a:r>
                <a:rPr lang="en-US" sz="2400" u="none" dirty="0"/>
                <a:t>P1</a:t>
              </a:r>
            </a:p>
          </p:txBody>
        </p:sp>
        <p:sp>
          <p:nvSpPr>
            <p:cNvPr id="305196" name="Text Box 44"/>
            <p:cNvSpPr txBox="1">
              <a:spLocks noChangeArrowheads="1"/>
            </p:cNvSpPr>
            <p:nvPr/>
          </p:nvSpPr>
          <p:spPr bwMode="auto">
            <a:xfrm>
              <a:off x="723" y="1900"/>
              <a:ext cx="336" cy="294"/>
            </a:xfrm>
            <a:prstGeom prst="rect">
              <a:avLst/>
            </a:prstGeom>
            <a:solidFill>
              <a:srgbClr val="3333FF"/>
            </a:solidFill>
            <a:ln w="28575">
              <a:solidFill>
                <a:schemeClr val="tx1"/>
              </a:solidFill>
              <a:miter lim="800000"/>
              <a:headEnd/>
              <a:tailEnd/>
            </a:ln>
            <a:effectLst/>
          </p:spPr>
          <p:txBody>
            <a:bodyPr>
              <a:spAutoFit/>
            </a:bodyPr>
            <a:lstStyle/>
            <a:p>
              <a:pPr algn="ctr">
                <a:spcBef>
                  <a:spcPct val="50000"/>
                </a:spcBef>
              </a:pPr>
              <a:r>
                <a:rPr lang="en-US" sz="2400" u="none"/>
                <a:t>P2</a:t>
              </a:r>
            </a:p>
          </p:txBody>
        </p:sp>
        <p:sp>
          <p:nvSpPr>
            <p:cNvPr id="305198" name="Oval 46"/>
            <p:cNvSpPr>
              <a:spLocks noChangeArrowheads="1"/>
            </p:cNvSpPr>
            <p:nvPr/>
          </p:nvSpPr>
          <p:spPr bwMode="auto">
            <a:xfrm>
              <a:off x="591" y="2341"/>
              <a:ext cx="600" cy="297"/>
            </a:xfrm>
            <a:prstGeom prst="ellipse">
              <a:avLst/>
            </a:prstGeom>
            <a:solidFill>
              <a:srgbClr val="3333FF"/>
            </a:solidFill>
            <a:ln w="28575">
              <a:solidFill>
                <a:schemeClr val="tx1"/>
              </a:solidFill>
              <a:round/>
              <a:headEnd/>
              <a:tailEnd/>
            </a:ln>
            <a:effectLst/>
          </p:spPr>
          <p:txBody>
            <a:bodyPr wrap="none" anchor="ctr"/>
            <a:lstStyle/>
            <a:p>
              <a:endParaRPr lang="en-US"/>
            </a:p>
          </p:txBody>
        </p:sp>
        <p:sp>
          <p:nvSpPr>
            <p:cNvPr id="305197" name="Text Box 45"/>
            <p:cNvSpPr txBox="1">
              <a:spLocks noChangeArrowheads="1"/>
            </p:cNvSpPr>
            <p:nvPr/>
          </p:nvSpPr>
          <p:spPr bwMode="auto">
            <a:xfrm>
              <a:off x="634" y="2365"/>
              <a:ext cx="515" cy="250"/>
            </a:xfrm>
            <a:prstGeom prst="rect">
              <a:avLst/>
            </a:prstGeom>
            <a:noFill/>
            <a:ln w="28575">
              <a:noFill/>
              <a:miter lim="800000"/>
              <a:headEnd/>
              <a:tailEnd/>
            </a:ln>
            <a:effectLst/>
          </p:spPr>
          <p:txBody>
            <a:bodyPr wrap="none">
              <a:spAutoFit/>
            </a:bodyPr>
            <a:lstStyle/>
            <a:p>
              <a:pPr algn="ctr"/>
              <a:r>
                <a:rPr lang="en-US" sz="2000" u="none" dirty="0"/>
                <a:t>Parser</a:t>
              </a:r>
            </a:p>
          </p:txBody>
        </p:sp>
        <p:sp>
          <p:nvSpPr>
            <p:cNvPr id="305200" name="Text Box 48"/>
            <p:cNvSpPr txBox="1">
              <a:spLocks noChangeArrowheads="1"/>
            </p:cNvSpPr>
            <p:nvPr/>
          </p:nvSpPr>
          <p:spPr bwMode="auto">
            <a:xfrm>
              <a:off x="617" y="2975"/>
              <a:ext cx="547" cy="523"/>
            </a:xfrm>
            <a:prstGeom prst="rect">
              <a:avLst/>
            </a:prstGeom>
            <a:noFill/>
            <a:ln w="28575">
              <a:noFill/>
              <a:miter lim="800000"/>
              <a:headEnd/>
              <a:tailEnd/>
            </a:ln>
            <a:effectLst/>
          </p:spPr>
          <p:txBody>
            <a:bodyPr wrap="none">
              <a:spAutoFit/>
            </a:bodyPr>
            <a:lstStyle/>
            <a:p>
              <a:pPr algn="ctr"/>
              <a:r>
                <a:rPr lang="en-US" sz="2400" u="none" dirty="0"/>
                <a:t>XML</a:t>
              </a:r>
            </a:p>
            <a:p>
              <a:pPr algn="ctr"/>
              <a:r>
                <a:rPr lang="en-US" sz="2400" u="none" dirty="0"/>
                <a:t>File</a:t>
              </a:r>
            </a:p>
          </p:txBody>
        </p:sp>
        <p:sp>
          <p:nvSpPr>
            <p:cNvPr id="305201" name="Oval 49"/>
            <p:cNvSpPr>
              <a:spLocks noChangeArrowheads="1"/>
            </p:cNvSpPr>
            <p:nvPr/>
          </p:nvSpPr>
          <p:spPr bwMode="auto">
            <a:xfrm>
              <a:off x="650" y="2881"/>
              <a:ext cx="480" cy="144"/>
            </a:xfrm>
            <a:prstGeom prst="ellipse">
              <a:avLst/>
            </a:prstGeom>
            <a:solidFill>
              <a:srgbClr val="3333FF"/>
            </a:solidFill>
            <a:ln w="28575">
              <a:solidFill>
                <a:schemeClr val="tx1"/>
              </a:solidFill>
              <a:round/>
              <a:headEnd/>
              <a:tailEnd/>
            </a:ln>
            <a:effectLst/>
          </p:spPr>
          <p:txBody>
            <a:bodyPr wrap="none" anchor="ctr"/>
            <a:lstStyle/>
            <a:p>
              <a:endParaRPr lang="en-US"/>
            </a:p>
          </p:txBody>
        </p:sp>
        <p:sp>
          <p:nvSpPr>
            <p:cNvPr id="305202" name="Oval 50"/>
            <p:cNvSpPr>
              <a:spLocks noChangeArrowheads="1"/>
            </p:cNvSpPr>
            <p:nvPr/>
          </p:nvSpPr>
          <p:spPr bwMode="auto">
            <a:xfrm>
              <a:off x="650" y="3442"/>
              <a:ext cx="480" cy="144"/>
            </a:xfrm>
            <a:prstGeom prst="ellipse">
              <a:avLst/>
            </a:prstGeom>
            <a:solidFill>
              <a:srgbClr val="3333FF"/>
            </a:solidFill>
            <a:ln w="28575">
              <a:solidFill>
                <a:schemeClr val="tx1"/>
              </a:solidFill>
              <a:round/>
              <a:headEnd/>
              <a:tailEnd/>
            </a:ln>
            <a:effectLst/>
          </p:spPr>
          <p:txBody>
            <a:bodyPr wrap="none" anchor="ctr"/>
            <a:lstStyle/>
            <a:p>
              <a:endParaRPr lang="en-US"/>
            </a:p>
          </p:txBody>
        </p:sp>
        <p:sp>
          <p:nvSpPr>
            <p:cNvPr id="305203" name="Line 51"/>
            <p:cNvSpPr>
              <a:spLocks noChangeShapeType="1"/>
            </p:cNvSpPr>
            <p:nvPr/>
          </p:nvSpPr>
          <p:spPr bwMode="auto">
            <a:xfrm>
              <a:off x="649" y="2959"/>
              <a:ext cx="1" cy="541"/>
            </a:xfrm>
            <a:prstGeom prst="line">
              <a:avLst/>
            </a:prstGeom>
            <a:noFill/>
            <a:ln w="28575">
              <a:solidFill>
                <a:schemeClr val="tx1"/>
              </a:solidFill>
              <a:round/>
              <a:headEnd/>
              <a:tailEnd/>
            </a:ln>
            <a:effectLst/>
          </p:spPr>
          <p:txBody>
            <a:bodyPr/>
            <a:lstStyle/>
            <a:p>
              <a:endParaRPr lang="en-US"/>
            </a:p>
          </p:txBody>
        </p:sp>
        <p:sp>
          <p:nvSpPr>
            <p:cNvPr id="305204" name="Line 52"/>
            <p:cNvSpPr>
              <a:spLocks noChangeShapeType="1"/>
            </p:cNvSpPr>
            <p:nvPr/>
          </p:nvSpPr>
          <p:spPr bwMode="auto">
            <a:xfrm>
              <a:off x="1129" y="2959"/>
              <a:ext cx="0" cy="541"/>
            </a:xfrm>
            <a:prstGeom prst="line">
              <a:avLst/>
            </a:prstGeom>
            <a:noFill/>
            <a:ln w="28575">
              <a:solidFill>
                <a:schemeClr val="tx1"/>
              </a:solidFill>
              <a:round/>
              <a:headEnd/>
              <a:tailEnd/>
            </a:ln>
            <a:effectLst/>
          </p:spPr>
          <p:txBody>
            <a:bodyPr/>
            <a:lstStyle/>
            <a:p>
              <a:endParaRPr lang="en-US"/>
            </a:p>
          </p:txBody>
        </p:sp>
        <p:sp>
          <p:nvSpPr>
            <p:cNvPr id="305205" name="Line 53"/>
            <p:cNvSpPr>
              <a:spLocks noChangeShapeType="1"/>
            </p:cNvSpPr>
            <p:nvPr/>
          </p:nvSpPr>
          <p:spPr bwMode="auto">
            <a:xfrm flipV="1">
              <a:off x="891" y="2638"/>
              <a:ext cx="0" cy="243"/>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305206" name="Line 54"/>
            <p:cNvSpPr>
              <a:spLocks noChangeShapeType="1"/>
            </p:cNvSpPr>
            <p:nvPr/>
          </p:nvSpPr>
          <p:spPr bwMode="auto">
            <a:xfrm flipH="1">
              <a:off x="1130" y="3157"/>
              <a:ext cx="294" cy="167"/>
            </a:xfrm>
            <a:prstGeom prst="line">
              <a:avLst/>
            </a:prstGeom>
            <a:noFill/>
            <a:ln w="28575">
              <a:solidFill>
                <a:schemeClr val="tx1"/>
              </a:solidFill>
              <a:round/>
              <a:headEnd/>
              <a:tailEnd type="triangle" w="med" len="med"/>
            </a:ln>
            <a:effectLst/>
          </p:spPr>
          <p:txBody>
            <a:bodyPr/>
            <a:lstStyle/>
            <a:p>
              <a:endParaRPr lang="en-US"/>
            </a:p>
          </p:txBody>
        </p:sp>
        <p:sp>
          <p:nvSpPr>
            <p:cNvPr id="305207" name="Line 55"/>
            <p:cNvSpPr>
              <a:spLocks noChangeShapeType="1"/>
            </p:cNvSpPr>
            <p:nvPr/>
          </p:nvSpPr>
          <p:spPr bwMode="auto">
            <a:xfrm flipH="1" flipV="1">
              <a:off x="1149" y="2522"/>
              <a:ext cx="275" cy="185"/>
            </a:xfrm>
            <a:prstGeom prst="line">
              <a:avLst/>
            </a:prstGeom>
            <a:noFill/>
            <a:ln w="28575">
              <a:solidFill>
                <a:schemeClr val="tx1"/>
              </a:solidFill>
              <a:round/>
              <a:headEnd/>
              <a:tailEnd type="triangle" w="med" len="med"/>
            </a:ln>
            <a:effectLst/>
          </p:spPr>
          <p:txBody>
            <a:bodyPr/>
            <a:lstStyle/>
            <a:p>
              <a:endParaRPr lang="en-US"/>
            </a:p>
          </p:txBody>
        </p:sp>
        <p:sp>
          <p:nvSpPr>
            <p:cNvPr id="305208" name="Text Box 56"/>
            <p:cNvSpPr txBox="1">
              <a:spLocks noChangeArrowheads="1"/>
            </p:cNvSpPr>
            <p:nvPr/>
          </p:nvSpPr>
          <p:spPr bwMode="auto">
            <a:xfrm>
              <a:off x="1232" y="2047"/>
              <a:ext cx="336" cy="294"/>
            </a:xfrm>
            <a:prstGeom prst="rect">
              <a:avLst/>
            </a:prstGeom>
            <a:solidFill>
              <a:srgbClr val="3333FF"/>
            </a:solidFill>
            <a:ln w="28575">
              <a:solidFill>
                <a:schemeClr val="tx1"/>
              </a:solidFill>
              <a:miter lim="800000"/>
              <a:headEnd/>
              <a:tailEnd/>
            </a:ln>
            <a:effectLst/>
          </p:spPr>
          <p:txBody>
            <a:bodyPr>
              <a:spAutoFit/>
            </a:bodyPr>
            <a:lstStyle/>
            <a:p>
              <a:pPr algn="ctr">
                <a:spcBef>
                  <a:spcPct val="50000"/>
                </a:spcBef>
              </a:pPr>
              <a:r>
                <a:rPr lang="en-US" sz="2400" u="none"/>
                <a:t>P3</a:t>
              </a:r>
            </a:p>
          </p:txBody>
        </p:sp>
        <p:sp>
          <p:nvSpPr>
            <p:cNvPr id="305209" name="Line 57"/>
            <p:cNvSpPr>
              <a:spLocks noChangeShapeType="1"/>
            </p:cNvSpPr>
            <p:nvPr/>
          </p:nvSpPr>
          <p:spPr bwMode="auto">
            <a:xfrm flipV="1">
              <a:off x="891" y="2194"/>
              <a:ext cx="0" cy="147"/>
            </a:xfrm>
            <a:prstGeom prst="line">
              <a:avLst/>
            </a:prstGeom>
            <a:noFill/>
            <a:ln w="28575">
              <a:solidFill>
                <a:schemeClr val="tx1"/>
              </a:solidFill>
              <a:round/>
              <a:headEnd/>
              <a:tailEnd type="triangle" w="med" len="med"/>
            </a:ln>
            <a:effectLst/>
          </p:spPr>
          <p:txBody>
            <a:bodyPr/>
            <a:lstStyle/>
            <a:p>
              <a:endParaRPr lang="en-US"/>
            </a:p>
          </p:txBody>
        </p:sp>
        <p:sp>
          <p:nvSpPr>
            <p:cNvPr id="305210" name="Line 58"/>
            <p:cNvSpPr>
              <a:spLocks noChangeShapeType="1"/>
            </p:cNvSpPr>
            <p:nvPr/>
          </p:nvSpPr>
          <p:spPr bwMode="auto">
            <a:xfrm flipH="1" flipV="1">
              <a:off x="549" y="2236"/>
              <a:ext cx="101" cy="129"/>
            </a:xfrm>
            <a:prstGeom prst="line">
              <a:avLst/>
            </a:prstGeom>
            <a:noFill/>
            <a:ln w="28575">
              <a:solidFill>
                <a:schemeClr val="tx1"/>
              </a:solidFill>
              <a:round/>
              <a:headEnd/>
              <a:tailEnd type="triangle" w="med" len="med"/>
            </a:ln>
            <a:effectLst/>
          </p:spPr>
          <p:txBody>
            <a:bodyPr/>
            <a:lstStyle/>
            <a:p>
              <a:endParaRPr lang="en-US"/>
            </a:p>
          </p:txBody>
        </p:sp>
        <p:sp>
          <p:nvSpPr>
            <p:cNvPr id="305211" name="Line 59"/>
            <p:cNvSpPr>
              <a:spLocks noChangeShapeType="1"/>
            </p:cNvSpPr>
            <p:nvPr/>
          </p:nvSpPr>
          <p:spPr bwMode="auto">
            <a:xfrm flipV="1">
              <a:off x="1059" y="2236"/>
              <a:ext cx="173" cy="129"/>
            </a:xfrm>
            <a:prstGeom prst="line">
              <a:avLst/>
            </a:prstGeom>
            <a:noFill/>
            <a:ln w="28575">
              <a:solidFill>
                <a:schemeClr val="tx1"/>
              </a:solidFill>
              <a:round/>
              <a:headEnd/>
              <a:tailEnd type="triangle" w="med" len="med"/>
            </a:ln>
            <a:effectLst/>
          </p:spPr>
          <p:txBody>
            <a:bodyPr/>
            <a:lstStyle/>
            <a:p>
              <a:endParaRPr lang="en-US"/>
            </a:p>
          </p:txBody>
        </p:sp>
      </p:grpSp>
      <p:sp>
        <p:nvSpPr>
          <p:cNvPr id="33" name="TextBox 32"/>
          <p:cNvSpPr txBox="1"/>
          <p:nvPr/>
        </p:nvSpPr>
        <p:spPr>
          <a:xfrm>
            <a:off x="2895600" y="4983540"/>
            <a:ext cx="2573641" cy="1569660"/>
          </a:xfrm>
          <a:prstGeom prst="rect">
            <a:avLst/>
          </a:prstGeom>
          <a:solidFill>
            <a:schemeClr val="tx1">
              <a:lumMod val="85000"/>
            </a:schemeClr>
          </a:solidFill>
          <a:ln>
            <a:solidFill>
              <a:srgbClr val="FFFFFF"/>
            </a:solidFill>
          </a:ln>
        </p:spPr>
        <p:txBody>
          <a:bodyPr wrap="none" rtlCol="0">
            <a:spAutoFit/>
          </a:bodyPr>
          <a:lstStyle/>
          <a:p>
            <a:r>
              <a:rPr lang="en-US" sz="1600" dirty="0" smtClean="0">
                <a:solidFill>
                  <a:srgbClr val="000000"/>
                </a:solidFill>
              </a:rPr>
              <a:t>&lt;customer&gt;</a:t>
            </a:r>
          </a:p>
          <a:p>
            <a:r>
              <a:rPr lang="en-US" sz="1600" dirty="0">
                <a:solidFill>
                  <a:srgbClr val="000000"/>
                </a:solidFill>
              </a:rPr>
              <a:t> </a:t>
            </a:r>
            <a:r>
              <a:rPr lang="en-US" sz="1600" dirty="0" smtClean="0">
                <a:solidFill>
                  <a:srgbClr val="000000"/>
                </a:solidFill>
              </a:rPr>
              <a:t> &lt;number&gt;12345&lt;/number&gt;</a:t>
            </a:r>
          </a:p>
          <a:p>
            <a:r>
              <a:rPr lang="en-US" sz="1600" dirty="0">
                <a:solidFill>
                  <a:srgbClr val="000000"/>
                </a:solidFill>
              </a:rPr>
              <a:t> </a:t>
            </a:r>
            <a:r>
              <a:rPr lang="en-US" sz="1600" dirty="0" smtClean="0">
                <a:solidFill>
                  <a:srgbClr val="000000"/>
                </a:solidFill>
              </a:rPr>
              <a:t> &lt;name&gt;Mary Kay&lt;/name&gt;</a:t>
            </a:r>
          </a:p>
          <a:p>
            <a:r>
              <a:rPr lang="en-US" sz="1600" dirty="0">
                <a:solidFill>
                  <a:srgbClr val="000000"/>
                </a:solidFill>
              </a:rPr>
              <a:t> </a:t>
            </a:r>
            <a:r>
              <a:rPr lang="en-US" sz="1600" dirty="0" smtClean="0">
                <a:solidFill>
                  <a:srgbClr val="000000"/>
                </a:solidFill>
              </a:rPr>
              <a:t> &lt;address&gt;…..&lt;/address&gt;</a:t>
            </a:r>
          </a:p>
          <a:p>
            <a:r>
              <a:rPr lang="en-US" sz="1600" dirty="0" smtClean="0">
                <a:solidFill>
                  <a:srgbClr val="000000"/>
                </a:solidFill>
              </a:rPr>
              <a:t>    …</a:t>
            </a:r>
          </a:p>
          <a:p>
            <a:r>
              <a:rPr lang="en-US" sz="1600" dirty="0" smtClean="0">
                <a:solidFill>
                  <a:srgbClr val="000000"/>
                </a:solidFill>
              </a:rPr>
              <a:t>&lt;/customer&gt;</a:t>
            </a:r>
            <a:endParaRPr lang="en-US" sz="1600" dirty="0">
              <a:solidFill>
                <a:srgbClr val="000000"/>
              </a:solidFill>
            </a:endParaRPr>
          </a:p>
        </p:txBody>
      </p:sp>
      <p:sp>
        <p:nvSpPr>
          <p:cNvPr id="34" name="TextBox 33"/>
          <p:cNvSpPr txBox="1"/>
          <p:nvPr/>
        </p:nvSpPr>
        <p:spPr>
          <a:xfrm>
            <a:off x="5797196" y="4983540"/>
            <a:ext cx="3194404" cy="1569660"/>
          </a:xfrm>
          <a:prstGeom prst="rect">
            <a:avLst/>
          </a:prstGeom>
          <a:solidFill>
            <a:schemeClr val="tx1">
              <a:lumMod val="85000"/>
            </a:schemeClr>
          </a:solidFill>
          <a:ln>
            <a:solidFill>
              <a:srgbClr val="FFFFFF"/>
            </a:solidFill>
          </a:ln>
        </p:spPr>
        <p:txBody>
          <a:bodyPr wrap="none" rtlCol="0">
            <a:spAutoFit/>
          </a:bodyPr>
          <a:lstStyle/>
          <a:p>
            <a:r>
              <a:rPr lang="en-US" sz="1600" dirty="0" smtClean="0">
                <a:solidFill>
                  <a:srgbClr val="000000"/>
                </a:solidFill>
              </a:rPr>
              <a:t>&lt;</a:t>
            </a:r>
            <a:r>
              <a:rPr lang="en-US" sz="1600" dirty="0" err="1" smtClean="0">
                <a:solidFill>
                  <a:srgbClr val="000000"/>
                </a:solidFill>
              </a:rPr>
              <a:t>cust</a:t>
            </a:r>
            <a:r>
              <a:rPr lang="en-US" sz="1600" dirty="0" smtClean="0">
                <a:solidFill>
                  <a:srgbClr val="000000"/>
                </a:solidFill>
              </a:rPr>
              <a:t>&gt;</a:t>
            </a:r>
          </a:p>
          <a:p>
            <a:r>
              <a:rPr lang="en-US" sz="1600" dirty="0" smtClean="0">
                <a:solidFill>
                  <a:srgbClr val="000000"/>
                </a:solidFill>
              </a:rPr>
              <a:t>  &lt;</a:t>
            </a:r>
            <a:r>
              <a:rPr lang="en-US" sz="1600" dirty="0" err="1" smtClean="0">
                <a:solidFill>
                  <a:srgbClr val="000000"/>
                </a:solidFill>
              </a:rPr>
              <a:t>custname</a:t>
            </a:r>
            <a:r>
              <a:rPr lang="en-US" sz="1600" dirty="0" smtClean="0">
                <a:solidFill>
                  <a:srgbClr val="000000"/>
                </a:solidFill>
              </a:rPr>
              <a:t>&gt;Mary Kay&lt;/</a:t>
            </a:r>
            <a:r>
              <a:rPr lang="en-US" sz="1600" dirty="0" err="1" smtClean="0">
                <a:solidFill>
                  <a:srgbClr val="000000"/>
                </a:solidFill>
              </a:rPr>
              <a:t>custname</a:t>
            </a:r>
            <a:r>
              <a:rPr lang="en-US" sz="1600" dirty="0" smtClean="0">
                <a:solidFill>
                  <a:srgbClr val="000000"/>
                </a:solidFill>
              </a:rPr>
              <a:t>&gt;</a:t>
            </a:r>
          </a:p>
          <a:p>
            <a:r>
              <a:rPr lang="en-US" sz="1600" dirty="0" smtClean="0">
                <a:solidFill>
                  <a:srgbClr val="000000"/>
                </a:solidFill>
              </a:rPr>
              <a:t>  &lt;</a:t>
            </a:r>
            <a:r>
              <a:rPr lang="en-US" sz="1600" dirty="0" err="1">
                <a:solidFill>
                  <a:srgbClr val="000000"/>
                </a:solidFill>
              </a:rPr>
              <a:t>custID</a:t>
            </a:r>
            <a:r>
              <a:rPr lang="en-US" sz="1600" dirty="0">
                <a:solidFill>
                  <a:srgbClr val="000000"/>
                </a:solidFill>
              </a:rPr>
              <a:t>&gt;12345&lt;/</a:t>
            </a:r>
            <a:r>
              <a:rPr lang="en-US" sz="1600" dirty="0" err="1">
                <a:solidFill>
                  <a:srgbClr val="000000"/>
                </a:solidFill>
              </a:rPr>
              <a:t>custID</a:t>
            </a:r>
            <a:r>
              <a:rPr lang="en-US" sz="1600" dirty="0" smtClean="0">
                <a:solidFill>
                  <a:srgbClr val="000000"/>
                </a:solidFill>
              </a:rPr>
              <a:t>&gt;</a:t>
            </a:r>
          </a:p>
          <a:p>
            <a:r>
              <a:rPr lang="en-US" sz="1600" dirty="0">
                <a:solidFill>
                  <a:srgbClr val="000000"/>
                </a:solidFill>
              </a:rPr>
              <a:t> </a:t>
            </a:r>
            <a:r>
              <a:rPr lang="en-US" sz="1600" dirty="0" smtClean="0">
                <a:solidFill>
                  <a:srgbClr val="000000"/>
                </a:solidFill>
              </a:rPr>
              <a:t> &lt;</a:t>
            </a:r>
            <a:r>
              <a:rPr lang="en-US" sz="1600" dirty="0" err="1" smtClean="0">
                <a:solidFill>
                  <a:srgbClr val="000000"/>
                </a:solidFill>
              </a:rPr>
              <a:t>addr</a:t>
            </a:r>
            <a:r>
              <a:rPr lang="en-US" sz="1600" dirty="0" smtClean="0">
                <a:solidFill>
                  <a:srgbClr val="000000"/>
                </a:solidFill>
              </a:rPr>
              <a:t>&gt;…..&lt;/</a:t>
            </a:r>
            <a:r>
              <a:rPr lang="en-US" sz="1600" dirty="0" err="1" smtClean="0">
                <a:solidFill>
                  <a:srgbClr val="000000"/>
                </a:solidFill>
              </a:rPr>
              <a:t>addr</a:t>
            </a:r>
            <a:r>
              <a:rPr lang="en-US" sz="1600" dirty="0" smtClean="0">
                <a:solidFill>
                  <a:srgbClr val="000000"/>
                </a:solidFill>
              </a:rPr>
              <a:t>&gt;</a:t>
            </a:r>
          </a:p>
          <a:p>
            <a:r>
              <a:rPr lang="en-US" sz="1600" dirty="0" smtClean="0">
                <a:solidFill>
                  <a:srgbClr val="000000"/>
                </a:solidFill>
              </a:rPr>
              <a:t>    …</a:t>
            </a:r>
          </a:p>
          <a:p>
            <a:r>
              <a:rPr lang="en-US" sz="1600" dirty="0" smtClean="0">
                <a:solidFill>
                  <a:srgbClr val="000000"/>
                </a:solidFill>
              </a:rPr>
              <a:t>&lt;/customer&gt;</a:t>
            </a:r>
            <a:endParaRPr lang="en-US" sz="1600" dirty="0">
              <a:solidFill>
                <a:srgbClr val="000000"/>
              </a:solidFill>
            </a:endParaRPr>
          </a:p>
        </p:txBody>
      </p:sp>
    </p:spTree>
    <p:extLst>
      <p:ext uri="{BB962C8B-B14F-4D97-AF65-F5344CB8AC3E}">
        <p14:creationId xmlns:p14="http://schemas.microsoft.com/office/powerpoint/2010/main" val="416162063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5214"/>
                                        </p:tgtEl>
                                        <p:attrNameLst>
                                          <p:attrName>style.visibility</p:attrName>
                                        </p:attrNameLst>
                                      </p:cBhvr>
                                      <p:to>
                                        <p:strVal val="visible"/>
                                      </p:to>
                                    </p:set>
                                    <p:animEffect transition="in" filter="dissolve">
                                      <p:cBhvr>
                                        <p:cTn id="7" dur="500"/>
                                        <p:tgtEl>
                                          <p:spTgt spid="3052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5156"/>
                                        </p:tgtEl>
                                        <p:attrNameLst>
                                          <p:attrName>style.visibility</p:attrName>
                                        </p:attrNameLst>
                                      </p:cBhvr>
                                      <p:to>
                                        <p:strVal val="visible"/>
                                      </p:to>
                                    </p:set>
                                    <p:animEffect transition="in" filter="wipe(up)">
                                      <p:cBhvr>
                                        <p:cTn id="12" dur="500"/>
                                        <p:tgtEl>
                                          <p:spTgt spid="3051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5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341" y="1595257"/>
            <a:ext cx="8634334" cy="2030812"/>
          </a:xfrm>
          <a:solidFill>
            <a:schemeClr val="accent2">
              <a:lumMod val="75000"/>
            </a:schemeClr>
          </a:solidFill>
        </p:spPr>
        <p:txBody>
          <a:bodyPr/>
          <a:lstStyle/>
          <a:p>
            <a:pPr marL="514350" indent="-514350">
              <a:buFont typeface="+mj-lt"/>
              <a:buAutoNum type="arabicPeriod"/>
            </a:pPr>
            <a:r>
              <a:rPr lang="en-US" sz="2400" dirty="0" smtClean="0">
                <a:latin typeface="Comic Sans MS" pitchFamily="66" charset="0"/>
              </a:rPr>
              <a:t>Motivation</a:t>
            </a:r>
          </a:p>
          <a:p>
            <a:pPr marL="514350" indent="-514350">
              <a:buFont typeface="+mj-lt"/>
              <a:buAutoNum type="arabicPeriod"/>
            </a:pPr>
            <a:r>
              <a:rPr lang="en-US" sz="2400" dirty="0" smtClean="0">
                <a:latin typeface="Comic Sans MS" pitchFamily="66" charset="0"/>
              </a:rPr>
              <a:t>How does XML work ?</a:t>
            </a:r>
          </a:p>
          <a:p>
            <a:pPr marL="514350" indent="-514350">
              <a:buFont typeface="+mj-lt"/>
              <a:buAutoNum type="arabicPeriod"/>
            </a:pPr>
            <a:r>
              <a:rPr lang="en-US" sz="2400" dirty="0" smtClean="0">
                <a:latin typeface="Comic Sans MS" pitchFamily="66" charset="0"/>
              </a:rPr>
              <a:t>Syntax of XML documents</a:t>
            </a:r>
          </a:p>
          <a:p>
            <a:pPr marL="514350" indent="-514350">
              <a:buFont typeface="+mj-lt"/>
              <a:buAutoNum type="arabicPeriod"/>
            </a:pPr>
            <a:r>
              <a:rPr lang="en-US" sz="2400" dirty="0" smtClean="0">
                <a:latin typeface="Comic Sans MS" pitchFamily="66" charset="0"/>
              </a:rPr>
              <a:t>XML and HTML</a:t>
            </a:r>
            <a:endParaRPr lang="en-US" sz="2400" dirty="0">
              <a:latin typeface="Comic Sans MS" pitchFamily="66" charset="0"/>
            </a:endParaRPr>
          </a:p>
        </p:txBody>
      </p:sp>
      <p:sp>
        <p:nvSpPr>
          <p:cNvPr id="2" name="Title 1"/>
          <p:cNvSpPr>
            <a:spLocks noGrp="1"/>
          </p:cNvSpPr>
          <p:nvPr>
            <p:ph type="title"/>
          </p:nvPr>
        </p:nvSpPr>
        <p:spPr/>
        <p:txBody>
          <a:bodyPr/>
          <a:lstStyle/>
          <a:p>
            <a:r>
              <a:rPr lang="en-US" dirty="0" smtClean="0"/>
              <a:t>Topics</a:t>
            </a:r>
            <a:endParaRPr lang="en-US" dirty="0"/>
          </a:p>
        </p:txBody>
      </p:sp>
      <p:sp>
        <p:nvSpPr>
          <p:cNvPr id="4" name="Date Placeholder 3"/>
          <p:cNvSpPr>
            <a:spLocks noGrp="1"/>
          </p:cNvSpPr>
          <p:nvPr>
            <p:ph type="dt" sz="half" idx="10"/>
          </p:nvPr>
        </p:nvSpPr>
        <p:spPr/>
        <p:txBody>
          <a:bodyPr/>
          <a:lstStyle/>
          <a:p>
            <a:pPr>
              <a:defRPr/>
            </a:pPr>
            <a:fld id="{ABC057C6-1139-4F82-92FD-635AF7F205DF}" type="datetime1">
              <a:rPr lang="en-US" altLang="zh-CN" smtClean="0"/>
              <a:pPr>
                <a:defRPr/>
              </a:pPr>
              <a:t>11/19/14</a:t>
            </a:fld>
            <a:endParaRPr lang="en-US" altLang="zh-CN" dirty="0"/>
          </a:p>
        </p:txBody>
      </p:sp>
      <p:sp>
        <p:nvSpPr>
          <p:cNvPr id="5" name="Footer Placeholder 4"/>
          <p:cNvSpPr>
            <a:spLocks noGrp="1"/>
          </p:cNvSpPr>
          <p:nvPr>
            <p:ph type="ftr" sz="quarter" idx="11"/>
          </p:nvPr>
        </p:nvSpPr>
        <p:spPr/>
        <p:txBody>
          <a:bodyPr/>
          <a:lstStyle/>
          <a:p>
            <a:pPr>
              <a:defRPr/>
            </a:pPr>
            <a:r>
              <a:rPr lang="en-US" altLang="zh-CN" smtClean="0"/>
              <a:t>©  Offutt</a:t>
            </a:r>
            <a:endParaRPr lang="en-US" altLang="zh-CN" dirty="0"/>
          </a:p>
        </p:txBody>
      </p:sp>
      <p:sp>
        <p:nvSpPr>
          <p:cNvPr id="6" name="Slide Number Placeholder 5"/>
          <p:cNvSpPr>
            <a:spLocks noGrp="1"/>
          </p:cNvSpPr>
          <p:nvPr>
            <p:ph type="sldNum" sz="quarter" idx="12"/>
          </p:nvPr>
        </p:nvSpPr>
        <p:spPr/>
        <p:txBody>
          <a:bodyPr/>
          <a:lstStyle/>
          <a:p>
            <a:pPr>
              <a:defRPr/>
            </a:pPr>
            <a:fld id="{0DC9CB03-E83B-49A3-95A8-3CE1C35F1E70}" type="slidenum">
              <a:rPr lang="zh-CN" altLang="en-US" smtClean="0"/>
              <a:pPr>
                <a:defRPr/>
              </a:pPr>
              <a:t>9</a:t>
            </a:fld>
            <a:endParaRPr lang="en-US" altLang="zh-CN" dirty="0"/>
          </a:p>
        </p:txBody>
      </p:sp>
      <p:sp>
        <p:nvSpPr>
          <p:cNvPr id="8" name="Rectangle 7"/>
          <p:cNvSpPr/>
          <p:nvPr/>
        </p:nvSpPr>
        <p:spPr>
          <a:xfrm>
            <a:off x="247340" y="1981201"/>
            <a:ext cx="3763827" cy="465342"/>
          </a:xfrm>
          <a:prstGeom prst="rect">
            <a:avLst/>
          </a:prstGeom>
          <a:solidFill>
            <a:srgbClr val="FFFF00">
              <a:alpha val="49020"/>
            </a:srgbClr>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82081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Blank Presentation">
  <a:themeElements>
    <a:clrScheme name="">
      <a:dk1>
        <a:srgbClr val="808080"/>
      </a:dk1>
      <a:lt1>
        <a:srgbClr val="FFFFFF"/>
      </a:lt1>
      <a:dk2>
        <a:srgbClr val="000099"/>
      </a:dk2>
      <a:lt2>
        <a:srgbClr val="FFFF00"/>
      </a:lt2>
      <a:accent1>
        <a:srgbClr val="00CC99"/>
      </a:accent1>
      <a:accent2>
        <a:srgbClr val="3333CC"/>
      </a:accent2>
      <a:accent3>
        <a:srgbClr val="AAAACA"/>
      </a:accent3>
      <a:accent4>
        <a:srgbClr val="DADADA"/>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 8">
        <a:dk1>
          <a:srgbClr val="808080"/>
        </a:dk1>
        <a:lt1>
          <a:srgbClr val="FFFFFF"/>
        </a:lt1>
        <a:dk2>
          <a:srgbClr val="009900"/>
        </a:dk2>
        <a:lt2>
          <a:srgbClr val="000000"/>
        </a:lt2>
        <a:accent1>
          <a:srgbClr val="00CC99"/>
        </a:accent1>
        <a:accent2>
          <a:srgbClr val="3333CC"/>
        </a:accent2>
        <a:accent3>
          <a:srgbClr val="AAC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Blank Presentation 9">
        <a:dk1>
          <a:srgbClr val="808080"/>
        </a:dk1>
        <a:lt1>
          <a:srgbClr val="FFFFFF"/>
        </a:lt1>
        <a:dk2>
          <a:srgbClr val="009900"/>
        </a:dk2>
        <a:lt2>
          <a:srgbClr val="FFFFFF"/>
        </a:lt2>
        <a:accent1>
          <a:srgbClr val="00CC99"/>
        </a:accent1>
        <a:accent2>
          <a:srgbClr val="3333CC"/>
        </a:accent2>
        <a:accent3>
          <a:srgbClr val="AAC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5605</TotalTime>
  <Words>2962</Words>
  <Application>Microsoft Macintosh PowerPoint</Application>
  <PresentationFormat>On-screen Show (4:3)</PresentationFormat>
  <Paragraphs>511</Paragraphs>
  <Slides>38</Slides>
  <Notes>12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Blank Presentation</vt:lpstr>
      <vt:lpstr>XML Overview</vt:lpstr>
      <vt:lpstr>Topics</vt:lpstr>
      <vt:lpstr>XML</vt:lpstr>
      <vt:lpstr>Why XML?</vt:lpstr>
      <vt:lpstr>Passing Data – 1978</vt:lpstr>
      <vt:lpstr>Passing Data – 1985</vt:lpstr>
      <vt:lpstr>Wrapper Method Problems</vt:lpstr>
      <vt:lpstr>Passing Data – 21st Century</vt:lpstr>
      <vt:lpstr>Topics</vt:lpstr>
      <vt:lpstr>Introductory Example</vt:lpstr>
      <vt:lpstr>Markup Languages – Typesetting</vt:lpstr>
      <vt:lpstr>Markup Languages–Semantic Tags</vt:lpstr>
      <vt:lpstr>Markup Languages–Semantic Tags</vt:lpstr>
      <vt:lpstr>Markup Languages–Semantic Tags</vt:lpstr>
      <vt:lpstr>Markup Languages – Examples</vt:lpstr>
      <vt:lpstr>SGML</vt:lpstr>
      <vt:lpstr>SGML</vt:lpstr>
      <vt:lpstr>Characteristics of XML</vt:lpstr>
      <vt:lpstr>XML Provides Data Independence</vt:lpstr>
      <vt:lpstr>XML Simplifies Data Sharing</vt:lpstr>
      <vt:lpstr>XML Example</vt:lpstr>
      <vt:lpstr>Another Example</vt:lpstr>
      <vt:lpstr>Topics</vt:lpstr>
      <vt:lpstr>XML Structure</vt:lpstr>
      <vt:lpstr>XML Can Easily  Be Validated</vt:lpstr>
      <vt:lpstr>Syntax of XML</vt:lpstr>
      <vt:lpstr>XML Declaration</vt:lpstr>
      <vt:lpstr>XML Data Element Names</vt:lpstr>
      <vt:lpstr>XML General Syntax Rules Well-formed</vt:lpstr>
      <vt:lpstr>XML Example</vt:lpstr>
      <vt:lpstr>XML Attributes</vt:lpstr>
      <vt:lpstr>Attributes vs. Nested Tags</vt:lpstr>
      <vt:lpstr>Attributes vs. Nested Tags (2)</vt:lpstr>
      <vt:lpstr>XML Entity References (Variables)</vt:lpstr>
      <vt:lpstr>Topics</vt:lpstr>
      <vt:lpstr>XML vs. HTML</vt:lpstr>
      <vt:lpstr>XML vs. HTML</vt:lpstr>
      <vt:lpstr>XML Summary</vt:lpstr>
    </vt:vector>
  </TitlesOfParts>
  <Company>GMU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Interface Overview</dc:title>
  <dc:subject>SWE 432</dc:subject>
  <dc:creator>Jeff Offutt</dc:creator>
  <cp:lastModifiedBy>Upsorn P</cp:lastModifiedBy>
  <cp:revision>267</cp:revision>
  <cp:lastPrinted>2011-11-29T21:04:41Z</cp:lastPrinted>
  <dcterms:created xsi:type="dcterms:W3CDTF">1999-12-29T15:57:32Z</dcterms:created>
  <dcterms:modified xsi:type="dcterms:W3CDTF">2014-11-19T23:49:01Z</dcterms:modified>
</cp:coreProperties>
</file>