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7" r:id="rId2"/>
    <p:sldId id="661" r:id="rId3"/>
    <p:sldId id="682" r:id="rId4"/>
    <p:sldId id="638" r:id="rId5"/>
    <p:sldId id="662" r:id="rId6"/>
    <p:sldId id="639" r:id="rId7"/>
    <p:sldId id="640" r:id="rId8"/>
    <p:sldId id="641" r:id="rId9"/>
    <p:sldId id="642" r:id="rId10"/>
    <p:sldId id="643" r:id="rId11"/>
    <p:sldId id="663" r:id="rId12"/>
    <p:sldId id="644" r:id="rId13"/>
    <p:sldId id="645" r:id="rId14"/>
    <p:sldId id="646" r:id="rId15"/>
    <p:sldId id="647" r:id="rId16"/>
    <p:sldId id="648" r:id="rId17"/>
    <p:sldId id="649" r:id="rId18"/>
    <p:sldId id="650" r:id="rId19"/>
    <p:sldId id="651" r:id="rId20"/>
    <p:sldId id="664" r:id="rId21"/>
    <p:sldId id="667" r:id="rId22"/>
    <p:sldId id="668" r:id="rId23"/>
    <p:sldId id="669" r:id="rId24"/>
    <p:sldId id="671" r:id="rId25"/>
    <p:sldId id="679" r:id="rId26"/>
    <p:sldId id="680" r:id="rId27"/>
    <p:sldId id="674" r:id="rId28"/>
    <p:sldId id="676" r:id="rId29"/>
    <p:sldId id="681" r:id="rId30"/>
    <p:sldId id="678" r:id="rId31"/>
    <p:sldId id="666" r:id="rId32"/>
    <p:sldId id="654" r:id="rId33"/>
    <p:sldId id="658" r:id="rId34"/>
    <p:sldId id="656" r:id="rId35"/>
    <p:sldId id="659" r:id="rId36"/>
    <p:sldId id="660" r:id="rId37"/>
    <p:sldId id="665" r:id="rId38"/>
    <p:sldId id="652" r:id="rId39"/>
    <p:sldId id="653" r:id="rId40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33CC33"/>
    <a:srgbClr val="FF99CC"/>
    <a:srgbClr val="FF3399"/>
    <a:srgbClr val="FF3300"/>
    <a:srgbClr val="FF66CC"/>
    <a:srgbClr val="000000"/>
    <a:srgbClr val="FFCC00"/>
    <a:srgbClr val="FF9900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8" autoAdjust="0"/>
    <p:restoredTop sz="94586" autoAdjust="0"/>
  </p:normalViewPr>
  <p:slideViewPr>
    <p:cSldViewPr>
      <p:cViewPr varScale="1">
        <p:scale>
          <a:sx n="89" d="100"/>
          <a:sy n="89" d="100"/>
        </p:scale>
        <p:origin x="-13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696"/>
      </p:cViewPr>
      <p:guideLst>
        <p:guide orient="horz" pos="2304"/>
        <p:guide pos="302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>
            <a:lvl1pPr defTabSz="96652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7" y="3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>
            <a:lvl1pPr algn="r" defTabSz="96652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949926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b" anchorCtr="0" compatLnSpc="1">
            <a:prstTxWarp prst="textNoShape">
              <a:avLst/>
            </a:prstTxWarp>
          </a:bodyPr>
          <a:lstStyle>
            <a:lvl1pPr defTabSz="96652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7" y="6949926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b" anchorCtr="0" compatLnSpc="1">
            <a:prstTxWarp prst="textNoShape">
              <a:avLst/>
            </a:prstTxWarp>
          </a:bodyPr>
          <a:lstStyle>
            <a:lvl1pPr algn="r" defTabSz="966526">
              <a:defRPr sz="1300"/>
            </a:lvl1pPr>
          </a:lstStyle>
          <a:p>
            <a:pPr>
              <a:defRPr/>
            </a:pPr>
            <a:fld id="{E0D11985-3C70-4BAC-90EC-F1C862FC2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77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>
            <a:lvl1pPr defTabSz="96652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267" y="3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>
            <a:lvl1pPr algn="r" defTabSz="96652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8" y="3474964"/>
            <a:ext cx="704254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949926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b" anchorCtr="0" compatLnSpc="1">
            <a:prstTxWarp prst="textNoShape">
              <a:avLst/>
            </a:prstTxWarp>
          </a:bodyPr>
          <a:lstStyle>
            <a:lvl1pPr defTabSz="96652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267" y="6949926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7" rIns="96635" bIns="48317" numCol="1" anchor="b" anchorCtr="0" compatLnSpc="1">
            <a:prstTxWarp prst="textNoShape">
              <a:avLst/>
            </a:prstTxWarp>
          </a:bodyPr>
          <a:lstStyle>
            <a:lvl1pPr algn="r" defTabSz="966526">
              <a:defRPr sz="1300"/>
            </a:lvl1pPr>
          </a:lstStyle>
          <a:p>
            <a:pPr>
              <a:defRPr/>
            </a:pPr>
            <a:fld id="{BABCA2B2-3BC9-4D62-9D38-A8A94E02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15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307640-895E-4C65-A675-2901B712674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67322-1458-4D12-B545-E086B4D8AB41}" type="slidenum">
              <a:rPr lang="zh-CN" altLang="en-US" smtClean="0"/>
              <a:pPr/>
              <a:t>27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764EA3-1901-47C5-A033-4C9FF7B2B92C}" type="slidenum">
              <a:rPr lang="zh-CN" altLang="en-US" smtClean="0"/>
              <a:pPr/>
              <a:t>28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F5F1F-28B5-40B2-AB40-902607A6216C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B9554-397F-48F2-9E50-3D9FEE38E095}" type="slidenum">
              <a:rPr lang="zh-CN" altLang="en-US" smtClean="0"/>
              <a:pPr>
                <a:defRPr/>
              </a:pPr>
              <a:t>31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B9554-397F-48F2-9E50-3D9FEE38E095}" type="slidenum">
              <a:rPr lang="zh-CN" altLang="en-US" smtClean="0"/>
              <a:pPr>
                <a:defRPr/>
              </a:pPr>
              <a:t>37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B9554-397F-48F2-9E50-3D9FEE38E095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B9554-397F-48F2-9E50-3D9FEE38E095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CADD31-7C18-4FEF-9CD8-49A828912DB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B9554-397F-48F2-9E50-3D9FEE38E095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B6BE14-8D47-47AB-8415-AA30410E3FA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B9554-397F-48F2-9E50-3D9FEE38E095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E303C-F63B-433D-B9F8-CFB8589DFCA7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E4F4B-FEEF-45D2-9A2E-0156D6BE8D51}" type="slidenum">
              <a:rPr lang="zh-CN" altLang="en-US" smtClean="0"/>
              <a:pPr/>
              <a:t>24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0F39A-F6CA-4173-B998-64E96A6CFB82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8B9A7-FA16-4C94-B2E3-2E3DFE6CE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64E5-7BDD-4266-96B1-F5C0340513CF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AF28-EF9E-432A-ADEB-F04CB0AB9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7AF3D-C36E-4F45-B119-339717E009BB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AC9A-D510-433D-9FF0-7450599C1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762000"/>
            <a:ext cx="8915400" cy="5867400"/>
          </a:xfrm>
        </p:spPr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C53271A4-5849-4035-B12C-4F11A1249CE4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E30E9726-930F-4ECC-B63C-B062FB59A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CF43-B19E-4614-9E34-873C262D41F8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BD3BC-4BDE-4343-9614-7204B1969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6F293-2136-494C-9E98-B5AD1A4DB83F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47A3-A173-49E6-9830-E0D5A7F73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F75FA-75D4-4113-81B3-7978F4D10A27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84BEF-63B6-42CD-9F96-01992869D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72273-36AA-4D89-A550-DD8D4DEE3537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46E24-8DAA-4BC2-B4FB-DF8DA5B93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11386-A6CD-4AC6-85E4-540905470CFB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4F47D-AD29-4604-8456-331C58BBD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73D12-F9B0-4E3A-9F19-5AE79460F59A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3DF37-075E-4A3D-8740-A818D7399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49B17-F1A9-4F77-B5F8-2B05D2FC5BC6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33AF8-89EA-45EF-BDF6-B59706AC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" y="762000"/>
            <a:ext cx="89535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fld id="{B687288A-5200-48F4-B9F7-45F24CE86F6B}" type="datetime3">
              <a:rPr lang="en-US" smtClean="0"/>
              <a:t>21 November 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AA4FDE23-2EE3-4355-BF18-6102BB8AA0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bcnews.go.com/GMA/Technology/story?id=169946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2438400"/>
          </a:xfrm>
        </p:spPr>
        <p:txBody>
          <a:bodyPr/>
          <a:lstStyle/>
          <a:p>
            <a:r>
              <a:rPr lang="en-US" dirty="0" smtClean="0"/>
              <a:t>Security in Web Applications</a:t>
            </a:r>
            <a:endParaRPr lang="en-US" sz="44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2514600"/>
            <a:ext cx="7048500" cy="3581400"/>
          </a:xfrm>
          <a:noFill/>
        </p:spPr>
        <p:txBody>
          <a:bodyPr/>
          <a:lstStyle/>
          <a:p>
            <a:r>
              <a:rPr lang="en-US" sz="3200" b="1" dirty="0" smtClean="0"/>
              <a:t>Jeff Offutt</a:t>
            </a:r>
          </a:p>
          <a:p>
            <a:endParaRPr lang="en-US" sz="2000" b="1" dirty="0" smtClean="0"/>
          </a:p>
          <a:p>
            <a:pPr>
              <a:spcBef>
                <a:spcPct val="0"/>
              </a:spcBef>
            </a:pPr>
            <a:r>
              <a:rPr lang="en-US" sz="3200" b="1" dirty="0" smtClean="0"/>
              <a:t>http://www.cs.gmu.edu/~offutt/</a:t>
            </a:r>
          </a:p>
          <a:p>
            <a:endParaRPr lang="en-US" sz="2000" b="1" dirty="0" smtClean="0"/>
          </a:p>
          <a:p>
            <a:r>
              <a:rPr lang="en-US" sz="3200" b="1" dirty="0" smtClean="0"/>
              <a:t>SWE 432</a:t>
            </a:r>
          </a:p>
          <a:p>
            <a:r>
              <a:rPr lang="en-US" sz="3200" b="1" dirty="0" smtClean="0"/>
              <a:t>Design and Implementation of Software for the Web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36F9-4D1C-4B18-BEB7-4F5F58FCD667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9F75-A35C-4870-A7E8-49D483AD585D}" type="slidenum">
              <a:rPr lang="en-US"/>
              <a:pPr/>
              <a:t>10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</a:t>
            </a:r>
            <a:r>
              <a:rPr lang="en-US" dirty="0"/>
              <a:t>vs. Software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1"/>
            <a:ext cx="7315200" cy="4419600"/>
          </a:xfrm>
        </p:spPr>
        <p:txBody>
          <a:bodyPr/>
          <a:lstStyle/>
          <a:p>
            <a:r>
              <a:rPr lang="en-US" dirty="0"/>
              <a:t>This is the </a:t>
            </a:r>
            <a:r>
              <a:rPr lang="en-US" dirty="0">
                <a:solidFill>
                  <a:srgbClr val="FFFF00"/>
                </a:solidFill>
              </a:rPr>
              <a:t>user’s</a:t>
            </a:r>
            <a:r>
              <a:rPr lang="en-US" dirty="0"/>
              <a:t>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Important </a:t>
            </a:r>
            <a:r>
              <a:rPr lang="en-US" dirty="0" smtClean="0">
                <a:solidFill>
                  <a:srgbClr val="FFFF00"/>
                </a:solidFill>
              </a:rPr>
              <a:t>principle</a:t>
            </a:r>
            <a:r>
              <a:rPr lang="en-US" dirty="0" smtClean="0"/>
              <a:t> – security interferes with usability !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about the </a:t>
            </a:r>
            <a:r>
              <a:rPr lang="en-US" dirty="0">
                <a:solidFill>
                  <a:srgbClr val="FFFF00"/>
                </a:solidFill>
              </a:rPr>
              <a:t>software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Important </a:t>
            </a:r>
            <a:r>
              <a:rPr lang="en-US" dirty="0" smtClean="0">
                <a:solidFill>
                  <a:srgbClr val="FFFF00"/>
                </a:solidFill>
              </a:rPr>
              <a:t>principle</a:t>
            </a:r>
            <a:r>
              <a:rPr lang="en-US" dirty="0" smtClean="0"/>
              <a:t> – security always means more work for the programmer 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541" y="1595256"/>
            <a:ext cx="6153459" cy="381494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Introduction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User Level Security and Usability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Web Apps and Authentication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Data Validation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Exception Handling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Conclusions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9A4994-2254-4E34-B392-2C6F8E1DCA36}" type="datetime3">
              <a:rPr lang="en-US" altLang="zh-CN" smtClean="0"/>
              <a:t>21 November 2014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Offutt, 2011-2012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519652" y="2971800"/>
            <a:ext cx="4881148" cy="4572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BFC5-DCCA-4283-B8ED-309570909A5C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99E8-0FDB-4EE9-8583-897091831D44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371600"/>
          </a:xfrm>
        </p:spPr>
        <p:txBody>
          <a:bodyPr/>
          <a:lstStyle/>
          <a:p>
            <a:r>
              <a:rPr lang="en-US" dirty="0"/>
              <a:t>Security Requirements for Web Apps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219200"/>
            <a:ext cx="8915400" cy="5334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>
                <a:solidFill>
                  <a:srgbClr val="FFFF00"/>
                </a:solidFill>
              </a:rPr>
              <a:t>Authentication</a:t>
            </a:r>
          </a:p>
          <a:p>
            <a:pPr marL="914400" lvl="1" indent="-457200"/>
            <a:r>
              <a:rPr lang="en-US" dirty="0"/>
              <a:t>Verify the </a:t>
            </a:r>
            <a:r>
              <a:rPr lang="en-US" dirty="0">
                <a:solidFill>
                  <a:srgbClr val="FFFF00"/>
                </a:solidFill>
              </a:rPr>
              <a:t>identity</a:t>
            </a:r>
            <a:r>
              <a:rPr lang="en-US" dirty="0"/>
              <a:t> of the parties involved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>
                <a:solidFill>
                  <a:srgbClr val="FFFF00"/>
                </a:solidFill>
              </a:rPr>
              <a:t>Authorization</a:t>
            </a:r>
          </a:p>
          <a:p>
            <a:pPr marL="914400" lvl="1" indent="-457200"/>
            <a:r>
              <a:rPr lang="en-US" dirty="0"/>
              <a:t>Limit </a:t>
            </a:r>
            <a:r>
              <a:rPr lang="en-US" dirty="0">
                <a:solidFill>
                  <a:srgbClr val="FFFF00"/>
                </a:solidFill>
              </a:rPr>
              <a:t>access</a:t>
            </a:r>
            <a:r>
              <a:rPr lang="en-US" dirty="0"/>
              <a:t> to resources to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>
                <a:solidFill>
                  <a:srgbClr val="FFFF00"/>
                </a:solidFill>
              </a:rPr>
              <a:t>Confidentiality</a:t>
            </a:r>
          </a:p>
          <a:p>
            <a:pPr marL="914400" lvl="1" indent="-457200"/>
            <a:r>
              <a:rPr lang="en-US" dirty="0"/>
              <a:t>Ensure that </a:t>
            </a:r>
            <a:r>
              <a:rPr lang="en-US" dirty="0">
                <a:solidFill>
                  <a:srgbClr val="FFFF00"/>
                </a:solidFill>
              </a:rPr>
              <a:t>information</a:t>
            </a:r>
            <a:r>
              <a:rPr lang="en-US" dirty="0"/>
              <a:t> </a:t>
            </a:r>
            <a:r>
              <a:rPr lang="en-US" dirty="0" smtClean="0"/>
              <a:t>is given only </a:t>
            </a:r>
            <a:r>
              <a:rPr lang="en-US" dirty="0"/>
              <a:t>to </a:t>
            </a:r>
            <a:r>
              <a:rPr lang="en-US" dirty="0" smtClean="0"/>
              <a:t>authenticated parties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u="sng" dirty="0">
                <a:solidFill>
                  <a:srgbClr val="FFFF00"/>
                </a:solidFill>
              </a:rPr>
              <a:t>Integrity</a:t>
            </a:r>
          </a:p>
          <a:p>
            <a:pPr marL="914400" lvl="1" indent="-457200"/>
            <a:r>
              <a:rPr lang="en-US" dirty="0"/>
              <a:t>Ensure that information is </a:t>
            </a:r>
            <a:r>
              <a:rPr lang="en-US" dirty="0">
                <a:solidFill>
                  <a:srgbClr val="FFFF00"/>
                </a:solidFill>
              </a:rPr>
              <a:t>not changed</a:t>
            </a:r>
            <a:r>
              <a:rPr lang="en-US" dirty="0"/>
              <a:t> or </a:t>
            </a:r>
            <a:r>
              <a:rPr lang="en-US" dirty="0" smtClean="0"/>
              <a:t>tampered with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3275-3895-4B1F-AEFB-E658E605DAAD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4C44-8694-4EF6-B4CF-6F3722561F7A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to Apply?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600200"/>
            <a:ext cx="8915400" cy="4953000"/>
          </a:xfrm>
        </p:spPr>
        <p:txBody>
          <a:bodyPr/>
          <a:lstStyle/>
          <a:p>
            <a:r>
              <a:rPr lang="en-US" dirty="0"/>
              <a:t>Security can be applied at </a:t>
            </a:r>
            <a:r>
              <a:rPr lang="en-US" dirty="0">
                <a:solidFill>
                  <a:srgbClr val="FFFF00"/>
                </a:solidFill>
              </a:rPr>
              <a:t>three</a:t>
            </a:r>
            <a:r>
              <a:rPr lang="en-US" dirty="0"/>
              <a:t> </a:t>
            </a:r>
            <a:r>
              <a:rPr lang="en-US" dirty="0" smtClean="0"/>
              <a:t>levels 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Web </a:t>
            </a:r>
            <a:r>
              <a:rPr lang="en-US" dirty="0">
                <a:solidFill>
                  <a:srgbClr val="FFFF00"/>
                </a:solidFill>
              </a:rPr>
              <a:t>server</a:t>
            </a:r>
            <a:r>
              <a:rPr lang="en-US" dirty="0"/>
              <a:t> (Apache)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Web </a:t>
            </a:r>
            <a:r>
              <a:rPr lang="en-US" dirty="0">
                <a:solidFill>
                  <a:srgbClr val="FFFF00"/>
                </a:solidFill>
              </a:rPr>
              <a:t>container</a:t>
            </a:r>
            <a:r>
              <a:rPr lang="en-US" dirty="0"/>
              <a:t> (Tomcat)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Web </a:t>
            </a:r>
            <a:r>
              <a:rPr lang="en-US" dirty="0">
                <a:solidFill>
                  <a:srgbClr val="FFFF00"/>
                </a:solidFill>
              </a:rPr>
              <a:t>application</a:t>
            </a:r>
            <a:r>
              <a:rPr lang="en-US" dirty="0"/>
              <a:t> (your servlet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If implemented in a Web application, that is </a:t>
            </a:r>
            <a:r>
              <a:rPr lang="en-US" dirty="0" smtClean="0"/>
              <a:t>sometimes considered being through </a:t>
            </a:r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container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Application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Secure web applications using a </a:t>
            </a:r>
            <a:r>
              <a:rPr lang="en-US" dirty="0" smtClean="0">
                <a:solidFill>
                  <a:srgbClr val="FFFF00"/>
                </a:solidFill>
              </a:rPr>
              <a:t>Web server</a:t>
            </a:r>
          </a:p>
          <a:p>
            <a:pPr lvl="1"/>
            <a:r>
              <a:rPr lang="en-US" dirty="0" smtClean="0"/>
              <a:t>HTTP authentication</a:t>
            </a:r>
          </a:p>
          <a:p>
            <a:pPr lvl="1"/>
            <a:r>
              <a:rPr lang="en-US" dirty="0" smtClean="0"/>
              <a:t>Authorization of users/groups</a:t>
            </a:r>
          </a:p>
          <a:p>
            <a:pPr lvl="1"/>
            <a:r>
              <a:rPr lang="en-US" dirty="0" smtClean="0"/>
              <a:t>Authorization of domains</a:t>
            </a:r>
          </a:p>
          <a:p>
            <a:pPr lvl="1"/>
            <a:r>
              <a:rPr lang="en-US" dirty="0" smtClean="0"/>
              <a:t>Secure HTTP, an extension of HTTP</a:t>
            </a:r>
          </a:p>
          <a:p>
            <a:pPr lvl="1"/>
            <a:r>
              <a:rPr lang="en-US" dirty="0" smtClean="0"/>
              <a:t>SSL capabilities</a:t>
            </a:r>
          </a:p>
          <a:p>
            <a:pPr marL="514350" indent="-514350">
              <a:buNone/>
            </a:pPr>
            <a:r>
              <a:rPr lang="en-US" dirty="0" smtClean="0"/>
              <a:t>2. Secure web applications using a </a:t>
            </a:r>
            <a:r>
              <a:rPr lang="en-US" dirty="0" smtClean="0">
                <a:solidFill>
                  <a:srgbClr val="FFFF00"/>
                </a:solidFill>
              </a:rPr>
              <a:t>servlet container</a:t>
            </a:r>
          </a:p>
          <a:p>
            <a:pPr lvl="1"/>
            <a:r>
              <a:rPr lang="en-US" dirty="0" smtClean="0"/>
              <a:t>HTTP authentication (basic, digest)</a:t>
            </a:r>
          </a:p>
          <a:p>
            <a:pPr lvl="1"/>
            <a:r>
              <a:rPr lang="en-US" dirty="0" smtClean="0"/>
              <a:t>Form-based authentication</a:t>
            </a:r>
          </a:p>
          <a:p>
            <a:pPr lvl="1"/>
            <a:r>
              <a:rPr lang="en-US" dirty="0" smtClean="0"/>
              <a:t>Authorization of users/groups</a:t>
            </a:r>
          </a:p>
          <a:p>
            <a:pPr lvl="1"/>
            <a:r>
              <a:rPr lang="en-US" dirty="0" smtClean="0"/>
              <a:t>SSL capabilities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Securing </a:t>
            </a:r>
            <a:r>
              <a:rPr lang="en-US" dirty="0" smtClean="0">
                <a:solidFill>
                  <a:schemeClr val="tx2"/>
                </a:solidFill>
              </a:rPr>
              <a:t>web applications</a:t>
            </a:r>
            <a:r>
              <a:rPr lang="en-US" dirty="0" smtClean="0"/>
              <a:t> by programming</a:t>
            </a:r>
          </a:p>
          <a:p>
            <a:pPr lvl="1"/>
            <a:r>
              <a:rPr lang="en-US" sz="2000" dirty="0" smtClean="0"/>
              <a:t>Authorization of </a:t>
            </a:r>
            <a:r>
              <a:rPr lang="en-US" sz="2000" dirty="0" smtClean="0">
                <a:solidFill>
                  <a:schemeClr val="tx2"/>
                </a:solidFill>
              </a:rPr>
              <a:t>users</a:t>
            </a:r>
          </a:p>
          <a:p>
            <a:pPr lvl="1"/>
            <a:r>
              <a:rPr lang="en-US" sz="2000" dirty="0" smtClean="0"/>
              <a:t>User information kept on the </a:t>
            </a:r>
            <a:r>
              <a:rPr lang="en-US" sz="2000" dirty="0" smtClean="0">
                <a:solidFill>
                  <a:schemeClr val="tx2"/>
                </a:solidFill>
              </a:rPr>
              <a:t>server</a:t>
            </a:r>
            <a:r>
              <a:rPr lang="en-US" sz="2000" dirty="0" smtClean="0"/>
              <a:t> in a </a:t>
            </a:r>
            <a:r>
              <a:rPr lang="en-US" sz="2000" dirty="0" smtClean="0">
                <a:solidFill>
                  <a:schemeClr val="tx2"/>
                </a:solidFill>
              </a:rPr>
              <a:t>session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129BB-3CC6-422F-A808-288EA462F524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7ADD-128C-434F-BADB-AD4B524B60A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524000"/>
          </a:xfrm>
        </p:spPr>
        <p:txBody>
          <a:bodyPr/>
          <a:lstStyle/>
          <a:p>
            <a:r>
              <a:rPr lang="en-US" sz="3200" dirty="0" smtClean="0"/>
              <a:t>User-level HTTP Passwords: Apache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(1. web server authentication)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71600"/>
            <a:ext cx="89154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 the directory : create 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  <a:r>
              <a:rPr lang="en-US" sz="2400" dirty="0" err="1" smtClean="0">
                <a:solidFill>
                  <a:srgbClr val="FFFF00"/>
                </a:solidFill>
                <a:latin typeface="Comic Sans MS" pitchFamily="66" charset="0"/>
              </a:rPr>
              <a:t>htaccess</a:t>
            </a:r>
            <a:r>
              <a:rPr lang="en-US" sz="2400" dirty="0" smtClean="0"/>
              <a:t> 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AuthUserFile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/home/student/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gburdell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/lib/users</a:t>
            </a:r>
            <a:r>
              <a:rPr lang="en-US" sz="2000" dirty="0" smtClean="0"/>
              <a:t> — </a:t>
            </a:r>
            <a:r>
              <a:rPr lang="en-US" sz="2000" dirty="0" err="1" smtClean="0"/>
              <a:t>passwd</a:t>
            </a:r>
            <a:r>
              <a:rPr lang="en-US" sz="2000" dirty="0" smtClean="0"/>
              <a:t> file, readable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AuthGroupFile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 /dev/null</a:t>
            </a:r>
            <a:r>
              <a:rPr lang="en-US" sz="2000" dirty="0" smtClean="0"/>
              <a:t> — for groups, forget it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AuthName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 swe642</a:t>
            </a:r>
            <a:r>
              <a:rPr lang="en-US" sz="2000" dirty="0" smtClean="0"/>
              <a:t> — name of directory, part of prompt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AuthType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 Basic</a:t>
            </a:r>
            <a:r>
              <a:rPr lang="en-US" sz="2000" dirty="0" smtClean="0"/>
              <a:t> — the only one allowed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&lt;Limit GET&gt;</a:t>
            </a:r>
            <a:r>
              <a:rPr lang="en-US" sz="2000" dirty="0" smtClean="0"/>
              <a:t> — most common access control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  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require user 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gburdell</a:t>
            </a:r>
            <a:endParaRPr lang="en-US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&lt;/Limit&gt;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F1D-FDCA-4AA0-B502-452AFB99BFE7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7ADD-128C-434F-BADB-AD4B524B60A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114300" y="41148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password 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htpasswd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 -c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/home/student/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gburdell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/lib/users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gburdell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Will prompt for the password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33999" y="3562290"/>
            <a:ext cx="2066143" cy="400110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u="none" dirty="0" smtClean="0"/>
              <a:t>The password file</a:t>
            </a:r>
            <a:endParaRPr lang="en-US" sz="2000" u="none" dirty="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5801851" y="3962400"/>
            <a:ext cx="522748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543799" y="3886200"/>
            <a:ext cx="1371601" cy="400110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u="none" dirty="0" smtClean="0"/>
              <a:t>User name</a:t>
            </a:r>
            <a:endParaRPr lang="en-US" sz="2000" u="none" dirty="0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6934199" y="4114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 bwMode="auto">
          <a:xfrm>
            <a:off x="114300" y="51816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Adding additional users :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htpasswd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/home/student/</a:t>
            </a:r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gburdell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/lib/users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george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add to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</a:rPr>
              <a:t>htaccess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require user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george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667000" y="3810000"/>
            <a:ext cx="2066143" cy="400110"/>
          </a:xfrm>
          <a:prstGeom prst="rect">
            <a:avLst/>
          </a:prstGeom>
          <a:solidFill>
            <a:srgbClr val="3333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u="none" dirty="0" smtClean="0"/>
              <a:t>In apache’s bin/</a:t>
            </a:r>
            <a:endParaRPr lang="en-US" sz="2000" u="none" dirty="0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H="1">
            <a:off x="1600200" y="4114800"/>
            <a:ext cx="1066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89EBBE19-6E56-4947-AAD8-360D723C348C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E7AC356-BC98-4C06-A0AC-A6239C84890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371600"/>
          </a:xfrm>
        </p:spPr>
        <p:txBody>
          <a:bodyPr/>
          <a:lstStyle/>
          <a:p>
            <a:r>
              <a:rPr lang="en-US" dirty="0" smtClean="0"/>
              <a:t>Authentication in Web Apps by Programming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524000"/>
            <a:ext cx="8915400" cy="5105400"/>
          </a:xfrm>
        </p:spPr>
        <p:txBody>
          <a:bodyPr/>
          <a:lstStyle/>
          <a:p>
            <a:r>
              <a:rPr lang="en-US" dirty="0" smtClean="0"/>
              <a:t>Use the password input field</a:t>
            </a:r>
          </a:p>
          <a:p>
            <a:pPr lvl="1"/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&lt;input name=“password” </a:t>
            </a:r>
            <a:r>
              <a:rPr lang="en-US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type=“password”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id=“password”&gt;</a:t>
            </a:r>
          </a:p>
          <a:p>
            <a:r>
              <a:rPr lang="en-US" dirty="0" smtClean="0"/>
              <a:t>Validate the username and password on the server</a:t>
            </a:r>
          </a:p>
          <a:p>
            <a:r>
              <a:rPr lang="en-US" dirty="0" smtClean="0"/>
              <a:t>Store whether the user has been authenticated in the </a:t>
            </a:r>
            <a:r>
              <a:rPr lang="en-US" dirty="0" smtClean="0">
                <a:solidFill>
                  <a:schemeClr val="tx2"/>
                </a:solidFill>
              </a:rPr>
              <a:t>session object</a:t>
            </a:r>
          </a:p>
          <a:p>
            <a:pPr lvl="1"/>
            <a:r>
              <a:rPr lang="en-US" b="1" i="1" dirty="0" smtClean="0">
                <a:solidFill>
                  <a:schemeClr val="tx2"/>
                </a:solidFill>
              </a:rPr>
              <a:t>Never</a:t>
            </a:r>
            <a:r>
              <a:rPr lang="en-US" dirty="0" smtClean="0"/>
              <a:t> pass this information back to the client !</a:t>
            </a:r>
          </a:p>
          <a:p>
            <a:r>
              <a:rPr lang="en-US" dirty="0" smtClean="0"/>
              <a:t>Don’t forget to lock the </a:t>
            </a:r>
            <a:r>
              <a:rPr lang="en-US" i="1" dirty="0" smtClean="0">
                <a:solidFill>
                  <a:schemeClr val="tx2"/>
                </a:solidFill>
              </a:rPr>
              <a:t>back doors</a:t>
            </a:r>
          </a:p>
          <a:p>
            <a:pPr lvl="1"/>
            <a:r>
              <a:rPr lang="en-US" dirty="0" smtClean="0"/>
              <a:t>Check authentication in </a:t>
            </a:r>
            <a:r>
              <a:rPr lang="en-US" dirty="0" smtClean="0">
                <a:solidFill>
                  <a:schemeClr val="tx2"/>
                </a:solidFill>
              </a:rPr>
              <a:t>every software component</a:t>
            </a:r>
          </a:p>
          <a:p>
            <a:pPr lvl="1"/>
            <a:r>
              <a:rPr lang="en-US" dirty="0" smtClean="0"/>
              <a:t>If the user is not authenticated, go back to the </a:t>
            </a:r>
            <a:r>
              <a:rPr lang="en-US" dirty="0" smtClean="0">
                <a:solidFill>
                  <a:schemeClr val="tx2"/>
                </a:solidFill>
              </a:rPr>
              <a:t>login</a:t>
            </a:r>
            <a:r>
              <a:rPr lang="en-US" dirty="0" smtClean="0"/>
              <a:t> screen</a:t>
            </a:r>
          </a:p>
          <a:p>
            <a:pPr lvl="1"/>
            <a:r>
              <a:rPr lang="en-US" dirty="0" smtClean="0"/>
              <a:t>This is the </a:t>
            </a:r>
            <a:r>
              <a:rPr lang="en-US" dirty="0" smtClean="0">
                <a:solidFill>
                  <a:schemeClr val="tx2"/>
                </a:solidFill>
              </a:rPr>
              <a:t>most common vulnerability</a:t>
            </a:r>
            <a:r>
              <a:rPr lang="en-US" dirty="0" smtClean="0"/>
              <a:t> in web applications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ED96-B4D5-4AC4-BA57-888CE70ACF35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E1F49-387B-45B8-92B9-D23EAB9E6C24}" type="slidenum">
              <a:rPr lang="en-US"/>
              <a:pPr/>
              <a:t>17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91600" cy="1524000"/>
          </a:xfrm>
        </p:spPr>
        <p:txBody>
          <a:bodyPr/>
          <a:lstStyle/>
          <a:p>
            <a:r>
              <a:rPr lang="en-US" dirty="0"/>
              <a:t>Secure Socket Layer (SSL) based </a:t>
            </a:r>
            <a:r>
              <a:rPr lang="en-US" dirty="0" smtClean="0"/>
              <a:t>Authentication (</a:t>
            </a:r>
            <a:r>
              <a:rPr lang="en-US" i="1" dirty="0" smtClean="0"/>
              <a:t>https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524000"/>
            <a:ext cx="8915400" cy="5029200"/>
          </a:xfrm>
        </p:spPr>
        <p:txBody>
          <a:bodyPr/>
          <a:lstStyle/>
          <a:p>
            <a:r>
              <a:rPr lang="en-US" dirty="0"/>
              <a:t>Invented by Netscape in the </a:t>
            </a:r>
            <a:r>
              <a:rPr lang="en-US" dirty="0">
                <a:solidFill>
                  <a:srgbClr val="FFFF00"/>
                </a:solidFill>
              </a:rPr>
              <a:t>mid 90’s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Encrypt</a:t>
            </a:r>
            <a:r>
              <a:rPr lang="en-US" dirty="0" smtClean="0"/>
              <a:t> </a:t>
            </a:r>
            <a:r>
              <a:rPr lang="en-US" dirty="0"/>
              <a:t>every HTTP </a:t>
            </a:r>
            <a:r>
              <a:rPr lang="en-US" dirty="0">
                <a:solidFill>
                  <a:schemeClr val="tx2"/>
                </a:solidFill>
              </a:rPr>
              <a:t>message</a:t>
            </a:r>
            <a:r>
              <a:rPr lang="en-US" dirty="0"/>
              <a:t> </a:t>
            </a:r>
            <a:r>
              <a:rPr lang="en-US" dirty="0" smtClean="0"/>
              <a:t>to and from </a:t>
            </a:r>
            <a:r>
              <a:rPr lang="en-US" dirty="0"/>
              <a:t>the web server using standard </a:t>
            </a:r>
            <a:r>
              <a:rPr lang="en-US" dirty="0">
                <a:solidFill>
                  <a:srgbClr val="FFFF00"/>
                </a:solidFill>
              </a:rPr>
              <a:t>PKI</a:t>
            </a:r>
            <a:r>
              <a:rPr lang="en-US" dirty="0"/>
              <a:t> technology</a:t>
            </a:r>
          </a:p>
          <a:p>
            <a:r>
              <a:rPr lang="en-US" dirty="0">
                <a:solidFill>
                  <a:srgbClr val="FFFF00"/>
                </a:solidFill>
              </a:rPr>
              <a:t>De-facto standard</a:t>
            </a:r>
            <a:r>
              <a:rPr lang="en-US" dirty="0"/>
              <a:t> used for secure web-based transactions</a:t>
            </a:r>
          </a:p>
          <a:p>
            <a:r>
              <a:rPr lang="en-US" dirty="0"/>
              <a:t>Default URL </a:t>
            </a:r>
            <a:r>
              <a:rPr lang="en-US" dirty="0">
                <a:solidFill>
                  <a:srgbClr val="FFFF00"/>
                </a:solidFill>
              </a:rPr>
              <a:t>https</a:t>
            </a:r>
            <a:r>
              <a:rPr lang="en-US" dirty="0"/>
              <a:t>://some.domain.com with default port number </a:t>
            </a:r>
            <a:r>
              <a:rPr lang="en-US" dirty="0">
                <a:solidFill>
                  <a:srgbClr val="FFFF00"/>
                </a:solidFill>
              </a:rPr>
              <a:t>443</a:t>
            </a:r>
          </a:p>
          <a:p>
            <a:r>
              <a:rPr lang="en-US" dirty="0"/>
              <a:t>Don’t </a:t>
            </a:r>
            <a:r>
              <a:rPr lang="en-US" dirty="0" smtClean="0"/>
              <a:t>confuse </a:t>
            </a:r>
            <a:r>
              <a:rPr lang="en-US" dirty="0"/>
              <a:t>with </a:t>
            </a:r>
            <a:r>
              <a:rPr lang="en-US" dirty="0" smtClean="0">
                <a:solidFill>
                  <a:srgbClr val="FFFF00"/>
                </a:solidFill>
              </a:rPr>
              <a:t>S-HTTP</a:t>
            </a:r>
            <a:endParaRPr lang="en-US" dirty="0" smtClean="0"/>
          </a:p>
          <a:p>
            <a:pPr lvl="1"/>
            <a:r>
              <a:rPr lang="en-US" dirty="0" smtClean="0"/>
              <a:t>Encrypts </a:t>
            </a:r>
            <a:r>
              <a:rPr lang="en-US" dirty="0"/>
              <a:t>only the http </a:t>
            </a:r>
            <a:r>
              <a:rPr lang="en-US" dirty="0" smtClean="0"/>
              <a:t>message body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40B3-6730-4360-9DD0-8D4175D29B21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BF81-5079-4C0B-AEEA-A326C590308E}" type="slidenum">
              <a:rPr lang="en-US"/>
              <a:pPr/>
              <a:t>18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371600"/>
          </a:xfrm>
        </p:spPr>
        <p:txBody>
          <a:bodyPr/>
          <a:lstStyle/>
          <a:p>
            <a:r>
              <a:rPr lang="en-US" dirty="0"/>
              <a:t>Applicability of Client SSL Authentication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371600"/>
            <a:ext cx="8915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Highest</a:t>
            </a:r>
            <a:r>
              <a:rPr lang="en-US" dirty="0"/>
              <a:t> level of security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integrate </a:t>
            </a:r>
            <a:r>
              <a:rPr lang="en-US" dirty="0"/>
              <a:t>with </a:t>
            </a:r>
            <a:r>
              <a:rPr lang="en-US" dirty="0">
                <a:solidFill>
                  <a:srgbClr val="FFFF00"/>
                </a:solidFill>
              </a:rPr>
              <a:t>smart-card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biometric</a:t>
            </a:r>
            <a:r>
              <a:rPr lang="en-US" dirty="0"/>
              <a:t> technologies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Now </a:t>
            </a:r>
            <a:r>
              <a:rPr lang="en-US" dirty="0"/>
              <a:t>supported by </a:t>
            </a:r>
            <a:r>
              <a:rPr lang="en-US" dirty="0" smtClean="0"/>
              <a:t>most browsers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Plug-ins are sometimes required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Additional </a:t>
            </a:r>
            <a:r>
              <a:rPr lang="en-US" dirty="0">
                <a:solidFill>
                  <a:srgbClr val="FFFF00"/>
                </a:solidFill>
              </a:rPr>
              <a:t>server module</a:t>
            </a:r>
            <a:r>
              <a:rPr lang="en-US" dirty="0"/>
              <a:t> required to validate clients, usually using a vendor-specific security server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Very expensive</a:t>
            </a:r>
            <a:r>
              <a:rPr lang="en-US" dirty="0"/>
              <a:t> because large PKI </a:t>
            </a:r>
            <a:r>
              <a:rPr lang="en-US" dirty="0">
                <a:solidFill>
                  <a:srgbClr val="FFFF00"/>
                </a:solidFill>
              </a:rPr>
              <a:t>resources</a:t>
            </a:r>
            <a:r>
              <a:rPr lang="en-US" dirty="0"/>
              <a:t> (hardware / software / personnel) needed to create, maintain, distribute user certificates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4999-29E5-48C5-9C6D-D168829A29CC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D100-F15B-4BA7-BA70-DB183F854639}" type="slidenum">
              <a:rPr lang="en-US"/>
              <a:pPr/>
              <a:t>19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 Web Applications</a:t>
            </a:r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685800"/>
            <a:ext cx="89154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Web applications </a:t>
            </a:r>
            <a:r>
              <a:rPr lang="en-US" dirty="0" smtClean="0"/>
              <a:t>require </a:t>
            </a:r>
            <a:r>
              <a:rPr lang="en-US" dirty="0">
                <a:solidFill>
                  <a:srgbClr val="FFFF00"/>
                </a:solidFill>
              </a:rPr>
              <a:t>proper security</a:t>
            </a:r>
            <a:r>
              <a:rPr lang="en-US" dirty="0"/>
              <a:t> at various levels for different purposes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HTTP</a:t>
            </a:r>
            <a:r>
              <a:rPr lang="en-US" dirty="0" smtClean="0"/>
              <a:t> </a:t>
            </a:r>
            <a:r>
              <a:rPr lang="en-US" dirty="0"/>
              <a:t>Authentication, Basic/Digest (lowest level)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Form-based</a:t>
            </a:r>
            <a:r>
              <a:rPr lang="en-US" dirty="0" smtClean="0"/>
              <a:t> </a:t>
            </a:r>
            <a:r>
              <a:rPr lang="en-US" dirty="0"/>
              <a:t>authentication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Customized </a:t>
            </a:r>
            <a:r>
              <a:rPr lang="en-US" dirty="0"/>
              <a:t>authentication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SSL </a:t>
            </a:r>
            <a:r>
              <a:rPr lang="en-US" dirty="0"/>
              <a:t>server authentication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SSL </a:t>
            </a:r>
            <a:r>
              <a:rPr lang="en-US" dirty="0">
                <a:solidFill>
                  <a:srgbClr val="FFFF00"/>
                </a:solidFill>
              </a:rPr>
              <a:t>client</a:t>
            </a:r>
            <a:r>
              <a:rPr lang="en-US" dirty="0"/>
              <a:t> authentication (highest level)</a:t>
            </a:r>
          </a:p>
          <a:p>
            <a:pPr>
              <a:lnSpc>
                <a:spcPct val="90000"/>
              </a:lnSpc>
            </a:pPr>
            <a:r>
              <a:rPr lang="en-US" dirty="0"/>
              <a:t>Other security </a:t>
            </a:r>
            <a:r>
              <a:rPr lang="en-US" dirty="0">
                <a:solidFill>
                  <a:srgbClr val="FFFF00"/>
                </a:solidFill>
              </a:rPr>
              <a:t>concerns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Database</a:t>
            </a:r>
            <a:r>
              <a:rPr lang="en-US" dirty="0" smtClean="0"/>
              <a:t> </a:t>
            </a:r>
            <a:r>
              <a:rPr lang="en-US" dirty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Network</a:t>
            </a:r>
            <a:r>
              <a:rPr lang="en-US" dirty="0" smtClean="0"/>
              <a:t> </a:t>
            </a:r>
            <a:r>
              <a:rPr lang="en-US" dirty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Human</a:t>
            </a:r>
            <a:r>
              <a:rPr lang="en-US" dirty="0" smtClean="0"/>
              <a:t> factors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Users must </a:t>
            </a:r>
            <a:r>
              <a:rPr lang="en-US" dirty="0" smtClean="0">
                <a:solidFill>
                  <a:schemeClr val="tx2"/>
                </a:solidFill>
              </a:rPr>
              <a:t>remember</a:t>
            </a:r>
            <a:r>
              <a:rPr lang="en-US" dirty="0" smtClean="0"/>
              <a:t> passwords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Try to reduce the </a:t>
            </a:r>
            <a:r>
              <a:rPr lang="en-US" dirty="0" smtClean="0">
                <a:solidFill>
                  <a:schemeClr val="tx2"/>
                </a:solidFill>
              </a:rPr>
              <a:t>friction</a:t>
            </a:r>
            <a:r>
              <a:rPr lang="en-US" dirty="0" smtClean="0"/>
              <a:t> of using the application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More sophisticated techniques are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541" y="1595256"/>
            <a:ext cx="6153459" cy="381494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Introduction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User Level Security and Usability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Web Apps and Authentication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Data Validation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Exception Handling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Conclusions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B5125F-6086-4E90-8A0A-FCA3B81F6433}" type="datetime3">
              <a:rPr lang="en-US" altLang="zh-CN" smtClean="0"/>
              <a:t>21 November 2014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Offutt, 2011-2012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519652" y="1676400"/>
            <a:ext cx="2442747" cy="4572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541" y="1595256"/>
            <a:ext cx="6153459" cy="381494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Introduction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User Level Security and Usability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Web Apps and Authentication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Data Validation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Exception Handling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Conclusions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2019E-CC4B-45E0-B3BA-73128689291C}" type="datetime3">
              <a:rPr lang="en-US" altLang="zh-CN" smtClean="0"/>
              <a:t>21 November 2014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Offutt, 2011-2012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20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519652" y="3581400"/>
            <a:ext cx="3661948" cy="4572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 Offutt, 2011-2012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1E54F-1DF2-47D3-BC86-8BBBBFF7A2C0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Validating Inputs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125980"/>
            <a:ext cx="8867775" cy="4343083"/>
          </a:xfrm>
        </p:spPr>
        <p:txBody>
          <a:bodyPr/>
          <a:lstStyle/>
          <a:p>
            <a:r>
              <a:rPr lang="en-US" sz="2800" dirty="0" smtClean="0"/>
              <a:t>Before starting to process inputs, wisely written programs check that the </a:t>
            </a:r>
            <a:r>
              <a:rPr lang="en-US" sz="2800" dirty="0" smtClean="0">
                <a:solidFill>
                  <a:schemeClr val="tx2"/>
                </a:solidFill>
              </a:rPr>
              <a:t>inputs are valid</a:t>
            </a:r>
            <a:endParaRPr lang="en-US" sz="2800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How should a program </a:t>
            </a:r>
            <a:r>
              <a:rPr lang="en-US" sz="2800" dirty="0" smtClean="0">
                <a:solidFill>
                  <a:schemeClr val="tx2"/>
                </a:solidFill>
              </a:rPr>
              <a:t>recognize</a:t>
            </a:r>
            <a:r>
              <a:rPr lang="en-US" sz="2800" dirty="0" smtClean="0"/>
              <a:t> invalid inputs ?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What should a program </a:t>
            </a:r>
            <a:r>
              <a:rPr lang="en-US" sz="2800" dirty="0" smtClean="0">
                <a:solidFill>
                  <a:schemeClr val="tx2"/>
                </a:solidFill>
              </a:rPr>
              <a:t>do with</a:t>
            </a:r>
            <a:r>
              <a:rPr lang="en-US" sz="2800" dirty="0" smtClean="0"/>
              <a:t> invalid inputs 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is easy to write input </a:t>
            </a:r>
            <a:r>
              <a:rPr lang="en-US" dirty="0" err="1" smtClean="0">
                <a:solidFill>
                  <a:schemeClr val="tx2"/>
                </a:solidFill>
              </a:rPr>
              <a:t>validators</a:t>
            </a:r>
            <a:r>
              <a:rPr lang="en-US" dirty="0" smtClean="0"/>
              <a:t> – but also easy to make mistakes !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36525" y="984568"/>
            <a:ext cx="8872538" cy="105092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Input Validation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Deciding if input values can be processed by the software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  <p:sp>
        <p:nvSpPr>
          <p:cNvPr id="2970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8785F88-A9DE-4B49-A649-F3D4D1C297B5}" type="datetime3">
              <a:rPr lang="en-US" altLang="zh-CN" smtClean="0"/>
              <a:t>21 November 2014</a:t>
            </a:fld>
            <a:endParaRPr lang="en-US" altLang="zh-CN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  <p:bldP spid="30618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Input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535"/>
            <a:ext cx="9144000" cy="1227435"/>
          </a:xfrm>
        </p:spPr>
        <p:txBody>
          <a:bodyPr/>
          <a:lstStyle/>
          <a:p>
            <a:r>
              <a:rPr lang="en-US" dirty="0" smtClean="0"/>
              <a:t>Goal domains are often </a:t>
            </a:r>
            <a:r>
              <a:rPr lang="en-US" dirty="0" smtClean="0">
                <a:solidFill>
                  <a:schemeClr val="tx2"/>
                </a:solidFill>
              </a:rPr>
              <a:t>irregular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Goal</a:t>
            </a:r>
            <a:r>
              <a:rPr lang="en-US" dirty="0" smtClean="0"/>
              <a:t> domain for </a:t>
            </a:r>
            <a:r>
              <a:rPr lang="en-US" dirty="0" smtClean="0">
                <a:solidFill>
                  <a:schemeClr val="tx2"/>
                </a:solidFill>
              </a:rPr>
              <a:t>credit cards</a:t>
            </a:r>
            <a:r>
              <a:rPr lang="en-US" baseline="30000" dirty="0" smtClean="0"/>
              <a:t>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D3D2AD-BACA-49B6-8D7B-F7BEC8C097E4}" type="datetime3">
              <a:rPr lang="en-US" altLang="zh-CN" smtClean="0"/>
              <a:t>21 November 2014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Offutt, 2011-2012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22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952500" y="6221730"/>
            <a:ext cx="7239000" cy="4000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baseline="30000" dirty="0">
                <a:solidFill>
                  <a:srgbClr val="000000"/>
                </a:solidFill>
              </a:rPr>
              <a:t>† </a:t>
            </a:r>
            <a:r>
              <a:rPr lang="en-US" sz="2000" dirty="0">
                <a:solidFill>
                  <a:srgbClr val="000000"/>
                </a:solidFill>
              </a:rPr>
              <a:t>More details are on : http://www.merriampark.com/anatomycc.htm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858665"/>
            <a:ext cx="9144000" cy="415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First digit is the Major Industry Identifier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First 6 digits and length specify the issuer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Final digit is a “check digit”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Other digits identify a specific account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Common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ill Sans MT" pitchFamily="34" charset="0"/>
              </a:rPr>
              <a:t>specified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domain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First digit is in { 3, 4, 5, 6 } (travel and banking)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Length is between 13 and 16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Common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ill Sans MT" pitchFamily="34" charset="0"/>
              </a:rPr>
              <a:t>implemented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 domain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</a:rPr>
              <a:t>All digits are numeric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7858" y="5599963"/>
            <a:ext cx="3615542" cy="499909"/>
          </a:xfrm>
          <a:prstGeom prst="rect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0000"/>
                </a:solidFill>
              </a:rPr>
              <a:t>All digits are numeric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build="p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nut 11"/>
          <p:cNvSpPr/>
          <p:nvPr/>
        </p:nvSpPr>
        <p:spPr>
          <a:xfrm>
            <a:off x="1447800" y="914400"/>
            <a:ext cx="6172200" cy="5410200"/>
          </a:xfrm>
          <a:prstGeom prst="donut">
            <a:avLst>
              <a:gd name="adj" fmla="val 13806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072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D2914BB-660C-4408-B157-8F8585ABF9F0}" type="datetime3">
              <a:rPr lang="en-US" altLang="zh-CN" smtClean="0"/>
              <a:t>21 November 2014</a:t>
            </a:fld>
            <a:endParaRPr lang="en-US" altLang="zh-CN" smtClean="0"/>
          </a:p>
        </p:txBody>
      </p:sp>
      <p:sp>
        <p:nvSpPr>
          <p:cNvPr id="3072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 Offutt, 2011-2012</a:t>
            </a:r>
          </a:p>
        </p:txBody>
      </p:sp>
      <p:sp>
        <p:nvSpPr>
          <p:cNvPr id="307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6A451-6D73-4141-B626-BB29F0A7C614}" type="slidenum">
              <a:rPr lang="zh-CN" altLang="en-US" smtClean="0"/>
              <a:pPr/>
              <a:t>23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1219200"/>
            <a:ext cx="2286000" cy="954107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Gill Sans MT" pitchFamily="34" charset="0"/>
              </a:rPr>
              <a:t>Desired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  <a:r>
              <a:rPr lang="en-US" dirty="0">
                <a:latin typeface="Gill Sans MT" pitchFamily="34" charset="0"/>
              </a:rPr>
              <a:t>domain)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2667000"/>
            <a:ext cx="2895600" cy="954107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Gill Sans MT" pitchFamily="34" charset="0"/>
              </a:rPr>
              <a:t>Described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  <a:r>
              <a:rPr lang="en-US" dirty="0">
                <a:latin typeface="Gill Sans MT" pitchFamily="34" charset="0"/>
              </a:rPr>
              <a:t>domain)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5562600"/>
            <a:ext cx="3505200" cy="95410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Gill Sans MT" pitchFamily="34" charset="0"/>
              </a:rPr>
              <a:t>Accepted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  <a:r>
              <a:rPr lang="en-US" dirty="0">
                <a:latin typeface="Gill Sans MT" pitchFamily="34" charset="0"/>
              </a:rPr>
              <a:t>domain)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42900" y="3810000"/>
            <a:ext cx="8458200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This region is a rich source of software errors …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474470" y="4636770"/>
            <a:ext cx="619506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… and security vulnerabilities !!!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8" grpId="0" animBg="1"/>
      <p:bldP spid="6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©  Offutt, 2011-2012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2C085-B597-4BDC-8D93-2AF732E57992}" type="slidenum">
              <a:rPr lang="zh-CN" altLang="en-US" smtClean="0">
                <a:ea typeface="宋体" charset="-122"/>
              </a:rPr>
              <a:pPr>
                <a:defRPr/>
              </a:pPr>
              <a:t>24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37160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Users can Bypass Client Validation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219200"/>
            <a:ext cx="8915400" cy="5410200"/>
          </a:xfrm>
        </p:spPr>
        <p:txBody>
          <a:bodyPr/>
          <a:lstStyle/>
          <a:p>
            <a:pPr eaLnBrk="1" hangingPunct="1"/>
            <a:r>
              <a:rPr lang="en-US" altLang="zh-CN" sz="3200" dirty="0" smtClean="0">
                <a:ea typeface="宋体" charset="-122"/>
              </a:rPr>
              <a:t>Client-side HTML and </a:t>
            </a:r>
            <a:r>
              <a:rPr lang="en-US" altLang="zh-CN" sz="3200" dirty="0" err="1" smtClean="0">
                <a:ea typeface="宋体" charset="-122"/>
              </a:rPr>
              <a:t>Javascript</a:t>
            </a:r>
            <a:r>
              <a:rPr lang="en-US" altLang="zh-CN" sz="3200" dirty="0" smtClean="0">
                <a:ea typeface="宋体" charset="-122"/>
              </a:rPr>
              <a:t> can impose </a:t>
            </a:r>
            <a:r>
              <a:rPr lang="en-US" altLang="zh-CN" sz="3200" dirty="0" smtClean="0">
                <a:solidFill>
                  <a:schemeClr val="tx2"/>
                </a:solidFill>
                <a:ea typeface="宋体" charset="-122"/>
              </a:rPr>
              <a:t>constraint enforcement</a:t>
            </a: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JS checks on input values</a:t>
            </a: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HTML restrictions such as </a:t>
            </a:r>
            <a:r>
              <a:rPr lang="en-US" altLang="zh-CN" dirty="0" err="1" smtClean="0">
                <a:ea typeface="宋体" charset="-122"/>
              </a:rPr>
              <a:t>maxLength</a:t>
            </a:r>
            <a:endParaRPr lang="en-US" altLang="zh-CN" dirty="0" smtClean="0">
              <a:ea typeface="宋体" charset="-122"/>
            </a:endParaRPr>
          </a:p>
          <a:p>
            <a:pPr lvl="1" eaLnBrk="1" hangingPunct="1"/>
            <a:r>
              <a:rPr lang="en-US" altLang="zh-CN" dirty="0" smtClean="0">
                <a:ea typeface="宋体" charset="-122"/>
              </a:rPr>
              <a:t>Implicit restrictions such as dropdown menus and radio boxes</a:t>
            </a:r>
          </a:p>
          <a:p>
            <a:pPr eaLnBrk="1" hangingPunct="1"/>
            <a:r>
              <a:rPr lang="en-US" altLang="zh-CN" sz="3200" dirty="0" smtClean="0">
                <a:ea typeface="宋体" charset="-122"/>
              </a:rPr>
              <a:t>Users can </a:t>
            </a:r>
            <a:r>
              <a:rPr lang="en-US" altLang="zh-CN" sz="3200" dirty="0" smtClean="0">
                <a:solidFill>
                  <a:schemeClr val="tx2"/>
                </a:solidFill>
                <a:ea typeface="宋体" charset="-122"/>
              </a:rPr>
              <a:t>violate constraints</a:t>
            </a:r>
            <a:r>
              <a:rPr lang="en-US" altLang="zh-CN" sz="3200" dirty="0" smtClean="0">
                <a:ea typeface="宋体" charset="-122"/>
              </a:rPr>
              <a:t> (accidentally and intentionally):</a:t>
            </a:r>
          </a:p>
          <a:p>
            <a:pPr lvl="1" eaLnBrk="1" hangingPunct="1"/>
            <a:r>
              <a:rPr lang="en-US" altLang="zh-CN" sz="2800" dirty="0" smtClean="0">
                <a:ea typeface="宋体" charset="-122"/>
              </a:rPr>
              <a:t>When </a:t>
            </a:r>
            <a:r>
              <a:rPr lang="en-US" altLang="zh-CN" sz="2800" dirty="0" smtClean="0">
                <a:solidFill>
                  <a:schemeClr val="tx2"/>
                </a:solidFill>
                <a:ea typeface="宋体" charset="-122"/>
              </a:rPr>
              <a:t>automating</a:t>
            </a:r>
          </a:p>
          <a:p>
            <a:pPr lvl="1" eaLnBrk="1" hangingPunct="1"/>
            <a:r>
              <a:rPr lang="en-US" altLang="zh-CN" sz="2800" dirty="0" smtClean="0">
                <a:ea typeface="宋体" charset="-122"/>
              </a:rPr>
              <a:t>Turning </a:t>
            </a:r>
            <a:r>
              <a:rPr lang="en-US" altLang="zh-CN" sz="2800" dirty="0" smtClean="0">
                <a:solidFill>
                  <a:schemeClr val="tx2"/>
                </a:solidFill>
                <a:ea typeface="宋体" charset="-122"/>
              </a:rPr>
              <a:t>JS off</a:t>
            </a:r>
          </a:p>
          <a:p>
            <a:pPr lvl="1" eaLnBrk="1" hangingPunct="1"/>
            <a:r>
              <a:rPr lang="en-US" altLang="zh-CN" sz="2800" dirty="0" smtClean="0">
                <a:ea typeface="宋体" charset="-122"/>
              </a:rPr>
              <a:t>To </a:t>
            </a:r>
            <a:r>
              <a:rPr lang="en-US" altLang="zh-CN" sz="2800" dirty="0" smtClean="0">
                <a:solidFill>
                  <a:schemeClr val="tx2"/>
                </a:solidFill>
                <a:ea typeface="宋体" charset="-122"/>
              </a:rPr>
              <a:t>attack</a:t>
            </a:r>
            <a:r>
              <a:rPr lang="en-US" altLang="zh-CN" sz="2800" dirty="0" smtClean="0">
                <a:ea typeface="宋体" charset="-122"/>
              </a:rPr>
              <a:t> your software</a:t>
            </a:r>
            <a:endParaRPr lang="en-US" altLang="zh-CN" sz="2800" dirty="0" smtClean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30726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130959-8E09-4116-BBF6-ECB5E0778F00}" type="datetime3">
              <a:rPr lang="en-US" smtClean="0"/>
              <a:t>21 November 2014</a:t>
            </a:fld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992094-29A1-4366-B67E-2942752B2E2F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2011-2012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23900" y="914400"/>
            <a:ext cx="7696200" cy="5334000"/>
          </a:xfrm>
          <a:prstGeom prst="rect">
            <a:avLst/>
          </a:prstGeom>
          <a:solidFill>
            <a:srgbClr val="3333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0" y="1679575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latin typeface="Arial" pitchFamily="34" charset="0"/>
                <a:ea typeface="宋体" charset="-122"/>
              </a:rPr>
              <a:t>User Name: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76400" y="4103688"/>
            <a:ext cx="106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latin typeface="Arial" pitchFamily="34" charset="0"/>
                <a:ea typeface="宋体" charset="-122"/>
              </a:rPr>
              <a:t>Small</a:t>
            </a:r>
          </a:p>
          <a:p>
            <a:pPr algn="ctr">
              <a:spcBef>
                <a:spcPct val="50000"/>
              </a:spcBef>
            </a:pPr>
            <a:r>
              <a:rPr lang="en-US" altLang="zh-CN" sz="2400" b="0">
                <a:latin typeface="Arial" pitchFamily="34" charset="0"/>
                <a:ea typeface="宋体" charset="-122"/>
              </a:rPr>
              <a:t>$150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24000" y="3355975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latin typeface="Arial" pitchFamily="34" charset="0"/>
                <a:ea typeface="宋体" charset="-122"/>
              </a:rPr>
              <a:t>Version to purchase: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257800" y="1679575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latin typeface="Arial" pitchFamily="34" charset="0"/>
                <a:ea typeface="宋体" charset="-122"/>
              </a:rPr>
              <a:t>Age: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257800" y="4103688"/>
            <a:ext cx="106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latin typeface="Arial" pitchFamily="34" charset="0"/>
                <a:ea typeface="宋体" charset="-122"/>
              </a:rPr>
              <a:t>Large</a:t>
            </a:r>
          </a:p>
          <a:p>
            <a:pPr algn="ctr">
              <a:spcBef>
                <a:spcPct val="50000"/>
              </a:spcBef>
            </a:pPr>
            <a:r>
              <a:rPr lang="en-US" altLang="zh-CN" sz="2400" b="0">
                <a:latin typeface="Arial" pitchFamily="34" charset="0"/>
                <a:ea typeface="宋体" charset="-122"/>
              </a:rPr>
              <a:t>$500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352800" y="4103688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latin typeface="Arial" pitchFamily="34" charset="0"/>
                <a:ea typeface="宋体" charset="-122"/>
              </a:rPr>
              <a:t>Medium</a:t>
            </a:r>
          </a:p>
          <a:p>
            <a:pPr algn="ctr">
              <a:spcBef>
                <a:spcPct val="50000"/>
              </a:spcBef>
            </a:pPr>
            <a:r>
              <a:rPr lang="en-US" altLang="zh-CN" sz="2400" b="0">
                <a:latin typeface="Arial" pitchFamily="34" charset="0"/>
                <a:ea typeface="宋体" charset="-122"/>
              </a:rPr>
              <a:t>$250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638800" y="5184775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3848100" y="5184775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2057400" y="5184775"/>
            <a:ext cx="304800" cy="304800"/>
            <a:chOff x="1296" y="3168"/>
            <a:chExt cx="192" cy="192"/>
          </a:xfrm>
        </p:grpSpPr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1296" y="3168"/>
              <a:ext cx="192" cy="1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1344" y="3216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352800" y="1755775"/>
            <a:ext cx="17526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096000" y="1755775"/>
            <a:ext cx="7620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Checking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497DA-C9BA-4914-B7B6-C0873C34B06F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46E24-8DAA-4BC2-B4FB-DF8DA5B93F3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23900" y="914400"/>
            <a:ext cx="7696200" cy="5334000"/>
          </a:xfrm>
          <a:prstGeom prst="rect">
            <a:avLst/>
          </a:prstGeom>
          <a:solidFill>
            <a:srgbClr val="3333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0" y="1679575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User Name: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76400" y="4103688"/>
            <a:ext cx="106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Small</a:t>
            </a:r>
          </a:p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$150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24000" y="3355975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Version to purchase: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257800" y="1679575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Age: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257800" y="4103688"/>
            <a:ext cx="106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Large</a:t>
            </a:r>
          </a:p>
          <a:p>
            <a:pPr algn="ctr"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$500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352800" y="4103688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Medium</a:t>
            </a:r>
          </a:p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$250</a:t>
            </a:r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5638800" y="5184775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3848100" y="5184775"/>
            <a:ext cx="3048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2057400" y="5184775"/>
            <a:ext cx="304800" cy="304800"/>
            <a:chOff x="1296" y="3168"/>
            <a:chExt cx="192" cy="192"/>
          </a:xfrm>
        </p:grpSpPr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1296" y="3168"/>
              <a:ext cx="192" cy="1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344" y="3216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914400" y="1066800"/>
            <a:ext cx="6858000" cy="1793875"/>
            <a:chOff x="576" y="432"/>
            <a:chExt cx="4320" cy="1130"/>
          </a:xfrm>
        </p:grpSpPr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064" y="816"/>
              <a:ext cx="1200" cy="288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3792" y="816"/>
              <a:ext cx="576" cy="288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968" y="1152"/>
              <a:ext cx="1296" cy="41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0">
                  <a:solidFill>
                    <a:schemeClr val="tx1"/>
                  </a:solidFill>
                  <a:ea typeface="宋体" charset="-122"/>
                </a:rPr>
                <a:t>Username should be plain text only.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3552" y="1152"/>
              <a:ext cx="1344" cy="41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0">
                  <a:solidFill>
                    <a:schemeClr val="tx1"/>
                  </a:solidFill>
                  <a:ea typeface="宋体" charset="-122"/>
                </a:rPr>
                <a:t>Age should be between 18 and 150.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76" y="432"/>
              <a:ext cx="1872" cy="237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0">
                  <a:solidFill>
                    <a:schemeClr val="tx1"/>
                  </a:solidFill>
                  <a:ea typeface="宋体" charset="-122"/>
                </a:rPr>
                <a:t>Invalid data, please correct …</a:t>
              </a:r>
            </a:p>
          </p:txBody>
        </p:sp>
      </p:grp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3352800" y="1755775"/>
            <a:ext cx="17526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6096000" y="1755775"/>
            <a:ext cx="7620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3276600" y="1671638"/>
            <a:ext cx="3505200" cy="461963"/>
            <a:chOff x="2064" y="813"/>
            <a:chExt cx="2208" cy="291"/>
          </a:xfrm>
        </p:grpSpPr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2064" y="813"/>
              <a:ext cx="11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b="0" dirty="0">
                  <a:solidFill>
                    <a:srgbClr val="000000"/>
                  </a:solidFill>
                  <a:ea typeface="宋体" charset="-122"/>
                </a:rPr>
                <a:t>Alan&lt;Turing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3792" y="816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b="0" dirty="0">
                  <a:solidFill>
                    <a:srgbClr val="000000"/>
                  </a:solidFill>
                  <a:ea typeface="宋体" charset="-122"/>
                </a:rPr>
                <a:t>500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©  Offutt, 2011-2012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4F81-A2FE-4A7C-A8F5-CADFF3E17FD1}" type="slidenum">
              <a:rPr lang="zh-CN" altLang="en-US" smtClean="0">
                <a:ea typeface="宋体" charset="-122"/>
              </a:rPr>
              <a:pPr>
                <a:defRPr/>
              </a:pPr>
              <a:t>27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08552" name="Oval 8"/>
          <p:cNvSpPr>
            <a:spLocks noChangeArrowheads="1"/>
          </p:cNvSpPr>
          <p:nvPr/>
        </p:nvSpPr>
        <p:spPr bwMode="auto">
          <a:xfrm>
            <a:off x="6629400" y="3465513"/>
            <a:ext cx="762000" cy="16002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6" name="Oval 2"/>
          <p:cNvSpPr>
            <a:spLocks noChangeArrowheads="1"/>
          </p:cNvSpPr>
          <p:nvPr/>
        </p:nvSpPr>
        <p:spPr bwMode="auto">
          <a:xfrm>
            <a:off x="3505200" y="5065713"/>
            <a:ext cx="5105400" cy="6096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2438400" y="5599113"/>
            <a:ext cx="3733800" cy="6096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5943600" y="1789113"/>
            <a:ext cx="1905000" cy="6096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2038"/>
          </a:xfrm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Abbreviated HTML</a:t>
            </a:r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152400" y="746125"/>
            <a:ext cx="88392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&lt;FORM 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text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Name=“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username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Size=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20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text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Name=“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age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Size=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3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Maxlength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3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&lt;P&gt; Version to purchase: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   …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radio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Name=“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version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Value=“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150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Checked&gt;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radio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Name=“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version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Value=“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250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radio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Name=“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version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Value=“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500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Type="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submit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"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onClick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="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return </a:t>
            </a:r>
            <a:r>
              <a:rPr lang="en-US" altLang="zh-CN" sz="2400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checkInfo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(</a:t>
            </a:r>
            <a:r>
              <a:rPr lang="en-US" altLang="zh-CN" sz="2400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this.form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)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"&gt;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hidden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isLoggedIn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no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&lt;/FORM&gt;</a:t>
            </a:r>
          </a:p>
        </p:txBody>
      </p:sp>
      <p:sp>
        <p:nvSpPr>
          <p:cNvPr id="33802" name="Date Placehold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C502888-ACF4-436B-9936-0FCF351408B0}" type="datetime3">
              <a:rPr lang="en-US" smtClean="0"/>
              <a:t>21 November 2014</a:t>
            </a:fld>
            <a:endParaRPr lang="en-US" smtClean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629400" y="2667000"/>
            <a:ext cx="225933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Constraints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  <p:cxnSp>
        <p:nvCxnSpPr>
          <p:cNvPr id="13" name="Straight Connector 12"/>
          <p:cNvCxnSpPr>
            <a:endCxn id="11" idx="0"/>
          </p:cNvCxnSpPr>
          <p:nvPr/>
        </p:nvCxnSpPr>
        <p:spPr bwMode="auto">
          <a:xfrm>
            <a:off x="7391400" y="2362200"/>
            <a:ext cx="367665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endCxn id="11" idx="2"/>
          </p:cNvCxnSpPr>
          <p:nvPr/>
        </p:nvCxnSpPr>
        <p:spPr bwMode="auto">
          <a:xfrm flipV="1">
            <a:off x="7391400" y="3251775"/>
            <a:ext cx="367665" cy="7868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7467600" y="3276600"/>
            <a:ext cx="685800" cy="18536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5715000" y="3276600"/>
            <a:ext cx="1066800" cy="2463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 animBg="1"/>
      <p:bldP spid="108546" grpId="0" animBg="1"/>
      <p:bldP spid="108547" grpId="0" animBg="1"/>
      <p:bldP spid="108548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©  Offutt, 2011-2012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2820B-A2C5-47C9-914E-AADE36FEEBC7}" type="slidenum">
              <a:rPr lang="zh-CN" altLang="en-US" smtClean="0">
                <a:ea typeface="宋体" charset="-122"/>
              </a:rPr>
              <a:pPr>
                <a:defRPr/>
              </a:pPr>
              <a:t>28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657600" y="5113338"/>
            <a:ext cx="49530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>
              <a:solidFill>
                <a:srgbClr val="CC0000"/>
              </a:solidFill>
              <a:latin typeface="Arial" pitchFamily="34" charset="0"/>
              <a:ea typeface="宋体" charset="-122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019800" y="1836738"/>
            <a:ext cx="18288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>
              <a:solidFill>
                <a:srgbClr val="CC0000"/>
              </a:solidFill>
              <a:latin typeface="Arial" pitchFamily="34" charset="0"/>
              <a:ea typeface="宋体" charset="-122"/>
            </a:endParaRPr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71563"/>
          </a:xfrm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Saved &amp; Modified HTML</a:t>
            </a: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52400" y="717550"/>
            <a:ext cx="88392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&lt;FORM 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text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Name=“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username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Size=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20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Type=“text” Name=“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age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Size=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3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Maxlength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3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&lt;P&gt; Version to purchase: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   …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radio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Name=“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version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Value=“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150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radio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Name=“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version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Value=“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250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radio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Name=“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version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Value=“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500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Checked&gt;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submit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onClick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return </a:t>
            </a:r>
            <a:r>
              <a:rPr lang="en-US" altLang="zh-CN" sz="2400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checkInfo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 (</a:t>
            </a:r>
            <a:r>
              <a:rPr lang="en-US" altLang="zh-CN" sz="2400" b="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this.form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)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”&gt;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   &lt;INPUT Type=“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hidden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 </a:t>
            </a:r>
            <a:r>
              <a:rPr lang="en-US" altLang="zh-CN" sz="2400" b="0" dirty="0" err="1">
                <a:solidFill>
                  <a:schemeClr val="tx1"/>
                </a:solidFill>
                <a:latin typeface="Arial" pitchFamily="34" charset="0"/>
                <a:ea typeface="宋体" charset="-122"/>
              </a:rPr>
              <a:t>isLoggedIn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= “</a:t>
            </a:r>
            <a:r>
              <a:rPr lang="en-US" altLang="zh-CN" sz="24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ea typeface="宋体" charset="-122"/>
              </a:rPr>
              <a:t>no</a:t>
            </a: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” &gt; </a:t>
            </a:r>
          </a:p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Arial" pitchFamily="34" charset="0"/>
                <a:ea typeface="宋体" charset="-122"/>
              </a:rPr>
              <a:t>&lt;/FORM&gt;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4114800" y="2293938"/>
            <a:ext cx="4724400" cy="193833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charset="-122"/>
              </a:rPr>
              <a:t>Allows an input with arbitrary age, no checking, cost=$25 …</a:t>
            </a:r>
          </a:p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charset="-122"/>
              </a:rPr>
              <a:t>‘&lt;‘ can crash an XML parser</a:t>
            </a:r>
          </a:p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charset="-122"/>
              </a:rPr>
              <a:t>Text fields can have SQL statements</a:t>
            </a:r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3657600" y="5341938"/>
            <a:ext cx="4953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6019800" y="2065338"/>
            <a:ext cx="1828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6629400" y="4579938"/>
            <a:ext cx="685800" cy="52322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solidFill>
                  <a:srgbClr val="CC0000"/>
                </a:solidFill>
                <a:latin typeface="Arial" pitchFamily="34" charset="0"/>
                <a:ea typeface="宋体" charset="-122"/>
              </a:rPr>
              <a:t>25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5410200" y="5646738"/>
            <a:ext cx="762000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>
                <a:solidFill>
                  <a:srgbClr val="CC0000"/>
                </a:solidFill>
                <a:latin typeface="Arial" pitchFamily="34" charset="0"/>
                <a:ea typeface="宋体" charset="-122"/>
              </a:rPr>
              <a:t>yes</a:t>
            </a:r>
          </a:p>
        </p:txBody>
      </p:sp>
      <p:sp>
        <p:nvSpPr>
          <p:cNvPr id="35853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35808D-CB02-4644-A2CF-A04010196680}" type="datetime3">
              <a:rPr lang="en-US" smtClean="0"/>
              <a:t>21 November 2014</a:t>
            </a:fld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5" grpId="0" animBg="1"/>
      <p:bldP spid="125958" grpId="0" animBg="1" autoUpdateAnimBg="0"/>
      <p:bldP spid="125959" grpId="0" animBg="1"/>
      <p:bldP spid="125960" grpId="0" animBg="1"/>
      <p:bldP spid="125961" grpId="0" animBg="1"/>
      <p:bldP spid="12596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SQL Injection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9E5E4-0222-42CE-9F0B-A6950D327F22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46E24-8DAA-4BC2-B4FB-DF8DA5B93F3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1295400"/>
            <a:ext cx="8343900" cy="1295400"/>
          </a:xfrm>
          <a:prstGeom prst="rect">
            <a:avLst/>
          </a:prstGeom>
          <a:solidFill>
            <a:srgbClr val="3333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3333CC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5300" y="1755775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itchFamily="34" charset="0"/>
                <a:ea typeface="宋体" charset="-122"/>
              </a:rPr>
              <a:t>User Name: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72000" y="1755775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Arial" pitchFamily="34" charset="0"/>
                <a:ea typeface="宋体" charset="-122"/>
              </a:rPr>
              <a:t>Password: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28850" y="1828800"/>
            <a:ext cx="24003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171700" y="17526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 err="1">
                <a:solidFill>
                  <a:srgbClr val="003300"/>
                </a:solidFill>
                <a:ea typeface="宋体" charset="-122"/>
              </a:rPr>
              <a:t>turing</a:t>
            </a:r>
            <a:endParaRPr lang="en-US" altLang="zh-CN" sz="2400" b="0" dirty="0">
              <a:solidFill>
                <a:srgbClr val="003300"/>
              </a:solidFill>
              <a:ea typeface="宋体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096000" y="1828800"/>
            <a:ext cx="2552700" cy="304800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057900" y="1752600"/>
            <a:ext cx="2781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rgbClr val="003300"/>
                </a:solidFill>
                <a:ea typeface="宋体" charset="-122"/>
              </a:rPr>
              <a:t>enigma</a:t>
            </a:r>
          </a:p>
        </p:txBody>
      </p:sp>
      <p:grpSp>
        <p:nvGrpSpPr>
          <p:cNvPr id="13" name="Group 24"/>
          <p:cNvGrpSpPr>
            <a:grpSpLocks/>
          </p:cNvGrpSpPr>
          <p:nvPr/>
        </p:nvGrpSpPr>
        <p:grpSpPr bwMode="auto">
          <a:xfrm>
            <a:off x="514350" y="3048000"/>
            <a:ext cx="8115300" cy="1295400"/>
            <a:chOff x="514350" y="3048000"/>
            <a:chExt cx="8115300" cy="1295400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14350" y="3048000"/>
              <a:ext cx="8115300" cy="1295400"/>
            </a:xfrm>
            <a:prstGeom prst="rect">
              <a:avLst/>
            </a:prstGeom>
            <a:solidFill>
              <a:srgbClr val="3333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>
                <a:ea typeface="宋体" charset="-122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590550" y="3124200"/>
              <a:ext cx="2057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400" b="0" dirty="0">
                  <a:solidFill>
                    <a:schemeClr val="tx1"/>
                  </a:solidFill>
                  <a:latin typeface="+mj-lt"/>
                  <a:ea typeface="宋体" charset="-122"/>
                </a:rPr>
                <a:t>Original SQL: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2057400" y="3625850"/>
              <a:ext cx="5029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0">
                  <a:solidFill>
                    <a:schemeClr val="tx1"/>
                  </a:solidFill>
                  <a:latin typeface="Arial" pitchFamily="34" charset="0"/>
                  <a:ea typeface="宋体" charset="-122"/>
                </a:rPr>
                <a:t>SELECT username FROM adminuser WHERE username=‘turing’ AND password =‘enigma’</a:t>
              </a:r>
            </a:p>
          </p:txBody>
        </p:sp>
      </p:grpSp>
      <p:grpSp>
        <p:nvGrpSpPr>
          <p:cNvPr id="17" name="Group 25"/>
          <p:cNvGrpSpPr>
            <a:grpSpLocks/>
          </p:cNvGrpSpPr>
          <p:nvPr/>
        </p:nvGrpSpPr>
        <p:grpSpPr bwMode="auto">
          <a:xfrm>
            <a:off x="514350" y="4800600"/>
            <a:ext cx="8115300" cy="1295400"/>
            <a:chOff x="514350" y="4800600"/>
            <a:chExt cx="8115300" cy="1295400"/>
          </a:xfrm>
        </p:grpSpPr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14350" y="4800600"/>
              <a:ext cx="8115300" cy="1295400"/>
            </a:xfrm>
            <a:prstGeom prst="rect">
              <a:avLst/>
            </a:prstGeom>
            <a:solidFill>
              <a:srgbClr val="3333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>
                <a:ea typeface="宋体" charset="-122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533400" y="4876800"/>
              <a:ext cx="22860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400" b="0" dirty="0">
                  <a:solidFill>
                    <a:schemeClr val="tx1"/>
                  </a:solidFill>
                  <a:latin typeface="+mj-lt"/>
                  <a:ea typeface="宋体" charset="-122"/>
                </a:rPr>
                <a:t>“</a:t>
              </a:r>
              <a:r>
                <a:rPr lang="en-US" altLang="zh-CN" sz="2400" b="0" dirty="0">
                  <a:solidFill>
                    <a:schemeClr val="tx1"/>
                  </a:solidFill>
                  <a:latin typeface="+mj-lt"/>
                  <a:ea typeface="宋体" charset="-122"/>
                </a:rPr>
                <a:t>injected” SQL: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104900" y="5378450"/>
              <a:ext cx="6934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0">
                  <a:solidFill>
                    <a:schemeClr val="tx1"/>
                  </a:solidFill>
                  <a:latin typeface="Arial" pitchFamily="34" charset="0"/>
                  <a:ea typeface="宋体" charset="-122"/>
                </a:rPr>
                <a:t>SELECT username FROM adminuser WHERE username=‘turing’ OR ‘1’ = ‘1’ AND password =‘enigma’ OR ‘1’ = ‘1’</a:t>
              </a: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2895600" y="1752602"/>
            <a:ext cx="5791200" cy="461963"/>
            <a:chOff x="1824" y="1104"/>
            <a:chExt cx="3648" cy="291"/>
          </a:xfrm>
        </p:grpSpPr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824" y="1104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0" dirty="0">
                  <a:solidFill>
                    <a:srgbClr val="FF0000"/>
                  </a:solidFill>
                  <a:ea typeface="宋体" charset="-122"/>
                </a:rPr>
                <a:t>’ </a:t>
              </a:r>
              <a:r>
                <a:rPr lang="en-US" altLang="zh-CN" sz="2400" b="0" dirty="0">
                  <a:solidFill>
                    <a:srgbClr val="FF0000"/>
                  </a:solidFill>
                  <a:ea typeface="宋体" charset="-122"/>
                </a:rPr>
                <a:t>OR ‘1’=‘1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368" y="1104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0" dirty="0">
                  <a:solidFill>
                    <a:srgbClr val="FF0000"/>
                  </a:solidFill>
                  <a:ea typeface="宋体" charset="-122"/>
                </a:rPr>
                <a:t>’ </a:t>
              </a:r>
              <a:r>
                <a:rPr lang="en-US" altLang="zh-CN" sz="2400" b="0" dirty="0">
                  <a:solidFill>
                    <a:srgbClr val="FF0000"/>
                  </a:solidFill>
                  <a:ea typeface="宋体" charset="-122"/>
                </a:rPr>
                <a:t>OR ‘1’=‘1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0" y="1371600"/>
            <a:ext cx="5676900" cy="52578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Personal </a:t>
            </a:r>
            <a:r>
              <a:rPr lang="en-US" sz="3200" dirty="0" smtClean="0"/>
              <a:t>identity </a:t>
            </a:r>
            <a:r>
              <a:rPr lang="en-US" sz="3200" dirty="0" smtClean="0"/>
              <a:t>protection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Privacy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Legal liability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Theft prevention ($, IP, …)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dirty="0" smtClean="0"/>
              <a:t>Malicious damage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CAE03-E088-4532-8D96-A968E940020C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2011-2012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A702F4-D652-4D8C-8B1B-951E8CA97271}" type="datetime3">
              <a:rPr lang="en-US" smtClean="0"/>
              <a:t>21 November 2014</a:t>
            </a:fld>
            <a:endParaRPr lang="en-US" smtClean="0"/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2011-2012</a:t>
            </a: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5F9C1-DC32-4E01-AEEF-B9EF6D8EACDE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1335233" y="1371600"/>
            <a:ext cx="6437168" cy="769441"/>
          </a:xfrm>
          <a:prstGeom prst="rect">
            <a:avLst/>
          </a:prstGeom>
          <a:solidFill>
            <a:srgbClr val="0000CC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4400" kern="0" dirty="0" smtClean="0">
                <a:latin typeface="Gill Sans MT" pitchFamily="34" charset="0"/>
              </a:rPr>
              <a:t>Do not trust users !!!</a:t>
            </a:r>
            <a:endParaRPr lang="en-US" sz="4400" kern="0" dirty="0" smtClean="0">
              <a:solidFill>
                <a:srgbClr val="FFFF00"/>
              </a:solidFill>
              <a:latin typeface="Gill Sans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3810000"/>
            <a:ext cx="6364841" cy="1446550"/>
          </a:xfrm>
          <a:prstGeom prst="rect">
            <a:avLst/>
          </a:prstGeom>
          <a:solidFill>
            <a:srgbClr val="0000CC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Gill Sans MT" pitchFamily="34" charset="0"/>
              </a:rPr>
              <a:t>Apply input validation to </a:t>
            </a:r>
            <a:r>
              <a:rPr lang="en-US" sz="4400" dirty="0" smtClean="0">
                <a:solidFill>
                  <a:srgbClr val="FFFF00"/>
                </a:solidFill>
                <a:latin typeface="Gill Sans MT" pitchFamily="34" charset="0"/>
              </a:rPr>
              <a:t>all inputs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541" y="1595256"/>
            <a:ext cx="6153459" cy="381494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Introduction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User Level Security and Usability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Web Apps and Authentication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Data Validation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Exception Handling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Conclusions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436232-17E9-40E9-8272-1F076910BE07}" type="datetime3">
              <a:rPr lang="en-US" altLang="zh-CN" smtClean="0"/>
              <a:t>21 November 2014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Offutt, 2011-2012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31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519652" y="4191000"/>
            <a:ext cx="3280948" cy="4572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762000"/>
            <a:ext cx="8915400" cy="1371600"/>
          </a:xfrm>
        </p:spPr>
        <p:txBody>
          <a:bodyPr/>
          <a:lstStyle/>
          <a:p>
            <a:r>
              <a:rPr lang="en-US" dirty="0" smtClean="0"/>
              <a:t>Language exception handling features allow programmers to separate </a:t>
            </a:r>
            <a:r>
              <a:rPr lang="en-US" dirty="0" smtClean="0">
                <a:solidFill>
                  <a:srgbClr val="FFFF00"/>
                </a:solidFill>
              </a:rPr>
              <a:t>functional logic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FFFF00"/>
                </a:solidFill>
              </a:rPr>
              <a:t>error condition</a:t>
            </a:r>
            <a:r>
              <a:rPr lang="en-US" dirty="0" smtClean="0"/>
              <a:t> handling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EFD111-4081-44EB-9BFF-91C858E65EB6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2011-2012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828800"/>
            <a:ext cx="6400800" cy="30469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try 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{ </a:t>
            </a:r>
            <a:br>
              <a:rPr lang="en-US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  A computation that can produce exception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catch (</a:t>
            </a:r>
            <a:r>
              <a:rPr lang="en-US" sz="24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BadException</a:t>
            </a:r>
            <a:r>
              <a:rPr lang="en-US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e)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  log it and recover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en-US" sz="2400" dirty="0" smtClean="0">
                <a:solidFill>
                  <a:srgbClr val="33CC33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3350" y="49530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Java compiler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verifies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 exceptions handled in program</a:t>
            </a:r>
          </a:p>
          <a:p>
            <a:pPr marL="342900" marR="0" lvl="0" indent="-342900" algn="l" defTabSz="914400" rtl="0" eaLnBrk="0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baseline="0" dirty="0" smtClean="0">
                <a:latin typeface="Gill Sans MT" pitchFamily="34" charset="0"/>
              </a:rPr>
              <a:t>Some </a:t>
            </a:r>
            <a:r>
              <a:rPr lang="en-US" kern="0" dirty="0" smtClean="0">
                <a:latin typeface="Gill Sans MT" pitchFamily="34" charset="0"/>
              </a:rPr>
              <a:t>languages </a:t>
            </a:r>
            <a:r>
              <a:rPr lang="en-US" kern="0" dirty="0" smtClean="0">
                <a:solidFill>
                  <a:srgbClr val="FFFF00"/>
                </a:solidFill>
                <a:latin typeface="Gill Sans MT" pitchFamily="34" charset="0"/>
              </a:rPr>
              <a:t>do not</a:t>
            </a:r>
            <a:r>
              <a:rPr lang="en-US" kern="0" dirty="0" smtClean="0">
                <a:latin typeface="Gill Sans MT" pitchFamily="34" charset="0"/>
              </a:rPr>
              <a:t> support this</a:t>
            </a:r>
          </a:p>
          <a:p>
            <a:pPr marL="342900" marR="0" lvl="0" indent="-342900" algn="l" defTabSz="914400" rtl="0" eaLnBrk="0" fontAlgn="base" latinLnBrk="0" hangingPunct="0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Checked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 exceptions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 force engineers to handle errors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Low—If You Can Recover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sensible </a:t>
            </a:r>
            <a:r>
              <a:rPr lang="en-US" dirty="0" smtClean="0">
                <a:solidFill>
                  <a:srgbClr val="FFFF00"/>
                </a:solidFill>
              </a:rPr>
              <a:t>recovery</a:t>
            </a:r>
            <a:r>
              <a:rPr lang="en-US" dirty="0" smtClean="0"/>
              <a:t> strategy</a:t>
            </a:r>
          </a:p>
          <a:p>
            <a:pPr lvl="1"/>
            <a:r>
              <a:rPr lang="en-US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FileNotFoundException</a:t>
            </a:r>
            <a:r>
              <a:rPr lang="en-US" dirty="0" smtClean="0"/>
              <a:t> : Ask user for </a:t>
            </a:r>
            <a:r>
              <a:rPr lang="en-US" dirty="0" smtClean="0">
                <a:solidFill>
                  <a:schemeClr val="tx2"/>
                </a:solidFill>
              </a:rPr>
              <a:t>another</a:t>
            </a:r>
            <a:r>
              <a:rPr lang="en-US" dirty="0" smtClean="0"/>
              <a:t> file name</a:t>
            </a:r>
          </a:p>
          <a:p>
            <a:pPr lvl="1"/>
            <a:r>
              <a:rPr lang="en-US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System.OutOfMemoryException</a:t>
            </a:r>
            <a:r>
              <a:rPr lang="en-US" dirty="0" smtClean="0"/>
              <a:t> : Probably kill the </a:t>
            </a:r>
            <a:r>
              <a:rPr lang="en-US" dirty="0" smtClean="0">
                <a:solidFill>
                  <a:schemeClr val="tx2"/>
                </a:solidFill>
              </a:rPr>
              <a:t>process</a:t>
            </a:r>
          </a:p>
          <a:p>
            <a:r>
              <a:rPr lang="en-US" dirty="0" smtClean="0"/>
              <a:t>Catching “low” means you have </a:t>
            </a:r>
            <a:r>
              <a:rPr lang="en-US" dirty="0" smtClean="0">
                <a:solidFill>
                  <a:schemeClr val="tx2"/>
                </a:solidFill>
              </a:rPr>
              <a:t>more information</a:t>
            </a:r>
            <a:r>
              <a:rPr lang="en-US" dirty="0" smtClean="0"/>
              <a:t> to recover with</a:t>
            </a:r>
          </a:p>
          <a:p>
            <a:pPr lvl="1"/>
            <a:r>
              <a:rPr lang="en-US" dirty="0" smtClean="0"/>
              <a:t>But do not catch just to catch</a:t>
            </a:r>
          </a:p>
          <a:p>
            <a:pPr lvl="1"/>
            <a:r>
              <a:rPr lang="en-US" dirty="0" smtClean="0"/>
              <a:t>If you don’t know what to do with the exception, let somebody else take it</a:t>
            </a:r>
          </a:p>
          <a:p>
            <a:r>
              <a:rPr lang="en-US" dirty="0" smtClean="0"/>
              <a:t>What does the </a:t>
            </a:r>
            <a:r>
              <a:rPr lang="en-US" dirty="0" smtClean="0">
                <a:solidFill>
                  <a:schemeClr val="tx2"/>
                </a:solidFill>
              </a:rPr>
              <a:t>user need</a:t>
            </a:r>
            <a:r>
              <a:rPr lang="en-US" dirty="0" smtClean="0"/>
              <a:t> to know ?</a:t>
            </a:r>
          </a:p>
          <a:p>
            <a:r>
              <a:rPr lang="en-US" dirty="0" smtClean="0"/>
              <a:t>Make sure you catch all exceptions at the </a:t>
            </a:r>
            <a:r>
              <a:rPr lang="en-US" dirty="0" smtClean="0">
                <a:solidFill>
                  <a:schemeClr val="tx2"/>
                </a:solidFill>
              </a:rPr>
              <a:t>top level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C94E5-80AA-4640-ADBA-5A0159A755EE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2011-2012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Hide Exception Data From Users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53044-A253-46E0-A0AF-BF05C56B259A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2011-2012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685800"/>
            <a:ext cx="8839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18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Application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photosprintshopWeb</a:t>
            </a:r>
            <a:endParaRPr lang="en-US" sz="18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8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Error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java.lang.IllegalStateException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exception</a:t>
            </a:r>
          </a:p>
          <a:p>
            <a:pPr eaLnBrk="1" hangingPunct="1">
              <a:defRPr/>
            </a:pPr>
            <a:r>
              <a:rPr lang="en-US" sz="18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Reason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defRPr/>
            </a:pP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java.lang.IllegalStateException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: An Exception occurred while generating the Exception page '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WOExceptionPage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'. This is most likely due to an error in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WOExceptionPage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itself. Below are the logs of first the Exception in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WOExceptionPage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second the Exception in Application that triggered everything.</a:t>
            </a:r>
          </a:p>
          <a:p>
            <a:pPr eaLnBrk="1" hangingPunct="1">
              <a:defRPr/>
            </a:pPr>
            <a:endParaRPr lang="en-US" sz="18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800" b="1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com.webobjects.foundation.NSForwardException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[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com.webobjects.jdbcadaptor.JDBCAdaptorException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dateInformation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of type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java.lang.String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is not a valid Date type. You must use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java.sql.Timestamp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java.sql.Date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or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java.sql.Time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: &lt;Session&gt; failed instantiation. Exception raised :</a:t>
            </a:r>
          </a:p>
          <a:p>
            <a:pPr eaLnBrk="1" hangingPunct="1">
              <a:defRPr/>
            </a:pP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com.webobjects.jdbcadaptor.JDBCAdaptorException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dateInformation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of type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java.lang.String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is not a valid Date type. You must use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java.sql.Timestamp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java.sql.Date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or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java.sql.Time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com.webobjects.jdbcadaptor.JDBCAdaptorException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dateInformation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of type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java.lang.String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is not a valid Date type. You must use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java.sql.Timestamp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java.sql.Date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or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java.sql.Time</a:t>
            </a:r>
            <a:endParaRPr lang="en-US" sz="18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18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8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Original Exception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defRPr/>
            </a:pP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com.webobjects.jdbcadaptor.JDBCAdaptorException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dateInformation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of type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java.lang.String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 is not a valid Date type. You must use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java.sql.Timestamp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java.sql.Date</a:t>
            </a:r>
            <a:r>
              <a:rPr lang="en-US" sz="1800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or </a:t>
            </a:r>
            <a:r>
              <a:rPr lang="en-US" sz="1800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java.sql.Time</a:t>
            </a:r>
            <a:endParaRPr lang="en-US" sz="1800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81000" y="990600"/>
            <a:ext cx="8077200" cy="5486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381000" y="990600"/>
            <a:ext cx="8077200" cy="5486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Thrown Exceptions Explicitly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Lazy approach :</a:t>
            </a:r>
          </a:p>
          <a:p>
            <a:pPr lvl="1"/>
            <a:r>
              <a:rPr lang="en-US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throws Exception</a:t>
            </a:r>
          </a:p>
          <a:p>
            <a:r>
              <a:rPr lang="en-US" dirty="0" smtClean="0"/>
              <a:t>Engineering approach :</a:t>
            </a:r>
          </a:p>
          <a:p>
            <a:pPr lvl="1"/>
            <a:r>
              <a:rPr lang="en-US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throws </a:t>
            </a:r>
            <a:r>
              <a:rPr lang="en-US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IOException</a:t>
            </a:r>
            <a:r>
              <a:rPr lang="en-US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SQLException</a:t>
            </a:r>
            <a:r>
              <a:rPr lang="en-US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IllegalAccessException</a:t>
            </a:r>
            <a:endParaRPr lang="en-US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This is about communication</a:t>
            </a:r>
          </a:p>
          <a:p>
            <a:pPr lvl="1"/>
            <a:r>
              <a:rPr lang="en-US" dirty="0" smtClean="0"/>
              <a:t>The caller (clients) must know what they need to catch</a:t>
            </a:r>
          </a:p>
          <a:p>
            <a:r>
              <a:rPr lang="en-US" dirty="0" smtClean="0"/>
              <a:t>Be careful with </a:t>
            </a:r>
            <a:r>
              <a:rPr lang="en-US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finally</a:t>
            </a:r>
          </a:p>
          <a:p>
            <a:pPr lvl="1"/>
            <a:r>
              <a:rPr lang="en-US" dirty="0" smtClean="0"/>
              <a:t>Returning from a </a:t>
            </a:r>
            <a:r>
              <a:rPr lang="en-US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finally</a:t>
            </a:r>
            <a:r>
              <a:rPr lang="en-US" dirty="0" smtClean="0"/>
              <a:t> block means NO exceptions will propagate to the parent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4DFC1A-E7B2-4088-B0C8-81F9DD142848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2011-2012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Log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usually indicate an error in the </a:t>
            </a:r>
            <a:r>
              <a:rPr lang="en-US" dirty="0" smtClean="0">
                <a:solidFill>
                  <a:schemeClr val="tx2"/>
                </a:solidFill>
              </a:rPr>
              <a:t>program</a:t>
            </a:r>
            <a:r>
              <a:rPr lang="en-US" dirty="0" smtClean="0"/>
              <a:t> or an error by the </a:t>
            </a:r>
            <a:r>
              <a:rPr lang="en-US" dirty="0" smtClean="0">
                <a:solidFill>
                  <a:schemeClr val="tx2"/>
                </a:solidFill>
              </a:rPr>
              <a:t>user</a:t>
            </a:r>
          </a:p>
          <a:p>
            <a:pPr lvl="1"/>
            <a:r>
              <a:rPr lang="en-US" dirty="0" smtClean="0"/>
              <a:t>“Errors” by users could be </a:t>
            </a:r>
            <a:r>
              <a:rPr lang="en-US" dirty="0" smtClean="0">
                <a:solidFill>
                  <a:schemeClr val="tx2"/>
                </a:solidFill>
              </a:rPr>
              <a:t>attacks</a:t>
            </a:r>
          </a:p>
          <a:p>
            <a:pPr lvl="1"/>
            <a:r>
              <a:rPr lang="en-US" dirty="0" smtClean="0"/>
              <a:t>Errors by users could highlight </a:t>
            </a:r>
            <a:r>
              <a:rPr lang="en-US" dirty="0" smtClean="0">
                <a:solidFill>
                  <a:schemeClr val="tx2"/>
                </a:solidFill>
              </a:rPr>
              <a:t>usability</a:t>
            </a:r>
            <a:r>
              <a:rPr lang="en-US" dirty="0" smtClean="0"/>
              <a:t> flaws</a:t>
            </a:r>
          </a:p>
          <a:p>
            <a:r>
              <a:rPr lang="en-US" dirty="0" smtClean="0"/>
              <a:t>An exception can be made if the exception handling is part of </a:t>
            </a:r>
            <a:r>
              <a:rPr lang="en-US" dirty="0" smtClean="0">
                <a:solidFill>
                  <a:schemeClr val="tx2"/>
                </a:solidFill>
              </a:rPr>
              <a:t>normal processing</a:t>
            </a:r>
          </a:p>
          <a:p>
            <a:pPr lvl="1"/>
            <a:r>
              <a:rPr lang="en-US" dirty="0" smtClean="0"/>
              <a:t>Some teachers encourage this, some discourage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5D15AB-7553-4390-ACCD-9655F0F4CA74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2011-2012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541" y="1595256"/>
            <a:ext cx="6153459" cy="381494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Introduction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User Level Security and Usability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Web Apps and Authentication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Data Validation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Exception Handling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Conclusions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5B477F-0E41-4841-8DEC-8858508E9305}" type="datetime3">
              <a:rPr lang="en-US" altLang="zh-CN" smtClean="0"/>
              <a:t>21 November 2014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Offutt, 2011-2012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37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519652" y="4800600"/>
            <a:ext cx="2442747" cy="4572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Over the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14400"/>
            <a:ext cx="8915400" cy="5638800"/>
          </a:xfrm>
        </p:spPr>
        <p:txBody>
          <a:bodyPr/>
          <a:lstStyle/>
          <a:p>
            <a:r>
              <a:rPr lang="en-US" dirty="0" smtClean="0"/>
              <a:t>Web applications open up many avenues for </a:t>
            </a:r>
            <a:r>
              <a:rPr lang="en-US" dirty="0" smtClean="0">
                <a:solidFill>
                  <a:schemeClr val="tx2"/>
                </a:solidFill>
              </a:rPr>
              <a:t>security threats</a:t>
            </a:r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chemeClr val="tx2"/>
                </a:solidFill>
              </a:rPr>
              <a:t>1980s</a:t>
            </a:r>
            <a:r>
              <a:rPr lang="en-US" dirty="0" smtClean="0"/>
              <a:t>, security was all </a:t>
            </a:r>
            <a:r>
              <a:rPr lang="en-US" dirty="0" smtClean="0">
                <a:solidFill>
                  <a:schemeClr val="tx2"/>
                </a:solidFill>
              </a:rPr>
              <a:t>math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chemeClr val="tx2"/>
                </a:solidFill>
              </a:rPr>
              <a:t>1990s</a:t>
            </a:r>
            <a:r>
              <a:rPr lang="en-US" dirty="0" smtClean="0"/>
              <a:t>, security revolved around the </a:t>
            </a:r>
            <a:r>
              <a:rPr lang="en-US" dirty="0" smtClean="0">
                <a:solidFill>
                  <a:schemeClr val="tx2"/>
                </a:solidFill>
              </a:rPr>
              <a:t>database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chemeClr val="tx2"/>
                </a:solidFill>
              </a:rPr>
              <a:t>2000s</a:t>
            </a:r>
            <a:r>
              <a:rPr lang="en-US" dirty="0" smtClean="0"/>
              <a:t>, security moved to the </a:t>
            </a:r>
            <a:r>
              <a:rPr lang="en-US" dirty="0" smtClean="0">
                <a:solidFill>
                  <a:schemeClr val="tx2"/>
                </a:solidFill>
              </a:rPr>
              <a:t>network</a:t>
            </a:r>
            <a:r>
              <a:rPr lang="en-US" dirty="0" smtClean="0"/>
              <a:t> 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Now</a:t>
            </a:r>
            <a:r>
              <a:rPr lang="en-US" dirty="0" smtClean="0"/>
              <a:t> most security vulnerabilities are due to software faults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chemeClr val="tx2"/>
                </a:solidFill>
              </a:rPr>
              <a:t>more</a:t>
            </a:r>
            <a:r>
              <a:rPr lang="en-US" dirty="0" smtClean="0"/>
              <a:t> information, take </a:t>
            </a:r>
            <a:r>
              <a:rPr lang="en-US" smtClean="0">
                <a:solidFill>
                  <a:schemeClr val="tx2"/>
                </a:solidFill>
              </a:rPr>
              <a:t>SWE 681</a:t>
            </a:r>
            <a:r>
              <a:rPr lang="en-US" dirty="0" smtClean="0"/>
              <a:t>, Secure Software Design and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34A2-01AD-40B7-A70F-B0A2CB9E198C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7ADD-128C-434F-BADB-AD4B524B60A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A231-879F-4F84-AAE1-A62906ED0C42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7ADD-128C-434F-BADB-AD4B524B60A7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81100" y="1371600"/>
            <a:ext cx="6781800" cy="1384995"/>
          </a:xfrm>
          <a:prstGeom prst="rect">
            <a:avLst/>
          </a:prstGeom>
          <a:solidFill>
            <a:srgbClr val="0000CC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kern="0" dirty="0" smtClean="0">
                <a:latin typeface="Comic Sans MS" pitchFamily="66" charset="0"/>
              </a:rPr>
              <a:t>In 2007, Symantec reported that most security vulnerabilities were now</a:t>
            </a:r>
            <a:r>
              <a:rPr lang="en-US" dirty="0" smtClean="0">
                <a:latin typeface="Comic Sans MS" pitchFamily="66" charset="0"/>
              </a:rPr>
              <a:t> due to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software faults</a:t>
            </a:r>
            <a:endParaRPr lang="en-US" kern="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810000"/>
            <a:ext cx="7467601" cy="1384995"/>
          </a:xfrm>
          <a:prstGeom prst="rect">
            <a:avLst/>
          </a:prstGeom>
          <a:solidFill>
            <a:srgbClr val="0000CC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In a house : your lock should be better than your neighbor’s</a:t>
            </a:r>
          </a:p>
          <a:p>
            <a:pPr algn="ctr"/>
            <a:r>
              <a:rPr lang="en-US" dirty="0" smtClean="0">
                <a:latin typeface="Comic Sans MS" pitchFamily="66" charset="0"/>
              </a:rPr>
              <a:t>This principle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does not work with Web apps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84FC-5086-46F5-819E-230C3116BCA0}" type="datetime3">
              <a:rPr lang="en-US" smtClean="0"/>
              <a:t>24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4F3A-5A6F-4B48-804E-9282016968F9}" type="slidenum">
              <a:rPr lang="en-US"/>
              <a:pPr/>
              <a:t>4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Through Time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990601"/>
            <a:ext cx="8915400" cy="5105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100 </a:t>
            </a:r>
            <a:r>
              <a:rPr lang="en-US" dirty="0">
                <a:solidFill>
                  <a:schemeClr val="tx2"/>
                </a:solidFill>
              </a:rPr>
              <a:t>BC</a:t>
            </a:r>
            <a:r>
              <a:rPr lang="en-US" dirty="0"/>
              <a:t> Rome : magic charms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1400s</a:t>
            </a:r>
            <a:r>
              <a:rPr lang="en-US" dirty="0" smtClean="0"/>
              <a:t> </a:t>
            </a:r>
            <a:r>
              <a:rPr lang="en-US" dirty="0"/>
              <a:t>England : not much worth stealing, armed </a:t>
            </a:r>
            <a:r>
              <a:rPr lang="en-US" dirty="0" smtClean="0"/>
              <a:t>guards for the rich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1600s</a:t>
            </a:r>
            <a:r>
              <a:rPr lang="en-US" dirty="0" smtClean="0"/>
              <a:t> </a:t>
            </a:r>
            <a:r>
              <a:rPr lang="en-US" dirty="0"/>
              <a:t>America : no doors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1800s</a:t>
            </a:r>
            <a:r>
              <a:rPr lang="en-US" dirty="0" smtClean="0"/>
              <a:t> </a:t>
            </a:r>
            <a:r>
              <a:rPr lang="en-US" dirty="0"/>
              <a:t>USA : doors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1900s</a:t>
            </a:r>
            <a:r>
              <a:rPr lang="en-US" dirty="0" smtClean="0"/>
              <a:t> </a:t>
            </a:r>
            <a:r>
              <a:rPr lang="en-US" dirty="0"/>
              <a:t>USA : better lock than your neighbor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21st </a:t>
            </a:r>
            <a:r>
              <a:rPr lang="en-US" baseline="30000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Century</a:t>
            </a:r>
            <a:r>
              <a:rPr lang="en-US" dirty="0"/>
              <a:t> : keys, PINs, passwords, </a:t>
            </a:r>
            <a:r>
              <a:rPr lang="en-US" dirty="0" smtClean="0"/>
              <a:t>biometrics, 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Implant RFID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://abcnews.go.com/GMA/Technology/story?id=</a:t>
            </a:r>
            <a:r>
              <a:rPr lang="en-US" sz="2400" dirty="0" smtClean="0">
                <a:hlinkClick r:id="rId2"/>
              </a:rPr>
              <a:t>1699462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541" y="1595256"/>
            <a:ext cx="6153459" cy="381494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Introduction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User Level Security and Usability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Web Apps and Authentication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Data Validation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Exception Handling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Conclusions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4CB860-667B-4572-9735-A167CE50A680}" type="datetime3">
              <a:rPr lang="en-US" altLang="zh-CN" smtClean="0"/>
              <a:t>21 November 2014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Offutt, 2011-2012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519652" y="2286000"/>
            <a:ext cx="5338348" cy="4572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Passwords for Web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 have over </a:t>
            </a:r>
            <a:r>
              <a:rPr lang="en-US" sz="2400" dirty="0" smtClean="0">
                <a:solidFill>
                  <a:srgbClr val="FFFF00"/>
                </a:solidFill>
              </a:rPr>
              <a:t>135</a:t>
            </a:r>
            <a:r>
              <a:rPr lang="en-US" sz="2400" dirty="0" smtClean="0"/>
              <a:t> passwords</a:t>
            </a:r>
          </a:p>
          <a:p>
            <a:pPr lvl="1"/>
            <a:r>
              <a:rPr lang="en-US" sz="2000" dirty="0" smtClean="0"/>
              <a:t> bank &amp; financial</a:t>
            </a:r>
          </a:p>
          <a:p>
            <a:pPr lvl="1"/>
            <a:r>
              <a:rPr lang="en-US" sz="2000" dirty="0" smtClean="0"/>
              <a:t> credit cards</a:t>
            </a:r>
          </a:p>
          <a:p>
            <a:pPr lvl="1"/>
            <a:r>
              <a:rPr lang="en-US" sz="2000" dirty="0" smtClean="0"/>
              <a:t> PINS</a:t>
            </a:r>
          </a:p>
          <a:p>
            <a:pPr lvl="1"/>
            <a:r>
              <a:rPr lang="en-US" sz="2000" dirty="0" smtClean="0"/>
              <a:t> computers</a:t>
            </a:r>
          </a:p>
          <a:p>
            <a:pPr lvl="1"/>
            <a:r>
              <a:rPr lang="en-US" sz="2000" dirty="0" smtClean="0"/>
              <a:t> accounts at GMU</a:t>
            </a:r>
          </a:p>
          <a:p>
            <a:pPr lvl="1"/>
            <a:r>
              <a:rPr lang="en-US" sz="2000" dirty="0" smtClean="0"/>
              <a:t> email</a:t>
            </a:r>
          </a:p>
          <a:p>
            <a:pPr lvl="1"/>
            <a:r>
              <a:rPr lang="en-US" sz="2000" dirty="0" smtClean="0"/>
              <a:t>Commercial</a:t>
            </a:r>
          </a:p>
          <a:p>
            <a:pPr lvl="1"/>
            <a:r>
              <a:rPr lang="en-US" sz="2000" dirty="0" smtClean="0"/>
              <a:t>Conferences</a:t>
            </a:r>
          </a:p>
          <a:p>
            <a:pPr lvl="1"/>
            <a:r>
              <a:rPr lang="en-US" sz="2000" dirty="0" smtClean="0"/>
              <a:t>Home &amp; Utilities</a:t>
            </a:r>
          </a:p>
          <a:p>
            <a:pPr lvl="1"/>
            <a:r>
              <a:rPr lang="en-US" sz="2000" dirty="0" smtClean="0"/>
              <a:t>Research &amp; Professional</a:t>
            </a:r>
          </a:p>
          <a:p>
            <a:pPr lvl="1"/>
            <a:r>
              <a:rPr lang="en-US" sz="2000" dirty="0" smtClean="0"/>
              <a:t>My website</a:t>
            </a:r>
          </a:p>
          <a:p>
            <a:pPr lvl="1"/>
            <a:r>
              <a:rPr lang="en-US" sz="2000" dirty="0" smtClean="0"/>
              <a:t>Other</a:t>
            </a:r>
          </a:p>
          <a:p>
            <a:pPr lvl="1"/>
            <a:r>
              <a:rPr lang="en-US" sz="2000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C97A-3CE2-4E80-8868-A0412F277187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7ADD-128C-434F-BADB-AD4B524B60A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657600" y="1981200"/>
            <a:ext cx="53721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of you probably have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fewer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 but still a lot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can we …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Keep all these passwords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secure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… AND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Remember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all of them?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76800" y="4114800"/>
            <a:ext cx="3352800" cy="954107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tx2"/>
                </a:solidFill>
              </a:rPr>
              <a:t>That is … balance </a:t>
            </a:r>
            <a:r>
              <a:rPr lang="en-US" sz="2800" i="1" u="sng">
                <a:solidFill>
                  <a:schemeClr val="tx2"/>
                </a:solidFill>
              </a:rPr>
              <a:t>security</a:t>
            </a:r>
            <a:r>
              <a:rPr lang="en-US" sz="2800" i="1">
                <a:solidFill>
                  <a:schemeClr val="tx2"/>
                </a:solidFill>
              </a:rPr>
              <a:t> and </a:t>
            </a:r>
            <a:r>
              <a:rPr lang="en-US" sz="2800" i="1" u="sng">
                <a:solidFill>
                  <a:schemeClr val="tx2"/>
                </a:solidFill>
              </a:rPr>
              <a:t>usability</a:t>
            </a:r>
            <a:endParaRPr lang="en-US" sz="2800" u="sng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pPr>
              <a:defRPr/>
            </a:pPr>
            <a:fld id="{EE7FBE14-561A-4FDA-B183-DBE43A21B638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AF86C56-30E5-4C38-9C79-AEC4D7FFA81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Usability and Passwords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3429000"/>
          </a:xfrm>
        </p:spPr>
        <p:txBody>
          <a:bodyPr/>
          <a:lstStyle/>
          <a:p>
            <a:r>
              <a:rPr lang="en-US" dirty="0" smtClean="0"/>
              <a:t>When users are </a:t>
            </a:r>
            <a:r>
              <a:rPr lang="en-US" dirty="0" smtClean="0">
                <a:solidFill>
                  <a:schemeClr val="tx2"/>
                </a:solidFill>
              </a:rPr>
              <a:t>forced to change</a:t>
            </a:r>
            <a:r>
              <a:rPr lang="en-US" dirty="0" smtClean="0"/>
              <a:t> their passwords frequently, they must come up with schemes to remember</a:t>
            </a:r>
          </a:p>
          <a:p>
            <a:r>
              <a:rPr lang="en-US" dirty="0" smtClean="0"/>
              <a:t>If change is too frequent, users’ </a:t>
            </a:r>
            <a:r>
              <a:rPr lang="en-US" dirty="0" smtClean="0">
                <a:solidFill>
                  <a:schemeClr val="tx2"/>
                </a:solidFill>
              </a:rPr>
              <a:t>schemes subvert security</a:t>
            </a:r>
            <a:r>
              <a:rPr lang="en-US" dirty="0" smtClean="0"/>
              <a:t>, making it easier to crack their passwords</a:t>
            </a:r>
          </a:p>
          <a:p>
            <a:r>
              <a:rPr lang="en-US" dirty="0" smtClean="0"/>
              <a:t>The dividing line is about </a:t>
            </a:r>
            <a:r>
              <a:rPr lang="en-US" dirty="0" smtClean="0">
                <a:solidFill>
                  <a:schemeClr val="tx2"/>
                </a:solidFill>
              </a:rPr>
              <a:t>six months</a:t>
            </a:r>
          </a:p>
          <a:p>
            <a:pPr lvl="1"/>
            <a:r>
              <a:rPr lang="en-US" dirty="0" smtClean="0"/>
              <a:t>When users have to change their passwords more than twice a year, </a:t>
            </a:r>
            <a:r>
              <a:rPr lang="en-US" dirty="0" smtClean="0">
                <a:solidFill>
                  <a:schemeClr val="tx2"/>
                </a:solidFill>
              </a:rPr>
              <a:t>security goes down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" y="4267200"/>
            <a:ext cx="899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Designing </a:t>
            </a:r>
            <a:r>
              <a:rPr lang="en-US" sz="2800" kern="0" dirty="0">
                <a:solidFill>
                  <a:schemeClr val="tx2"/>
                </a:solidFill>
                <a:latin typeface="+mn-lt"/>
              </a:rPr>
              <a:t>memorable</a:t>
            </a:r>
            <a:r>
              <a:rPr lang="en-US" sz="2800" kern="0" dirty="0">
                <a:latin typeface="+mn-lt"/>
              </a:rPr>
              <a:t> passwords is easy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</a:rPr>
              <a:t>Designing </a:t>
            </a:r>
            <a:r>
              <a:rPr lang="en-US" sz="2800" kern="0" dirty="0">
                <a:solidFill>
                  <a:schemeClr val="tx2"/>
                </a:solidFill>
                <a:latin typeface="+mn-lt"/>
              </a:rPr>
              <a:t>secure</a:t>
            </a:r>
            <a:r>
              <a:rPr lang="en-US" sz="2800" kern="0" dirty="0">
                <a:latin typeface="+mn-lt"/>
              </a:rPr>
              <a:t> passwords is easy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28700" y="5410200"/>
            <a:ext cx="7086600" cy="954088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>
                <a:solidFill>
                  <a:schemeClr val="tx2"/>
                </a:solidFill>
              </a:rPr>
              <a:t>It is </a:t>
            </a:r>
            <a:r>
              <a:rPr lang="en-US" sz="2800" b="1" i="1">
                <a:solidFill>
                  <a:schemeClr val="tx2"/>
                </a:solidFill>
              </a:rPr>
              <a:t>very hard </a:t>
            </a:r>
            <a:r>
              <a:rPr lang="en-US" sz="2800" i="1">
                <a:solidFill>
                  <a:schemeClr val="tx2"/>
                </a:solidFill>
              </a:rPr>
              <a:t>to design passwords that are both easy to remember and secure !</a:t>
            </a:r>
            <a:endParaRPr lang="en-US" sz="2800" u="sng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306C-9894-4B88-BC91-CE3810C8A214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07C3-7176-4319-A64B-C173DCA58999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Strategies</a:t>
            </a: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2514600"/>
          </a:xfrm>
        </p:spPr>
        <p:txBody>
          <a:bodyPr/>
          <a:lstStyle/>
          <a:p>
            <a:r>
              <a:rPr lang="en-US" dirty="0"/>
              <a:t>Have </a:t>
            </a:r>
            <a:r>
              <a:rPr lang="en-US" dirty="0">
                <a:solidFill>
                  <a:srgbClr val="FFFF00"/>
                </a:solidFill>
              </a:rPr>
              <a:t>one password</a:t>
            </a:r>
            <a:r>
              <a:rPr lang="en-US" dirty="0"/>
              <a:t> for all sites</a:t>
            </a:r>
          </a:p>
          <a:p>
            <a:r>
              <a:rPr lang="en-US" dirty="0"/>
              <a:t>Have a simple </a:t>
            </a:r>
            <a:r>
              <a:rPr lang="en-US" dirty="0">
                <a:solidFill>
                  <a:srgbClr val="FFFF00"/>
                </a:solidFill>
              </a:rPr>
              <a:t>scheme</a:t>
            </a:r>
          </a:p>
          <a:p>
            <a:pPr lvl="1"/>
            <a:r>
              <a:rPr lang="en-US" dirty="0" smtClean="0"/>
              <a:t>april09april</a:t>
            </a:r>
            <a:endParaRPr lang="en-US" dirty="0"/>
          </a:p>
          <a:p>
            <a:pPr lvl="1"/>
            <a:r>
              <a:rPr lang="en-US" dirty="0"/>
              <a:t>offutt1 offutt2, …</a:t>
            </a:r>
          </a:p>
          <a:p>
            <a:r>
              <a:rPr lang="en-US" dirty="0"/>
              <a:t>Have </a:t>
            </a:r>
            <a:r>
              <a:rPr lang="en-US" dirty="0" smtClean="0"/>
              <a:t>150 </a:t>
            </a:r>
            <a:r>
              <a:rPr lang="en-US" dirty="0"/>
              <a:t>passwords and a good </a:t>
            </a:r>
            <a:r>
              <a:rPr lang="en-US" dirty="0">
                <a:solidFill>
                  <a:srgbClr val="FFFF00"/>
                </a:solidFill>
              </a:rPr>
              <a:t>notebook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533400" y="3200400"/>
            <a:ext cx="7848600" cy="227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Frankly, none of these are very </a:t>
            </a:r>
            <a:r>
              <a:rPr lang="en-US" dirty="0">
                <a:solidFill>
                  <a:srgbClr val="FFFF00"/>
                </a:solidFill>
              </a:rPr>
              <a:t>clever</a:t>
            </a:r>
            <a:r>
              <a:rPr lang="en-US" dirty="0"/>
              <a:t> …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dirty="0"/>
              <a:t> One password invites </a:t>
            </a:r>
            <a:r>
              <a:rPr lang="en-US" dirty="0">
                <a:solidFill>
                  <a:srgbClr val="FFFF00"/>
                </a:solidFill>
              </a:rPr>
              <a:t>theft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dirty="0"/>
              <a:t> Simple schemes can be </a:t>
            </a:r>
            <a:r>
              <a:rPr lang="en-US" dirty="0">
                <a:solidFill>
                  <a:srgbClr val="FFFF00"/>
                </a:solidFill>
              </a:rPr>
              <a:t>broken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dirty="0"/>
              <a:t> Nobody can remember </a:t>
            </a:r>
            <a:r>
              <a:rPr lang="en-US" dirty="0" smtClean="0"/>
              <a:t>150 </a:t>
            </a:r>
            <a:r>
              <a:rPr lang="en-US" dirty="0"/>
              <a:t>passwords …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and notebooks get </a:t>
            </a:r>
            <a:r>
              <a:rPr lang="en-US" dirty="0">
                <a:solidFill>
                  <a:srgbClr val="FFFF00"/>
                </a:solidFill>
              </a:rPr>
              <a:t>lost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1981200" y="5715000"/>
            <a:ext cx="5181600" cy="584775"/>
          </a:xfrm>
          <a:prstGeom prst="rect">
            <a:avLst/>
          </a:prstGeom>
          <a:solidFill>
            <a:srgbClr val="0000CC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 multilayer approach …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  <p:bldP spid="14950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0260-D401-4518-9D39-B207CF814DE8}" type="datetime3">
              <a:rPr lang="en-US" smtClean="0"/>
              <a:t>21 November 2014</a:t>
            </a:fld>
            <a:endParaRPr lang="en-US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Offutt, 2011-2012</a:t>
            </a:r>
            <a:endParaRPr lang="en-US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A27D-B4D6-47AA-A255-95CDFF281331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1676400"/>
            <a:ext cx="8382000" cy="5029200"/>
            <a:chOff x="144" y="1056"/>
            <a:chExt cx="5232" cy="3168"/>
          </a:xfrm>
        </p:grpSpPr>
        <p:sp>
          <p:nvSpPr>
            <p:cNvPr id="150531" name="Oval 3"/>
            <p:cNvSpPr>
              <a:spLocks noChangeArrowheads="1"/>
            </p:cNvSpPr>
            <p:nvPr/>
          </p:nvSpPr>
          <p:spPr bwMode="auto">
            <a:xfrm>
              <a:off x="144" y="1056"/>
              <a:ext cx="5232" cy="3168"/>
            </a:xfrm>
            <a:prstGeom prst="ellipse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32" name="Text Box 4"/>
            <p:cNvSpPr txBox="1">
              <a:spLocks noChangeArrowheads="1"/>
            </p:cNvSpPr>
            <p:nvPr/>
          </p:nvSpPr>
          <p:spPr bwMode="auto">
            <a:xfrm>
              <a:off x="2232" y="1200"/>
              <a:ext cx="10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/>
                <a:t>unimportant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09600" y="3276600"/>
            <a:ext cx="6248400" cy="3124200"/>
            <a:chOff x="384" y="2064"/>
            <a:chExt cx="3936" cy="1968"/>
          </a:xfrm>
        </p:grpSpPr>
        <p:sp>
          <p:nvSpPr>
            <p:cNvPr id="150537" name="Oval 9"/>
            <p:cNvSpPr>
              <a:spLocks noChangeArrowheads="1"/>
            </p:cNvSpPr>
            <p:nvPr/>
          </p:nvSpPr>
          <p:spPr bwMode="auto">
            <a:xfrm>
              <a:off x="384" y="2064"/>
              <a:ext cx="3936" cy="196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38" name="Text Box 10"/>
            <p:cNvSpPr txBox="1">
              <a:spLocks noChangeArrowheads="1"/>
            </p:cNvSpPr>
            <p:nvPr/>
          </p:nvSpPr>
          <p:spPr bwMode="auto">
            <a:xfrm>
              <a:off x="1824" y="2160"/>
              <a:ext cx="10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/>
                <a:t>sensitive &amp;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/>
                <a:t>personal data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990600" y="4038600"/>
            <a:ext cx="4419600" cy="2057400"/>
            <a:chOff x="624" y="2544"/>
            <a:chExt cx="2784" cy="1296"/>
          </a:xfrm>
        </p:grpSpPr>
        <p:sp>
          <p:nvSpPr>
            <p:cNvPr id="150540" name="Oval 12"/>
            <p:cNvSpPr>
              <a:spLocks noChangeArrowheads="1"/>
            </p:cNvSpPr>
            <p:nvPr/>
          </p:nvSpPr>
          <p:spPr bwMode="auto">
            <a:xfrm>
              <a:off x="624" y="2544"/>
              <a:ext cx="2784" cy="1296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1" name="Text Box 13"/>
            <p:cNvSpPr txBox="1">
              <a:spLocks noChangeArrowheads="1"/>
            </p:cNvSpPr>
            <p:nvPr/>
          </p:nvSpPr>
          <p:spPr bwMode="auto">
            <a:xfrm>
              <a:off x="1488" y="2688"/>
              <a:ext cx="10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/>
                <a:t>money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/>
                <a:t>secret data</a:t>
              </a:r>
            </a:p>
          </p:txBody>
        </p:sp>
      </p:grpSp>
      <p:sp>
        <p:nvSpPr>
          <p:cNvPr id="150542" name="Rectangle 1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1295400"/>
          </a:xfrm>
        </p:spPr>
        <p:txBody>
          <a:bodyPr/>
          <a:lstStyle/>
          <a:p>
            <a:r>
              <a:rPr lang="en-US" dirty="0"/>
              <a:t>Multilayer Approach to </a:t>
            </a:r>
            <a:r>
              <a:rPr lang="en-US" dirty="0" smtClean="0"/>
              <a:t>Passwords</a:t>
            </a:r>
            <a:br>
              <a:rPr lang="en-US" dirty="0" smtClean="0"/>
            </a:br>
            <a:r>
              <a:rPr lang="en-US" sz="3200" i="1" dirty="0" smtClean="0"/>
              <a:t>(thanks to Ravi </a:t>
            </a:r>
            <a:r>
              <a:rPr lang="en-US" sz="3200" i="1" dirty="0" err="1" smtClean="0"/>
              <a:t>Sandhu</a:t>
            </a:r>
            <a:r>
              <a:rPr lang="en-US" sz="3200" i="1" dirty="0" smtClean="0"/>
              <a:t>)</a:t>
            </a:r>
            <a:endParaRPr lang="en-US" i="1" dirty="0"/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752600" y="5029200"/>
            <a:ext cx="1981200" cy="838200"/>
            <a:chOff x="2304" y="1896"/>
            <a:chExt cx="1248" cy="528"/>
          </a:xfrm>
        </p:grpSpPr>
        <p:sp>
          <p:nvSpPr>
            <p:cNvPr id="150544" name="Oval 16"/>
            <p:cNvSpPr>
              <a:spLocks noChangeArrowheads="1"/>
            </p:cNvSpPr>
            <p:nvPr/>
          </p:nvSpPr>
          <p:spPr bwMode="auto">
            <a:xfrm>
              <a:off x="2304" y="1896"/>
              <a:ext cx="1248" cy="52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5" name="Text Box 17"/>
            <p:cNvSpPr txBox="1">
              <a:spLocks noChangeArrowheads="1"/>
            </p:cNvSpPr>
            <p:nvPr/>
          </p:nvSpPr>
          <p:spPr bwMode="auto">
            <a:xfrm>
              <a:off x="2400" y="1987"/>
              <a:ext cx="10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/>
                <a:t>file server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/>
                <a:t>email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808080"/>
        </a:dk1>
        <a:lt1>
          <a:srgbClr val="FFFFFF"/>
        </a:lt1>
        <a:dk2>
          <a:srgbClr val="0099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808080"/>
        </a:dk1>
        <a:lt1>
          <a:srgbClr val="FFFFFF"/>
        </a:lt1>
        <a:dk2>
          <a:srgbClr val="0099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10525</TotalTime>
  <Words>2627</Words>
  <Application>Microsoft Macintosh PowerPoint</Application>
  <PresentationFormat>On-screen Show (4:3)</PresentationFormat>
  <Paragraphs>499</Paragraphs>
  <Slides>39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Blank Presentation</vt:lpstr>
      <vt:lpstr>Security in Web Applications</vt:lpstr>
      <vt:lpstr>Topics</vt:lpstr>
      <vt:lpstr>Why Do We Need Security?</vt:lpstr>
      <vt:lpstr>Security Through Time</vt:lpstr>
      <vt:lpstr>Topics</vt:lpstr>
      <vt:lpstr>Passwords for Web Sites</vt:lpstr>
      <vt:lpstr>Usability and Passwords</vt:lpstr>
      <vt:lpstr>User Strategies</vt:lpstr>
      <vt:lpstr>Multilayer Approach to Passwords (thanks to Ravi Sandhu)</vt:lpstr>
      <vt:lpstr>Users vs. Software</vt:lpstr>
      <vt:lpstr>Topics</vt:lpstr>
      <vt:lpstr>Security Requirements for Web Apps</vt:lpstr>
      <vt:lpstr>Where to Apply?</vt:lpstr>
      <vt:lpstr>Security Application Methods</vt:lpstr>
      <vt:lpstr>User-level HTTP Passwords: Apache (1. web server authentication)</vt:lpstr>
      <vt:lpstr>Authentication in Web Apps by Programming</vt:lpstr>
      <vt:lpstr>Secure Socket Layer (SSL) based Authentication (https)</vt:lpstr>
      <vt:lpstr>Applicability of Client SSL Authentication</vt:lpstr>
      <vt:lpstr>Security in Web Applications</vt:lpstr>
      <vt:lpstr>Topics</vt:lpstr>
      <vt:lpstr>Validating Inputs</vt:lpstr>
      <vt:lpstr>Representing Input Domains</vt:lpstr>
      <vt:lpstr>Representing Input Domains</vt:lpstr>
      <vt:lpstr>Users can Bypass Client Validation</vt:lpstr>
      <vt:lpstr>Example</vt:lpstr>
      <vt:lpstr>Client Side Checking</vt:lpstr>
      <vt:lpstr>Abbreviated HTML</vt:lpstr>
      <vt:lpstr>Saved &amp; Modified HTML</vt:lpstr>
      <vt:lpstr>SQL Injection</vt:lpstr>
      <vt:lpstr>PowerPoint Presentation</vt:lpstr>
      <vt:lpstr>Topics</vt:lpstr>
      <vt:lpstr>Managing Exceptions</vt:lpstr>
      <vt:lpstr>Catch Low—If You Can Recover</vt:lpstr>
      <vt:lpstr>Hide Exception Data From Users</vt:lpstr>
      <vt:lpstr>List Thrown Exceptions Explicitly</vt:lpstr>
      <vt:lpstr>Always Log Exceptions</vt:lpstr>
      <vt:lpstr>Topics</vt:lpstr>
      <vt:lpstr>Security Over the Years</vt:lpstr>
      <vt:lpstr>Summary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Interface Overview</dc:title>
  <dc:subject>SWE 432</dc:subject>
  <dc:creator>Jeff Offutt</dc:creator>
  <cp:lastModifiedBy>Upsorn P</cp:lastModifiedBy>
  <cp:revision>262</cp:revision>
  <cp:lastPrinted>2014-11-24T16:51:17Z</cp:lastPrinted>
  <dcterms:created xsi:type="dcterms:W3CDTF">1999-12-29T15:57:32Z</dcterms:created>
  <dcterms:modified xsi:type="dcterms:W3CDTF">2014-11-25T01:44:58Z</dcterms:modified>
</cp:coreProperties>
</file>