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7" r:id="rId2"/>
    <p:sldId id="654" r:id="rId3"/>
    <p:sldId id="655" r:id="rId4"/>
    <p:sldId id="659" r:id="rId5"/>
    <p:sldId id="656" r:id="rId6"/>
    <p:sldId id="658" r:id="rId7"/>
    <p:sldId id="657" r:id="rId8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99CC"/>
    <a:srgbClr val="FF3399"/>
    <a:srgbClr val="FF3300"/>
    <a:srgbClr val="FF66CC"/>
    <a:srgbClr val="000000"/>
    <a:srgbClr val="FFCC00"/>
    <a:srgbClr val="FF9900"/>
    <a:srgbClr val="000066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55" autoAdjust="0"/>
    <p:restoredTop sz="82834" autoAdjust="0"/>
  </p:normalViewPr>
  <p:slideViewPr>
    <p:cSldViewPr>
      <p:cViewPr varScale="1">
        <p:scale>
          <a:sx n="57" d="100"/>
          <a:sy n="57" d="100"/>
        </p:scale>
        <p:origin x="-96" y="-4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864" y="696"/>
      </p:cViewPr>
      <p:guideLst>
        <p:guide orient="horz" pos="3024"/>
        <p:guide pos="2305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t" anchorCtr="0" compatLnSpc="1">
            <a:prstTxWarp prst="textNoShape">
              <a:avLst/>
            </a:prstTxWarp>
          </a:bodyPr>
          <a:lstStyle>
            <a:lvl1pPr defTabSz="96666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4" y="1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t" anchorCtr="0" compatLnSpc="1">
            <a:prstTxWarp prst="textNoShape">
              <a:avLst/>
            </a:prstTxWarp>
          </a:bodyPr>
          <a:lstStyle>
            <a:lvl1pPr algn="r" defTabSz="96666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31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121776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b" anchorCtr="0" compatLnSpc="1">
            <a:prstTxWarp prst="textNoShape">
              <a:avLst/>
            </a:prstTxWarp>
          </a:bodyPr>
          <a:lstStyle>
            <a:lvl1pPr defTabSz="96666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31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4" y="9121776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b" anchorCtr="0" compatLnSpc="1">
            <a:prstTxWarp prst="textNoShape">
              <a:avLst/>
            </a:prstTxWarp>
          </a:bodyPr>
          <a:lstStyle>
            <a:lvl1pPr algn="r" defTabSz="966668">
              <a:defRPr sz="1300"/>
            </a:lvl1pPr>
          </a:lstStyle>
          <a:p>
            <a:pPr>
              <a:defRPr/>
            </a:pPr>
            <a:fld id="{E0D11985-3C70-4BAC-90EC-F1C862FC2B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8771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t" anchorCtr="0" compatLnSpc="1">
            <a:prstTxWarp prst="textNoShape">
              <a:avLst/>
            </a:prstTxWarp>
          </a:bodyPr>
          <a:lstStyle>
            <a:lvl1pPr defTabSz="96666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4" y="1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t" anchorCtr="0" compatLnSpc="1">
            <a:prstTxWarp prst="textNoShape">
              <a:avLst/>
            </a:prstTxWarp>
          </a:bodyPr>
          <a:lstStyle>
            <a:lvl1pPr algn="r" defTabSz="96666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6" y="4560889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121776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b" anchorCtr="0" compatLnSpc="1">
            <a:prstTxWarp prst="textNoShape">
              <a:avLst/>
            </a:prstTxWarp>
          </a:bodyPr>
          <a:lstStyle>
            <a:lvl1pPr defTabSz="96666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4" y="9121776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b" anchorCtr="0" compatLnSpc="1">
            <a:prstTxWarp prst="textNoShape">
              <a:avLst/>
            </a:prstTxWarp>
          </a:bodyPr>
          <a:lstStyle>
            <a:lvl1pPr algn="r" defTabSz="966668">
              <a:defRPr sz="1300"/>
            </a:lvl1pPr>
          </a:lstStyle>
          <a:p>
            <a:pPr>
              <a:defRPr/>
            </a:pPr>
            <a:fld id="{BABCA2B2-3BC9-4D62-9D38-A8A94E020B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3155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A307640-895E-4C65-A675-2901B7126742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just"/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D2460E-2BA0-44FB-95BE-2D1110C4F0A2}" type="datetime3">
              <a:rPr lang="en-US" smtClean="0"/>
              <a:t>27 November 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 Offutt,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98B9A7-FA16-4C94-B2E3-2E3DFE6CE2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B10B2E-D45B-4751-BD35-A4FB9D008749}" type="datetime3">
              <a:rPr lang="en-US" smtClean="0"/>
              <a:t>27 November 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 Offutt,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3BAF28-EF9E-432A-ADEB-F04CB0AB99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228600"/>
            <a:ext cx="215265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6700" y="228600"/>
            <a:ext cx="630555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B21E8D-DCC9-48D8-9FEF-F5F61C5F9DD8}" type="datetime3">
              <a:rPr lang="en-US" smtClean="0"/>
              <a:t>27 November 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 Offutt,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CBAC9A-D510-433D-9FF0-7450599C1D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839200" cy="8382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762000"/>
            <a:ext cx="8915400" cy="5867400"/>
          </a:xfrm>
        </p:spPr>
        <p:txBody>
          <a:bodyPr/>
          <a:lstStyle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0" y="6629400"/>
            <a:ext cx="1905000" cy="228600"/>
          </a:xfrm>
        </p:spPr>
        <p:txBody>
          <a:bodyPr/>
          <a:lstStyle>
            <a:lvl1pPr>
              <a:defRPr sz="800" smtClean="0"/>
            </a:lvl1pPr>
          </a:lstStyle>
          <a:p>
            <a:pPr>
              <a:defRPr/>
            </a:pPr>
            <a:fld id="{51B10753-F031-4A11-8AE9-C99B3BCDB8BB}" type="datetime3">
              <a:rPr lang="en-US" smtClean="0"/>
              <a:t>27 November 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629400"/>
            <a:ext cx="2895600" cy="228600"/>
          </a:xfrm>
        </p:spPr>
        <p:txBody>
          <a:bodyPr/>
          <a:lstStyle>
            <a:lvl1pPr>
              <a:defRPr sz="800" smtClean="0"/>
            </a:lvl1pPr>
          </a:lstStyle>
          <a:p>
            <a:pPr>
              <a:defRPr/>
            </a:pPr>
            <a:r>
              <a:rPr lang="en-US" smtClean="0"/>
              <a:t>©  Offutt, 2012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39000" y="6629400"/>
            <a:ext cx="1905000" cy="228600"/>
          </a:xfrm>
        </p:spPr>
        <p:txBody>
          <a:bodyPr/>
          <a:lstStyle>
            <a:lvl1pPr>
              <a:defRPr sz="800" smtClean="0"/>
            </a:lvl1pPr>
          </a:lstStyle>
          <a:p>
            <a:pPr>
              <a:defRPr/>
            </a:pPr>
            <a:fld id="{E30E9726-930F-4ECC-B63C-B062FB59A6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4D77CC-5782-4EC9-BA78-E676D780445B}" type="datetime3">
              <a:rPr lang="en-US" smtClean="0"/>
              <a:t>27 November 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 Offutt,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7BD3BC-4BDE-4343-9614-7204B19692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6700" y="1524000"/>
            <a:ext cx="42291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2291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EBBB25-46F9-4B60-A3BF-B3BF80040E65}" type="datetime3">
              <a:rPr lang="en-US" smtClean="0"/>
              <a:t>27 November 2014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 Offutt, 2012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3147A3-A173-49E6-9830-E0D5A7F739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4C9313-317E-462D-9046-91A79EA4DAF0}" type="datetime3">
              <a:rPr lang="en-US" smtClean="0"/>
              <a:t>27 November 2014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 Offutt, 2012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884BEF-63B6-42CD-9F96-01992869DE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7B3152-0CDD-4923-9700-C5DDB72D2F37}" type="datetime3">
              <a:rPr lang="en-US" smtClean="0"/>
              <a:t>27 November 2014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 Offutt, 2012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F46E24-8DAA-4BC2-B4FB-DF8DA5B93F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58C9CE-68AE-4A6A-A00A-ABABF19CF799}" type="datetime3">
              <a:rPr lang="en-US" smtClean="0"/>
              <a:t>27 November 2014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 Offutt, 2012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64F47D-AD29-4604-8456-331C58BBDC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6E1CAE-9A08-4E4B-B88F-50F4690F9C49}" type="datetime3">
              <a:rPr lang="en-US" smtClean="0"/>
              <a:t>27 November 2014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 Offutt, 2012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F3DF37-075E-4A3D-8740-A818D7399D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F959FD-CF9B-48EE-B648-7BE51654867A}" type="datetime3">
              <a:rPr lang="en-US" smtClean="0"/>
              <a:t>27 November 2014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 Offutt, 2012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733AF8-89EA-45EF-BDF6-B59706AC94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99"/>
            </a:gs>
            <a:gs pos="100000">
              <a:srgbClr val="000047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839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4300" y="762000"/>
            <a:ext cx="8953500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6294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800">
                <a:latin typeface="Arial" charset="0"/>
              </a:defRPr>
            </a:lvl1pPr>
          </a:lstStyle>
          <a:p>
            <a:pPr>
              <a:defRPr/>
            </a:pPr>
            <a:fld id="{9E430BE4-8755-4BA6-9134-EC8E15D90FC8}" type="datetime3">
              <a:rPr lang="en-US" smtClean="0"/>
              <a:t>27 November 2014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29400"/>
            <a:ext cx="289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800">
                <a:latin typeface="Arial" charset="0"/>
              </a:defRPr>
            </a:lvl1pPr>
          </a:lstStyle>
          <a:p>
            <a:pPr>
              <a:defRPr/>
            </a:pPr>
            <a:r>
              <a:rPr lang="en-US" smtClean="0"/>
              <a:t>©  Offutt, 2012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6294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800">
                <a:latin typeface="Arial" charset="0"/>
              </a:defRPr>
            </a:lvl1pPr>
          </a:lstStyle>
          <a:p>
            <a:pPr>
              <a:defRPr/>
            </a:pPr>
            <a:fld id="{AA4FDE23-2EE3-4355-BF18-6102BB8AA09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7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ransition xmlns:p14="http://schemas.microsoft.com/office/powerpoint/2010/main"/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Verdana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lnSpc>
          <a:spcPct val="95000"/>
        </a:lnSpc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Gill Sans MT" pitchFamily="34" charset="0"/>
          <a:ea typeface="+mn-ea"/>
          <a:cs typeface="+mn-cs"/>
        </a:defRPr>
      </a:lvl1pPr>
      <a:lvl2pPr marL="742950" indent="-285750" algn="l" rtl="0" eaLnBrk="0" fontAlgn="base" hangingPunct="0">
        <a:lnSpc>
          <a:spcPct val="95000"/>
        </a:lnSpc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Gill Sans MT" pitchFamily="34" charset="0"/>
        </a:defRPr>
      </a:lvl2pPr>
      <a:lvl3pPr marL="1143000" indent="-228600" algn="l" rtl="0" eaLnBrk="0" fontAlgn="base" hangingPunct="0">
        <a:lnSpc>
          <a:spcPct val="95000"/>
        </a:lnSpc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Gill Sans MT" pitchFamily="34" charset="0"/>
        </a:defRPr>
      </a:lvl3pPr>
      <a:lvl4pPr marL="1600200" indent="-228600" algn="l" rtl="0" eaLnBrk="0" fontAlgn="base" hangingPunct="0">
        <a:lnSpc>
          <a:spcPct val="95000"/>
        </a:lnSpc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Gill Sans MT" pitchFamily="34" charset="0"/>
        </a:defRPr>
      </a:lvl4pPr>
      <a:lvl5pPr marL="2057400" indent="-228600" algn="l" rtl="0" eaLnBrk="0" fontAlgn="base" hangingPunct="0">
        <a:lnSpc>
          <a:spcPct val="95000"/>
        </a:lnSpc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Gill Sans MT" pitchFamily="34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152400"/>
            <a:ext cx="8763000" cy="2438400"/>
          </a:xfrm>
        </p:spPr>
        <p:txBody>
          <a:bodyPr/>
          <a:lstStyle/>
          <a:p>
            <a:r>
              <a:rPr lang="en-US" dirty="0" smtClean="0"/>
              <a:t>Review for Final – Fall 2014</a:t>
            </a:r>
            <a:endParaRPr lang="en-US" sz="4400" dirty="0" smtClean="0">
              <a:solidFill>
                <a:srgbClr val="FFFF00"/>
              </a:solidFill>
            </a:endParaRPr>
          </a:p>
        </p:txBody>
      </p:sp>
      <p:sp>
        <p:nvSpPr>
          <p:cNvPr id="3075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028700" y="2667000"/>
            <a:ext cx="7048500" cy="3581400"/>
          </a:xfrm>
          <a:noFill/>
        </p:spPr>
        <p:txBody>
          <a:bodyPr/>
          <a:lstStyle/>
          <a:p>
            <a:r>
              <a:rPr lang="en-US" sz="3200" b="1" dirty="0" smtClean="0"/>
              <a:t>Upsorn </a:t>
            </a:r>
            <a:r>
              <a:rPr lang="en-US" sz="3200" b="1" dirty="0" err="1" smtClean="0"/>
              <a:t>Praphamontripong</a:t>
            </a:r>
            <a:endParaRPr lang="en-US" sz="3200" b="1" dirty="0" smtClean="0"/>
          </a:p>
          <a:p>
            <a:endParaRPr lang="en-US" sz="2000" b="1" dirty="0" smtClean="0"/>
          </a:p>
          <a:p>
            <a:endParaRPr lang="en-US" sz="2000" b="1" dirty="0" smtClean="0"/>
          </a:p>
          <a:p>
            <a:r>
              <a:rPr lang="en-US" sz="3200" b="1" dirty="0" smtClean="0"/>
              <a:t>SWE 432</a:t>
            </a:r>
          </a:p>
          <a:p>
            <a:r>
              <a:rPr lang="en-US" sz="3200" b="1" dirty="0" smtClean="0"/>
              <a:t>Design and Implementation of Software for the Web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" y="1219200"/>
            <a:ext cx="8648700" cy="37338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Tuesday, Dec 16, 10:30 am -1:15 pm</a:t>
            </a:r>
          </a:p>
          <a:p>
            <a:pPr>
              <a:defRPr/>
            </a:pPr>
            <a:r>
              <a:rPr lang="en-US" dirty="0" smtClean="0"/>
              <a:t>Same room</a:t>
            </a:r>
          </a:p>
          <a:p>
            <a:pPr>
              <a:defRPr/>
            </a:pPr>
            <a:r>
              <a:rPr lang="en-US" dirty="0" smtClean="0"/>
              <a:t>Closed book / closed notes / closed neighbor</a:t>
            </a:r>
            <a:endParaRPr lang="en-US" dirty="0"/>
          </a:p>
          <a:p>
            <a:pPr>
              <a:defRPr/>
            </a:pPr>
            <a:r>
              <a:rPr lang="en-US" dirty="0" smtClean="0"/>
              <a:t>1 cheat sheet </a:t>
            </a:r>
          </a:p>
          <a:p>
            <a:pPr>
              <a:defRPr/>
            </a:pPr>
            <a:r>
              <a:rPr lang="en-US" dirty="0" smtClean="0"/>
              <a:t>Comprehensive</a:t>
            </a:r>
          </a:p>
          <a:p>
            <a:pPr>
              <a:defRPr/>
            </a:pPr>
            <a:r>
              <a:rPr lang="en-US" dirty="0" smtClean="0"/>
              <a:t>Spread out as much as possible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DE5757B-1E39-4174-83BA-B01B4AD965E4}" type="datetime3">
              <a:rPr lang="en-US" smtClean="0"/>
              <a:t>27 November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Offutt,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0E9726-930F-4ECC-B63C-B062FB59A6E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Coverage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0100" y="838200"/>
            <a:ext cx="7734300" cy="5638800"/>
          </a:xfrm>
        </p:spPr>
        <p:txBody>
          <a:bodyPr/>
          <a:lstStyle/>
          <a:p>
            <a:r>
              <a:rPr lang="en-US" sz="2400" dirty="0" smtClean="0"/>
              <a:t>Usability overview (N-Ch 1)</a:t>
            </a:r>
          </a:p>
          <a:p>
            <a:r>
              <a:rPr lang="en-US" sz="2400" dirty="0" smtClean="0"/>
              <a:t>Web users (N-Ch 2, 3)</a:t>
            </a:r>
          </a:p>
          <a:p>
            <a:r>
              <a:rPr lang="en-US" sz="2400" dirty="0" smtClean="0"/>
              <a:t>Usability problems and Search (N-Ch 4, 5)</a:t>
            </a:r>
          </a:p>
          <a:p>
            <a:r>
              <a:rPr lang="en-US" sz="2400" dirty="0" smtClean="0"/>
              <a:t>Website design &amp; navigation (N-Ch 6)</a:t>
            </a:r>
          </a:p>
          <a:p>
            <a:r>
              <a:rPr lang="en-US" sz="2400" dirty="0" smtClean="0"/>
              <a:t>Readability &amp; writing (N-Ch 7, 8)</a:t>
            </a:r>
          </a:p>
          <a:p>
            <a:r>
              <a:rPr lang="en-US" sz="2400" dirty="0" smtClean="0"/>
              <a:t>HTML &amp; CSS &amp; </a:t>
            </a:r>
            <a:r>
              <a:rPr lang="en-US" sz="2400" dirty="0" err="1" smtClean="0"/>
              <a:t>Javascript</a:t>
            </a:r>
            <a:r>
              <a:rPr lang="en-US" sz="2400" dirty="0" smtClean="0"/>
              <a:t> (S-</a:t>
            </a:r>
            <a:r>
              <a:rPr lang="en-US" sz="2400" dirty="0" err="1" smtClean="0"/>
              <a:t>Ch</a:t>
            </a:r>
            <a:r>
              <a:rPr lang="en-US" sz="2400" dirty="0" smtClean="0"/>
              <a:t> 2, 3, 4, 5.1-5.7)</a:t>
            </a:r>
          </a:p>
          <a:p>
            <a:r>
              <a:rPr lang="en-US" sz="2400" dirty="0" smtClean="0"/>
              <a:t>Web app software model</a:t>
            </a:r>
          </a:p>
          <a:p>
            <a:r>
              <a:rPr lang="en-US" sz="2400" dirty="0" smtClean="0"/>
              <a:t>PHP (S-Ch 9)</a:t>
            </a:r>
          </a:p>
          <a:p>
            <a:r>
              <a:rPr lang="en-US" sz="2400" dirty="0" smtClean="0"/>
              <a:t>Ajax (S-Ch 10)</a:t>
            </a:r>
          </a:p>
          <a:p>
            <a:r>
              <a:rPr lang="en-US" sz="2400" dirty="0" smtClean="0"/>
              <a:t>J2EE – </a:t>
            </a:r>
            <a:r>
              <a:rPr lang="en-US" sz="2400" dirty="0" err="1" smtClean="0"/>
              <a:t>servet</a:t>
            </a:r>
            <a:r>
              <a:rPr lang="en-US" sz="2400" dirty="0" smtClean="0"/>
              <a:t> &amp; JSP (S-Ch 11.1-11.6)</a:t>
            </a:r>
          </a:p>
          <a:p>
            <a:r>
              <a:rPr lang="en-US" sz="2400" dirty="0" smtClean="0"/>
              <a:t>Designing web apps</a:t>
            </a:r>
          </a:p>
          <a:p>
            <a:r>
              <a:rPr lang="en-US" sz="2400" dirty="0" smtClean="0"/>
              <a:t>XML (S-Ch 7.1</a:t>
            </a:r>
            <a:r>
              <a:rPr lang="en-US" sz="2400" dirty="0" smtClean="0"/>
              <a:t>-7.7</a:t>
            </a:r>
            <a:r>
              <a:rPr lang="en-US" sz="2400" dirty="0" smtClean="0"/>
              <a:t>)</a:t>
            </a:r>
          </a:p>
          <a:p>
            <a:r>
              <a:rPr lang="en-US" sz="2400" dirty="0" smtClean="0"/>
              <a:t>JDBC</a:t>
            </a:r>
          </a:p>
          <a:p>
            <a:r>
              <a:rPr lang="en-US" sz="2400" dirty="0" smtClean="0"/>
              <a:t>Security &amp; testing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DFCF102-439F-40A2-A949-399DA02CB033}" type="datetime3">
              <a:rPr lang="en-US" smtClean="0"/>
              <a:t>27 November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Offutt,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0E9726-930F-4ECC-B63C-B062FB59A6E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Few Final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990600"/>
            <a:ext cx="8915400" cy="5638800"/>
          </a:xfrm>
        </p:spPr>
        <p:txBody>
          <a:bodyPr/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dirty="0" smtClean="0"/>
              <a:t>Many companies who are successful at achieving usability view it as improving </a:t>
            </a:r>
            <a:r>
              <a:rPr lang="en-US" dirty="0" smtClean="0">
                <a:solidFill>
                  <a:schemeClr val="tx2"/>
                </a:solidFill>
              </a:rPr>
              <a:t>efficiency</a:t>
            </a:r>
            <a:r>
              <a:rPr lang="en-US" dirty="0" smtClean="0"/>
              <a:t> of their users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dirty="0" smtClean="0"/>
              <a:t>Demand for better usability is heavily influenced by good examples (the “</a:t>
            </a:r>
            <a:r>
              <a:rPr lang="en-US" i="1" dirty="0" err="1" smtClean="0">
                <a:solidFill>
                  <a:schemeClr val="tx2"/>
                </a:solidFill>
              </a:rPr>
              <a:t>iPhone</a:t>
            </a:r>
            <a:r>
              <a:rPr lang="en-US" i="1" dirty="0" smtClean="0">
                <a:solidFill>
                  <a:schemeClr val="tx2"/>
                </a:solidFill>
              </a:rPr>
              <a:t> effect</a:t>
            </a:r>
            <a:r>
              <a:rPr lang="en-US" dirty="0" smtClean="0"/>
              <a:t>”)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dirty="0" smtClean="0"/>
              <a:t>Companies will pay gold for programmers who know how to build </a:t>
            </a:r>
            <a:r>
              <a:rPr lang="en-US" dirty="0" smtClean="0">
                <a:solidFill>
                  <a:schemeClr val="tx2"/>
                </a:solidFill>
              </a:rPr>
              <a:t>mobile apps</a:t>
            </a:r>
            <a:r>
              <a:rPr lang="en-US" dirty="0" smtClean="0"/>
              <a:t> well</a:t>
            </a:r>
          </a:p>
          <a:p>
            <a:pPr lvl="1">
              <a:lnSpc>
                <a:spcPct val="100000"/>
              </a:lnSpc>
              <a:spcAft>
                <a:spcPts val="600"/>
              </a:spcAft>
            </a:pPr>
            <a:r>
              <a:rPr lang="en-US" dirty="0" smtClean="0"/>
              <a:t>Especially if they also understand </a:t>
            </a:r>
            <a:r>
              <a:rPr lang="en-US" dirty="0" smtClean="0">
                <a:solidFill>
                  <a:schemeClr val="tx2"/>
                </a:solidFill>
              </a:rPr>
              <a:t>usability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dirty="0" smtClean="0"/>
              <a:t>“</a:t>
            </a:r>
            <a:r>
              <a:rPr lang="en-US" i="1" dirty="0" smtClean="0">
                <a:solidFill>
                  <a:schemeClr val="tx2"/>
                </a:solidFill>
              </a:rPr>
              <a:t>Wrapping paper UI</a:t>
            </a:r>
            <a:r>
              <a:rPr lang="en-US" dirty="0" smtClean="0"/>
              <a:t>” : Usability added as a thin layer that’s not really integrated</a:t>
            </a:r>
          </a:p>
          <a:p>
            <a:pPr lvl="1">
              <a:lnSpc>
                <a:spcPct val="100000"/>
              </a:lnSpc>
              <a:spcAft>
                <a:spcPts val="600"/>
              </a:spcAft>
            </a:pPr>
            <a:r>
              <a:rPr lang="en-US" dirty="0" smtClean="0"/>
              <a:t>This doesn’t really work 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1B10753-F031-4A11-8AE9-C99B3BCDB8BB}" type="datetime3">
              <a:rPr lang="en-US" smtClean="0"/>
              <a:t>27 November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Offutt,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0E9726-930F-4ECC-B63C-B062FB59A6E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Preparing and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914400"/>
            <a:ext cx="8915400" cy="5181600"/>
          </a:xfrm>
        </p:spPr>
        <p:txBody>
          <a:bodyPr/>
          <a:lstStyle/>
          <a:p>
            <a:r>
              <a:rPr lang="en-US" dirty="0" smtClean="0"/>
              <a:t>Re-read the text and handouts / materials</a:t>
            </a:r>
          </a:p>
          <a:p>
            <a:r>
              <a:rPr lang="en-US" dirty="0" smtClean="0"/>
              <a:t>Study the homework assignments and in-class exercises</a:t>
            </a:r>
          </a:p>
          <a:p>
            <a:r>
              <a:rPr lang="en-US" dirty="0" smtClean="0"/>
              <a:t>Redo the quizzes</a:t>
            </a:r>
          </a:p>
          <a:p>
            <a:r>
              <a:rPr lang="en-US" dirty="0" smtClean="0">
                <a:solidFill>
                  <a:srgbClr val="FFFF00"/>
                </a:solidFill>
                <a:latin typeface="Comic Sans MS" pitchFamily="66" charset="0"/>
              </a:rPr>
              <a:t>Get a good night’s sleep</a:t>
            </a:r>
          </a:p>
          <a:p>
            <a:endParaRPr lang="en-US" dirty="0" smtClean="0"/>
          </a:p>
          <a:p>
            <a:r>
              <a:rPr lang="en-US" dirty="0" smtClean="0"/>
              <a:t>Lots of different kinds of questions</a:t>
            </a:r>
          </a:p>
          <a:p>
            <a:pPr lvl="1"/>
            <a:r>
              <a:rPr lang="en-US" dirty="0" smtClean="0"/>
              <a:t>Short answer</a:t>
            </a:r>
          </a:p>
          <a:p>
            <a:pPr lvl="1"/>
            <a:r>
              <a:rPr lang="en-US" dirty="0" smtClean="0"/>
              <a:t>T / F</a:t>
            </a:r>
          </a:p>
          <a:p>
            <a:pPr lvl="1"/>
            <a:r>
              <a:rPr lang="en-US" dirty="0" smtClean="0"/>
              <a:t>Matching</a:t>
            </a:r>
          </a:p>
          <a:p>
            <a:pPr lvl="1"/>
            <a:r>
              <a:rPr lang="en-US" dirty="0" smtClean="0"/>
              <a:t>Single answer questions</a:t>
            </a:r>
          </a:p>
          <a:p>
            <a:pPr lvl="1"/>
            <a:r>
              <a:rPr lang="en-US" dirty="0" smtClean="0"/>
              <a:t>Problem solving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B0EDEA0-3F8A-40D8-AFC2-CF3E46D27A37}" type="datetime3">
              <a:rPr lang="en-US" smtClean="0"/>
              <a:t>27 November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Offutt,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0E9726-930F-4ECC-B63C-B062FB59A6E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990600"/>
            <a:ext cx="8915400" cy="5181600"/>
          </a:xfrm>
        </p:spPr>
        <p:txBody>
          <a:bodyPr/>
          <a:lstStyle/>
          <a:p>
            <a:r>
              <a:rPr lang="en-US" dirty="0" smtClean="0"/>
              <a:t>I will post averages on blackboard ASAP</a:t>
            </a:r>
          </a:p>
          <a:p>
            <a:pPr lvl="1"/>
            <a:r>
              <a:rPr lang="en-US" dirty="0" smtClean="0"/>
              <a:t>Quiz (after dropping three)</a:t>
            </a:r>
          </a:p>
          <a:p>
            <a:pPr lvl="1"/>
            <a:r>
              <a:rPr lang="en-US" dirty="0" smtClean="0"/>
              <a:t>Homework</a:t>
            </a:r>
          </a:p>
          <a:p>
            <a:pPr lvl="1"/>
            <a:r>
              <a:rPr lang="en-US" dirty="0" smtClean="0"/>
              <a:t>Participation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 will post final exam scores on blackboard after grades are turned in</a:t>
            </a:r>
          </a:p>
          <a:p>
            <a:endParaRPr lang="en-US" dirty="0" smtClean="0"/>
          </a:p>
          <a:p>
            <a:r>
              <a:rPr lang="en-US" dirty="0" smtClean="0"/>
              <a:t>As in all classes, you have the right to review your final exam</a:t>
            </a:r>
          </a:p>
          <a:p>
            <a:pPr lvl="1"/>
            <a:r>
              <a:rPr lang="en-US" dirty="0" smtClean="0"/>
              <a:t>But probably not practical until January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AF1A315-D4A1-4B94-AFFA-AC7B872C3CEA}" type="datetime3">
              <a:rPr lang="en-US" smtClean="0"/>
              <a:t>27 November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Offutt,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0E9726-930F-4ECC-B63C-B062FB59A6E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Grades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1066800"/>
            <a:ext cx="8915400" cy="5638800"/>
          </a:xfrm>
        </p:spPr>
        <p:txBody>
          <a:bodyPr/>
          <a:lstStyle/>
          <a:p>
            <a:r>
              <a:rPr lang="en-US" dirty="0" smtClean="0"/>
              <a:t>5% participation, 30% quizzes, 35% </a:t>
            </a:r>
            <a:r>
              <a:rPr lang="en-US" dirty="0" err="1" smtClean="0"/>
              <a:t>homeworks</a:t>
            </a:r>
            <a:r>
              <a:rPr lang="en-US" dirty="0" smtClean="0"/>
              <a:t>, 30% final</a:t>
            </a:r>
          </a:p>
          <a:p>
            <a:pPr lvl="1"/>
            <a:r>
              <a:rPr lang="en-US" dirty="0" smtClean="0"/>
              <a:t>Lowest three </a:t>
            </a:r>
            <a:r>
              <a:rPr lang="en-US" dirty="0" smtClean="0">
                <a:solidFill>
                  <a:schemeClr val="tx2"/>
                </a:solidFill>
              </a:rPr>
              <a:t>quiz</a:t>
            </a:r>
            <a:r>
              <a:rPr lang="en-US" dirty="0" smtClean="0"/>
              <a:t> grades dropped</a:t>
            </a:r>
          </a:p>
          <a:p>
            <a:r>
              <a:rPr lang="en-US" dirty="0" smtClean="0"/>
              <a:t>Unbiased grading – compute and sort:</a:t>
            </a:r>
          </a:p>
          <a:p>
            <a:pPr lvl="1">
              <a:buFontTx/>
              <a:buChar char="•"/>
            </a:pPr>
            <a:r>
              <a:rPr lang="en-US" dirty="0" smtClean="0"/>
              <a:t>&gt;= 98 : A+       – Probably only one A+ per class</a:t>
            </a:r>
          </a:p>
          <a:p>
            <a:pPr lvl="1">
              <a:buFontTx/>
              <a:buChar char="•"/>
            </a:pPr>
            <a:r>
              <a:rPr lang="en-US" dirty="0" smtClean="0"/>
              <a:t>&gt; 93 : A</a:t>
            </a:r>
          </a:p>
          <a:p>
            <a:pPr lvl="1">
              <a:buFontTx/>
              <a:buChar char="•"/>
            </a:pPr>
            <a:r>
              <a:rPr lang="en-US" dirty="0" smtClean="0"/>
              <a:t>&gt; 90 : A-</a:t>
            </a:r>
          </a:p>
          <a:p>
            <a:pPr lvl="1">
              <a:buFontTx/>
              <a:buChar char="•"/>
            </a:pPr>
            <a:r>
              <a:rPr lang="en-US" dirty="0" smtClean="0"/>
              <a:t>&gt; 86 : B+</a:t>
            </a:r>
          </a:p>
          <a:p>
            <a:pPr lvl="1">
              <a:buFontTx/>
              <a:buChar char="•"/>
            </a:pPr>
            <a:r>
              <a:rPr lang="en-US" dirty="0" smtClean="0"/>
              <a:t>&gt; 80 : B</a:t>
            </a:r>
          </a:p>
          <a:p>
            <a:pPr lvl="1">
              <a:buFontTx/>
              <a:buChar char="•"/>
            </a:pPr>
            <a:r>
              <a:rPr lang="en-US" dirty="0" smtClean="0"/>
              <a:t>&gt; 75 : B-</a:t>
            </a:r>
          </a:p>
          <a:p>
            <a:pPr lvl="1">
              <a:buFontTx/>
              <a:buChar char="•"/>
            </a:pPr>
            <a:r>
              <a:rPr lang="en-US" dirty="0" smtClean="0"/>
              <a:t>&gt; 65 : C</a:t>
            </a:r>
          </a:p>
          <a:p>
            <a:r>
              <a:rPr lang="en-US" dirty="0" smtClean="0"/>
              <a:t>I will “slide the line” down to an appropriate “break point”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F4FCF78-0177-4869-BD2F-FBBA1AEC2AE3}" type="datetime3">
              <a:rPr lang="en-US" smtClean="0"/>
              <a:t>27 November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 Offutt,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0E9726-930F-4ECC-B63C-B062FB59A6E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">
      <a:dk1>
        <a:srgbClr val="808080"/>
      </a:dk1>
      <a:lt1>
        <a:srgbClr val="FFFFFF"/>
      </a:lt1>
      <a:dk2>
        <a:srgbClr val="000099"/>
      </a:dk2>
      <a:lt2>
        <a:srgbClr val="FFFF00"/>
      </a:lt2>
      <a:accent1>
        <a:srgbClr val="00CC99"/>
      </a:accent1>
      <a:accent2>
        <a:srgbClr val="3333CC"/>
      </a:accent2>
      <a:accent3>
        <a:srgbClr val="AAAACA"/>
      </a:accent3>
      <a:accent4>
        <a:srgbClr val="DADADA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808080"/>
        </a:dk1>
        <a:lt1>
          <a:srgbClr val="FFFFFF"/>
        </a:lt1>
        <a:dk2>
          <a:srgbClr val="009900"/>
        </a:dk2>
        <a:lt2>
          <a:srgbClr val="000000"/>
        </a:lt2>
        <a:accent1>
          <a:srgbClr val="00CC99"/>
        </a:accent1>
        <a:accent2>
          <a:srgbClr val="3333CC"/>
        </a:accent2>
        <a:accent3>
          <a:srgbClr val="AACAAA"/>
        </a:accent3>
        <a:accent4>
          <a:srgbClr val="DADADA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808080"/>
        </a:dk1>
        <a:lt1>
          <a:srgbClr val="FFFFFF"/>
        </a:lt1>
        <a:dk2>
          <a:srgbClr val="009900"/>
        </a:dk2>
        <a:lt2>
          <a:srgbClr val="FFFFFF"/>
        </a:lt2>
        <a:accent1>
          <a:srgbClr val="00CC99"/>
        </a:accent1>
        <a:accent2>
          <a:srgbClr val="3333CC"/>
        </a:accent2>
        <a:accent3>
          <a:srgbClr val="AACAAA"/>
        </a:accent3>
        <a:accent4>
          <a:srgbClr val="DADADA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4793</TotalTime>
  <Words>466</Words>
  <Application>Microsoft Macintosh PowerPoint</Application>
  <PresentationFormat>On-screen Show (4:3)</PresentationFormat>
  <Paragraphs>88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Blank Presentation</vt:lpstr>
      <vt:lpstr>Review for Final – Fall 2014</vt:lpstr>
      <vt:lpstr>Parameters</vt:lpstr>
      <vt:lpstr>Coverage</vt:lpstr>
      <vt:lpstr>A Few Final Notes</vt:lpstr>
      <vt:lpstr>Preparing and Format</vt:lpstr>
      <vt:lpstr>Grades</vt:lpstr>
      <vt:lpstr>Final Grades</vt:lpstr>
    </vt:vector>
  </TitlesOfParts>
  <Company>GMU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User Interface Overview</dc:title>
  <dc:subject>SWE 432</dc:subject>
  <dc:creator>Jeff Offutt</dc:creator>
  <cp:lastModifiedBy>Upsorn P</cp:lastModifiedBy>
  <cp:revision>269</cp:revision>
  <cp:lastPrinted>2011-10-26T21:39:34Z</cp:lastPrinted>
  <dcterms:created xsi:type="dcterms:W3CDTF">1999-12-29T15:57:32Z</dcterms:created>
  <dcterms:modified xsi:type="dcterms:W3CDTF">2014-11-27T14:52:02Z</dcterms:modified>
</cp:coreProperties>
</file>