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2"/>
  </p:notesMasterIdLst>
  <p:handoutMasterIdLst>
    <p:handoutMasterId r:id="rId53"/>
  </p:handoutMasterIdLst>
  <p:sldIdLst>
    <p:sldId id="321" r:id="rId2"/>
    <p:sldId id="319" r:id="rId3"/>
    <p:sldId id="257" r:id="rId4"/>
    <p:sldId id="307" r:id="rId5"/>
    <p:sldId id="344" r:id="rId6"/>
    <p:sldId id="298" r:id="rId7"/>
    <p:sldId id="299" r:id="rId8"/>
    <p:sldId id="309" r:id="rId9"/>
    <p:sldId id="329" r:id="rId10"/>
    <p:sldId id="262" r:id="rId11"/>
    <p:sldId id="261" r:id="rId12"/>
    <p:sldId id="285" r:id="rId13"/>
    <p:sldId id="336" r:id="rId14"/>
    <p:sldId id="264" r:id="rId15"/>
    <p:sldId id="337" r:id="rId16"/>
    <p:sldId id="304" r:id="rId17"/>
    <p:sldId id="339" r:id="rId18"/>
    <p:sldId id="348" r:id="rId19"/>
    <p:sldId id="330" r:id="rId20"/>
    <p:sldId id="328" r:id="rId21"/>
    <p:sldId id="325" r:id="rId22"/>
    <p:sldId id="326" r:id="rId23"/>
    <p:sldId id="340" r:id="rId24"/>
    <p:sldId id="349" r:id="rId25"/>
    <p:sldId id="324" r:id="rId26"/>
    <p:sldId id="259" r:id="rId27"/>
    <p:sldId id="357" r:id="rId28"/>
    <p:sldId id="355" r:id="rId29"/>
    <p:sldId id="350" r:id="rId30"/>
    <p:sldId id="354" r:id="rId31"/>
    <p:sldId id="353" r:id="rId32"/>
    <p:sldId id="360" r:id="rId33"/>
    <p:sldId id="362" r:id="rId34"/>
    <p:sldId id="363" r:id="rId35"/>
    <p:sldId id="352" r:id="rId36"/>
    <p:sldId id="356" r:id="rId37"/>
    <p:sldId id="358" r:id="rId38"/>
    <p:sldId id="359" r:id="rId39"/>
    <p:sldId id="293" r:id="rId40"/>
    <p:sldId id="332" r:id="rId41"/>
    <p:sldId id="333" r:id="rId42"/>
    <p:sldId id="277" r:id="rId43"/>
    <p:sldId id="317" r:id="rId44"/>
    <p:sldId id="334" r:id="rId45"/>
    <p:sldId id="269" r:id="rId46"/>
    <p:sldId id="364" r:id="rId47"/>
    <p:sldId id="341" r:id="rId48"/>
    <p:sldId id="365" r:id="rId49"/>
    <p:sldId id="301" r:id="rId50"/>
    <p:sldId id="345" r:id="rId51"/>
  </p:sldIdLst>
  <p:sldSz cx="12192000" cy="6858000"/>
  <p:notesSz cx="7099300" cy="10234613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86551" autoAdjust="0"/>
  </p:normalViewPr>
  <p:slideViewPr>
    <p:cSldViewPr snapToGrid="0">
      <p:cViewPr varScale="1">
        <p:scale>
          <a:sx n="140" d="100"/>
          <a:sy n="140" d="100"/>
        </p:scale>
        <p:origin x="5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AI winter --- logic (exceptions,</a:t>
            </a:r>
            <a:r>
              <a:rPr lang="en-US" baseline="0" dirty="0"/>
              <a:t> etc.  +  so much knowledge --- can learn)</a:t>
            </a:r>
          </a:p>
          <a:p>
            <a:endParaRPr lang="en-US" baseline="0" dirty="0"/>
          </a:p>
          <a:p>
            <a:r>
              <a:rPr lang="en-US" dirty="0"/>
              <a:t>Diagnosis: temperature, blood</a:t>
            </a:r>
            <a:r>
              <a:rPr lang="en-US" baseline="0" dirty="0"/>
              <a:t> pressure, types of pain </a:t>
            </a:r>
            <a:r>
              <a:rPr lang="en-US" baseline="0" dirty="0">
                <a:sym typeface="Wingdings"/>
              </a:rPr>
              <a:t> disease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Tracking objects: e.g. helicopter you saw in last lecture, combines </a:t>
            </a:r>
            <a:r>
              <a:rPr lang="en-US" baseline="0" dirty="0" err="1">
                <a:sym typeface="Wingdings"/>
              </a:rPr>
              <a:t>gps</a:t>
            </a:r>
            <a:r>
              <a:rPr lang="en-US" baseline="0" dirty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Robot mapping: turns out if you put a camera on the helicopter, it would not only be able to fly upside down, but also build</a:t>
            </a:r>
            <a:r>
              <a:rPr lang="en-US" baseline="0" dirty="0"/>
              <a:t> a map of the environment!</a:t>
            </a:r>
          </a:p>
          <a:p>
            <a:endParaRPr lang="en-US" baseline="0" dirty="0"/>
          </a:p>
          <a:p>
            <a:r>
              <a:rPr lang="en-US" baseline="0" dirty="0"/>
              <a:t>Genetics: discovery of gene interactions from gene expression data</a:t>
            </a:r>
          </a:p>
          <a:p>
            <a:endParaRPr lang="en-US" baseline="0" dirty="0"/>
          </a:p>
          <a:p>
            <a:r>
              <a:rPr lang="en-US" baseline="0" dirty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OK: how do we collect all that knowledge in general?  --- Part III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Good news: We are going to learn about the tools that got us out of AI winter</a:t>
            </a:r>
          </a:p>
          <a:p>
            <a:r>
              <a:rPr lang="en-US" baseline="0" dirty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/>
              <a:t>And yet other news: Time for a fresh start --- which might help if you fell behind in the past weeks.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4.png"/><Relationship Id="rId5" Type="http://schemas.openxmlformats.org/officeDocument/2006/relationships/tags" Target="../tags/tag17.xml"/><Relationship Id="rId10" Type="http://schemas.openxmlformats.org/officeDocument/2006/relationships/image" Target="../media/image23.png"/><Relationship Id="rId4" Type="http://schemas.openxmlformats.org/officeDocument/2006/relationships/tags" Target="../tags/tag16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2.png"/><Relationship Id="rId5" Type="http://schemas.openxmlformats.org/officeDocument/2006/relationships/tags" Target="../tags/tag26.xml"/><Relationship Id="rId10" Type="http://schemas.openxmlformats.org/officeDocument/2006/relationships/image" Target="../media/image10.png"/><Relationship Id="rId4" Type="http://schemas.openxmlformats.org/officeDocument/2006/relationships/tags" Target="../tags/tag25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0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2.xml"/><Relationship Id="rId10" Type="http://schemas.openxmlformats.org/officeDocument/2006/relationships/image" Target="../media/image37.png"/><Relationship Id="rId4" Type="http://schemas.openxmlformats.org/officeDocument/2006/relationships/tags" Target="../tags/tag31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tags" Target="../tags/tag34.xml"/><Relationship Id="rId16" Type="http://schemas.openxmlformats.org/officeDocument/2006/relationships/image" Target="../media/image43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9.png"/><Relationship Id="rId5" Type="http://schemas.openxmlformats.org/officeDocument/2006/relationships/tags" Target="../tags/tag37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6.xml"/><Relationship Id="rId7" Type="http://schemas.openxmlformats.org/officeDocument/2006/relationships/image" Target="../media/image48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50.xml"/><Relationship Id="rId21" Type="http://schemas.openxmlformats.org/officeDocument/2006/relationships/image" Target="../media/image57.png"/><Relationship Id="rId7" Type="http://schemas.openxmlformats.org/officeDocument/2006/relationships/tags" Target="../tags/tag54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49.xml"/><Relationship Id="rId16" Type="http://schemas.openxmlformats.org/officeDocument/2006/relationships/image" Target="../media/image26.png"/><Relationship Id="rId20" Type="http://schemas.openxmlformats.org/officeDocument/2006/relationships/image" Target="../media/image56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2.xml"/><Relationship Id="rId15" Type="http://schemas.openxmlformats.org/officeDocument/2006/relationships/image" Target="../media/image53.png"/><Relationship Id="rId10" Type="http://schemas.openxmlformats.org/officeDocument/2006/relationships/tags" Target="../tags/tag57.xml"/><Relationship Id="rId19" Type="http://schemas.openxmlformats.org/officeDocument/2006/relationships/image" Target="../media/image41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58.png"/><Relationship Id="rId18" Type="http://schemas.openxmlformats.org/officeDocument/2006/relationships/image" Target="../media/image54.png"/><Relationship Id="rId3" Type="http://schemas.openxmlformats.org/officeDocument/2006/relationships/tags" Target="../tags/tag60.xml"/><Relationship Id="rId21" Type="http://schemas.openxmlformats.org/officeDocument/2006/relationships/image" Target="../media/image56.png"/><Relationship Id="rId7" Type="http://schemas.openxmlformats.org/officeDocument/2006/relationships/tags" Target="../tags/tag6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.png"/><Relationship Id="rId2" Type="http://schemas.openxmlformats.org/officeDocument/2006/relationships/tags" Target="../tags/tag59.xml"/><Relationship Id="rId16" Type="http://schemas.openxmlformats.org/officeDocument/2006/relationships/image" Target="../media/image53.png"/><Relationship Id="rId20" Type="http://schemas.openxmlformats.org/officeDocument/2006/relationships/image" Target="../media/image41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tags" Target="../tags/tag67.xml"/><Relationship Id="rId19" Type="http://schemas.openxmlformats.org/officeDocument/2006/relationships/image" Target="../media/image55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51.png"/><Relationship Id="rId2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1.xml"/><Relationship Id="rId7" Type="http://schemas.openxmlformats.org/officeDocument/2006/relationships/image" Target="../media/image57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77.xml"/><Relationship Id="rId21" Type="http://schemas.openxmlformats.org/officeDocument/2006/relationships/image" Target="../media/image71.png"/><Relationship Id="rId7" Type="http://schemas.openxmlformats.org/officeDocument/2006/relationships/tags" Target="../tags/tag81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76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15" Type="http://schemas.openxmlformats.org/officeDocument/2006/relationships/image" Target="../media/image65.png"/><Relationship Id="rId23" Type="http://schemas.openxmlformats.org/officeDocument/2006/relationships/image" Target="../media/image73.emf"/><Relationship Id="rId10" Type="http://schemas.openxmlformats.org/officeDocument/2006/relationships/tags" Target="../tags/tag84.xml"/><Relationship Id="rId19" Type="http://schemas.openxmlformats.org/officeDocument/2006/relationships/image" Target="../media/image69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9.xml"/><Relationship Id="rId7" Type="http://schemas.openxmlformats.org/officeDocument/2006/relationships/image" Target="../media/image78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9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95.xml"/><Relationship Id="rId7" Type="http://schemas.openxmlformats.org/officeDocument/2006/relationships/image" Target="../media/image84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Our Status in CS 580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We</a:t>
            </a:r>
            <a:r>
              <a:rPr lang="ja-JP" altLang="en-US" sz="2800" dirty="0">
                <a:ea typeface="ＭＳ Ｐゴシック" pitchFamily="34" charset="-128"/>
              </a:rPr>
              <a:t>’</a:t>
            </a:r>
            <a:r>
              <a:rPr lang="en-US" altLang="ja-JP" sz="2800" dirty="0">
                <a:ea typeface="ＭＳ Ｐゴシック" pitchFamily="34" charset="-128"/>
              </a:rPr>
              <a:t>re done with Part I Search and Planning!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… lots more!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2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33FDE-EB07-0C47-A03F-5F11E942B462}"/>
              </a:ext>
            </a:extLst>
          </p:cNvPr>
          <p:cNvSpPr txBox="1"/>
          <p:nvPr/>
        </p:nvSpPr>
        <p:spPr>
          <a:xfrm>
            <a:off x="6096000" y="2036484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.2/.6=1/3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31CF6-DC4B-EC4B-BC2A-F5A06EA49D59}"/>
              </a:ext>
            </a:extLst>
          </p:cNvPr>
          <p:cNvSpPr txBox="1"/>
          <p:nvPr/>
        </p:nvSpPr>
        <p:spPr>
          <a:xfrm>
            <a:off x="6095999" y="3523170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.4/.6=2/3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B43B-1CF9-2D49-A443-FC4D24E75258}"/>
              </a:ext>
            </a:extLst>
          </p:cNvPr>
          <p:cNvSpPr txBox="1"/>
          <p:nvPr/>
        </p:nvSpPr>
        <p:spPr>
          <a:xfrm>
            <a:off x="6095998" y="5331552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.3/.5=.6</a:t>
            </a:r>
          </a:p>
        </p:txBody>
      </p:sp>
    </p:spTree>
    <p:extLst>
      <p:ext uri="{BB962C8B-B14F-4D97-AF65-F5344CB8AC3E}">
        <p14:creationId xmlns:p14="http://schemas.microsoft.com/office/powerpoint/2010/main" val="4962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C573BCC4-E1ED-1E81-ED78-C3C174B8B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  <p:graphicFrame>
        <p:nvGraphicFramePr>
          <p:cNvPr id="10" name="Group 31">
            <a:extLst>
              <a:ext uri="{FF2B5EF4-FFF2-40B4-BE49-F238E27FC236}">
                <a16:creationId xmlns:a16="http://schemas.microsoft.com/office/drawing/2014/main" id="{57710149-4159-0843-9A64-8F045AFDAB52}"/>
              </a:ext>
            </a:extLst>
          </p:cNvPr>
          <p:cNvGraphicFramePr>
            <a:graphicFrameLocks noGrp="1"/>
          </p:cNvGraphicFramePr>
          <p:nvPr/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id="{A89000B1-0FC7-F248-A850-ACD64C1F2C5D}"/>
              </a:ext>
            </a:extLst>
          </p:cNvPr>
          <p:cNvGraphicFramePr>
            <a:graphicFrameLocks noGrp="1"/>
          </p:cNvGraphicFramePr>
          <p:nvPr/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44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96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90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</p:txBody>
      </p:sp>
    </p:spTree>
    <p:extLst>
      <p:ext uri="{BB962C8B-B14F-4D97-AF65-F5344CB8AC3E}">
        <p14:creationId xmlns:p14="http://schemas.microsoft.com/office/powerpoint/2010/main" val="335133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  <a:p>
            <a:r>
              <a:rPr lang="en-US" dirty="0"/>
              <a:t>P(rain)=1-.65=.35</a:t>
            </a:r>
          </a:p>
        </p:txBody>
      </p:sp>
    </p:spTree>
    <p:extLst>
      <p:ext uri="{BB962C8B-B14F-4D97-AF65-F5344CB8AC3E}">
        <p14:creationId xmlns:p14="http://schemas.microsoft.com/office/powerpoint/2010/main" val="3377628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250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182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</p:txBody>
      </p:sp>
    </p:spTree>
    <p:extLst>
      <p:ext uri="{BB962C8B-B14F-4D97-AF65-F5344CB8AC3E}">
        <p14:creationId xmlns:p14="http://schemas.microsoft.com/office/powerpoint/2010/main" val="2710526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)=2/3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)=1/3</a:t>
            </a:r>
          </a:p>
        </p:txBody>
      </p:sp>
    </p:spTree>
    <p:extLst>
      <p:ext uri="{BB962C8B-B14F-4D97-AF65-F5344CB8AC3E}">
        <p14:creationId xmlns:p14="http://schemas.microsoft.com/office/powerpoint/2010/main" val="198422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7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6ADE02-0573-DE45-9B2F-5310A7A97C69}"/>
              </a:ext>
            </a:extLst>
          </p:cNvPr>
          <p:cNvSpPr txBox="1"/>
          <p:nvPr/>
        </p:nvSpPr>
        <p:spPr>
          <a:xfrm>
            <a:off x="1371600" y="4114800"/>
            <a:ext cx="280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)~.1+.15=.25</a:t>
            </a:r>
          </a:p>
          <a:p>
            <a:r>
              <a:rPr lang="en-US" dirty="0"/>
              <a:t>P(</a:t>
            </a:r>
            <a:r>
              <a:rPr lang="en-US" dirty="0" err="1"/>
              <a:t>sun,winter</a:t>
            </a:r>
            <a:r>
              <a:rPr lang="en-US" dirty="0"/>
              <a:t>)=.25</a:t>
            </a:r>
          </a:p>
        </p:txBody>
      </p:sp>
    </p:spTree>
    <p:extLst>
      <p:ext uri="{BB962C8B-B14F-4D97-AF65-F5344CB8AC3E}">
        <p14:creationId xmlns:p14="http://schemas.microsoft.com/office/powerpoint/2010/main" val="1613576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8C1B34-DF32-1C4E-84B3-A587C323B6A5}"/>
              </a:ext>
            </a:extLst>
          </p:cNvPr>
          <p:cNvSpPr txBox="1"/>
          <p:nvPr/>
        </p:nvSpPr>
        <p:spPr>
          <a:xfrm>
            <a:off x="1371600" y="4114800"/>
            <a:ext cx="280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)~.05+.2=.25</a:t>
            </a:r>
          </a:p>
          <a:p>
            <a:r>
              <a:rPr lang="en-US" dirty="0"/>
              <a:t>P(</a:t>
            </a:r>
            <a:r>
              <a:rPr lang="en-US" dirty="0" err="1"/>
              <a:t>rain,winter</a:t>
            </a:r>
            <a:r>
              <a:rPr lang="en-US" dirty="0"/>
              <a:t>)=.25</a:t>
            </a:r>
          </a:p>
        </p:txBody>
      </p:sp>
    </p:spTree>
    <p:extLst>
      <p:ext uri="{BB962C8B-B14F-4D97-AF65-F5344CB8AC3E}">
        <p14:creationId xmlns:p14="http://schemas.microsoft.com/office/powerpoint/2010/main" val="3596999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687092-161D-E64B-B752-D8CBE6D11356}"/>
              </a:ext>
            </a:extLst>
          </p:cNvPr>
          <p:cNvSpPr txBox="1"/>
          <p:nvPr/>
        </p:nvSpPr>
        <p:spPr>
          <a:xfrm>
            <a:off x="1371600" y="4114800"/>
            <a:ext cx="280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)=.5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)=.5</a:t>
            </a:r>
          </a:p>
        </p:txBody>
      </p:sp>
    </p:spTree>
    <p:extLst>
      <p:ext uri="{BB962C8B-B14F-4D97-AF65-F5344CB8AC3E}">
        <p14:creationId xmlns:p14="http://schemas.microsoft.com/office/powerpoint/2010/main" val="1149109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499D2B-CEE5-6743-AA4F-FE0B25421B31}"/>
              </a:ext>
            </a:extLst>
          </p:cNvPr>
          <p:cNvSpPr txBox="1"/>
          <p:nvPr/>
        </p:nvSpPr>
        <p:spPr>
          <a:xfrm>
            <a:off x="9052702" y="1947816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P(s)=P(s,-m)+P(</a:t>
            </a:r>
            <a:r>
              <a:rPr lang="en-US" dirty="0" err="1"/>
              <a:t>s,+m</a:t>
            </a:r>
            <a:r>
              <a:rPr lang="en-US" dirty="0"/>
              <a:t>)</a:t>
            </a:r>
          </a:p>
          <a:p>
            <a:r>
              <a:rPr lang="en-US" dirty="0"/>
              <a:t>P(s,-m)=P(s|-m)P(-m)</a:t>
            </a:r>
          </a:p>
          <a:p>
            <a:endParaRPr lang="en-US" dirty="0"/>
          </a:p>
          <a:p>
            <a:r>
              <a:rPr lang="en-US" dirty="0"/>
              <a:t>P(a)=P(a,b1)+P(a,b2)</a:t>
            </a:r>
          </a:p>
          <a:p>
            <a:r>
              <a:rPr lang="en-US" dirty="0"/>
              <a:t>P(</a:t>
            </a:r>
            <a:r>
              <a:rPr lang="en-US" dirty="0" err="1"/>
              <a:t>a,b</a:t>
            </a:r>
            <a:r>
              <a:rPr lang="en-US" dirty="0"/>
              <a:t>)=P(</a:t>
            </a:r>
            <a:r>
              <a:rPr lang="en-US" dirty="0" err="1"/>
              <a:t>a|b</a:t>
            </a:r>
            <a:r>
              <a:rPr lang="en-US" dirty="0"/>
              <a:t>)P(b)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61495-88C1-F847-A022-47280E21180F}"/>
              </a:ext>
            </a:extLst>
          </p:cNvPr>
          <p:cNvSpPr txBox="1"/>
          <p:nvPr/>
        </p:nvSpPr>
        <p:spPr>
          <a:xfrm>
            <a:off x="1923392" y="4903076"/>
            <a:ext cx="5060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 ~ P(</a:t>
            </a:r>
            <a:r>
              <a:rPr lang="en-US" dirty="0" err="1"/>
              <a:t>dry|sun</a:t>
            </a:r>
            <a:r>
              <a:rPr lang="en-US" dirty="0"/>
              <a:t>)P(sun) = .9*.8 = .72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 ~ P(</a:t>
            </a:r>
            <a:r>
              <a:rPr lang="en-US" dirty="0" err="1"/>
              <a:t>dry|rain</a:t>
            </a:r>
            <a:r>
              <a:rPr lang="en-US" dirty="0"/>
              <a:t>)P(rain) = .3*.2 = .06</a:t>
            </a:r>
          </a:p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)=12/13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)=1/13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9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430476" imgH="2430476" progId="MSPhotoEd.3">
                  <p:embed/>
                </p:oleObj>
              </mc:Choice>
              <mc:Fallback>
                <p:oleObj name="Photo Editor Photo" r:id="rId2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2491956" imgH="2491956" progId="MSPhotoEd.3">
                  <p:embed/>
                </p:oleObj>
              </mc:Choice>
              <mc:Fallback>
                <p:oleObj name="Photo Editor Photo" r:id="rId4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2461473" imgH="2446232" progId="MSPhotoEd.3">
                    <p:embed/>
                  </p:oleObj>
                </mc:Choice>
                <mc:Fallback>
                  <p:oleObj name="Photo Editor Photo" r:id="rId6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48280</TotalTime>
  <Words>3070</Words>
  <Application>Microsoft Macintosh PowerPoint</Application>
  <PresentationFormat>Widescreen</PresentationFormat>
  <Paragraphs>1371</Paragraphs>
  <Slides>50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Wingdings</vt:lpstr>
      <vt:lpstr>dan-berkeley-nlp-v1</vt:lpstr>
      <vt:lpstr>Photo Editor Photo</vt:lpstr>
      <vt:lpstr>Our Status in CS 580</vt:lpstr>
      <vt:lpstr>CS 580: Introduction to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Quiz: Bayes’ Rule</vt:lpstr>
      <vt:lpstr>Ghostbusters, Revisited</vt:lpstr>
      <vt:lpstr>Video of Demo Ghostbusters with Probability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2618</cp:revision>
  <cp:lastPrinted>2014-02-27T08:03:23Z</cp:lastPrinted>
  <dcterms:created xsi:type="dcterms:W3CDTF">2004-08-27T04:16:05Z</dcterms:created>
  <dcterms:modified xsi:type="dcterms:W3CDTF">2022-10-05T17:04:52Z</dcterms:modified>
</cp:coreProperties>
</file>