
<file path=[Content_Types].xml><?xml version="1.0" encoding="utf-8"?>
<Types xmlns="http://schemas.openxmlformats.org/package/2006/content-types">
  <Default Extension="bin" ContentType="application/vnd.openxmlformats-officedocument.oleObject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53"/>
  </p:notesMasterIdLst>
  <p:handoutMasterIdLst>
    <p:handoutMasterId r:id="rId54"/>
  </p:handoutMasterIdLst>
  <p:sldIdLst>
    <p:sldId id="446" r:id="rId2"/>
    <p:sldId id="389" r:id="rId3"/>
    <p:sldId id="465" r:id="rId4"/>
    <p:sldId id="429" r:id="rId5"/>
    <p:sldId id="472" r:id="rId6"/>
    <p:sldId id="473" r:id="rId7"/>
    <p:sldId id="430" r:id="rId8"/>
    <p:sldId id="477" r:id="rId9"/>
    <p:sldId id="475" r:id="rId10"/>
    <p:sldId id="466" r:id="rId11"/>
    <p:sldId id="392" r:id="rId12"/>
    <p:sldId id="463" r:id="rId13"/>
    <p:sldId id="435" r:id="rId14"/>
    <p:sldId id="445" r:id="rId15"/>
    <p:sldId id="427" r:id="rId16"/>
    <p:sldId id="449" r:id="rId17"/>
    <p:sldId id="467" r:id="rId18"/>
    <p:sldId id="450" r:id="rId19"/>
    <p:sldId id="483" r:id="rId20"/>
    <p:sldId id="393" r:id="rId21"/>
    <p:sldId id="400" r:id="rId22"/>
    <p:sldId id="451" r:id="rId23"/>
    <p:sldId id="468" r:id="rId24"/>
    <p:sldId id="452" r:id="rId25"/>
    <p:sldId id="436" r:id="rId26"/>
    <p:sldId id="438" r:id="rId27"/>
    <p:sldId id="439" r:id="rId28"/>
    <p:sldId id="459" r:id="rId29"/>
    <p:sldId id="401" r:id="rId30"/>
    <p:sldId id="469" r:id="rId31"/>
    <p:sldId id="453" r:id="rId32"/>
    <p:sldId id="455" r:id="rId33"/>
    <p:sldId id="460" r:id="rId34"/>
    <p:sldId id="402" r:id="rId35"/>
    <p:sldId id="406" r:id="rId36"/>
    <p:sldId id="470" r:id="rId37"/>
    <p:sldId id="407" r:id="rId38"/>
    <p:sldId id="476" r:id="rId39"/>
    <p:sldId id="478" r:id="rId40"/>
    <p:sldId id="424" r:id="rId41"/>
    <p:sldId id="408" r:id="rId42"/>
    <p:sldId id="461" r:id="rId43"/>
    <p:sldId id="409" r:id="rId44"/>
    <p:sldId id="457" r:id="rId45"/>
    <p:sldId id="413" r:id="rId46"/>
    <p:sldId id="479" r:id="rId47"/>
    <p:sldId id="480" r:id="rId48"/>
    <p:sldId id="481" r:id="rId49"/>
    <p:sldId id="482" r:id="rId50"/>
    <p:sldId id="471" r:id="rId51"/>
    <p:sldId id="458" r:id="rId52"/>
  </p:sldIdLst>
  <p:sldSz cx="12192000" cy="6858000"/>
  <p:notesSz cx="7099300" cy="10234613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74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6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80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35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FFF"/>
    <a:srgbClr val="B9CAFF"/>
    <a:srgbClr val="7999FF"/>
    <a:srgbClr val="0033CC"/>
    <a:srgbClr val="008000"/>
    <a:srgbClr val="FF9999"/>
    <a:srgbClr val="FF3300"/>
    <a:srgbClr val="CC00CC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08" autoAdjust="0"/>
    <p:restoredTop sz="84893" autoAdjust="0"/>
  </p:normalViewPr>
  <p:slideViewPr>
    <p:cSldViewPr>
      <p:cViewPr varScale="1">
        <p:scale>
          <a:sx n="175" d="100"/>
          <a:sy n="175" d="100"/>
        </p:scale>
        <p:origin x="16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A33D1F6-2909-4169-88BB-81509121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6AD5590-9C90-486D-8FA8-38179D6EA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BFS.)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2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UCS.)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DFS.)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theme</a:t>
            </a:r>
            <a:r>
              <a:rPr lang="en-US" baseline="0" dirty="0"/>
              <a:t> in the class:</a:t>
            </a:r>
          </a:p>
          <a:p>
            <a:endParaRPr lang="en-US" baseline="0" dirty="0"/>
          </a:p>
          <a:p>
            <a:r>
              <a:rPr lang="en-US" baseline="0" dirty="0"/>
              <a:t>A goal we have in mind.</a:t>
            </a:r>
          </a:p>
          <a:p>
            <a:endParaRPr lang="en-US" baseline="0" dirty="0"/>
          </a:p>
          <a:p>
            <a:r>
              <a:rPr lang="en-US" baseline="0" dirty="0"/>
              <a:t>A mathematical abstraction to formalize this</a:t>
            </a:r>
          </a:p>
          <a:p>
            <a:endParaRPr lang="en-US" baseline="0" dirty="0"/>
          </a:p>
          <a:p>
            <a:r>
              <a:rPr lang="en-US" baseline="0" dirty="0"/>
              <a:t>Algorithms that operate on these abstractions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0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Examples: blinking your eye (not using your entire thinking capabilities),</a:t>
            </a:r>
            <a:r>
              <a:rPr lang="en-US" baseline="0" dirty="0"/>
              <a:t> vacuum cleaner moving towards nearest dirt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comes back on exams</a:t>
            </a:r>
          </a:p>
          <a:p>
            <a:endParaRPr lang="en-US" dirty="0"/>
          </a:p>
          <a:p>
            <a:r>
              <a:rPr lang="en-US" dirty="0"/>
              <a:t>Goal test – sometimes</a:t>
            </a:r>
            <a:r>
              <a:rPr lang="en-US" baseline="0" dirty="0"/>
              <a:t> more than one state that satisfies having achieved the goal, for example, “eat all the dots”</a:t>
            </a:r>
          </a:p>
          <a:p>
            <a:endParaRPr lang="en-US" baseline="0" dirty="0"/>
          </a:p>
          <a:p>
            <a:r>
              <a:rPr lang="en-US" baseline="0" dirty="0"/>
              <a:t>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Wrong example for “eat-all-dots”: (x, y, dot count)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0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90 * (2^30-1) + 30 * 2^29 = 145 billion</a:t>
            </a:r>
          </a:p>
          <a:p>
            <a:r>
              <a:rPr lang="en-US">
                <a:latin typeface="Arial" charset="0"/>
              </a:rPr>
              <a:t>2^29 = 536 870 912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041C6AE4-F625-4A1A-A100-707641139ACC}" type="slidenum">
              <a:rPr lang="en-US" smtClean="0"/>
              <a:pPr defTabSz="965200"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4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plans that achieve the same state, will be different nodes in the tree.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63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show tree</a:t>
            </a:r>
          </a:p>
          <a:p>
            <a:r>
              <a:rPr lang="en-US" dirty="0"/>
              <a:t>Right: fringe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92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FD549D34-9FA6-44AF-8862-E060EE74E80B}" type="slidenum">
              <a:rPr lang="en-US" smtClean="0"/>
              <a:pPr defTabSz="965200"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2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3A5A-7A6F-4C45-B3DA-4ADA5F906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6080-E520-45DC-884B-D171AED74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41731-2654-4748-B0E7-440E0FE37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F1561-1732-4AFE-BD38-1F907188A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3" indent="0">
              <a:buNone/>
              <a:defRPr sz="1900"/>
            </a:lvl2pPr>
            <a:lvl3pPr marL="914286" indent="0">
              <a:buNone/>
              <a:defRPr sz="1600"/>
            </a:lvl3pPr>
            <a:lvl4pPr marL="1371430" indent="0">
              <a:buNone/>
              <a:defRPr sz="1500"/>
            </a:lvl4pPr>
            <a:lvl5pPr marL="1828573" indent="0">
              <a:buNone/>
              <a:defRPr sz="1500"/>
            </a:lvl5pPr>
            <a:lvl6pPr marL="2285718" indent="0">
              <a:buNone/>
              <a:defRPr sz="1500"/>
            </a:lvl6pPr>
            <a:lvl7pPr marL="2742858" indent="0">
              <a:buNone/>
              <a:defRPr sz="1500"/>
            </a:lvl7pPr>
            <a:lvl8pPr marL="3200000" indent="0">
              <a:buNone/>
              <a:defRPr sz="1500"/>
            </a:lvl8pPr>
            <a:lvl9pPr marL="3657143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B8BF5-5AC2-408A-9CF5-48C84EA6D7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8221-ACA7-4409-9788-2ACEEBC1B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A8ED-9B00-4419-8B3B-2343371CEC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5549-3527-4829-9473-416A0C2EA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60C99-D8C1-4775-8462-7FCDDC81A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37A3-2FAA-437F-A346-3CF46B1B8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EC880-79EA-4BC7-A72F-59EFE6AB7F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3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749340B-4FC7-4D90-97D1-24A2CDF192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6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8" rIns="91430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7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8" indent="-3428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57" indent="-28571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85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00" indent="-2285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14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286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430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57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71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604" y="533400"/>
            <a:ext cx="7001591" cy="52577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78E069F5-3695-7A88-6646-02B742101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32003"/>
            <a:ext cx="9144000" cy="151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Prof. Xuesu Xiao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George Mason University</a:t>
            </a:r>
          </a:p>
          <a:p>
            <a:pPr algn="ctr">
              <a:spcBef>
                <a:spcPct val="50000"/>
              </a:spcBef>
            </a:pPr>
            <a:endParaRPr lang="en-US" sz="12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[Based on slides created by Dan Klein and Pieter Abbeel for CS188 Intro to AI at UC Berkeley.  </a:t>
            </a: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All original materials available at http://ai.berkeley.edu.]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64" y="1144408"/>
            <a:ext cx="8524096" cy="5226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98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state space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successor function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(with actions, costs)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start state and a goal test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 sequence of actions (a plan) which transforms the start state to a goal state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3" y="2174876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9949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1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549" y="2174877"/>
            <a:ext cx="552451" cy="55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7813" y="2174875"/>
            <a:ext cx="5603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1" y="3671888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101" y="3325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149" y="4087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7162800" y="3581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162800" y="4114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34200" y="3200400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34200" y="4419602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“E”, 1.0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8208" grpId="0"/>
      <p:bldP spid="82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Problems Are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372097"/>
            <a:ext cx="8302482" cy="435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781803" y="1676401"/>
            <a:ext cx="4495799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space:</a:t>
            </a:r>
          </a:p>
          <a:p>
            <a:pPr lvl="1" eaLnBrk="1" hangingPunct="1"/>
            <a:r>
              <a:rPr lang="en-US" sz="2000" dirty="0"/>
              <a:t>Cities</a:t>
            </a:r>
          </a:p>
          <a:p>
            <a:pPr eaLnBrk="1" hangingPunct="1"/>
            <a:r>
              <a:rPr lang="en-US" sz="2400" dirty="0"/>
              <a:t>Successor function:</a:t>
            </a:r>
          </a:p>
          <a:p>
            <a:pPr lvl="1" eaLnBrk="1" hangingPunct="1"/>
            <a:r>
              <a:rPr lang="en-US" sz="2000" dirty="0"/>
              <a:t>Roads: Go to adjacent city with cost = distance</a:t>
            </a:r>
          </a:p>
          <a:p>
            <a:pPr eaLnBrk="1" hangingPunct="1"/>
            <a:r>
              <a:rPr lang="en-US" sz="2400" dirty="0"/>
              <a:t>Start state:</a:t>
            </a:r>
          </a:p>
          <a:p>
            <a:pPr lvl="1" eaLnBrk="1" hangingPunct="1"/>
            <a:r>
              <a:rPr lang="en-US" sz="2000" dirty="0"/>
              <a:t>Arad</a:t>
            </a:r>
          </a:p>
          <a:p>
            <a:pPr eaLnBrk="1" hangingPunct="1"/>
            <a:r>
              <a:rPr lang="en-US" sz="2400" dirty="0"/>
              <a:t>Goal test:</a:t>
            </a:r>
          </a:p>
          <a:p>
            <a:pPr lvl="1" eaLnBrk="1" hangingPunct="1"/>
            <a:r>
              <a:rPr lang="en-US" sz="2000" dirty="0"/>
              <a:t>Is state == Bucharest?</a:t>
            </a:r>
          </a:p>
          <a:p>
            <a:pPr lvl="3" eaLnBrk="1" hangingPunct="1"/>
            <a:endParaRPr lang="en-US" sz="1200" dirty="0"/>
          </a:p>
          <a:p>
            <a:pPr eaLnBrk="1" hangingPunct="1"/>
            <a:r>
              <a:rPr lang="en-US" sz="2400" dirty="0"/>
              <a:t>Solution?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555783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19200" y="3505200"/>
            <a:ext cx="9829800" cy="3048000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202" y="1273178"/>
            <a:ext cx="9829801" cy="2003425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in a State Space?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00200" y="4086225"/>
            <a:ext cx="4038600" cy="2413000"/>
          </a:xfrm>
        </p:spPr>
        <p:txBody>
          <a:bodyPr/>
          <a:lstStyle/>
          <a:p>
            <a:r>
              <a:rPr lang="en-US" sz="2400" dirty="0"/>
              <a:t>Problem: </a:t>
            </a:r>
            <a:r>
              <a:rPr lang="en-US" sz="2400" dirty="0" err="1"/>
              <a:t>Pathing</a:t>
            </a:r>
            <a:endParaRPr lang="en-US" sz="2400" dirty="0"/>
          </a:p>
          <a:p>
            <a:pPr lvl="1"/>
            <a:r>
              <a:rPr lang="en-US" sz="2000" dirty="0"/>
              <a:t>States: (</a:t>
            </a:r>
            <a:r>
              <a:rPr lang="en-US" sz="2000" dirty="0" err="1"/>
              <a:t>x,y</a:t>
            </a:r>
            <a:r>
              <a:rPr lang="en-US" sz="2000" dirty="0"/>
              <a:t>) location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only</a:t>
            </a:r>
          </a:p>
          <a:p>
            <a:pPr lvl="1"/>
            <a:r>
              <a:rPr lang="en-US" sz="2000" dirty="0"/>
              <a:t>Goal test: is (</a:t>
            </a:r>
            <a:r>
              <a:rPr lang="en-US" sz="2000" dirty="0" err="1"/>
              <a:t>x,y</a:t>
            </a:r>
            <a:r>
              <a:rPr lang="en-US" sz="2000" dirty="0"/>
              <a:t>)=END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7000" y="4094167"/>
            <a:ext cx="3962400" cy="2405063"/>
          </a:xfrm>
        </p:spPr>
        <p:txBody>
          <a:bodyPr/>
          <a:lstStyle/>
          <a:p>
            <a:r>
              <a:rPr lang="en-US" sz="2400" dirty="0"/>
              <a:t>Problem: Eat-All-Dots</a:t>
            </a:r>
          </a:p>
          <a:p>
            <a:pPr lvl="1"/>
            <a:r>
              <a:rPr lang="en-US" sz="2000" dirty="0"/>
              <a:t>States: {(</a:t>
            </a:r>
            <a:r>
              <a:rPr lang="en-US" sz="2000" dirty="0" err="1"/>
              <a:t>x,y</a:t>
            </a:r>
            <a:r>
              <a:rPr lang="en-US" sz="2000" dirty="0"/>
              <a:t>), dot </a:t>
            </a:r>
            <a:r>
              <a:rPr lang="en-US" sz="2000" dirty="0" err="1"/>
              <a:t>booleans</a:t>
            </a:r>
            <a:r>
              <a:rPr lang="en-US" sz="2000" dirty="0"/>
              <a:t>}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and possibly a dot </a:t>
            </a:r>
            <a:r>
              <a:rPr lang="en-US" sz="2000" dirty="0" err="1"/>
              <a:t>boolean</a:t>
            </a:r>
            <a:endParaRPr lang="en-US" sz="2000" dirty="0"/>
          </a:p>
          <a:p>
            <a:pPr lvl="1"/>
            <a:r>
              <a:rPr lang="en-US" sz="2000" dirty="0"/>
              <a:t>Goal test: dots all false</a:t>
            </a: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1219201" y="1352497"/>
            <a:ext cx="97536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world state</a:t>
            </a:r>
            <a:r>
              <a:rPr lang="en-US" sz="2000" dirty="0">
                <a:latin typeface="Calibri" pitchFamily="34" charset="0"/>
              </a:rPr>
              <a:t> includes every last detail of the environment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3579814"/>
            <a:ext cx="121920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search state</a:t>
            </a:r>
            <a:r>
              <a:rPr lang="en-US" sz="2000" dirty="0">
                <a:latin typeface="Calibri" pitchFamily="34" charset="0"/>
              </a:rPr>
              <a:t> keeps only the details needed for planning (abstraction)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752600"/>
            <a:ext cx="4953000" cy="139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uiExpand="1" build="p"/>
      <p:bldP spid="9" grpId="0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Space Sizes?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00200" y="1558925"/>
            <a:ext cx="5943600" cy="4525963"/>
          </a:xfrm>
        </p:spPr>
        <p:txBody>
          <a:bodyPr/>
          <a:lstStyle/>
          <a:p>
            <a:r>
              <a:rPr lang="en-US" sz="2400" dirty="0"/>
              <a:t>World state:</a:t>
            </a:r>
          </a:p>
          <a:p>
            <a:pPr lvl="1"/>
            <a:r>
              <a:rPr lang="en-US" sz="2000" dirty="0"/>
              <a:t>Agent positions: 120</a:t>
            </a:r>
          </a:p>
          <a:p>
            <a:pPr lvl="1"/>
            <a:r>
              <a:rPr lang="en-US" sz="2000" dirty="0"/>
              <a:t>Food count: 30</a:t>
            </a:r>
          </a:p>
          <a:p>
            <a:pPr lvl="1"/>
            <a:r>
              <a:rPr lang="en-US" sz="2000" dirty="0"/>
              <a:t>Ghost positions: 12</a:t>
            </a:r>
          </a:p>
          <a:p>
            <a:pPr lvl="1"/>
            <a:r>
              <a:rPr lang="en-US" sz="2000" dirty="0"/>
              <a:t>Agent facing: NSEW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How many</a:t>
            </a:r>
          </a:p>
          <a:p>
            <a:pPr lvl="1"/>
            <a:r>
              <a:rPr lang="en-US" sz="2000" dirty="0"/>
              <a:t>World states?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)x(12</a:t>
            </a:r>
            <a:r>
              <a:rPr lang="en-US" sz="2000" baseline="30000" dirty="0"/>
              <a:t>2</a:t>
            </a:r>
            <a:r>
              <a:rPr lang="en-US" sz="2000" dirty="0"/>
              <a:t>)x4</a:t>
            </a:r>
          </a:p>
          <a:p>
            <a:pPr lvl="1"/>
            <a:r>
              <a:rPr lang="en-US" sz="2000" dirty="0"/>
              <a:t>States for </a:t>
            </a:r>
            <a:r>
              <a:rPr lang="en-US" sz="2000" dirty="0" err="1"/>
              <a:t>pathing</a:t>
            </a:r>
            <a:r>
              <a:rPr lang="en-US" sz="2000" dirty="0"/>
              <a:t>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</a:t>
            </a:r>
          </a:p>
          <a:p>
            <a:pPr lvl="1"/>
            <a:r>
              <a:rPr lang="en-US" sz="2000" dirty="0"/>
              <a:t>States for eat-all-dots?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11268" name="Picture 3" descr="Z:\Shared with PC\boxSear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3" y="1905001"/>
            <a:ext cx="4030663" cy="40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Safe Passage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29200"/>
            <a:ext cx="11379200" cy="1524000"/>
          </a:xfrm>
        </p:spPr>
        <p:txBody>
          <a:bodyPr/>
          <a:lstStyle/>
          <a:p>
            <a:r>
              <a:rPr lang="en-US" sz="2800" dirty="0"/>
              <a:t>Problem: eat all dots while keeping the ghosts </a:t>
            </a:r>
            <a:r>
              <a:rPr lang="en-US" sz="2800" dirty="0" err="1"/>
              <a:t>perma</a:t>
            </a:r>
            <a:r>
              <a:rPr lang="en-US" sz="2800" dirty="0"/>
              <a:t>-scared</a:t>
            </a:r>
          </a:p>
          <a:p>
            <a:r>
              <a:rPr lang="en-US" sz="2800" dirty="0"/>
              <a:t>What does the state space have to specify?</a:t>
            </a:r>
          </a:p>
          <a:p>
            <a:pPr lvl="1"/>
            <a:r>
              <a:rPr lang="en-US" sz="2400" dirty="0"/>
              <a:t>(agent position, dot </a:t>
            </a:r>
            <a:r>
              <a:rPr lang="en-US" sz="2400" dirty="0" err="1"/>
              <a:t>booleans</a:t>
            </a:r>
            <a:r>
              <a:rPr lang="en-US" sz="2400" dirty="0"/>
              <a:t>, power pellet </a:t>
            </a:r>
            <a:r>
              <a:rPr lang="en-US" sz="2400" dirty="0" err="1"/>
              <a:t>booleans</a:t>
            </a:r>
            <a:r>
              <a:rPr lang="en-US" sz="2400" dirty="0"/>
              <a:t>, remaining scared time)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3" y="1371601"/>
            <a:ext cx="1184751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and Search Trees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23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99" name="Group 98"/>
          <p:cNvGrpSpPr/>
          <p:nvPr/>
        </p:nvGrpSpPr>
        <p:grpSpPr>
          <a:xfrm>
            <a:off x="7010400" y="1219200"/>
            <a:ext cx="4876800" cy="5410200"/>
            <a:chOff x="7086600" y="1219200"/>
            <a:chExt cx="4876800" cy="54102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42" name="Picture 11"/>
              <p:cNvPicPr preferRelativeResize="0"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5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9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62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72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83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81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79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BD1CAAB-237D-02B1-E5E0-685ACFF1EA5E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1905001"/>
            <a:ext cx="4419600" cy="2573339"/>
            <a:chOff x="336" y="576"/>
            <a:chExt cx="4848" cy="2784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5E9A4137-31AD-91BC-EFC0-6EAC62A5D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S</a:t>
              </a:r>
            </a:p>
          </p:txBody>
        </p:sp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52FB22AA-BE1F-A86F-B8A5-B47D4410D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G</a:t>
              </a:r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4CE9AE36-E01B-7A04-A42A-56791F7DD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E62BFE23-C6AC-8C76-7A3B-49B5D216F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7" name="AutoShape 9">
              <a:extLst>
                <a:ext uri="{FF2B5EF4-FFF2-40B4-BE49-F238E27FC236}">
                  <a16:creationId xmlns:a16="http://schemas.microsoft.com/office/drawing/2014/main" id="{A8AE708C-E4AF-06C5-4B37-8F73F22D3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1329129D-3157-E775-66BE-A28CDEDF9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378CFD9C-B3ED-D9D6-5526-4C4C23F0C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3F4A9E86-9DE4-9BB0-47EE-1AD4FB181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11" name="AutoShape 13">
              <a:extLst>
                <a:ext uri="{FF2B5EF4-FFF2-40B4-BE49-F238E27FC236}">
                  <a16:creationId xmlns:a16="http://schemas.microsoft.com/office/drawing/2014/main" id="{C7D01029-6EB6-98D0-6E80-C869E41AD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h</a:t>
              </a:r>
            </a:p>
          </p:txBody>
        </p:sp>
        <p:sp>
          <p:nvSpPr>
            <p:cNvPr id="12" name="AutoShape 14">
              <a:extLst>
                <a:ext uri="{FF2B5EF4-FFF2-40B4-BE49-F238E27FC236}">
                  <a16:creationId xmlns:a16="http://schemas.microsoft.com/office/drawing/2014/main" id="{75A50518-5AF8-9DC6-FB2A-08921E0C6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13" name="AutoShape 15">
              <a:extLst>
                <a:ext uri="{FF2B5EF4-FFF2-40B4-BE49-F238E27FC236}">
                  <a16:creationId xmlns:a16="http://schemas.microsoft.com/office/drawing/2014/main" id="{1918B111-8AEF-2751-490B-070034093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CC231A2B-FACC-689A-C692-F7B4E4E87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15" name="AutoShape 17">
              <a:extLst>
                <a:ext uri="{FF2B5EF4-FFF2-40B4-BE49-F238E27FC236}">
                  <a16:creationId xmlns:a16="http://schemas.microsoft.com/office/drawing/2014/main" id="{11899C50-3132-C460-890F-84B4867EEF9A}"/>
                </a:ext>
              </a:extLst>
            </p:cNvPr>
            <p:cNvCxnSpPr>
              <a:cxnSpLocks noChangeShapeType="1"/>
              <a:stCxn id="3" idx="5"/>
              <a:endCxn id="7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6" name="AutoShape 18">
              <a:extLst>
                <a:ext uri="{FF2B5EF4-FFF2-40B4-BE49-F238E27FC236}">
                  <a16:creationId xmlns:a16="http://schemas.microsoft.com/office/drawing/2014/main" id="{6E1F41F0-F34A-BB97-E655-3A684B710A85}"/>
                </a:ext>
              </a:extLst>
            </p:cNvPr>
            <p:cNvCxnSpPr>
              <a:cxnSpLocks noChangeShapeType="1"/>
              <a:stCxn id="7" idx="5"/>
              <a:endCxn id="8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7" name="AutoShape 19">
              <a:extLst>
                <a:ext uri="{FF2B5EF4-FFF2-40B4-BE49-F238E27FC236}">
                  <a16:creationId xmlns:a16="http://schemas.microsoft.com/office/drawing/2014/main" id="{756A42A3-7939-AE0A-AA96-315536D3DE17}"/>
                </a:ext>
              </a:extLst>
            </p:cNvPr>
            <p:cNvCxnSpPr>
              <a:cxnSpLocks noChangeShapeType="1"/>
              <a:stCxn id="11" idx="3"/>
              <a:endCxn id="8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" name="AutoShape 20">
              <a:extLst>
                <a:ext uri="{FF2B5EF4-FFF2-40B4-BE49-F238E27FC236}">
                  <a16:creationId xmlns:a16="http://schemas.microsoft.com/office/drawing/2014/main" id="{5BEE7E13-9B6B-044B-1D4D-38D91A0CCB45}"/>
                </a:ext>
              </a:extLst>
            </p:cNvPr>
            <p:cNvCxnSpPr>
              <a:cxnSpLocks noChangeShapeType="1"/>
              <a:stCxn id="11" idx="2"/>
              <a:endCxn id="7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9" name="AutoShape 21">
              <a:extLst>
                <a:ext uri="{FF2B5EF4-FFF2-40B4-BE49-F238E27FC236}">
                  <a16:creationId xmlns:a16="http://schemas.microsoft.com/office/drawing/2014/main" id="{8AB848AB-AFB6-F308-A794-AB599992A873}"/>
                </a:ext>
              </a:extLst>
            </p:cNvPr>
            <p:cNvCxnSpPr>
              <a:cxnSpLocks noChangeShapeType="1"/>
              <a:stCxn id="10" idx="4"/>
              <a:endCxn id="11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0" name="AutoShape 22">
              <a:extLst>
                <a:ext uri="{FF2B5EF4-FFF2-40B4-BE49-F238E27FC236}">
                  <a16:creationId xmlns:a16="http://schemas.microsoft.com/office/drawing/2014/main" id="{0F2A3D14-5357-17CF-746F-8F5E312A07EA}"/>
                </a:ext>
              </a:extLst>
            </p:cNvPr>
            <p:cNvCxnSpPr>
              <a:cxnSpLocks noChangeShapeType="1"/>
              <a:stCxn id="10" idx="5"/>
              <a:endCxn id="14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1" name="AutoShape 23">
              <a:extLst>
                <a:ext uri="{FF2B5EF4-FFF2-40B4-BE49-F238E27FC236}">
                  <a16:creationId xmlns:a16="http://schemas.microsoft.com/office/drawing/2014/main" id="{C8562309-085C-C9F4-52B6-2DABFBC50DEA}"/>
                </a:ext>
              </a:extLst>
            </p:cNvPr>
            <p:cNvCxnSpPr>
              <a:cxnSpLocks noChangeShapeType="1"/>
              <a:stCxn id="14" idx="0"/>
              <a:endCxn id="13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2" name="AutoShape 24">
              <a:extLst>
                <a:ext uri="{FF2B5EF4-FFF2-40B4-BE49-F238E27FC236}">
                  <a16:creationId xmlns:a16="http://schemas.microsoft.com/office/drawing/2014/main" id="{097FACEF-0455-FC51-28E8-F6EEF6A66BD1}"/>
                </a:ext>
              </a:extLst>
            </p:cNvPr>
            <p:cNvCxnSpPr>
              <a:cxnSpLocks noChangeShapeType="1"/>
              <a:stCxn id="13" idx="0"/>
              <a:endCxn id="4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3" name="AutoShape 25">
              <a:extLst>
                <a:ext uri="{FF2B5EF4-FFF2-40B4-BE49-F238E27FC236}">
                  <a16:creationId xmlns:a16="http://schemas.microsoft.com/office/drawing/2014/main" id="{F37FD294-9B7E-105E-9A7F-D11C9CF85526}"/>
                </a:ext>
              </a:extLst>
            </p:cNvPr>
            <p:cNvCxnSpPr>
              <a:cxnSpLocks noChangeShapeType="1"/>
              <a:stCxn id="3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4" name="AutoShape 26">
              <a:extLst>
                <a:ext uri="{FF2B5EF4-FFF2-40B4-BE49-F238E27FC236}">
                  <a16:creationId xmlns:a16="http://schemas.microsoft.com/office/drawing/2014/main" id="{E4DF931B-9297-F6CB-1D1E-16F18A709041}"/>
                </a:ext>
              </a:extLst>
            </p:cNvPr>
            <p:cNvCxnSpPr>
              <a:cxnSpLocks noChangeShapeType="1"/>
              <a:stCxn id="5" idx="1"/>
              <a:endCxn id="6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5" name="AutoShape 27">
              <a:extLst>
                <a:ext uri="{FF2B5EF4-FFF2-40B4-BE49-F238E27FC236}">
                  <a16:creationId xmlns:a16="http://schemas.microsoft.com/office/drawing/2014/main" id="{1EA75881-DCBA-5CC3-6DE0-F7F0BAF21D09}"/>
                </a:ext>
              </a:extLst>
            </p:cNvPr>
            <p:cNvCxnSpPr>
              <a:cxnSpLocks noChangeShapeType="1"/>
              <a:endCxn id="12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6" name="AutoShape 28">
              <a:extLst>
                <a:ext uri="{FF2B5EF4-FFF2-40B4-BE49-F238E27FC236}">
                  <a16:creationId xmlns:a16="http://schemas.microsoft.com/office/drawing/2014/main" id="{23173AC0-D4D1-7219-D9AA-6BB5B7435F49}"/>
                </a:ext>
              </a:extLst>
            </p:cNvPr>
            <p:cNvCxnSpPr>
              <a:cxnSpLocks noChangeShapeType="1"/>
              <a:stCxn id="9" idx="2"/>
              <a:endCxn id="12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7" name="AutoShape 29">
              <a:extLst>
                <a:ext uri="{FF2B5EF4-FFF2-40B4-BE49-F238E27FC236}">
                  <a16:creationId xmlns:a16="http://schemas.microsoft.com/office/drawing/2014/main" id="{D3B5439F-E1C9-C577-0BD2-3B617B966F52}"/>
                </a:ext>
              </a:extLst>
            </p:cNvPr>
            <p:cNvCxnSpPr>
              <a:cxnSpLocks noChangeShapeType="1"/>
              <a:stCxn id="5" idx="7"/>
              <a:endCxn id="9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8" name="AutoShape 30">
              <a:extLst>
                <a:ext uri="{FF2B5EF4-FFF2-40B4-BE49-F238E27FC236}">
                  <a16:creationId xmlns:a16="http://schemas.microsoft.com/office/drawing/2014/main" id="{93442725-8D57-BCC7-4614-E2A09707ECAE}"/>
                </a:ext>
              </a:extLst>
            </p:cNvPr>
            <p:cNvCxnSpPr>
              <a:cxnSpLocks noChangeShapeType="1"/>
              <a:stCxn id="5" idx="6"/>
              <a:endCxn id="10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9" name="AutoShape 31">
              <a:extLst>
                <a:ext uri="{FF2B5EF4-FFF2-40B4-BE49-F238E27FC236}">
                  <a16:creationId xmlns:a16="http://schemas.microsoft.com/office/drawing/2014/main" id="{F1843EE5-B8DF-B0A5-0693-47B03E61ED2A}"/>
                </a:ext>
              </a:extLst>
            </p:cNvPr>
            <p:cNvCxnSpPr>
              <a:cxnSpLocks noChangeShapeType="1"/>
              <a:stCxn id="13" idx="1"/>
              <a:endCxn id="9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0" name="AutoShape 32">
              <a:extLst>
                <a:ext uri="{FF2B5EF4-FFF2-40B4-BE49-F238E27FC236}">
                  <a16:creationId xmlns:a16="http://schemas.microsoft.com/office/drawing/2014/main" id="{7E10E965-53BE-2F1B-228A-721CE64C8CB2}"/>
                </a:ext>
              </a:extLst>
            </p:cNvPr>
            <p:cNvCxnSpPr>
              <a:cxnSpLocks noChangeShapeType="1"/>
              <a:stCxn id="3" idx="6"/>
              <a:endCxn id="10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31" name="Text Box 33">
            <a:extLst>
              <a:ext uri="{FF2B5EF4-FFF2-40B4-BE49-F238E27FC236}">
                <a16:creationId xmlns:a16="http://schemas.microsoft.com/office/drawing/2014/main" id="{6969A2A5-4672-E69D-D895-B927103D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845049"/>
            <a:ext cx="3352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Tiny search graph for a tiny search problem</a:t>
            </a:r>
          </a:p>
        </p:txBody>
      </p:sp>
    </p:spTree>
    <p:extLst>
      <p:ext uri="{BB962C8B-B14F-4D97-AF65-F5344CB8AC3E}">
        <p14:creationId xmlns:p14="http://schemas.microsoft.com/office/powerpoint/2010/main" val="951505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447800"/>
            <a:ext cx="5791198" cy="4343399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3"/>
            <a:ext cx="94996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Agents that Plan Ahead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Search Problems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Uninformed Search Methods</a:t>
            </a:r>
          </a:p>
          <a:p>
            <a:pPr lvl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Depth-First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Breadth-First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Uniform-Cost Search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Trees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4114800"/>
            <a:ext cx="9525000" cy="2362200"/>
          </a:xfrm>
        </p:spPr>
        <p:txBody>
          <a:bodyPr/>
          <a:lstStyle/>
          <a:p>
            <a:pPr eaLnBrk="1" hangingPunct="1"/>
            <a:r>
              <a:rPr lang="en-US" sz="2400" dirty="0"/>
              <a:t>A search tree:</a:t>
            </a:r>
          </a:p>
          <a:p>
            <a:pPr lvl="1" eaLnBrk="1" hangingPunct="1"/>
            <a:r>
              <a:rPr lang="en-US" sz="2000" dirty="0"/>
              <a:t>A “what if” tree of plans and their outcomes</a:t>
            </a:r>
          </a:p>
          <a:p>
            <a:pPr lvl="1" eaLnBrk="1" hangingPunct="1"/>
            <a:r>
              <a:rPr lang="en-US" sz="2000" dirty="0"/>
              <a:t>The start state is the root node</a:t>
            </a:r>
          </a:p>
          <a:p>
            <a:pPr lvl="1" eaLnBrk="1" hangingPunct="1"/>
            <a:r>
              <a:rPr lang="en-US" sz="2000" dirty="0"/>
              <a:t>Children correspond to successors</a:t>
            </a:r>
          </a:p>
          <a:p>
            <a:pPr lvl="1" eaLnBrk="1" hangingPunct="1"/>
            <a:r>
              <a:rPr lang="en-US" sz="2000" dirty="0"/>
              <a:t>Nodes show states, but correspond to PLANS that achieve those states</a:t>
            </a:r>
          </a:p>
          <a:p>
            <a:pPr lvl="1" eaLnBrk="1" hangingPunct="1"/>
            <a:r>
              <a:rPr lang="en-US" sz="2000" dirty="0">
                <a:solidFill>
                  <a:srgbClr val="CC0000"/>
                </a:solidFill>
              </a:rPr>
              <a:t>For most problems, we can never actually build the whole tree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3" y="1524000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267200" y="2209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3124200" y="22098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724400" y="2051051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“E”, 1.0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757488" y="2051051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3124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2362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0480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5486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4724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410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6400800" y="16001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77200" y="15356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This is now / start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6400800" y="26669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077200" y="26024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Possible futures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0" grpId="0" animBg="1"/>
      <p:bldP spid="13320" grpId="1" animBg="1"/>
      <p:bldP spid="13321" grpId="0"/>
      <p:bldP spid="13321" grpId="1"/>
      <p:bldP spid="13322" grpId="0"/>
      <p:bldP spid="13322" grpId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7" grpId="0" animBg="1"/>
      <p:bldP spid="18" grpId="0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6858002" y="1758699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97" name="Rounded Rectangle 96"/>
          <p:cNvSpPr/>
          <p:nvPr/>
        </p:nvSpPr>
        <p:spPr>
          <a:xfrm>
            <a:off x="381000" y="1752600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vs. Search Trees</a:t>
            </a:r>
          </a:p>
        </p:txBody>
      </p:sp>
      <p:sp>
        <p:nvSpPr>
          <p:cNvPr id="17446" name="Text Box 4"/>
          <p:cNvSpPr txBox="1">
            <a:spLocks noChangeArrowheads="1"/>
          </p:cNvSpPr>
          <p:nvPr/>
        </p:nvSpPr>
        <p:spPr bwMode="auto">
          <a:xfrm>
            <a:off x="9232902" y="2692717"/>
            <a:ext cx="8255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S</a:t>
            </a:r>
          </a:p>
        </p:txBody>
      </p:sp>
      <p:sp>
        <p:nvSpPr>
          <p:cNvPr id="17447" name="Text Box 5"/>
          <p:cNvSpPr txBox="1">
            <a:spLocks noChangeArrowheads="1"/>
          </p:cNvSpPr>
          <p:nvPr/>
        </p:nvSpPr>
        <p:spPr bwMode="auto">
          <a:xfrm>
            <a:off x="70104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48" name="Text Box 6"/>
          <p:cNvSpPr txBox="1">
            <a:spLocks noChangeArrowheads="1"/>
          </p:cNvSpPr>
          <p:nvPr/>
        </p:nvSpPr>
        <p:spPr bwMode="auto">
          <a:xfrm>
            <a:off x="70104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b</a:t>
            </a:r>
          </a:p>
        </p:txBody>
      </p:sp>
      <p:sp>
        <p:nvSpPr>
          <p:cNvPr id="17449" name="Text Box 7"/>
          <p:cNvSpPr txBox="1">
            <a:spLocks noChangeArrowheads="1"/>
          </p:cNvSpPr>
          <p:nvPr/>
        </p:nvSpPr>
        <p:spPr bwMode="auto">
          <a:xfrm>
            <a:off x="7454902" y="316725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d</a:t>
            </a:r>
          </a:p>
        </p:txBody>
      </p:sp>
      <p:sp>
        <p:nvSpPr>
          <p:cNvPr id="17450" name="Text Box 8"/>
          <p:cNvSpPr txBox="1">
            <a:spLocks noChangeArrowheads="1"/>
          </p:cNvSpPr>
          <p:nvPr/>
        </p:nvSpPr>
        <p:spPr bwMode="auto">
          <a:xfrm>
            <a:off x="112649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51" name="Text Box 9"/>
          <p:cNvSpPr txBox="1">
            <a:spLocks noChangeArrowheads="1"/>
          </p:cNvSpPr>
          <p:nvPr/>
        </p:nvSpPr>
        <p:spPr bwMode="auto">
          <a:xfrm>
            <a:off x="75819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52" name="Text Box 10"/>
          <p:cNvSpPr txBox="1">
            <a:spLocks noChangeArrowheads="1"/>
          </p:cNvSpPr>
          <p:nvPr/>
        </p:nvSpPr>
        <p:spPr bwMode="auto">
          <a:xfrm>
            <a:off x="75819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cxnSp>
        <p:nvCxnSpPr>
          <p:cNvPr id="17453" name="AutoShape 11"/>
          <p:cNvCxnSpPr>
            <a:cxnSpLocks noChangeShapeType="1"/>
            <a:stCxn id="17449" idx="2"/>
            <a:endCxn id="17448" idx="0"/>
          </p:cNvCxnSpPr>
          <p:nvPr/>
        </p:nvCxnSpPr>
        <p:spPr bwMode="auto">
          <a:xfrm flipH="1">
            <a:off x="7169151" y="3505693"/>
            <a:ext cx="444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4" name="AutoShape 12"/>
          <p:cNvCxnSpPr>
            <a:cxnSpLocks noChangeShapeType="1"/>
            <a:stCxn id="17449" idx="2"/>
            <a:endCxn id="17452" idx="0"/>
          </p:cNvCxnSpPr>
          <p:nvPr/>
        </p:nvCxnSpPr>
        <p:spPr bwMode="auto">
          <a:xfrm>
            <a:off x="7613651" y="3505693"/>
            <a:ext cx="1270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5" name="AutoShape 13"/>
          <p:cNvCxnSpPr>
            <a:cxnSpLocks noChangeShapeType="1"/>
            <a:stCxn id="17448" idx="2"/>
            <a:endCxn id="17447" idx="0"/>
          </p:cNvCxnSpPr>
          <p:nvPr/>
        </p:nvCxnSpPr>
        <p:spPr bwMode="auto">
          <a:xfrm>
            <a:off x="71691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6" name="AutoShape 14"/>
          <p:cNvCxnSpPr>
            <a:cxnSpLocks noChangeShapeType="1"/>
            <a:stCxn id="17452" idx="2"/>
            <a:endCxn id="17451" idx="0"/>
          </p:cNvCxnSpPr>
          <p:nvPr/>
        </p:nvCxnSpPr>
        <p:spPr bwMode="auto">
          <a:xfrm>
            <a:off x="77406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84" name="Text Box 16"/>
          <p:cNvSpPr txBox="1">
            <a:spLocks noChangeArrowheads="1"/>
          </p:cNvSpPr>
          <p:nvPr/>
        </p:nvSpPr>
        <p:spPr bwMode="auto">
          <a:xfrm>
            <a:off x="97536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85" name="Text Box 17"/>
          <p:cNvSpPr txBox="1">
            <a:spLocks noChangeArrowheads="1"/>
          </p:cNvSpPr>
          <p:nvPr/>
        </p:nvSpPr>
        <p:spPr bwMode="auto">
          <a:xfrm>
            <a:off x="9296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86" name="Text Box 18"/>
          <p:cNvSpPr txBox="1">
            <a:spLocks noChangeArrowheads="1"/>
          </p:cNvSpPr>
          <p:nvPr/>
        </p:nvSpPr>
        <p:spPr bwMode="auto">
          <a:xfrm>
            <a:off x="94869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87" name="Text Box 19"/>
          <p:cNvSpPr txBox="1">
            <a:spLocks noChangeArrowheads="1"/>
          </p:cNvSpPr>
          <p:nvPr/>
        </p:nvSpPr>
        <p:spPr bwMode="auto">
          <a:xfrm>
            <a:off x="10058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88" name="Text Box 20"/>
          <p:cNvSpPr txBox="1">
            <a:spLocks noChangeArrowheads="1"/>
          </p:cNvSpPr>
          <p:nvPr/>
        </p:nvSpPr>
        <p:spPr bwMode="auto">
          <a:xfrm>
            <a:off x="10058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89" name="Text Box 21"/>
          <p:cNvSpPr txBox="1">
            <a:spLocks noChangeArrowheads="1"/>
          </p:cNvSpPr>
          <p:nvPr/>
        </p:nvSpPr>
        <p:spPr bwMode="auto">
          <a:xfrm>
            <a:off x="9677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0" name="Text Box 22"/>
          <p:cNvSpPr txBox="1">
            <a:spLocks noChangeArrowheads="1"/>
          </p:cNvSpPr>
          <p:nvPr/>
        </p:nvSpPr>
        <p:spPr bwMode="auto">
          <a:xfrm>
            <a:off x="92964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1" name="Text Box 23"/>
          <p:cNvSpPr txBox="1">
            <a:spLocks noChangeArrowheads="1"/>
          </p:cNvSpPr>
          <p:nvPr/>
        </p:nvSpPr>
        <p:spPr bwMode="auto">
          <a:xfrm>
            <a:off x="98679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92" name="Text Box 24"/>
          <p:cNvSpPr txBox="1">
            <a:spLocks noChangeArrowheads="1"/>
          </p:cNvSpPr>
          <p:nvPr/>
        </p:nvSpPr>
        <p:spPr bwMode="auto">
          <a:xfrm>
            <a:off x="10121900" y="4392297"/>
            <a:ext cx="6350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G</a:t>
            </a:r>
          </a:p>
        </p:txBody>
      </p:sp>
      <p:sp>
        <p:nvSpPr>
          <p:cNvPr id="17493" name="Text Box 25"/>
          <p:cNvSpPr txBox="1">
            <a:spLocks noChangeArrowheads="1"/>
          </p:cNvSpPr>
          <p:nvPr/>
        </p:nvSpPr>
        <p:spPr bwMode="auto">
          <a:xfrm>
            <a:off x="9867902" y="4721859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94" name="AutoShape 26"/>
          <p:cNvCxnSpPr>
            <a:cxnSpLocks noChangeShapeType="1"/>
            <a:stCxn id="17484" idx="2"/>
            <a:endCxn id="17486" idx="0"/>
          </p:cNvCxnSpPr>
          <p:nvPr/>
        </p:nvCxnSpPr>
        <p:spPr bwMode="auto">
          <a:xfrm flipH="1">
            <a:off x="9645651" y="3452432"/>
            <a:ext cx="2667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5" name="AutoShape 27"/>
          <p:cNvCxnSpPr>
            <a:cxnSpLocks noChangeShapeType="1"/>
            <a:stCxn id="17484" idx="2"/>
            <a:endCxn id="17488" idx="0"/>
          </p:cNvCxnSpPr>
          <p:nvPr/>
        </p:nvCxnSpPr>
        <p:spPr bwMode="auto">
          <a:xfrm>
            <a:off x="9912351" y="3452432"/>
            <a:ext cx="3048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6" name="AutoShape 28"/>
          <p:cNvCxnSpPr>
            <a:cxnSpLocks noChangeShapeType="1"/>
            <a:stCxn id="17486" idx="2"/>
            <a:endCxn id="17485" idx="0"/>
          </p:cNvCxnSpPr>
          <p:nvPr/>
        </p:nvCxnSpPr>
        <p:spPr bwMode="auto">
          <a:xfrm flipH="1">
            <a:off x="94551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7" name="AutoShape 29"/>
          <p:cNvCxnSpPr>
            <a:cxnSpLocks noChangeShapeType="1"/>
            <a:stCxn id="17486" idx="2"/>
            <a:endCxn id="17489" idx="0"/>
          </p:cNvCxnSpPr>
          <p:nvPr/>
        </p:nvCxnSpPr>
        <p:spPr bwMode="auto">
          <a:xfrm>
            <a:off x="96456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8" name="AutoShape 30"/>
          <p:cNvCxnSpPr>
            <a:cxnSpLocks noChangeShapeType="1"/>
            <a:stCxn id="17488" idx="2"/>
            <a:endCxn id="17487" idx="0"/>
          </p:cNvCxnSpPr>
          <p:nvPr/>
        </p:nvCxnSpPr>
        <p:spPr bwMode="auto">
          <a:xfrm>
            <a:off x="10217151" y="3878535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9" name="AutoShape 31"/>
          <p:cNvCxnSpPr>
            <a:cxnSpLocks noChangeShapeType="1"/>
            <a:stCxn id="17485" idx="2"/>
            <a:endCxn id="17490" idx="0"/>
          </p:cNvCxnSpPr>
          <p:nvPr/>
        </p:nvCxnSpPr>
        <p:spPr bwMode="auto">
          <a:xfrm>
            <a:off x="9455151" y="4304636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0" name="AutoShape 32"/>
          <p:cNvCxnSpPr>
            <a:cxnSpLocks noChangeShapeType="1"/>
            <a:stCxn id="17487" idx="2"/>
            <a:endCxn id="17491" idx="0"/>
          </p:cNvCxnSpPr>
          <p:nvPr/>
        </p:nvCxnSpPr>
        <p:spPr bwMode="auto">
          <a:xfrm flipH="1">
            <a:off x="10026651" y="4304636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1" name="AutoShape 33"/>
          <p:cNvCxnSpPr>
            <a:cxnSpLocks noChangeShapeType="1"/>
            <a:stCxn id="17487" idx="2"/>
            <a:endCxn id="17492" idx="0"/>
          </p:cNvCxnSpPr>
          <p:nvPr/>
        </p:nvCxnSpPr>
        <p:spPr bwMode="auto">
          <a:xfrm>
            <a:off x="10217153" y="4304635"/>
            <a:ext cx="222249" cy="876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2" name="AutoShape 34"/>
          <p:cNvCxnSpPr>
            <a:cxnSpLocks noChangeShapeType="1"/>
            <a:stCxn id="17491" idx="2"/>
            <a:endCxn id="17493" idx="0"/>
          </p:cNvCxnSpPr>
          <p:nvPr/>
        </p:nvCxnSpPr>
        <p:spPr bwMode="auto">
          <a:xfrm>
            <a:off x="10026651" y="46874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58" name="Text Box 35"/>
          <p:cNvSpPr txBox="1">
            <a:spLocks noChangeArrowheads="1"/>
          </p:cNvSpPr>
          <p:nvPr/>
        </p:nvSpPr>
        <p:spPr bwMode="auto">
          <a:xfrm>
            <a:off x="11264902" y="3506804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cxnSp>
        <p:nvCxnSpPr>
          <p:cNvPr id="17459" name="AutoShape 36"/>
          <p:cNvCxnSpPr>
            <a:cxnSpLocks noChangeShapeType="1"/>
            <a:stCxn id="17450" idx="2"/>
            <a:endCxn id="17458" idx="0"/>
          </p:cNvCxnSpPr>
          <p:nvPr/>
        </p:nvCxnSpPr>
        <p:spPr bwMode="auto">
          <a:xfrm>
            <a:off x="11423651" y="3452434"/>
            <a:ext cx="0" cy="543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65" name="Text Box 38"/>
          <p:cNvSpPr txBox="1">
            <a:spLocks noChangeArrowheads="1"/>
          </p:cNvSpPr>
          <p:nvPr/>
        </p:nvSpPr>
        <p:spPr bwMode="auto">
          <a:xfrm>
            <a:off x="8280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66" name="Text Box 39"/>
          <p:cNvSpPr txBox="1">
            <a:spLocks noChangeArrowheads="1"/>
          </p:cNvSpPr>
          <p:nvPr/>
        </p:nvSpPr>
        <p:spPr bwMode="auto">
          <a:xfrm>
            <a:off x="7772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67" name="Text Box 40"/>
          <p:cNvSpPr txBox="1">
            <a:spLocks noChangeArrowheads="1"/>
          </p:cNvSpPr>
          <p:nvPr/>
        </p:nvSpPr>
        <p:spPr bwMode="auto">
          <a:xfrm>
            <a:off x="79629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68" name="Text Box 41"/>
          <p:cNvSpPr txBox="1">
            <a:spLocks noChangeArrowheads="1"/>
          </p:cNvSpPr>
          <p:nvPr/>
        </p:nvSpPr>
        <p:spPr bwMode="auto">
          <a:xfrm>
            <a:off x="8534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69" name="Text Box 42"/>
          <p:cNvSpPr txBox="1">
            <a:spLocks noChangeArrowheads="1"/>
          </p:cNvSpPr>
          <p:nvPr/>
        </p:nvSpPr>
        <p:spPr bwMode="auto">
          <a:xfrm>
            <a:off x="8534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70" name="Text Box 43"/>
          <p:cNvSpPr txBox="1">
            <a:spLocks noChangeArrowheads="1"/>
          </p:cNvSpPr>
          <p:nvPr/>
        </p:nvSpPr>
        <p:spPr bwMode="auto">
          <a:xfrm>
            <a:off x="8153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1" name="Text Box 44"/>
          <p:cNvSpPr txBox="1">
            <a:spLocks noChangeArrowheads="1"/>
          </p:cNvSpPr>
          <p:nvPr/>
        </p:nvSpPr>
        <p:spPr bwMode="auto">
          <a:xfrm>
            <a:off x="77724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2" name="Text Box 45"/>
          <p:cNvSpPr txBox="1">
            <a:spLocks noChangeArrowheads="1"/>
          </p:cNvSpPr>
          <p:nvPr/>
        </p:nvSpPr>
        <p:spPr bwMode="auto">
          <a:xfrm>
            <a:off x="83439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73" name="Text Box 46"/>
          <p:cNvSpPr txBox="1">
            <a:spLocks noChangeArrowheads="1"/>
          </p:cNvSpPr>
          <p:nvPr/>
        </p:nvSpPr>
        <p:spPr bwMode="auto">
          <a:xfrm>
            <a:off x="8597900" y="4818397"/>
            <a:ext cx="6350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7474" name="Text Box 47"/>
          <p:cNvSpPr txBox="1">
            <a:spLocks noChangeArrowheads="1"/>
          </p:cNvSpPr>
          <p:nvPr/>
        </p:nvSpPr>
        <p:spPr bwMode="auto">
          <a:xfrm>
            <a:off x="8343902" y="514796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75" name="AutoShape 48"/>
          <p:cNvCxnSpPr>
            <a:cxnSpLocks noChangeShapeType="1"/>
            <a:stCxn id="17465" idx="2"/>
            <a:endCxn id="17467" idx="0"/>
          </p:cNvCxnSpPr>
          <p:nvPr/>
        </p:nvCxnSpPr>
        <p:spPr bwMode="auto">
          <a:xfrm flipH="1">
            <a:off x="8121651" y="3878535"/>
            <a:ext cx="317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6" name="AutoShape 49"/>
          <p:cNvCxnSpPr>
            <a:cxnSpLocks noChangeShapeType="1"/>
            <a:stCxn id="17465" idx="2"/>
            <a:endCxn id="17469" idx="0"/>
          </p:cNvCxnSpPr>
          <p:nvPr/>
        </p:nvCxnSpPr>
        <p:spPr bwMode="auto">
          <a:xfrm>
            <a:off x="8439151" y="3878535"/>
            <a:ext cx="2540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7" name="AutoShape 50"/>
          <p:cNvCxnSpPr>
            <a:cxnSpLocks noChangeShapeType="1"/>
            <a:stCxn id="17467" idx="2"/>
            <a:endCxn id="17466" idx="0"/>
          </p:cNvCxnSpPr>
          <p:nvPr/>
        </p:nvCxnSpPr>
        <p:spPr bwMode="auto">
          <a:xfrm flipH="1">
            <a:off x="79311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8" name="AutoShape 51"/>
          <p:cNvCxnSpPr>
            <a:cxnSpLocks noChangeShapeType="1"/>
            <a:stCxn id="17467" idx="2"/>
            <a:endCxn id="17470" idx="0"/>
          </p:cNvCxnSpPr>
          <p:nvPr/>
        </p:nvCxnSpPr>
        <p:spPr bwMode="auto">
          <a:xfrm>
            <a:off x="81216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9" name="AutoShape 52"/>
          <p:cNvCxnSpPr>
            <a:cxnSpLocks noChangeShapeType="1"/>
            <a:stCxn id="17469" idx="2"/>
            <a:endCxn id="17468" idx="0"/>
          </p:cNvCxnSpPr>
          <p:nvPr/>
        </p:nvCxnSpPr>
        <p:spPr bwMode="auto">
          <a:xfrm>
            <a:off x="8693151" y="4304636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0" name="AutoShape 53"/>
          <p:cNvCxnSpPr>
            <a:cxnSpLocks noChangeShapeType="1"/>
            <a:stCxn id="17466" idx="2"/>
            <a:endCxn id="17471" idx="0"/>
          </p:cNvCxnSpPr>
          <p:nvPr/>
        </p:nvCxnSpPr>
        <p:spPr bwMode="auto">
          <a:xfrm>
            <a:off x="7931151" y="4730737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1" name="AutoShape 54"/>
          <p:cNvCxnSpPr>
            <a:cxnSpLocks noChangeShapeType="1"/>
            <a:stCxn id="17468" idx="2"/>
            <a:endCxn id="17472" idx="0"/>
          </p:cNvCxnSpPr>
          <p:nvPr/>
        </p:nvCxnSpPr>
        <p:spPr bwMode="auto">
          <a:xfrm flipH="1">
            <a:off x="8502651" y="4730737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2" name="AutoShape 55"/>
          <p:cNvCxnSpPr>
            <a:cxnSpLocks noChangeShapeType="1"/>
            <a:stCxn id="17468" idx="2"/>
            <a:endCxn id="17473" idx="0"/>
          </p:cNvCxnSpPr>
          <p:nvPr/>
        </p:nvCxnSpPr>
        <p:spPr bwMode="auto">
          <a:xfrm>
            <a:off x="8693149" y="4730736"/>
            <a:ext cx="222251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3" name="AutoShape 56"/>
          <p:cNvCxnSpPr>
            <a:cxnSpLocks noChangeShapeType="1"/>
            <a:stCxn id="17472" idx="2"/>
            <a:endCxn id="17474" idx="0"/>
          </p:cNvCxnSpPr>
          <p:nvPr/>
        </p:nvCxnSpPr>
        <p:spPr bwMode="auto">
          <a:xfrm>
            <a:off x="8502651" y="51135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1" name="AutoShape 57"/>
          <p:cNvCxnSpPr>
            <a:cxnSpLocks noChangeShapeType="1"/>
            <a:stCxn id="17449" idx="2"/>
            <a:endCxn id="17465" idx="0"/>
          </p:cNvCxnSpPr>
          <p:nvPr/>
        </p:nvCxnSpPr>
        <p:spPr bwMode="auto">
          <a:xfrm>
            <a:off x="7613651" y="3505697"/>
            <a:ext cx="82550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2" name="AutoShape 58"/>
          <p:cNvCxnSpPr>
            <a:cxnSpLocks noChangeShapeType="1"/>
            <a:stCxn id="17446" idx="2"/>
            <a:endCxn id="17449" idx="0"/>
          </p:cNvCxnSpPr>
          <p:nvPr/>
        </p:nvCxnSpPr>
        <p:spPr bwMode="auto">
          <a:xfrm flipH="1">
            <a:off x="7613651" y="3015882"/>
            <a:ext cx="2032000" cy="151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3" name="AutoShape 59"/>
          <p:cNvCxnSpPr>
            <a:cxnSpLocks noChangeShapeType="1"/>
            <a:stCxn id="17446" idx="2"/>
            <a:endCxn id="17484" idx="0"/>
          </p:cNvCxnSpPr>
          <p:nvPr/>
        </p:nvCxnSpPr>
        <p:spPr bwMode="auto">
          <a:xfrm>
            <a:off x="9645651" y="3015880"/>
            <a:ext cx="2667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4" name="AutoShape 60"/>
          <p:cNvCxnSpPr>
            <a:cxnSpLocks noChangeShapeType="1"/>
            <a:stCxn id="17446" idx="2"/>
            <a:endCxn id="17450" idx="0"/>
          </p:cNvCxnSpPr>
          <p:nvPr/>
        </p:nvCxnSpPr>
        <p:spPr bwMode="auto">
          <a:xfrm>
            <a:off x="9645651" y="3015880"/>
            <a:ext cx="17780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7416" name="Group 62"/>
          <p:cNvGrpSpPr>
            <a:grpSpLocks/>
          </p:cNvGrpSpPr>
          <p:nvPr/>
        </p:nvGrpSpPr>
        <p:grpSpPr bwMode="auto">
          <a:xfrm>
            <a:off x="681037" y="3124200"/>
            <a:ext cx="3205163" cy="1768475"/>
            <a:chOff x="336" y="576"/>
            <a:chExt cx="4848" cy="2784"/>
          </a:xfrm>
        </p:grpSpPr>
        <p:sp>
          <p:nvSpPr>
            <p:cNvPr id="17418" name="AutoShape 63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</a:t>
              </a:r>
            </a:p>
          </p:txBody>
        </p:sp>
        <p:sp>
          <p:nvSpPr>
            <p:cNvPr id="17419" name="AutoShape 64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7420" name="AutoShape 65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sp>
          <p:nvSpPr>
            <p:cNvPr id="17421" name="AutoShape 66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sp>
          <p:nvSpPr>
            <p:cNvPr id="17422" name="AutoShape 67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sp>
          <p:nvSpPr>
            <p:cNvPr id="17423" name="AutoShape 68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sp>
          <p:nvSpPr>
            <p:cNvPr id="17424" name="AutoShape 69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sp>
          <p:nvSpPr>
            <p:cNvPr id="17425" name="AutoShape 70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sp>
          <p:nvSpPr>
            <p:cNvPr id="17426" name="AutoShape 71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sp>
          <p:nvSpPr>
            <p:cNvPr id="17427" name="AutoShape 72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sp>
          <p:nvSpPr>
            <p:cNvPr id="17428" name="AutoShape 73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sp>
          <p:nvSpPr>
            <p:cNvPr id="17429" name="AutoShape 74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r</a:t>
              </a:r>
            </a:p>
          </p:txBody>
        </p:sp>
        <p:cxnSp>
          <p:nvCxnSpPr>
            <p:cNvPr id="17430" name="AutoShape 75"/>
            <p:cNvCxnSpPr>
              <a:cxnSpLocks noChangeShapeType="1"/>
              <a:stCxn id="17418" idx="5"/>
              <a:endCxn id="17422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1" name="AutoShape 76"/>
            <p:cNvCxnSpPr>
              <a:cxnSpLocks noChangeShapeType="1"/>
              <a:stCxn id="17422" idx="5"/>
              <a:endCxn id="17423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2" name="AutoShape 77"/>
            <p:cNvCxnSpPr>
              <a:cxnSpLocks noChangeShapeType="1"/>
              <a:stCxn id="17426" idx="3"/>
              <a:endCxn id="17423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3" name="AutoShape 78"/>
            <p:cNvCxnSpPr>
              <a:cxnSpLocks noChangeShapeType="1"/>
              <a:stCxn id="17426" idx="2"/>
              <a:endCxn id="17422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4" name="AutoShape 79"/>
            <p:cNvCxnSpPr>
              <a:cxnSpLocks noChangeShapeType="1"/>
              <a:stCxn id="17425" idx="4"/>
              <a:endCxn id="17426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5" name="AutoShape 80"/>
            <p:cNvCxnSpPr>
              <a:cxnSpLocks noChangeShapeType="1"/>
              <a:stCxn id="17425" idx="5"/>
              <a:endCxn id="17429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6" name="AutoShape 81"/>
            <p:cNvCxnSpPr>
              <a:cxnSpLocks noChangeShapeType="1"/>
              <a:stCxn id="17429" idx="0"/>
              <a:endCxn id="17428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7" name="AutoShape 82"/>
            <p:cNvCxnSpPr>
              <a:cxnSpLocks noChangeShapeType="1"/>
              <a:stCxn id="17428" idx="0"/>
              <a:endCxn id="17419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8" name="AutoShape 83"/>
            <p:cNvCxnSpPr>
              <a:cxnSpLocks noChangeShapeType="1"/>
              <a:stCxn id="17418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9" name="AutoShape 84"/>
            <p:cNvCxnSpPr>
              <a:cxnSpLocks noChangeShapeType="1"/>
              <a:stCxn id="17420" idx="1"/>
              <a:endCxn id="17421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0" name="AutoShape 85"/>
            <p:cNvCxnSpPr>
              <a:cxnSpLocks noChangeShapeType="1"/>
              <a:endCxn id="17427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1" name="AutoShape 86"/>
            <p:cNvCxnSpPr>
              <a:cxnSpLocks noChangeShapeType="1"/>
              <a:stCxn id="17424" idx="2"/>
              <a:endCxn id="17427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2" name="AutoShape 87"/>
            <p:cNvCxnSpPr>
              <a:cxnSpLocks noChangeShapeType="1"/>
              <a:stCxn id="17420" idx="7"/>
              <a:endCxn id="17424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3" name="AutoShape 88"/>
            <p:cNvCxnSpPr>
              <a:cxnSpLocks noChangeShapeType="1"/>
              <a:stCxn id="17420" idx="6"/>
              <a:endCxn id="17425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44" name="AutoShape 89"/>
            <p:cNvCxnSpPr>
              <a:cxnSpLocks noChangeShapeType="1"/>
              <a:stCxn id="17428" idx="1"/>
              <a:endCxn id="17424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5" name="AutoShape 90"/>
            <p:cNvCxnSpPr>
              <a:cxnSpLocks noChangeShapeType="1"/>
              <a:stCxn id="17418" idx="6"/>
              <a:endCxn id="17425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7413" name="Text Box 92"/>
          <p:cNvSpPr txBox="1">
            <a:spLocks noChangeArrowheads="1"/>
          </p:cNvSpPr>
          <p:nvPr/>
        </p:nvSpPr>
        <p:spPr bwMode="auto">
          <a:xfrm>
            <a:off x="4495800" y="4133678"/>
            <a:ext cx="2068512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We construct both on demand – and we construct as little as possible.</a:t>
            </a:r>
          </a:p>
        </p:txBody>
      </p:sp>
      <p:sp>
        <p:nvSpPr>
          <p:cNvPr id="17415" name="Text Box 94"/>
          <p:cNvSpPr txBox="1">
            <a:spLocks noChangeArrowheads="1"/>
          </p:cNvSpPr>
          <p:nvPr/>
        </p:nvSpPr>
        <p:spPr bwMode="auto">
          <a:xfrm>
            <a:off x="4572000" y="1905002"/>
            <a:ext cx="1981200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Each NODE in in the search tree is an entire PATH in the state space graph.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70700" y="2086107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600" y="198120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Space Graph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Important: Lots of repeated structure in the search tree!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3669325" y="3614614"/>
            <a:ext cx="5030176" cy="2170723"/>
          </a:xfrm>
          <a:custGeom>
            <a:avLst/>
            <a:gdLst>
              <a:gd name="connsiteX0" fmla="*/ 542192 w 4618893"/>
              <a:gd name="connsiteY0" fmla="*/ 1100505 h 2384182"/>
              <a:gd name="connsiteX1" fmla="*/ 14654 w 4618893"/>
              <a:gd name="connsiteY1" fmla="*/ 1698382 h 2384182"/>
              <a:gd name="connsiteX2" fmla="*/ 454269 w 4618893"/>
              <a:gd name="connsiteY2" fmla="*/ 2287466 h 2384182"/>
              <a:gd name="connsiteX3" fmla="*/ 2036885 w 4618893"/>
              <a:gd name="connsiteY3" fmla="*/ 2225920 h 2384182"/>
              <a:gd name="connsiteX4" fmla="*/ 2256692 w 4618893"/>
              <a:gd name="connsiteY4" fmla="*/ 1337897 h 2384182"/>
              <a:gd name="connsiteX5" fmla="*/ 2916115 w 4618893"/>
              <a:gd name="connsiteY5" fmla="*/ 1170843 h 2384182"/>
              <a:gd name="connsiteX6" fmla="*/ 3223846 w 4618893"/>
              <a:gd name="connsiteY6" fmla="*/ 2155582 h 2384182"/>
              <a:gd name="connsiteX7" fmla="*/ 4437185 w 4618893"/>
              <a:gd name="connsiteY7" fmla="*/ 2111620 h 2384182"/>
              <a:gd name="connsiteX8" fmla="*/ 4314092 w 4618893"/>
              <a:gd name="connsiteY8" fmla="*/ 907074 h 2384182"/>
              <a:gd name="connsiteX9" fmla="*/ 2898531 w 4618893"/>
              <a:gd name="connsiteY9" fmla="*/ 89389 h 2384182"/>
              <a:gd name="connsiteX10" fmla="*/ 1843454 w 4618893"/>
              <a:gd name="connsiteY10" fmla="*/ 370743 h 2384182"/>
              <a:gd name="connsiteX11" fmla="*/ 1852246 w 4618893"/>
              <a:gd name="connsiteY11" fmla="*/ 1100505 h 2384182"/>
              <a:gd name="connsiteX12" fmla="*/ 542192 w 4618893"/>
              <a:gd name="connsiteY12" fmla="*/ 1100505 h 2384182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916115 w 4618893"/>
              <a:gd name="connsiteY5" fmla="*/ 936381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883877 w 4618893"/>
              <a:gd name="connsiteY5" fmla="*/ 1384789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883877 w 4618893"/>
              <a:gd name="connsiteY5" fmla="*/ 1384789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960077 w 4618893"/>
              <a:gd name="connsiteY5" fmla="*/ 1537190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95839 h 2170723"/>
              <a:gd name="connsiteX1" fmla="*/ 14654 w 4618893"/>
              <a:gd name="connsiteY1" fmla="*/ 1493716 h 2170723"/>
              <a:gd name="connsiteX2" fmla="*/ 454269 w 4618893"/>
              <a:gd name="connsiteY2" fmla="*/ 2082800 h 2170723"/>
              <a:gd name="connsiteX3" fmla="*/ 2036885 w 4618893"/>
              <a:gd name="connsiteY3" fmla="*/ 2021254 h 2170723"/>
              <a:gd name="connsiteX4" fmla="*/ 2350477 w 4618893"/>
              <a:gd name="connsiteY4" fmla="*/ 1566985 h 2170723"/>
              <a:gd name="connsiteX5" fmla="*/ 2960077 w 4618893"/>
              <a:gd name="connsiteY5" fmla="*/ 1566986 h 2170723"/>
              <a:gd name="connsiteX6" fmla="*/ 3223846 w 4618893"/>
              <a:gd name="connsiteY6" fmla="*/ 1950916 h 2170723"/>
              <a:gd name="connsiteX7" fmla="*/ 4437185 w 4618893"/>
              <a:gd name="connsiteY7" fmla="*/ 1906954 h 2170723"/>
              <a:gd name="connsiteX8" fmla="*/ 4314092 w 4618893"/>
              <a:gd name="connsiteY8" fmla="*/ 702408 h 2170723"/>
              <a:gd name="connsiteX9" fmla="*/ 2807677 w 4618893"/>
              <a:gd name="connsiteY9" fmla="*/ 881186 h 2170723"/>
              <a:gd name="connsiteX10" fmla="*/ 2655277 w 4618893"/>
              <a:gd name="connsiteY10" fmla="*/ 119185 h 2170723"/>
              <a:gd name="connsiteX11" fmla="*/ 1843454 w 4618893"/>
              <a:gd name="connsiteY11" fmla="*/ 166077 h 2170723"/>
              <a:gd name="connsiteX12" fmla="*/ 1852246 w 4618893"/>
              <a:gd name="connsiteY12" fmla="*/ 895839 h 2170723"/>
              <a:gd name="connsiteX13" fmla="*/ 542192 w 4618893"/>
              <a:gd name="connsiteY13" fmla="*/ 895839 h 2170723"/>
              <a:gd name="connsiteX0" fmla="*/ 542192 w 4755662"/>
              <a:gd name="connsiteY0" fmla="*/ 895839 h 2170723"/>
              <a:gd name="connsiteX1" fmla="*/ 14654 w 4755662"/>
              <a:gd name="connsiteY1" fmla="*/ 1493716 h 2170723"/>
              <a:gd name="connsiteX2" fmla="*/ 454269 w 4755662"/>
              <a:gd name="connsiteY2" fmla="*/ 2082800 h 2170723"/>
              <a:gd name="connsiteX3" fmla="*/ 2036885 w 4755662"/>
              <a:gd name="connsiteY3" fmla="*/ 2021254 h 2170723"/>
              <a:gd name="connsiteX4" fmla="*/ 2350477 w 4755662"/>
              <a:gd name="connsiteY4" fmla="*/ 1566985 h 2170723"/>
              <a:gd name="connsiteX5" fmla="*/ 2960077 w 4755662"/>
              <a:gd name="connsiteY5" fmla="*/ 1566986 h 2170723"/>
              <a:gd name="connsiteX6" fmla="*/ 3223846 w 4755662"/>
              <a:gd name="connsiteY6" fmla="*/ 1950916 h 2170723"/>
              <a:gd name="connsiteX7" fmla="*/ 4437185 w 4755662"/>
              <a:gd name="connsiteY7" fmla="*/ 1906954 h 2170723"/>
              <a:gd name="connsiteX8" fmla="*/ 4484077 w 4755662"/>
              <a:gd name="connsiteY8" fmla="*/ 957386 h 2170723"/>
              <a:gd name="connsiteX9" fmla="*/ 2807677 w 4755662"/>
              <a:gd name="connsiteY9" fmla="*/ 881186 h 2170723"/>
              <a:gd name="connsiteX10" fmla="*/ 2655277 w 4755662"/>
              <a:gd name="connsiteY10" fmla="*/ 119185 h 2170723"/>
              <a:gd name="connsiteX11" fmla="*/ 1843454 w 4755662"/>
              <a:gd name="connsiteY11" fmla="*/ 166077 h 2170723"/>
              <a:gd name="connsiteX12" fmla="*/ 1852246 w 4755662"/>
              <a:gd name="connsiteY12" fmla="*/ 895839 h 2170723"/>
              <a:gd name="connsiteX13" fmla="*/ 542192 w 4755662"/>
              <a:gd name="connsiteY13" fmla="*/ 895839 h 2170723"/>
              <a:gd name="connsiteX0" fmla="*/ 542192 w 4984261"/>
              <a:gd name="connsiteY0" fmla="*/ 895839 h 2170723"/>
              <a:gd name="connsiteX1" fmla="*/ 14654 w 4984261"/>
              <a:gd name="connsiteY1" fmla="*/ 1493716 h 2170723"/>
              <a:gd name="connsiteX2" fmla="*/ 454269 w 4984261"/>
              <a:gd name="connsiteY2" fmla="*/ 2082800 h 2170723"/>
              <a:gd name="connsiteX3" fmla="*/ 2036885 w 4984261"/>
              <a:gd name="connsiteY3" fmla="*/ 2021254 h 2170723"/>
              <a:gd name="connsiteX4" fmla="*/ 2350477 w 4984261"/>
              <a:gd name="connsiteY4" fmla="*/ 1566985 h 2170723"/>
              <a:gd name="connsiteX5" fmla="*/ 2960077 w 4984261"/>
              <a:gd name="connsiteY5" fmla="*/ 1566986 h 2170723"/>
              <a:gd name="connsiteX6" fmla="*/ 3223846 w 4984261"/>
              <a:gd name="connsiteY6" fmla="*/ 1950916 h 2170723"/>
              <a:gd name="connsiteX7" fmla="*/ 4437185 w 4984261"/>
              <a:gd name="connsiteY7" fmla="*/ 1906954 h 2170723"/>
              <a:gd name="connsiteX8" fmla="*/ 4712676 w 4984261"/>
              <a:gd name="connsiteY8" fmla="*/ 957386 h 2170723"/>
              <a:gd name="connsiteX9" fmla="*/ 2807677 w 4984261"/>
              <a:gd name="connsiteY9" fmla="*/ 881186 h 2170723"/>
              <a:gd name="connsiteX10" fmla="*/ 2655277 w 4984261"/>
              <a:gd name="connsiteY10" fmla="*/ 119185 h 2170723"/>
              <a:gd name="connsiteX11" fmla="*/ 1843454 w 4984261"/>
              <a:gd name="connsiteY11" fmla="*/ 166077 h 2170723"/>
              <a:gd name="connsiteX12" fmla="*/ 1852246 w 4984261"/>
              <a:gd name="connsiteY12" fmla="*/ 895839 h 2170723"/>
              <a:gd name="connsiteX13" fmla="*/ 542192 w 4984261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7 w 5030176"/>
              <a:gd name="connsiteY4" fmla="*/ 1566985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5 w 5030176"/>
              <a:gd name="connsiteY5" fmla="*/ 14145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30176" h="2170723">
                <a:moveTo>
                  <a:pt x="542192" y="895839"/>
                </a:moveTo>
                <a:cubicBezTo>
                  <a:pt x="235927" y="995485"/>
                  <a:pt x="29308" y="1295889"/>
                  <a:pt x="14654" y="1493716"/>
                </a:cubicBezTo>
                <a:cubicBezTo>
                  <a:pt x="0" y="1691543"/>
                  <a:pt x="117231" y="1994877"/>
                  <a:pt x="454269" y="2082800"/>
                </a:cubicBezTo>
                <a:cubicBezTo>
                  <a:pt x="791307" y="2170723"/>
                  <a:pt x="1720851" y="2119923"/>
                  <a:pt x="2036885" y="2021254"/>
                </a:cubicBezTo>
                <a:cubicBezTo>
                  <a:pt x="2352919" y="1922585"/>
                  <a:pt x="2196610" y="1591897"/>
                  <a:pt x="2350475" y="1490786"/>
                </a:cubicBezTo>
                <a:cubicBezTo>
                  <a:pt x="2504340" y="1389675"/>
                  <a:pt x="2814513" y="1337898"/>
                  <a:pt x="2960075" y="1414586"/>
                </a:cubicBezTo>
                <a:cubicBezTo>
                  <a:pt x="3105637" y="1491274"/>
                  <a:pt x="2931746" y="1874716"/>
                  <a:pt x="3223846" y="1950916"/>
                </a:cubicBezTo>
                <a:cubicBezTo>
                  <a:pt x="3515946" y="2027116"/>
                  <a:pt x="4464538" y="2037374"/>
                  <a:pt x="4712676" y="1871786"/>
                </a:cubicBezTo>
                <a:cubicBezTo>
                  <a:pt x="4960814" y="1706198"/>
                  <a:pt x="5030176" y="1122486"/>
                  <a:pt x="4712676" y="957386"/>
                </a:cubicBezTo>
                <a:cubicBezTo>
                  <a:pt x="4395176" y="792286"/>
                  <a:pt x="3150577" y="1020886"/>
                  <a:pt x="2807677" y="881186"/>
                </a:cubicBezTo>
                <a:cubicBezTo>
                  <a:pt x="2464777" y="741486"/>
                  <a:pt x="2815981" y="238370"/>
                  <a:pt x="2655277" y="119185"/>
                </a:cubicBezTo>
                <a:cubicBezTo>
                  <a:pt x="2494573" y="0"/>
                  <a:pt x="1977292" y="36635"/>
                  <a:pt x="1843454" y="166077"/>
                </a:cubicBezTo>
                <a:cubicBezTo>
                  <a:pt x="1709616" y="295519"/>
                  <a:pt x="2064727" y="775677"/>
                  <a:pt x="1852246" y="895839"/>
                </a:cubicBezTo>
                <a:cubicBezTo>
                  <a:pt x="1639765" y="1016001"/>
                  <a:pt x="848457" y="796193"/>
                  <a:pt x="542192" y="89583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0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 Example: Romania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7315200" cy="43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Searching with a Search Tree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4267200"/>
            <a:ext cx="9067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Search: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Expand out potential plans (tree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Maintain a </a:t>
            </a:r>
            <a:r>
              <a:rPr lang="en-US" dirty="0">
                <a:solidFill>
                  <a:srgbClr val="CC0000"/>
                </a:solidFill>
              </a:rPr>
              <a:t>fringe </a:t>
            </a:r>
            <a:r>
              <a:rPr lang="en-US" dirty="0"/>
              <a:t>of partial plans under consideration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Try to expand as few tree nodes as possible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388" y="1676403"/>
            <a:ext cx="80724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388" y="1690690"/>
            <a:ext cx="807243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3" y="1690687"/>
            <a:ext cx="8072439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Tree Search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4114799"/>
            <a:ext cx="73152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Important ideas: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Fringe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Expansion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Exploration strategy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Main question: which fringe nodes to explore?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0139" y="1371603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4491037" y="1355725"/>
            <a:ext cx="3205163" cy="1768475"/>
            <a:chOff x="816" y="1056"/>
            <a:chExt cx="4176" cy="2304"/>
          </a:xfrm>
        </p:grpSpPr>
        <p:grpSp>
          <p:nvGrpSpPr>
            <p:cNvPr id="16389" name="Group 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6391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6392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6393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6394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6395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6396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6397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6398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6399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6400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6401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6402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6403" name="AutoShape 18"/>
              <p:cNvCxnSpPr>
                <a:cxnSpLocks noChangeShapeType="1"/>
                <a:stCxn id="16391" idx="5"/>
                <a:endCxn id="16395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4" name="AutoShape 19"/>
              <p:cNvCxnSpPr>
                <a:cxnSpLocks noChangeShapeType="1"/>
                <a:stCxn id="16395" idx="5"/>
                <a:endCxn id="16396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5" name="AutoShape 20"/>
              <p:cNvCxnSpPr>
                <a:cxnSpLocks noChangeShapeType="1"/>
                <a:stCxn id="16399" idx="3"/>
                <a:endCxn id="16396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6" name="AutoShape 21"/>
              <p:cNvCxnSpPr>
                <a:cxnSpLocks noChangeShapeType="1"/>
                <a:stCxn id="16399" idx="2"/>
                <a:endCxn id="16395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7" name="AutoShape 22"/>
              <p:cNvCxnSpPr>
                <a:cxnSpLocks noChangeShapeType="1"/>
                <a:stCxn id="16398" idx="4"/>
                <a:endCxn id="16399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8" name="AutoShape 23"/>
              <p:cNvCxnSpPr>
                <a:cxnSpLocks noChangeShapeType="1"/>
                <a:stCxn id="16398" idx="5"/>
                <a:endCxn id="16402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9" name="AutoShape 24"/>
              <p:cNvCxnSpPr>
                <a:cxnSpLocks noChangeShapeType="1"/>
                <a:stCxn id="16402" idx="0"/>
                <a:endCxn id="16401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0" name="AutoShape 25"/>
              <p:cNvCxnSpPr>
                <a:cxnSpLocks noChangeShapeType="1"/>
                <a:stCxn id="16401" idx="0"/>
                <a:endCxn id="16392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1" name="AutoShape 26"/>
              <p:cNvCxnSpPr>
                <a:cxnSpLocks noChangeShapeType="1"/>
                <a:stCxn id="16391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2" name="AutoShape 27"/>
              <p:cNvCxnSpPr>
                <a:cxnSpLocks noChangeShapeType="1"/>
                <a:stCxn id="16393" idx="1"/>
                <a:endCxn id="16394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3" name="AutoShape 28"/>
              <p:cNvCxnSpPr>
                <a:cxnSpLocks noChangeShapeType="1"/>
                <a:endCxn id="16400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4" name="AutoShape 29"/>
              <p:cNvCxnSpPr>
                <a:cxnSpLocks noChangeShapeType="1"/>
                <a:stCxn id="16397" idx="2"/>
                <a:endCxn id="16400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5" name="AutoShape 30"/>
              <p:cNvCxnSpPr>
                <a:cxnSpLocks noChangeShapeType="1"/>
                <a:stCxn id="16393" idx="7"/>
                <a:endCxn id="16397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6" name="AutoShape 31"/>
              <p:cNvCxnSpPr>
                <a:cxnSpLocks noChangeShapeType="1"/>
                <a:stCxn id="16393" idx="6"/>
                <a:endCxn id="16398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7" name="AutoShape 32"/>
              <p:cNvCxnSpPr>
                <a:cxnSpLocks noChangeShapeType="1"/>
                <a:stCxn id="16401" idx="1"/>
                <a:endCxn id="16397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8" name="AutoShape 33"/>
              <p:cNvCxnSpPr>
                <a:cxnSpLocks noChangeShapeType="1"/>
                <a:stCxn id="16391" idx="6"/>
                <a:endCxn id="16398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6390" name="AutoShape 34"/>
            <p:cNvCxnSpPr>
              <a:cxnSpLocks noChangeShapeType="1"/>
              <a:stCxn id="16396" idx="6"/>
              <a:endCxn id="16402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LIFO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that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800" y="1295400"/>
            <a:ext cx="6603998" cy="495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13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73281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dirty="0"/>
              <a:t>b is the branching factor</a:t>
            </a:r>
          </a:p>
          <a:p>
            <a:pPr lvl="1"/>
            <a:r>
              <a:rPr lang="en-US" sz="2000" dirty="0"/>
              <a:t>m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/>
              <a:t>Number of nodes in entire tree?</a:t>
            </a:r>
          </a:p>
          <a:p>
            <a:pPr lvl="1"/>
            <a:r>
              <a:rPr lang="en-US" sz="2000" dirty="0"/>
              <a:t>1 + b + b</a:t>
            </a:r>
            <a:r>
              <a:rPr lang="en-US" sz="2000" baseline="30000" dirty="0"/>
              <a:t>2</a:t>
            </a:r>
            <a:r>
              <a:rPr lang="en-US" sz="2000" dirty="0"/>
              <a:t> + …. 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 =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 tiers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2</a:t>
              </a:r>
              <a:r>
                <a:rPr lang="en-US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m</a:t>
              </a:r>
              <a:r>
                <a:rPr lang="en-US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 tiers</a:t>
              </a:r>
            </a:p>
          </p:txBody>
        </p:sp>
      </p:grp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4000" y="1366836"/>
            <a:ext cx="5461000" cy="4729164"/>
          </a:xfrm>
        </p:spPr>
        <p:txBody>
          <a:bodyPr/>
          <a:lstStyle/>
          <a:p>
            <a:r>
              <a:rPr lang="en-US" sz="2400" dirty="0"/>
              <a:t>What nodes DFS expand?</a:t>
            </a:r>
          </a:p>
          <a:p>
            <a:pPr lvl="1"/>
            <a:r>
              <a:rPr lang="en-US" sz="2000" dirty="0"/>
              <a:t>Some left prefix of the tree.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Only has siblings on path to root, so O(</a:t>
            </a:r>
            <a:r>
              <a:rPr lang="en-US" sz="2000" dirty="0" err="1"/>
              <a:t>bm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m could be infinite, so only if we prevent cycles (more later)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FIFO queue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97003"/>
            <a:ext cx="5689600" cy="4729164"/>
          </a:xfrm>
        </p:spPr>
        <p:txBody>
          <a:bodyPr/>
          <a:lstStyle/>
          <a:p>
            <a:r>
              <a:rPr lang="en-US" sz="2400" dirty="0"/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s</a:t>
            </a:r>
          </a:p>
          <a:p>
            <a:pPr lvl="1"/>
            <a:r>
              <a:rPr lang="en-US" sz="2000" dirty="0"/>
              <a:t>Search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s must be finite if a solution exists, so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Only if costs are all 1 (more on costs later)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m</a:t>
            </a:r>
            <a:r>
              <a:rPr lang="en-US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s</a:t>
            </a:r>
            <a:r>
              <a:rPr lang="en-US" dirty="0"/>
              <a:t>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72395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Reflex Agents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idx="1"/>
          </p:nvPr>
        </p:nvSpPr>
        <p:spPr>
          <a:xfrm>
            <a:off x="363539" y="1657353"/>
            <a:ext cx="58848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Reflex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action based on current percept (and maybe memory)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May have memory or a model of the world’s current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 not consider the future consequences of their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IS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Can a reflex agent be rational?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926266" y="1804993"/>
          <a:ext cx="457993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580017" imgH="1607619" progId="MSPhotoEd.3">
                  <p:embed/>
                </p:oleObj>
              </mc:Choice>
              <mc:Fallback>
                <p:oleObj name="Photo Editor Photo" r:id="rId3" imgW="4580017" imgH="160761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804993"/>
                        <a:ext cx="457993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899273" y="4106865"/>
          <a:ext cx="4579939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4580017" imgH="1653333" progId="MSPhotoEd.3">
                  <p:embed/>
                </p:oleObj>
              </mc:Choice>
              <mc:Fallback>
                <p:oleObj name="Photo Editor Photo" r:id="rId5" imgW="4580017" imgH="165333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3" y="4106865"/>
                        <a:ext cx="4579939" cy="165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582" y="1677717"/>
            <a:ext cx="5270922" cy="4128793"/>
          </a:xfrm>
          <a:prstGeom prst="rect">
            <a:avLst/>
          </a:prstGeom>
          <a:noFill/>
          <a:ln w="38100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/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Cost-Sensitive Search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86401"/>
            <a:ext cx="12192000" cy="1227139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BFS finds the shortest path in terms of number of actions.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It does not find the least-cost path.  We will now cover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a similar algorithm which does find the least-cost path.  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2597149" y="1371603"/>
            <a:ext cx="6699251" cy="3840163"/>
            <a:chOff x="768" y="720"/>
            <a:chExt cx="4176" cy="2304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768" y="720"/>
              <a:ext cx="4176" cy="2304"/>
              <a:chOff x="336" y="576"/>
              <a:chExt cx="4848" cy="2784"/>
            </a:xfrm>
          </p:grpSpPr>
          <p:sp>
            <p:nvSpPr>
              <p:cNvPr id="27672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dirty="0"/>
                  <a:t>START</a:t>
                </a:r>
              </a:p>
            </p:txBody>
          </p:sp>
          <p:sp>
            <p:nvSpPr>
              <p:cNvPr id="27673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/>
                  <a:t>GOAL</a:t>
                </a:r>
              </a:p>
            </p:txBody>
          </p:sp>
          <p:sp>
            <p:nvSpPr>
              <p:cNvPr id="27674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d</a:t>
                </a:r>
              </a:p>
            </p:txBody>
          </p:sp>
          <p:sp>
            <p:nvSpPr>
              <p:cNvPr id="27675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b</a:t>
                </a:r>
              </a:p>
            </p:txBody>
          </p:sp>
          <p:sp>
            <p:nvSpPr>
              <p:cNvPr id="27676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p</a:t>
                </a:r>
              </a:p>
            </p:txBody>
          </p:sp>
          <p:sp>
            <p:nvSpPr>
              <p:cNvPr id="27677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q</a:t>
                </a:r>
              </a:p>
            </p:txBody>
          </p:sp>
          <p:sp>
            <p:nvSpPr>
              <p:cNvPr id="27678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c</a:t>
                </a:r>
              </a:p>
            </p:txBody>
          </p:sp>
          <p:sp>
            <p:nvSpPr>
              <p:cNvPr id="27679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e</a:t>
                </a:r>
              </a:p>
            </p:txBody>
          </p:sp>
          <p:sp>
            <p:nvSpPr>
              <p:cNvPr id="27680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h</a:t>
                </a:r>
              </a:p>
            </p:txBody>
          </p:sp>
          <p:sp>
            <p:nvSpPr>
              <p:cNvPr id="27681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a</a:t>
                </a:r>
              </a:p>
            </p:txBody>
          </p:sp>
          <p:sp>
            <p:nvSpPr>
              <p:cNvPr id="27682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f</a:t>
                </a:r>
              </a:p>
            </p:txBody>
          </p:sp>
          <p:sp>
            <p:nvSpPr>
              <p:cNvPr id="27683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r</a:t>
                </a:r>
              </a:p>
            </p:txBody>
          </p:sp>
          <p:cxnSp>
            <p:nvCxnSpPr>
              <p:cNvPr id="27684" name="AutoShape 18"/>
              <p:cNvCxnSpPr>
                <a:cxnSpLocks noChangeShapeType="1"/>
                <a:stCxn id="27672" idx="5"/>
                <a:endCxn id="27676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5" name="AutoShape 19"/>
              <p:cNvCxnSpPr>
                <a:cxnSpLocks noChangeShapeType="1"/>
                <a:stCxn id="27676" idx="5"/>
                <a:endCxn id="27677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6" name="AutoShape 20"/>
              <p:cNvCxnSpPr>
                <a:cxnSpLocks noChangeShapeType="1"/>
                <a:stCxn id="27680" idx="3"/>
                <a:endCxn id="27677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7" name="AutoShape 21"/>
              <p:cNvCxnSpPr>
                <a:cxnSpLocks noChangeShapeType="1"/>
                <a:stCxn id="27680" idx="2"/>
                <a:endCxn id="27676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8" name="AutoShape 22"/>
              <p:cNvCxnSpPr>
                <a:cxnSpLocks noChangeShapeType="1"/>
                <a:stCxn id="27679" idx="4"/>
                <a:endCxn id="27680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9" name="AutoShape 23"/>
              <p:cNvCxnSpPr>
                <a:cxnSpLocks noChangeShapeType="1"/>
                <a:stCxn id="27679" idx="5"/>
                <a:endCxn id="27683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0" name="AutoShape 24"/>
              <p:cNvCxnSpPr>
                <a:cxnSpLocks noChangeShapeType="1"/>
                <a:stCxn id="27683" idx="0"/>
                <a:endCxn id="27682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1" name="AutoShape 25"/>
              <p:cNvCxnSpPr>
                <a:cxnSpLocks noChangeShapeType="1"/>
                <a:stCxn id="27682" idx="0"/>
                <a:endCxn id="27673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2" name="AutoShape 26"/>
              <p:cNvCxnSpPr>
                <a:cxnSpLocks noChangeShapeType="1"/>
                <a:stCxn id="27672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3" name="AutoShape 27"/>
              <p:cNvCxnSpPr>
                <a:cxnSpLocks noChangeShapeType="1"/>
                <a:stCxn id="27674" idx="1"/>
                <a:endCxn id="27675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4" name="AutoShape 28"/>
              <p:cNvCxnSpPr>
                <a:cxnSpLocks noChangeShapeType="1"/>
                <a:endCxn id="27681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5" name="AutoShape 29"/>
              <p:cNvCxnSpPr>
                <a:cxnSpLocks noChangeShapeType="1"/>
                <a:stCxn id="27678" idx="2"/>
                <a:endCxn id="27681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6" name="AutoShape 30"/>
              <p:cNvCxnSpPr>
                <a:cxnSpLocks noChangeShapeType="1"/>
                <a:stCxn id="27674" idx="7"/>
                <a:endCxn id="27678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7" name="AutoShape 31"/>
              <p:cNvCxnSpPr>
                <a:cxnSpLocks noChangeShapeType="1"/>
                <a:stCxn id="27674" idx="6"/>
                <a:endCxn id="27679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8" name="AutoShape 32"/>
              <p:cNvCxnSpPr>
                <a:cxnSpLocks noChangeShapeType="1"/>
                <a:stCxn id="27682" idx="1"/>
                <a:endCxn id="27678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9" name="AutoShape 33"/>
              <p:cNvCxnSpPr>
                <a:cxnSpLocks noChangeShapeType="1"/>
                <a:stCxn id="27672" idx="6"/>
                <a:endCxn id="27679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7654" name="Text Box 34"/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5" name="Text Box 35"/>
            <p:cNvSpPr txBox="1">
              <a:spLocks noChangeArrowheads="1"/>
            </p:cNvSpPr>
            <p:nvPr/>
          </p:nvSpPr>
          <p:spPr bwMode="auto">
            <a:xfrm>
              <a:off x="2544" y="196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9</a:t>
              </a:r>
            </a:p>
          </p:txBody>
        </p:sp>
        <p:sp>
          <p:nvSpPr>
            <p:cNvPr id="27656" name="Text Box 36"/>
            <p:cNvSpPr txBox="1">
              <a:spLocks noChangeArrowheads="1"/>
            </p:cNvSpPr>
            <p:nvPr/>
          </p:nvSpPr>
          <p:spPr bwMode="auto">
            <a:xfrm>
              <a:off x="4032" y="2016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7" name="Text Box 37"/>
            <p:cNvSpPr txBox="1">
              <a:spLocks noChangeArrowheads="1"/>
            </p:cNvSpPr>
            <p:nvPr/>
          </p:nvSpPr>
          <p:spPr bwMode="auto">
            <a:xfrm>
              <a:off x="2449" y="1440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58" name="Text Box 38"/>
            <p:cNvSpPr txBox="1">
              <a:spLocks noChangeArrowheads="1"/>
            </p:cNvSpPr>
            <p:nvPr/>
          </p:nvSpPr>
          <p:spPr bwMode="auto">
            <a:xfrm>
              <a:off x="1728" y="144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59" name="Text Box 39"/>
            <p:cNvSpPr txBox="1">
              <a:spLocks noChangeArrowheads="1"/>
            </p:cNvSpPr>
            <p:nvPr/>
          </p:nvSpPr>
          <p:spPr bwMode="auto">
            <a:xfrm>
              <a:off x="3648" y="1968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60" name="Text Box 40"/>
            <p:cNvSpPr txBox="1">
              <a:spLocks noChangeArrowheads="1"/>
            </p:cNvSpPr>
            <p:nvPr/>
          </p:nvSpPr>
          <p:spPr bwMode="auto">
            <a:xfrm>
              <a:off x="2592" y="96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1" name="Text Box 41"/>
            <p:cNvSpPr txBox="1">
              <a:spLocks noChangeArrowheads="1"/>
            </p:cNvSpPr>
            <p:nvPr/>
          </p:nvSpPr>
          <p:spPr bwMode="auto">
            <a:xfrm>
              <a:off x="1344" y="1824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2" name="Text Box 42"/>
            <p:cNvSpPr txBox="1">
              <a:spLocks noChangeArrowheads="1"/>
            </p:cNvSpPr>
            <p:nvPr/>
          </p:nvSpPr>
          <p:spPr bwMode="auto">
            <a:xfrm>
              <a:off x="451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3" name="Text Box 43"/>
            <p:cNvSpPr txBox="1">
              <a:spLocks noChangeArrowheads="1"/>
            </p:cNvSpPr>
            <p:nvPr/>
          </p:nvSpPr>
          <p:spPr bwMode="auto">
            <a:xfrm>
              <a:off x="3600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7664" name="Text Box 44"/>
            <p:cNvSpPr txBox="1">
              <a:spLocks noChangeArrowheads="1"/>
            </p:cNvSpPr>
            <p:nvPr/>
          </p:nvSpPr>
          <p:spPr bwMode="auto">
            <a:xfrm>
              <a:off x="3024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5" name="Text Box 45"/>
            <p:cNvSpPr txBox="1">
              <a:spLocks noChangeArrowheads="1"/>
            </p:cNvSpPr>
            <p:nvPr/>
          </p:nvSpPr>
          <p:spPr bwMode="auto">
            <a:xfrm>
              <a:off x="235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6" name="Text Box 46"/>
            <p:cNvSpPr txBox="1">
              <a:spLocks noChangeArrowheads="1"/>
            </p:cNvSpPr>
            <p:nvPr/>
          </p:nvSpPr>
          <p:spPr bwMode="auto">
            <a:xfrm>
              <a:off x="2208" y="2640"/>
              <a:ext cx="28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15</a:t>
              </a:r>
            </a:p>
          </p:txBody>
        </p:sp>
        <p:sp>
          <p:nvSpPr>
            <p:cNvPr id="27667" name="Text Box 47"/>
            <p:cNvSpPr txBox="1">
              <a:spLocks noChangeArrowheads="1"/>
            </p:cNvSpPr>
            <p:nvPr/>
          </p:nvSpPr>
          <p:spPr bwMode="auto">
            <a:xfrm>
              <a:off x="1248" y="235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68" name="Text Box 48"/>
            <p:cNvSpPr txBox="1">
              <a:spLocks noChangeArrowheads="1"/>
            </p:cNvSpPr>
            <p:nvPr/>
          </p:nvSpPr>
          <p:spPr bwMode="auto">
            <a:xfrm>
              <a:off x="4080" y="124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9" name="Text Box 49"/>
            <p:cNvSpPr txBox="1">
              <a:spLocks noChangeArrowheads="1"/>
            </p:cNvSpPr>
            <p:nvPr/>
          </p:nvSpPr>
          <p:spPr bwMode="auto">
            <a:xfrm>
              <a:off x="4704" y="13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cxnSp>
          <p:nvCxnSpPr>
            <p:cNvPr id="27670" name="AutoShape 50"/>
            <p:cNvCxnSpPr>
              <a:cxnSpLocks noChangeShapeType="1"/>
              <a:stCxn id="27677" idx="6"/>
              <a:endCxn id="27683" idx="2"/>
            </p:cNvCxnSpPr>
            <p:nvPr/>
          </p:nvCxnSpPr>
          <p:spPr bwMode="auto">
            <a:xfrm flipV="1">
              <a:off x="2918" y="2707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27671" name="Text Box 51"/>
            <p:cNvSpPr txBox="1">
              <a:spLocks noChangeArrowheads="1"/>
            </p:cNvSpPr>
            <p:nvPr/>
          </p:nvSpPr>
          <p:spPr bwMode="auto">
            <a:xfrm>
              <a:off x="2929" y="1632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29289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Strategy: expand a cheapest node first: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Fringe is a priority queue (priority: cumulative cost)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</a:t>
            </a:r>
            <a:r>
              <a:rPr lang="en-US" sz="2400"/>
              <a:t>does UCS </a:t>
            </a:r>
            <a:r>
              <a:rPr lang="en-US" sz="2400" dirty="0"/>
              <a:t>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latin typeface="Times New Roman" pitchFamily="18" charset="0"/>
              </a:rPr>
              <a:t>C* </a:t>
            </a:r>
            <a:r>
              <a:rPr lang="en-US" sz="2000" dirty="0"/>
              <a:t>and arcs cost at least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latin typeface="Times New Roman" pitchFamily="18" charset="0"/>
              </a:rPr>
              <a:t>C*/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/>
          </a:p>
          <a:p>
            <a:pPr lvl="1"/>
            <a:r>
              <a:rPr lang="en-US" sz="2000" dirty="0"/>
              <a:t>Takes time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 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Assuming best solution has a finite cost and minimum arc cost is positive,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next lecture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C*/</a:t>
            </a:r>
            <a:r>
              <a:rPr lang="en-US" i="1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/>
              <a:t>  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8472494" y="4114800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Issues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3" y="1447801"/>
            <a:ext cx="64769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Remember: UCS explores increasing cost contours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We’ll fix that soon!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375780" y="489109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13839" y="5006979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10302880" y="4913315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0363200" y="5030791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9007479" y="454977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243320" y="1371602"/>
            <a:ext cx="2577080" cy="2244724"/>
            <a:chOff x="8023224" y="1412876"/>
            <a:chExt cx="3101976" cy="270192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auto">
            <a:xfrm>
              <a:off x="8516935" y="1412876"/>
              <a:ext cx="1616075" cy="2381251"/>
            </a:xfrm>
            <a:custGeom>
              <a:avLst/>
              <a:gdLst>
                <a:gd name="T0" fmla="*/ 2147483647 w 1018"/>
                <a:gd name="T1" fmla="*/ 2147483647 h 1500"/>
                <a:gd name="T2" fmla="*/ 2147483647 w 1018"/>
                <a:gd name="T3" fmla="*/ 2147483647 h 1500"/>
                <a:gd name="T4" fmla="*/ 2147483647 w 1018"/>
                <a:gd name="T5" fmla="*/ 2147483647 h 1500"/>
                <a:gd name="T6" fmla="*/ 2147483647 w 1018"/>
                <a:gd name="T7" fmla="*/ 2147483647 h 1500"/>
                <a:gd name="T8" fmla="*/ 2147483647 w 1018"/>
                <a:gd name="T9" fmla="*/ 2147483647 h 1500"/>
                <a:gd name="T10" fmla="*/ 2147483647 w 1018"/>
                <a:gd name="T11" fmla="*/ 2147483647 h 1500"/>
                <a:gd name="T12" fmla="*/ 2147483647 w 1018"/>
                <a:gd name="T13" fmla="*/ 2147483647 h 1500"/>
                <a:gd name="T14" fmla="*/ 2147483647 w 1018"/>
                <a:gd name="T15" fmla="*/ 2147483647 h 1500"/>
                <a:gd name="T16" fmla="*/ 2147483647 w 1018"/>
                <a:gd name="T17" fmla="*/ 2147483647 h 1500"/>
                <a:gd name="T18" fmla="*/ 0 w 1018"/>
                <a:gd name="T19" fmla="*/ 2147483647 h 1500"/>
                <a:gd name="T20" fmla="*/ 2147483647 w 1018"/>
                <a:gd name="T21" fmla="*/ 2147483647 h 1500"/>
                <a:gd name="T22" fmla="*/ 2147483647 w 1018"/>
                <a:gd name="T23" fmla="*/ 2147483647 h 15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8"/>
                <a:gd name="T37" fmla="*/ 0 h 1500"/>
                <a:gd name="T38" fmla="*/ 1018 w 1018"/>
                <a:gd name="T39" fmla="*/ 1500 h 15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8" h="1500">
                  <a:moveTo>
                    <a:pt x="636" y="164"/>
                  </a:moveTo>
                  <a:cubicBezTo>
                    <a:pt x="714" y="273"/>
                    <a:pt x="995" y="706"/>
                    <a:pt x="1018" y="842"/>
                  </a:cubicBezTo>
                  <a:cubicBezTo>
                    <a:pt x="963" y="845"/>
                    <a:pt x="797" y="942"/>
                    <a:pt x="772" y="978"/>
                  </a:cubicBezTo>
                  <a:cubicBezTo>
                    <a:pt x="771" y="1024"/>
                    <a:pt x="817" y="1372"/>
                    <a:pt x="691" y="1446"/>
                  </a:cubicBezTo>
                  <a:cubicBezTo>
                    <a:pt x="662" y="1493"/>
                    <a:pt x="626" y="1495"/>
                    <a:pt x="573" y="1500"/>
                  </a:cubicBezTo>
                  <a:cubicBezTo>
                    <a:pt x="531" y="1490"/>
                    <a:pt x="524" y="1490"/>
                    <a:pt x="492" y="1468"/>
                  </a:cubicBezTo>
                  <a:cubicBezTo>
                    <a:pt x="474" y="1442"/>
                    <a:pt x="433" y="1401"/>
                    <a:pt x="406" y="1382"/>
                  </a:cubicBezTo>
                  <a:cubicBezTo>
                    <a:pt x="370" y="1332"/>
                    <a:pt x="390" y="1355"/>
                    <a:pt x="347" y="1312"/>
                  </a:cubicBezTo>
                  <a:cubicBezTo>
                    <a:pt x="276" y="1241"/>
                    <a:pt x="350" y="1294"/>
                    <a:pt x="304" y="1263"/>
                  </a:cubicBezTo>
                  <a:cubicBezTo>
                    <a:pt x="236" y="1164"/>
                    <a:pt x="115" y="1184"/>
                    <a:pt x="0" y="1181"/>
                  </a:cubicBezTo>
                  <a:cubicBezTo>
                    <a:pt x="46" y="1005"/>
                    <a:pt x="460" y="338"/>
                    <a:pt x="566" y="169"/>
                  </a:cubicBezTo>
                  <a:cubicBezTo>
                    <a:pt x="672" y="0"/>
                    <a:pt x="622" y="165"/>
                    <a:pt x="636" y="164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8023224" y="1560515"/>
              <a:ext cx="2927351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5" name="Oval 11"/>
            <p:cNvSpPr>
              <a:spLocks noChangeArrowheads="1"/>
            </p:cNvSpPr>
            <p:nvPr/>
          </p:nvSpPr>
          <p:spPr bwMode="auto">
            <a:xfrm>
              <a:off x="9145585" y="191611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9621837" y="1906589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9275761" y="1766891"/>
              <a:ext cx="274639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9869485" y="2955927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9390061" y="3511550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2" name="Oval 18"/>
            <p:cNvSpPr>
              <a:spLocks noChangeArrowheads="1"/>
            </p:cNvSpPr>
            <p:nvPr/>
          </p:nvSpPr>
          <p:spPr bwMode="auto">
            <a:xfrm>
              <a:off x="9377361" y="1490665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8805861" y="2395539"/>
              <a:ext cx="1181100" cy="557212"/>
            </a:xfrm>
            <a:custGeom>
              <a:avLst/>
              <a:gdLst>
                <a:gd name="T0" fmla="*/ 2147483647 w 744"/>
                <a:gd name="T1" fmla="*/ 0 h 351"/>
                <a:gd name="T2" fmla="*/ 2147483647 w 744"/>
                <a:gd name="T3" fmla="*/ 2147483647 h 351"/>
                <a:gd name="T4" fmla="*/ 2147483647 w 744"/>
                <a:gd name="T5" fmla="*/ 2147483647 h 351"/>
                <a:gd name="T6" fmla="*/ 2147483647 w 744"/>
                <a:gd name="T7" fmla="*/ 2147483647 h 351"/>
                <a:gd name="T8" fmla="*/ 0 w 744"/>
                <a:gd name="T9" fmla="*/ 214748364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351"/>
                <a:gd name="T17" fmla="*/ 744 w 744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351">
                  <a:moveTo>
                    <a:pt x="744" y="0"/>
                  </a:moveTo>
                  <a:cubicBezTo>
                    <a:pt x="672" y="25"/>
                    <a:pt x="600" y="51"/>
                    <a:pt x="547" y="105"/>
                  </a:cubicBezTo>
                  <a:cubicBezTo>
                    <a:pt x="494" y="159"/>
                    <a:pt x="485" y="295"/>
                    <a:pt x="428" y="323"/>
                  </a:cubicBezTo>
                  <a:cubicBezTo>
                    <a:pt x="371" y="351"/>
                    <a:pt x="274" y="293"/>
                    <a:pt x="203" y="274"/>
                  </a:cubicBezTo>
                  <a:cubicBezTo>
                    <a:pt x="132" y="255"/>
                    <a:pt x="66" y="233"/>
                    <a:pt x="0" y="2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9061449" y="2127251"/>
              <a:ext cx="747712" cy="293688"/>
            </a:xfrm>
            <a:custGeom>
              <a:avLst/>
              <a:gdLst>
                <a:gd name="T0" fmla="*/ 2147483647 w 471"/>
                <a:gd name="T1" fmla="*/ 0 h 185"/>
                <a:gd name="T2" fmla="*/ 2147483647 w 471"/>
                <a:gd name="T3" fmla="*/ 2147483647 h 185"/>
                <a:gd name="T4" fmla="*/ 0 w 471"/>
                <a:gd name="T5" fmla="*/ 2147483647 h 185"/>
                <a:gd name="T6" fmla="*/ 0 60000 65536"/>
                <a:gd name="T7" fmla="*/ 0 60000 65536"/>
                <a:gd name="T8" fmla="*/ 0 60000 65536"/>
                <a:gd name="T9" fmla="*/ 0 w 471"/>
                <a:gd name="T10" fmla="*/ 0 h 185"/>
                <a:gd name="T11" fmla="*/ 471 w 471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185">
                  <a:moveTo>
                    <a:pt x="471" y="0"/>
                  </a:moveTo>
                  <a:cubicBezTo>
                    <a:pt x="394" y="76"/>
                    <a:pt x="317" y="153"/>
                    <a:pt x="239" y="169"/>
                  </a:cubicBezTo>
                  <a:cubicBezTo>
                    <a:pt x="161" y="185"/>
                    <a:pt x="80" y="142"/>
                    <a:pt x="0" y="9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0299700" y="2495551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3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10172700" y="2100263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2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9972673" y="1722440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50" grpId="0" animBg="1"/>
      <p:bldP spid="31751" grpId="0"/>
      <p:bldP spid="31752" grpId="0" animBg="1"/>
      <p:bldP spid="31753" grpId="0"/>
      <p:bldP spid="3176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Empty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0286" y="1143001"/>
            <a:ext cx="6351429" cy="53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DFS, BFS,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DFS, BFS, or UCS? (part 3)</a:t>
            </a:r>
          </a:p>
        </p:txBody>
      </p:sp>
      <p:pic>
        <p:nvPicPr>
          <p:cNvPr id="2" name="MazeShallowDeep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2" y="1143001"/>
            <a:ext cx="72157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Optimal</a:t>
            </a:r>
          </a:p>
        </p:txBody>
      </p:sp>
      <p:pic>
        <p:nvPicPr>
          <p:cNvPr id="3" name="Lecture2-demo1-v2.wmv">
            <a:hlinkClick r:id="" action="ppaction://media"/>
            <a:extLst>
              <a:ext uri="{FF2B5EF4-FFF2-40B4-BE49-F238E27FC236}">
                <a16:creationId xmlns:a16="http://schemas.microsoft.com/office/drawing/2014/main" id="{A1CF8B9B-CF00-FD7D-FE2E-C05151BA4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19200"/>
            <a:ext cx="982726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(i.e.,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603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400" y="1524000"/>
            <a:ext cx="4699000" cy="4729164"/>
          </a:xfrm>
        </p:spPr>
        <p:txBody>
          <a:bodyPr/>
          <a:lstStyle/>
          <a:p>
            <a:r>
              <a:rPr lang="en-US" dirty="0"/>
              <a:t>Search operates over models of the world</a:t>
            </a:r>
          </a:p>
          <a:p>
            <a:pPr lvl="1"/>
            <a:r>
              <a:rPr lang="en-US" dirty="0"/>
              <a:t>The agent doesn’t actually try all the plans out in the real world!</a:t>
            </a:r>
          </a:p>
          <a:p>
            <a:pPr lvl="1"/>
            <a:r>
              <a:rPr lang="en-US" dirty="0"/>
              <a:t>Planning is all “in simulation”</a:t>
            </a:r>
          </a:p>
          <a:p>
            <a:pPr lvl="1"/>
            <a:r>
              <a:rPr lang="en-US" dirty="0"/>
              <a:t>Your search is only as good as your models…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391" y="1532614"/>
            <a:ext cx="6552150" cy="4554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Odd </a:t>
            </a:r>
          </a:p>
        </p:txBody>
      </p:sp>
      <p:pic>
        <p:nvPicPr>
          <p:cNvPr id="4" name="Lecture2-demo2-v2.wmv">
            <a:hlinkClick r:id="" action="ppaction://media"/>
            <a:extLst>
              <a:ext uri="{FF2B5EF4-FFF2-40B4-BE49-F238E27FC236}">
                <a16:creationId xmlns:a16="http://schemas.microsoft.com/office/drawing/2014/main" id="{B0AD353C-2A23-1266-AB95-DA196C0E7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143000"/>
            <a:ext cx="9677400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Planning Agents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5943599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Planning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Ask “what if”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Decisions based on (hypothesized) consequences of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have a model of how the world evolves in response to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formulate a goal (test)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WOULD BE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Optimal vs. complete planning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Planning vs. </a:t>
            </a:r>
            <a:r>
              <a:rPr lang="en-US" sz="2400" dirty="0" err="1"/>
              <a:t>replanning</a:t>
            </a:r>
            <a:endParaRPr lang="en-US" sz="20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899276" y="4135444"/>
          <a:ext cx="4595813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95258" imgH="1623201" progId="MSPhotoEd.3">
                  <p:embed/>
                </p:oleObj>
              </mc:Choice>
              <mc:Fallback>
                <p:oleObj name="Photo Editor Photo" r:id="rId2" imgW="4595258" imgH="162320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6" y="4135444"/>
                        <a:ext cx="4595813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926266" y="1797049"/>
          <a:ext cx="4579937" cy="16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580017" imgH="1607619" progId="MSPhotoEd.3">
                  <p:embed/>
                </p:oleObj>
              </mc:Choice>
              <mc:Fallback>
                <p:oleObj name="Photo Editor Photo" r:id="rId4" imgW="4580017" imgH="160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797049"/>
                        <a:ext cx="4579937" cy="1608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043" y="1747400"/>
            <a:ext cx="5262855" cy="4119999"/>
          </a:xfrm>
          <a:prstGeom prst="rect">
            <a:avLst/>
          </a:prstGeom>
          <a:noFill/>
          <a:ln w="3810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Replanning</a:t>
            </a:r>
          </a:p>
        </p:txBody>
      </p:sp>
      <p:pic>
        <p:nvPicPr>
          <p:cNvPr id="4" name="Lecture2-demo3-plan-fast-v2.wmv">
            <a:hlinkClick r:id="" action="ppaction://media"/>
            <a:extLst>
              <a:ext uri="{FF2B5EF4-FFF2-40B4-BE49-F238E27FC236}">
                <a16:creationId xmlns:a16="http://schemas.microsoft.com/office/drawing/2014/main" id="{136E72D6-ECE2-1F3B-872B-12BA4D35CB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444" y="1100766"/>
            <a:ext cx="10171113" cy="57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Mastermind</a:t>
            </a:r>
          </a:p>
        </p:txBody>
      </p:sp>
      <p:pic>
        <p:nvPicPr>
          <p:cNvPr id="3" name="Lecture2-demo4b-plan-slow-v2.wmv">
            <a:hlinkClick r:id="" action="ppaction://media"/>
            <a:extLst>
              <a:ext uri="{FF2B5EF4-FFF2-40B4-BE49-F238E27FC236}">
                <a16:creationId xmlns:a16="http://schemas.microsoft.com/office/drawing/2014/main" id="{BFE3E7DA-6079-E4F2-FA53-463156EAD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" y="11430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37594</TotalTime>
  <Words>2158</Words>
  <Application>Microsoft Macintosh PowerPoint</Application>
  <PresentationFormat>Widescreen</PresentationFormat>
  <Paragraphs>601</Paragraphs>
  <Slides>51</Slides>
  <Notes>12</Notes>
  <HiddenSlides>0</HiddenSlides>
  <MMClips>10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Times New Roman</vt:lpstr>
      <vt:lpstr>Wingdings</vt:lpstr>
      <vt:lpstr>dan-berkeley-nlp-v1</vt:lpstr>
      <vt:lpstr>Photo Editor Photo</vt:lpstr>
      <vt:lpstr>CS 580: Introduction to Artificial Intelligence </vt:lpstr>
      <vt:lpstr>Today</vt:lpstr>
      <vt:lpstr>Agents that Plan</vt:lpstr>
      <vt:lpstr>Reflex Agents</vt:lpstr>
      <vt:lpstr>Video of Demo Reflex Optimal</vt:lpstr>
      <vt:lpstr>Video of Demo Reflex Odd </vt:lpstr>
      <vt:lpstr>Planning Agents</vt:lpstr>
      <vt:lpstr>Video of Demo Replanning</vt:lpstr>
      <vt:lpstr>Video of Demo Mastermind</vt:lpstr>
      <vt:lpstr>Search Problems</vt:lpstr>
      <vt:lpstr>Search Problems</vt:lpstr>
      <vt:lpstr>Search Problems Are Models</vt:lpstr>
      <vt:lpstr>Example: Traveling in Romania</vt:lpstr>
      <vt:lpstr>What’s in a State Space?</vt:lpstr>
      <vt:lpstr>State Space Sizes?</vt:lpstr>
      <vt:lpstr>Quiz: Safe Passage</vt:lpstr>
      <vt:lpstr>State Space Graphs and Search Trees</vt:lpstr>
      <vt:lpstr>State Space Graphs</vt:lpstr>
      <vt:lpstr>State Space Graphs</vt:lpstr>
      <vt:lpstr>Search Trees</vt:lpstr>
      <vt:lpstr>State Space Graphs vs. Search Trees</vt:lpstr>
      <vt:lpstr>Quiz: State Space Graphs vs. Search Trees</vt:lpstr>
      <vt:lpstr>Tree Search</vt:lpstr>
      <vt:lpstr>Search Example: Romania</vt:lpstr>
      <vt:lpstr>Searching with a Search Tree</vt:lpstr>
      <vt:lpstr>General Tree Search</vt:lpstr>
      <vt:lpstr>Example: Tree 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Quiz: DFS vs BFS</vt:lpstr>
      <vt:lpstr>Quiz: DFS vs BFS</vt:lpstr>
      <vt:lpstr>Video of Demo Maze Water DFS/BFS (part 1)</vt:lpstr>
      <vt:lpstr>Video of Demo Maze Water DFS/BFS (part 2)</vt:lpstr>
      <vt:lpstr>Iterative Deepening</vt:lpstr>
      <vt:lpstr>Cost-Sensitive Search</vt:lpstr>
      <vt:lpstr>Uniform Cost Search</vt:lpstr>
      <vt:lpstr>Uniform Cost Search</vt:lpstr>
      <vt:lpstr>Uniform Cost Search (UCS) Properties</vt:lpstr>
      <vt:lpstr>Uniform Cost Issues</vt:lpstr>
      <vt:lpstr>Video of Demo Empty UCS</vt:lpstr>
      <vt:lpstr>Video of Demo Maze with Deep/Shallow Water --- DFS, BFS, or UCS? (part 1)</vt:lpstr>
      <vt:lpstr>Video of Demo Maze with Deep/Shallow Water --- DFS, BFS, or UCS? (part 2)</vt:lpstr>
      <vt:lpstr>Video of Demo Maze with Deep/Shallow Water --- DFS, BFS, or UCS? (part 3)</vt:lpstr>
      <vt:lpstr>The One Queue</vt:lpstr>
      <vt:lpstr>Search and Models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2008</cp:revision>
  <cp:lastPrinted>2014-01-23T07:59:40Z</cp:lastPrinted>
  <dcterms:created xsi:type="dcterms:W3CDTF">2004-08-27T04:16:05Z</dcterms:created>
  <dcterms:modified xsi:type="dcterms:W3CDTF">2022-08-31T17:26:03Z</dcterms:modified>
</cp:coreProperties>
</file>