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46"/>
  </p:notesMasterIdLst>
  <p:handoutMasterIdLst>
    <p:handoutMasterId r:id="rId47"/>
  </p:handoutMasterIdLst>
  <p:sldIdLst>
    <p:sldId id="469" r:id="rId2"/>
    <p:sldId id="470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482" r:id="rId16"/>
    <p:sldId id="483" r:id="rId17"/>
    <p:sldId id="438" r:id="rId18"/>
    <p:sldId id="386" r:id="rId19"/>
    <p:sldId id="471" r:id="rId20"/>
    <p:sldId id="479" r:id="rId21"/>
    <p:sldId id="484" r:id="rId22"/>
    <p:sldId id="472" r:id="rId23"/>
    <p:sldId id="473" r:id="rId24"/>
    <p:sldId id="474" r:id="rId25"/>
    <p:sldId id="475" r:id="rId26"/>
    <p:sldId id="391" r:id="rId27"/>
    <p:sldId id="393" r:id="rId28"/>
    <p:sldId id="356" r:id="rId29"/>
    <p:sldId id="357" r:id="rId30"/>
    <p:sldId id="358" r:id="rId31"/>
    <p:sldId id="359" r:id="rId32"/>
    <p:sldId id="360" r:id="rId33"/>
    <p:sldId id="361" r:id="rId34"/>
    <p:sldId id="480" r:id="rId35"/>
    <p:sldId id="433" r:id="rId36"/>
    <p:sldId id="364" r:id="rId37"/>
    <p:sldId id="434" r:id="rId38"/>
    <p:sldId id="366" r:id="rId39"/>
    <p:sldId id="413" r:id="rId40"/>
    <p:sldId id="435" r:id="rId41"/>
    <p:sldId id="477" r:id="rId42"/>
    <p:sldId id="485" r:id="rId43"/>
    <p:sldId id="486" r:id="rId44"/>
    <p:sldId id="481" r:id="rId45"/>
  </p:sldIdLst>
  <p:sldSz cx="12192000" cy="6858000"/>
  <p:notesSz cx="7315200" cy="9601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EC48F-15FD-4D4B-91FC-41C43F6156A4}" v="4" dt="2022-10-26T22:56:37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7" autoAdjust="0"/>
    <p:restoredTop sz="84489" autoAdjust="0"/>
  </p:normalViewPr>
  <p:slideViewPr>
    <p:cSldViewPr>
      <p:cViewPr varScale="1">
        <p:scale>
          <a:sx n="173" d="100"/>
          <a:sy n="173" d="100"/>
        </p:scale>
        <p:origin x="26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E27EC48F-15FD-4D4B-91FC-41C43F6156A4}"/>
    <pc:docChg chg="undo custSel addSld delSld modSld">
      <pc:chgData name="Xuesu Xiao" userId="2da2dc19-76a6-42ca-a03e-a5becae5e7dc" providerId="ADAL" clId="{E27EC48F-15FD-4D4B-91FC-41C43F6156A4}" dt="2022-10-26T22:56:51.799" v="495" actId="478"/>
      <pc:docMkLst>
        <pc:docMk/>
      </pc:docMkLst>
      <pc:sldChg chg="delSp mod">
        <pc:chgData name="Xuesu Xiao" userId="2da2dc19-76a6-42ca-a03e-a5becae5e7dc" providerId="ADAL" clId="{E27EC48F-15FD-4D4B-91FC-41C43F6156A4}" dt="2022-10-26T22:13:57.786" v="0" actId="478"/>
        <pc:sldMkLst>
          <pc:docMk/>
          <pc:sldMk cId="2235025596" sldId="485"/>
        </pc:sldMkLst>
        <pc:spChg chg="del">
          <ac:chgData name="Xuesu Xiao" userId="2da2dc19-76a6-42ca-a03e-a5becae5e7dc" providerId="ADAL" clId="{E27EC48F-15FD-4D4B-91FC-41C43F6156A4}" dt="2022-10-26T22:13:57.786" v="0" actId="478"/>
          <ac:spMkLst>
            <pc:docMk/>
            <pc:sldMk cId="2235025596" sldId="485"/>
            <ac:spMk id="6" creationId="{00000000-0000-0000-0000-000000000000}"/>
          </ac:spMkLst>
        </pc:spChg>
      </pc:sldChg>
      <pc:sldChg chg="delSp modSp new mod modAnim">
        <pc:chgData name="Xuesu Xiao" userId="2da2dc19-76a6-42ca-a03e-a5becae5e7dc" providerId="ADAL" clId="{E27EC48F-15FD-4D4B-91FC-41C43F6156A4}" dt="2022-10-26T22:56:51.799" v="495" actId="478"/>
        <pc:sldMkLst>
          <pc:docMk/>
          <pc:sldMk cId="708562733" sldId="499"/>
        </pc:sldMkLst>
        <pc:spChg chg="mod">
          <ac:chgData name="Xuesu Xiao" userId="2da2dc19-76a6-42ca-a03e-a5becae5e7dc" providerId="ADAL" clId="{E27EC48F-15FD-4D4B-91FC-41C43F6156A4}" dt="2022-10-26T22:52:52.155" v="16" actId="20577"/>
          <ac:spMkLst>
            <pc:docMk/>
            <pc:sldMk cId="708562733" sldId="499"/>
            <ac:spMk id="2" creationId="{721D0E12-6163-317E-458E-AE4B1182BEBF}"/>
          </ac:spMkLst>
        </pc:spChg>
        <pc:spChg chg="mod">
          <ac:chgData name="Xuesu Xiao" userId="2da2dc19-76a6-42ca-a03e-a5becae5e7dc" providerId="ADAL" clId="{E27EC48F-15FD-4D4B-91FC-41C43F6156A4}" dt="2022-10-26T22:55:40.165" v="488" actId="20577"/>
          <ac:spMkLst>
            <pc:docMk/>
            <pc:sldMk cId="708562733" sldId="499"/>
            <ac:spMk id="3" creationId="{B9C04359-1558-B2CE-BD4A-354C329A58C8}"/>
          </ac:spMkLst>
        </pc:spChg>
        <pc:spChg chg="del">
          <ac:chgData name="Xuesu Xiao" userId="2da2dc19-76a6-42ca-a03e-a5becae5e7dc" providerId="ADAL" clId="{E27EC48F-15FD-4D4B-91FC-41C43F6156A4}" dt="2022-10-26T22:56:51.799" v="495" actId="478"/>
          <ac:spMkLst>
            <pc:docMk/>
            <pc:sldMk cId="708562733" sldId="499"/>
            <ac:spMk id="4" creationId="{5FAB1513-82CF-067F-8AB9-90F41180B295}"/>
          </ac:spMkLst>
        </pc:spChg>
      </pc:sldChg>
      <pc:sldChg chg="del">
        <pc:chgData name="Xuesu Xiao" userId="2da2dc19-76a6-42ca-a03e-a5becae5e7dc" providerId="ADAL" clId="{E27EC48F-15FD-4D4B-91FC-41C43F6156A4}" dt="2022-10-26T22:29:19.661" v="1" actId="2696"/>
        <pc:sldMkLst>
          <pc:docMk/>
          <pc:sldMk cId="2615158185" sldId="499"/>
        </pc:sldMkLst>
      </pc:sldChg>
      <pc:sldChg chg="del">
        <pc:chgData name="Xuesu Xiao" userId="2da2dc19-76a6-42ca-a03e-a5becae5e7dc" providerId="ADAL" clId="{E27EC48F-15FD-4D4B-91FC-41C43F6156A4}" dt="2022-10-26T22:29:20.504" v="2" actId="2696"/>
        <pc:sldMkLst>
          <pc:docMk/>
          <pc:sldMk cId="611589838" sldId="500"/>
        </pc:sldMkLst>
      </pc:sldChg>
      <pc:sldChg chg="new del">
        <pc:chgData name="Xuesu Xiao" userId="2da2dc19-76a6-42ca-a03e-a5becae5e7dc" providerId="ADAL" clId="{E27EC48F-15FD-4D4B-91FC-41C43F6156A4}" dt="2022-10-26T22:56:47.950" v="494" actId="680"/>
        <pc:sldMkLst>
          <pc:docMk/>
          <pc:sldMk cId="2787570987" sldId="5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29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30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31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32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33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3683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23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24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27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28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65.png"/><Relationship Id="rId17" Type="http://schemas.openxmlformats.org/officeDocument/2006/relationships/image" Target="../media/image50.png"/><Relationship Id="rId2" Type="http://schemas.openxmlformats.org/officeDocument/2006/relationships/tags" Target="../tags/tag27.xml"/><Relationship Id="rId16" Type="http://schemas.openxmlformats.org/officeDocument/2006/relationships/image" Target="../media/image4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64.png"/><Relationship Id="rId5" Type="http://schemas.openxmlformats.org/officeDocument/2006/relationships/tags" Target="../tags/tag30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tags" Target="../tags/tag29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50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9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39.xml"/><Relationship Id="rId10" Type="http://schemas.openxmlformats.org/officeDocument/2006/relationships/image" Target="../media/image93.png"/><Relationship Id="rId4" Type="http://schemas.openxmlformats.org/officeDocument/2006/relationships/tags" Target="../tags/tag38.xml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8.png"/><Relationship Id="rId3" Type="http://schemas.openxmlformats.org/officeDocument/2006/relationships/tags" Target="../tags/tag15.xml"/><Relationship Id="rId21" Type="http://schemas.openxmlformats.org/officeDocument/2006/relationships/image" Target="../media/image31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7.png"/><Relationship Id="rId2" Type="http://schemas.openxmlformats.org/officeDocument/2006/relationships/tags" Target="../tags/tag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tags" Target="../tags/tag22.xml"/><Relationship Id="rId19" Type="http://schemas.openxmlformats.org/officeDocument/2006/relationships/image" Target="../media/image29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4D648B75-0549-8E47-3599-9D2AC9EA9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23718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Basic Dynamics</a:t>
            </a:r>
          </a:p>
        </p:txBody>
      </p:sp>
      <p:pic>
        <p:nvPicPr>
          <p:cNvPr id="5" name="Ghostbusters -- Basic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59" y="1143000"/>
            <a:ext cx="8412482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Circular Dynamics</a:t>
            </a:r>
          </a:p>
        </p:txBody>
      </p:sp>
      <p:pic>
        <p:nvPicPr>
          <p:cNvPr id="3" name="Ghostbusters -- Circular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Whirlpool Dynamics</a:t>
            </a:r>
          </a:p>
        </p:txBody>
      </p:sp>
      <p:pic>
        <p:nvPicPr>
          <p:cNvPr id="3" name="Ghostbusters -- Whirlpool (Center)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67400" y="1600201"/>
            <a:ext cx="601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Stationary distribution: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with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stationary distribution </a:t>
            </a:r>
            <a:r>
              <a:rPr lang="en-US" sz="2400" dirty="0">
                <a:solidFill>
                  <a:srgbClr val="CC0000"/>
                </a:solidFill>
              </a:rPr>
              <a:t>  </a:t>
            </a:r>
            <a:r>
              <a:rPr lang="en-US" sz="2400" baseline="-25000" dirty="0">
                <a:solidFill>
                  <a:srgbClr val="CC0000"/>
                </a:solidFill>
                <a:latin typeface="cmsy10" pitchFamily="34" charset="0"/>
                <a:ea typeface="ＭＳ Ｐゴシック" pitchFamily="34" charset="-128"/>
              </a:rPr>
              <a:t>        </a:t>
            </a:r>
            <a:r>
              <a:rPr lang="en-US" sz="2400" dirty="0">
                <a:ea typeface="ＭＳ Ｐゴシック" pitchFamily="34" charset="-128"/>
              </a:rPr>
              <a:t>of the chain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It satisfies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2" y="4051096"/>
            <a:ext cx="10971607" cy="2806902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Stationary Distributions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1"/>
            <a:ext cx="5715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For most chains: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Influence of the initial distribution gets less and less over time.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in is independent of the initial distribution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57600"/>
            <a:ext cx="5019304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2476500"/>
            <a:ext cx="451669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Stationary Distributions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at time t = infinity?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1" y="1143000"/>
            <a:ext cx="3982967" cy="24383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20574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23241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9448800" y="39624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7016259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4800600" cy="70233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971800" cy="69520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19800"/>
            <a:ext cx="3270417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5486400"/>
            <a:ext cx="2216150" cy="8034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041392" y="56388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79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2513248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1" y="1295400"/>
            <a:ext cx="6073778" cy="51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8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(no beliefs)</a:t>
            </a:r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45659"/>
              </p:ext>
            </p:extLst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19275"/>
              </p:ext>
            </p:extLst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120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uniform</a:t>
            </a:r>
          </a:p>
          <a:p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P(X|X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= usually move clockwise, but sometimes move in a random direction or stay in place</a:t>
            </a:r>
          </a:p>
          <a:p>
            <a:endParaRPr lang="en-US" altLang="ja-JP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R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ij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|X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same sensor model as before:</a:t>
            </a:r>
            <a:br>
              <a:rPr lang="en-US" sz="2000" dirty="0"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red means close, green means far away.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9732962" y="1524000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10113962" y="3124200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656762" y="5486400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9732962" y="3810000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9431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22098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0287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15763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0287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12954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28575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34051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24907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37719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4319588" y="51435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9431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28575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37719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31242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40386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0494962" y="4114800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10418762" y="4038600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8144" cy="219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057400" cy="18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– Circular Dynamics -- HMM</a:t>
            </a:r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56" y="1143000"/>
            <a:ext cx="8320088" cy="52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Joint Distribution of an HMM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19400"/>
            <a:ext cx="11353800" cy="3657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More generally: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81534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7" name="AutoShape 5"/>
          <p:cNvCxnSpPr>
            <a:cxnSpLocks noChangeShapeType="1"/>
            <a:stCxn id="16" idx="4"/>
            <a:endCxn id="32" idx="0"/>
          </p:cNvCxnSpPr>
          <p:nvPr/>
        </p:nvCxnSpPr>
        <p:spPr bwMode="auto">
          <a:xfrm>
            <a:off x="84201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48006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19" name="AutoShape 7"/>
          <p:cNvCxnSpPr>
            <a:cxnSpLocks noChangeShapeType="1"/>
            <a:stCxn id="18" idx="4"/>
            <a:endCxn id="29" idx="0"/>
          </p:cNvCxnSpPr>
          <p:nvPr/>
        </p:nvCxnSpPr>
        <p:spPr bwMode="auto">
          <a:xfrm>
            <a:off x="50673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8862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1" name="AutoShape 9"/>
          <p:cNvCxnSpPr>
            <a:cxnSpLocks noChangeShapeType="1"/>
            <a:stCxn id="22" idx="6"/>
            <a:endCxn id="18" idx="2"/>
          </p:cNvCxnSpPr>
          <p:nvPr/>
        </p:nvCxnSpPr>
        <p:spPr bwMode="auto">
          <a:xfrm>
            <a:off x="44338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8862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3" name="AutoShape 11"/>
          <p:cNvCxnSpPr>
            <a:cxnSpLocks noChangeShapeType="1"/>
            <a:stCxn id="22" idx="4"/>
            <a:endCxn id="20" idx="0"/>
          </p:cNvCxnSpPr>
          <p:nvPr/>
        </p:nvCxnSpPr>
        <p:spPr bwMode="auto">
          <a:xfrm>
            <a:off x="41529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57150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26" name="AutoShape 14"/>
          <p:cNvCxnSpPr>
            <a:cxnSpLocks noChangeShapeType="1"/>
            <a:stCxn id="18" idx="6"/>
            <a:endCxn id="24" idx="2"/>
          </p:cNvCxnSpPr>
          <p:nvPr/>
        </p:nvCxnSpPr>
        <p:spPr bwMode="auto">
          <a:xfrm>
            <a:off x="53482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AutoShape 16"/>
          <p:cNvCxnSpPr>
            <a:cxnSpLocks noChangeShapeType="1"/>
          </p:cNvCxnSpPr>
          <p:nvPr/>
        </p:nvCxnSpPr>
        <p:spPr bwMode="auto">
          <a:xfrm>
            <a:off x="6248400" y="14097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8006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57150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81534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3" name="AutoShape 21"/>
          <p:cNvCxnSpPr>
            <a:cxnSpLocks noChangeShapeType="1"/>
            <a:stCxn id="24" idx="4"/>
            <a:endCxn id="30" idx="0"/>
          </p:cNvCxnSpPr>
          <p:nvPr/>
        </p:nvCxnSpPr>
        <p:spPr bwMode="auto">
          <a:xfrm>
            <a:off x="59817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1125200" cy="3109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859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11734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gives us the expression posited on the previous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4361"/>
            <a:ext cx="2781300" cy="26023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10591800" cy="8161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099"/>
            <a:ext cx="11125200" cy="31090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8" name="AutoShape 7"/>
            <p:cNvCxnSpPr>
              <a:cxnSpLocks noChangeShapeType="1"/>
              <a:stCxn id="37" idx="4"/>
              <a:endCxn id="4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0" name="AutoShape 9"/>
            <p:cNvCxnSpPr>
              <a:cxnSpLocks noChangeShapeType="1"/>
              <a:stCxn id="41" idx="6"/>
              <a:endCxn id="3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2" name="AutoShape 11"/>
            <p:cNvCxnSpPr>
              <a:cxnSpLocks noChangeShapeType="1"/>
              <a:stCxn id="41" idx="4"/>
              <a:endCxn id="3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4"/>
            <p:cNvCxnSpPr>
              <a:cxnSpLocks noChangeShapeType="1"/>
              <a:stCxn id="37" idx="6"/>
              <a:endCxn id="4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8" name="AutoShape 21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121"/>
            <a:ext cx="12192000" cy="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158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 for all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 independent of all past states and all past evidence given the previous state, i.e.: 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Evidence is independent of all past states and all past evidence given the current state, i.e.: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  gives us the expression posited on the earlier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527300" cy="271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240"/>
            <a:ext cx="11201400" cy="764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6618073" cy="3744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1" idx="4"/>
              <a:endCxn id="30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4" name="AutoShape 9"/>
            <p:cNvCxnSpPr>
              <a:cxnSpLocks noChangeShapeType="1"/>
              <a:stCxn id="25" idx="6"/>
              <a:endCxn id="21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6" name="AutoShape 11"/>
            <p:cNvCxnSpPr>
              <a:cxnSpLocks noChangeShapeType="1"/>
              <a:stCxn id="25" idx="4"/>
              <a:endCxn id="23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14"/>
            <p:cNvCxnSpPr>
              <a:cxnSpLocks noChangeShapeType="1"/>
              <a:stCxn id="21" idx="6"/>
              <a:endCxn id="27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2" name="AutoShape 21"/>
            <p:cNvCxnSpPr>
              <a:cxnSpLocks noChangeShapeType="1"/>
              <a:stCxn id="27" idx="4"/>
              <a:endCxn id="31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9" y="4972050"/>
            <a:ext cx="6945531" cy="3619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2924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Implied Conditional Independencies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04419"/>
            <a:ext cx="11963400" cy="30019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Many implied conditional independencies, e.g.,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0" y="1219200"/>
            <a:ext cx="3324225" cy="1600200"/>
            <a:chOff x="4752975" y="1219200"/>
            <a:chExt cx="3324225" cy="16002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8" name="AutoShape 7"/>
            <p:cNvCxnSpPr>
              <a:cxnSpLocks noChangeShapeType="1"/>
              <a:stCxn id="17" idx="4"/>
              <a:endCxn id="2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0" name="AutoShape 9"/>
            <p:cNvCxnSpPr>
              <a:cxnSpLocks noChangeShapeType="1"/>
              <a:stCxn id="21" idx="6"/>
              <a:endCxn id="1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2" name="AutoShape 11"/>
            <p:cNvCxnSpPr>
              <a:cxnSpLocks noChangeShapeType="1"/>
              <a:stCxn id="21" idx="4"/>
              <a:endCxn id="1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4" name="AutoShape 14"/>
            <p:cNvCxnSpPr>
              <a:cxnSpLocks noChangeShapeType="1"/>
              <a:stCxn id="17" idx="6"/>
              <a:endCxn id="2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21"/>
            <p:cNvCxnSpPr>
              <a:cxnSpLocks noChangeShapeType="1"/>
              <a:stCxn id="23" idx="4"/>
              <a:endCxn id="2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09269"/>
            <a:ext cx="4713073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1"/>
            <a:ext cx="103378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positions on a map (continuous)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2A8551A-C545-7DBF-C931-3E2FE4A80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5767388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kern="0">
                <a:latin typeface="Calibri"/>
                <a:ea typeface="ＭＳ Ｐゴシック" pitchFamily="34" charset="-128"/>
                <a:cs typeface="Calibri"/>
              </a:rPr>
              <a:t>t=2</a:t>
            </a:r>
            <a:endParaRPr lang="en-US" kern="0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Reasoning over Time or Space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Often, we want to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reason about a sequence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observations</a:t>
            </a:r>
          </a:p>
          <a:p>
            <a:pPr lvl="4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Speech recognition</a:t>
            </a:r>
          </a:p>
          <a:p>
            <a:pPr lvl="4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Robot localization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Medical monitoring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Need to introduce time (or space) into our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100" y="7010400"/>
            <a:ext cx="26289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2.5E-6 -0.36667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84211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78916" imgH="2598645" progId="MSPhotoEd.3">
                  <p:embed/>
                </p:oleObj>
              </mc:Choice>
              <mc:Fallback>
                <p:oleObj name="Photo Editor Photo" r:id="rId3" imgW="3878916" imgH="2598645" progId="MSPhotoEd.3">
                  <p:embed/>
                  <p:pic>
                    <p:nvPicPr>
                      <p:cNvPr id="645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6357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3894157" imgH="2644369" progId="MSPhotoEd.3">
                  <p:embed/>
                </p:oleObj>
              </mc:Choice>
              <mc:Fallback>
                <p:oleObj name="Photo Editor Photo" r:id="rId5" imgW="3894157" imgH="2644369" progId="MSPhotoEd.3">
                  <p:embed/>
                  <p:pic>
                    <p:nvPicPr>
                      <p:cNvPr id="121037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74072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3924640" imgH="2659048" progId="MSPhotoEd.3">
                  <p:embed/>
                </p:oleObj>
              </mc:Choice>
              <mc:Fallback>
                <p:oleObj name="Photo Editor Photo" r:id="rId7" imgW="3924640" imgH="2659048" progId="MSPhotoEd.3">
                  <p:embed/>
                  <p:pic>
                    <p:nvPicPr>
                      <p:cNvPr id="12103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259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02710" imgH="2567619" progId="MSPhotoEd.3">
                  <p:embed/>
                </p:oleObj>
              </mc:Choice>
              <mc:Fallback>
                <p:oleObj name="Photo Editor Photo" r:id="rId3" imgW="3802710" imgH="2567619" progId="MSPhotoEd.3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Putting it All Together: 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11277600" cy="5029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Value of X at a given time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state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Parameters: called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transition probabilities </a:t>
            </a:r>
            <a:r>
              <a:rPr lang="en-US" sz="2400" dirty="0">
                <a:ea typeface="ＭＳ Ｐゴシック" pitchFamily="34" charset="-128"/>
              </a:rPr>
              <a:t>or dynamics, specify how the state evolves over time (also, initial state probabilities)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ea typeface="ＭＳ Ｐゴシック" pitchFamily="34" charset="-128"/>
              </a:rPr>
              <a:t>Stationarity</a:t>
            </a:r>
            <a:r>
              <a:rPr lang="en-US" sz="2400" dirty="0">
                <a:ea typeface="ＭＳ Ｐゴシック" pitchFamily="34" charset="-128"/>
              </a:rPr>
              <a:t> assumption: transition probabilities the same at all times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Same as MDP transition model, but no choice of action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 (</a:t>
            </a:r>
            <a:r>
              <a:rPr lang="en-US" sz="2400" dirty="0" err="1">
                <a:ea typeface="ＭＳ Ｐゴシック" pitchFamily="34" charset="-128"/>
              </a:rPr>
              <a:t>growable</a:t>
            </a:r>
            <a:r>
              <a:rPr lang="en-US" sz="2400" dirty="0">
                <a:ea typeface="ＭＳ Ｐゴシック" pitchFamily="34" charset="-128"/>
              </a:rPr>
              <a:t>) BN: We can always use generic BN reasoning on it if we truncate the chain at a fixed length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8096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44381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38952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724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62669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53525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6384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7181318" y="2857500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138" y="3505200"/>
            <a:ext cx="1728179" cy="3600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15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100911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971800"/>
            <a:ext cx="1866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23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7914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01442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3" grpId="0"/>
      <p:bldP spid="27" grpId="0"/>
      <p:bldP spid="28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2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Next Time: Particle Filtering and Applications of HMMs</a:t>
            </a:r>
          </a:p>
        </p:txBody>
      </p:sp>
    </p:spTree>
    <p:extLst>
      <p:ext uri="{BB962C8B-B14F-4D97-AF65-F5344CB8AC3E}">
        <p14:creationId xmlns:p14="http://schemas.microsoft.com/office/powerpoint/2010/main" val="54666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Assumption: Conditional Independence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3200400"/>
            <a:ext cx="8077200" cy="3154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Past and future independent given the present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Each time step only depends on the previous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This is called the (first order) Markov property</a:t>
            </a:r>
          </a:p>
          <a:p>
            <a:pPr lvl="1">
              <a:lnSpc>
                <a:spcPct val="8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61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 Markov Chain: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X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pitchFamily="34" charset="-128"/>
              </a:rPr>
              <a:t>Initial distribution: 1.0 sun</a:t>
            </a:r>
          </a:p>
          <a:p>
            <a:pPr lvl="2"/>
            <a:endParaRPr lang="en-US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CPT P(</a:t>
            </a:r>
            <a:r>
              <a:rPr lang="en-US" sz="2800" dirty="0" err="1">
                <a:ea typeface="ＭＳ Ｐゴシック" pitchFamily="34" charset="-128"/>
              </a:rPr>
              <a:t>X</a:t>
            </a:r>
            <a:r>
              <a:rPr lang="en-US" sz="2800" baseline="-25000" dirty="0" err="1">
                <a:ea typeface="ＭＳ Ｐゴシック" pitchFamily="34" charset="-128"/>
              </a:rPr>
              <a:t>t</a:t>
            </a:r>
            <a:r>
              <a:rPr lang="en-US" sz="2800" dirty="0">
                <a:ea typeface="ＭＳ Ｐゴシック" pitchFamily="34" charset="-128"/>
              </a:rPr>
              <a:t> | X</a:t>
            </a:r>
            <a:r>
              <a:rPr lang="en-US" sz="2800" baseline="-25000" dirty="0">
                <a:ea typeface="ＭＳ Ｐゴシック" pitchFamily="34" charset="-128"/>
              </a:rPr>
              <a:t>t-1</a:t>
            </a:r>
            <a:r>
              <a:rPr lang="en-US" sz="2800" dirty="0">
                <a:ea typeface="ＭＳ Ｐゴシック" pitchFamily="34" charset="-128"/>
              </a:rPr>
              <a:t>):</a:t>
            </a: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Markov Chain: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distribution: 1.0 sun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probability distribution after one step?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529513" y="16906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977313" y="16906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8557419" y="953294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8557419" y="15914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9434513" y="1828800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7451725" y="2058988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829800" y="1143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315200" y="2681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305800" y="13096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305800" y="27432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0.1</a:t>
            </a:r>
          </a:p>
        </p:txBody>
      </p:sp>
      <p:pic>
        <p:nvPicPr>
          <p:cNvPr id="16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12325"/>
            <a:ext cx="84978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6248400"/>
            <a:ext cx="3632200" cy="2551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89400"/>
            <a:ext cx="2077235" cy="39665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38600"/>
            <a:ext cx="3465534" cy="762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67" y="4038600"/>
            <a:ext cx="436323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Mini-Forward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on some day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Example Run of Mini-Forward Algorithm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8229600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sun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r>
              <a:rPr lang="en-US" sz="2800" dirty="0"/>
              <a:t>	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rain</a:t>
            </a:r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yet another initial distribution P(X</a:t>
            </a:r>
            <a:r>
              <a:rPr lang="en-US" sz="2800" baseline="-25000" dirty="0"/>
              <a:t>1</a:t>
            </a:r>
            <a:r>
              <a:rPr lang="en-US" sz="2800" dirty="0"/>
              <a:t>):</a:t>
            </a:r>
          </a:p>
        </p:txBody>
      </p:sp>
      <p:pic>
        <p:nvPicPr>
          <p:cNvPr id="3072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71" y="1795463"/>
            <a:ext cx="10509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1792287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25" name="AutoShape 8"/>
          <p:cNvSpPr>
            <a:spLocks noChangeArrowheads="1"/>
          </p:cNvSpPr>
          <p:nvPr/>
        </p:nvSpPr>
        <p:spPr bwMode="auto">
          <a:xfrm>
            <a:off x="7625171" y="20240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757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2055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1792287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1792287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4805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87681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1792287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4" name="Text Box 11"/>
          <p:cNvSpPr txBox="1">
            <a:spLocks noChangeArrowheads="1"/>
          </p:cNvSpPr>
          <p:nvPr/>
        </p:nvSpPr>
        <p:spPr bwMode="auto">
          <a:xfrm>
            <a:off x="6405971" y="2586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571" y="3736975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3733800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3733800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37338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39" name="AutoShape 8"/>
          <p:cNvSpPr>
            <a:spLocks noChangeArrowheads="1"/>
          </p:cNvSpPr>
          <p:nvPr/>
        </p:nvSpPr>
        <p:spPr bwMode="auto">
          <a:xfrm>
            <a:off x="7625171" y="39655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Text Box 9"/>
          <p:cNvSpPr txBox="1">
            <a:spLocks noChangeArrowheads="1"/>
          </p:cNvSpPr>
          <p:nvPr/>
        </p:nvSpPr>
        <p:spPr bwMode="auto">
          <a:xfrm>
            <a:off x="1757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1" name="Text Box 10"/>
          <p:cNvSpPr txBox="1">
            <a:spLocks noChangeArrowheads="1"/>
          </p:cNvSpPr>
          <p:nvPr/>
        </p:nvSpPr>
        <p:spPr bwMode="auto">
          <a:xfrm>
            <a:off x="32055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2" name="Text Box 11"/>
          <p:cNvSpPr txBox="1">
            <a:spLocks noChangeArrowheads="1"/>
          </p:cNvSpPr>
          <p:nvPr/>
        </p:nvSpPr>
        <p:spPr bwMode="auto">
          <a:xfrm>
            <a:off x="4805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3" name="Text Box 12"/>
          <p:cNvSpPr txBox="1">
            <a:spLocks noChangeArrowheads="1"/>
          </p:cNvSpPr>
          <p:nvPr/>
        </p:nvSpPr>
        <p:spPr bwMode="auto">
          <a:xfrm>
            <a:off x="87681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3733800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45" name="Text Box 11"/>
          <p:cNvSpPr txBox="1">
            <a:spLocks noChangeArrowheads="1"/>
          </p:cNvSpPr>
          <p:nvPr/>
        </p:nvSpPr>
        <p:spPr bwMode="auto">
          <a:xfrm>
            <a:off x="6405971" y="4419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652" y="5565775"/>
            <a:ext cx="1321163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0" name="Picture 49" descr="txp_fi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4916" y="55626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748" name="Text Box 9"/>
          <p:cNvSpPr txBox="1">
            <a:spLocks noChangeArrowheads="1"/>
          </p:cNvSpPr>
          <p:nvPr/>
        </p:nvSpPr>
        <p:spPr bwMode="auto">
          <a:xfrm>
            <a:off x="18339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9" name="Text Box 12"/>
          <p:cNvSpPr txBox="1">
            <a:spLocks noChangeArrowheads="1"/>
          </p:cNvSpPr>
          <p:nvPr/>
        </p:nvSpPr>
        <p:spPr bwMode="auto">
          <a:xfrm>
            <a:off x="88443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50" name="AutoShape 8"/>
          <p:cNvSpPr>
            <a:spLocks noChangeArrowheads="1"/>
          </p:cNvSpPr>
          <p:nvPr/>
        </p:nvSpPr>
        <p:spPr bwMode="auto">
          <a:xfrm>
            <a:off x="7625171" y="57943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TextBox 15"/>
          <p:cNvSpPr txBox="1">
            <a:spLocks noChangeArrowheads="1"/>
          </p:cNvSpPr>
          <p:nvPr/>
        </p:nvSpPr>
        <p:spPr bwMode="auto">
          <a:xfrm>
            <a:off x="4119971" y="587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0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7" grpId="0"/>
      <p:bldP spid="30730" grpId="0"/>
      <p:bldP spid="30731" grpId="0"/>
      <p:bldP spid="30734" grpId="0"/>
      <p:bldP spid="30739" grpId="0" animBg="1"/>
      <p:bldP spid="30740" grpId="0"/>
      <p:bldP spid="30741" grpId="0"/>
      <p:bldP spid="30742" grpId="0"/>
      <p:bldP spid="30743" grpId="0"/>
      <p:bldP spid="30745" grpId="0"/>
      <p:bldP spid="30748" grpId="0"/>
      <p:bldP spid="30749" grpId="0"/>
      <p:bldP spid="30750" grpId="0" animBg="1"/>
      <p:bldP spid="307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begin{eqnarray*}&#10;P(X_2 = \mbox{sun}) = &amp;&amp; \textcolor{YellowOrange}{P(X_2 = \mbox{sun} | X_1 = \mbox{sun}) P(X_1 = \mbox{sun})}+\\&#10;                      &amp;&amp; \textcolor{RoyalBlue}{P(X_2 = \mbox{sun} | X_1 = \mbox{rain}) P(X_1 = \mbox{rain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66"/>
  <p:tag name="PICTUREFILESIZE" val="636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YellowOrange}{0.9 \cdot 1.0}+ \textcolor{RoyalBlue}{0.3 \cdot 0.0} = 0.9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42"/>
  <p:tag name="PICTUREFILESIZE" val="150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left&lt;&#10;\begin{array}{c}&#10;\textcolor{YellowOrange}{1.0}\\&#10;\textcolor{RoyalBlue}{0.0}&#10;\end{array}&#10;\right&gt;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70"/>
  <p:tag name="PICTUREFILESIZE" val="121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9}\\&#10;\textcolor{RoyalBlue}{0.1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4}\\&#10;\textcolor{RoyalBlue}{0.1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4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04}\\&#10;\textcolor{RoyalBlue}{0.19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8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0}\\&#10;\textcolor{RoyalBlue}{1.0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3}\\&#10;\textcolor{RoyalBlue}{0.7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9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48}\\&#10;\textcolor{RoyalBlue}{0.5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8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588}\\&#10;\textcolor{RoyalBlue}{0.41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4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p}\\&#10;\textcolor{RoyalBlue}{1-p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126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t|X_{t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2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71270</TotalTime>
  <Words>1714</Words>
  <Application>Microsoft Macintosh PowerPoint</Application>
  <PresentationFormat>Widescreen</PresentationFormat>
  <Paragraphs>527</Paragraphs>
  <Slides>44</Slides>
  <Notes>18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cmsy10</vt:lpstr>
      <vt:lpstr>ＭＳ Ｐゴシック</vt:lpstr>
      <vt:lpstr>Arial</vt:lpstr>
      <vt:lpstr>Calibri</vt:lpstr>
      <vt:lpstr>Times New Roman</vt:lpstr>
      <vt:lpstr>Wingdings</vt:lpstr>
      <vt:lpstr>dan-berkeley-nlp-v1</vt:lpstr>
      <vt:lpstr>Photo Editor Photo</vt:lpstr>
      <vt:lpstr>CS 580: Introduction to Artificial Intelligence </vt:lpstr>
      <vt:lpstr>Probability Recap</vt:lpstr>
      <vt:lpstr>Reasoning over Time or Space</vt:lpstr>
      <vt:lpstr>Markov Models</vt:lpstr>
      <vt:lpstr>Markov Assumption: Conditional Independence</vt:lpstr>
      <vt:lpstr>Example Markov Chain: Weather</vt:lpstr>
      <vt:lpstr>Example Markov Chain: Weather</vt:lpstr>
      <vt:lpstr>Mini-Forward Algorithm</vt:lpstr>
      <vt:lpstr>Example Run of Mini-Forward Algorithm</vt:lpstr>
      <vt:lpstr>Video of Demo Ghostbusters Basic Dynamics</vt:lpstr>
      <vt:lpstr>Video of Demo Ghostbusters Circular Dynamics</vt:lpstr>
      <vt:lpstr>Video of Demo Ghostbusters Whirlpool Dynamics</vt:lpstr>
      <vt:lpstr>Stationary Distributions</vt:lpstr>
      <vt:lpstr>Example: Stationary Distributions</vt:lpstr>
      <vt:lpstr>Pacman – Sonar (P4)</vt:lpstr>
      <vt:lpstr>Video of Demo Pacman – Sonar (no beliefs)</vt:lpstr>
      <vt:lpstr>Hidden Markov Models</vt:lpstr>
      <vt:lpstr>Hidden Markov Models</vt:lpstr>
      <vt:lpstr>Example: Weather HMM</vt:lpstr>
      <vt:lpstr>Example: Ghostbusters HMM</vt:lpstr>
      <vt:lpstr>Video of Demo Ghostbusters – Circular Dynamics -- HMM</vt:lpstr>
      <vt:lpstr>Joint Distribution of an HMM</vt:lpstr>
      <vt:lpstr>Chain Rule and HMMs</vt:lpstr>
      <vt:lpstr>Chain Rule and HMMs</vt:lpstr>
      <vt:lpstr>Implied Conditional Independencies</vt:lpstr>
      <vt:lpstr>Real HMM Examples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Base Cases</vt:lpstr>
      <vt:lpstr>Passage of Time</vt:lpstr>
      <vt:lpstr>Example: Passage of Time</vt:lpstr>
      <vt:lpstr>Observation</vt:lpstr>
      <vt:lpstr>Example: Observation</vt:lpstr>
      <vt:lpstr>Putting it All Together: The Forward Algorithm</vt:lpstr>
      <vt:lpstr>Online Belief Updates</vt:lpstr>
      <vt:lpstr>Example: Weather HMM</vt:lpstr>
      <vt:lpstr>Pacman – Sonar (P4)</vt:lpstr>
      <vt:lpstr>Video of Demo Pacman – Sonar (with beliefs)</vt:lpstr>
      <vt:lpstr>Next Time: Particle Filtering and Applications of HMMs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4106</cp:revision>
  <cp:lastPrinted>2013-10-31T08:16:55Z</cp:lastPrinted>
  <dcterms:created xsi:type="dcterms:W3CDTF">2004-08-27T04:16:05Z</dcterms:created>
  <dcterms:modified xsi:type="dcterms:W3CDTF">2024-03-26T01:22:19Z</dcterms:modified>
</cp:coreProperties>
</file>