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2"/>
  </p:notesMasterIdLst>
  <p:handoutMasterIdLst>
    <p:handoutMasterId r:id="rId43"/>
  </p:handoutMasterIdLst>
  <p:sldIdLst>
    <p:sldId id="570" r:id="rId2"/>
    <p:sldId id="576" r:id="rId3"/>
    <p:sldId id="526" r:id="rId4"/>
    <p:sldId id="479" r:id="rId5"/>
    <p:sldId id="480" r:id="rId6"/>
    <p:sldId id="481" r:id="rId7"/>
    <p:sldId id="582" r:id="rId8"/>
    <p:sldId id="482" r:id="rId9"/>
    <p:sldId id="483" r:id="rId10"/>
    <p:sldId id="484" r:id="rId11"/>
    <p:sldId id="485" r:id="rId12"/>
    <p:sldId id="486" r:id="rId13"/>
    <p:sldId id="487" r:id="rId14"/>
    <p:sldId id="577" r:id="rId15"/>
    <p:sldId id="489" r:id="rId16"/>
    <p:sldId id="490" r:id="rId17"/>
    <p:sldId id="491" r:id="rId18"/>
    <p:sldId id="492" r:id="rId19"/>
    <p:sldId id="494" r:id="rId20"/>
    <p:sldId id="578" r:id="rId21"/>
    <p:sldId id="496" r:id="rId22"/>
    <p:sldId id="497" r:id="rId23"/>
    <p:sldId id="498" r:id="rId24"/>
    <p:sldId id="519" r:id="rId25"/>
    <p:sldId id="529" r:id="rId26"/>
    <p:sldId id="530" r:id="rId27"/>
    <p:sldId id="579" r:id="rId28"/>
    <p:sldId id="531" r:id="rId29"/>
    <p:sldId id="580" r:id="rId30"/>
    <p:sldId id="532" r:id="rId31"/>
    <p:sldId id="533" r:id="rId32"/>
    <p:sldId id="535" r:id="rId33"/>
    <p:sldId id="536" r:id="rId34"/>
    <p:sldId id="537" r:id="rId35"/>
    <p:sldId id="538" r:id="rId36"/>
    <p:sldId id="539" r:id="rId37"/>
    <p:sldId id="540" r:id="rId38"/>
    <p:sldId id="581" r:id="rId39"/>
    <p:sldId id="541" r:id="rId40"/>
    <p:sldId id="542" r:id="rId41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BA94C-38DB-F443-B3F1-00F321BCED15}" v="2" dt="2022-11-09T23:18:53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34" autoAdjust="0"/>
    <p:restoredTop sz="94541" autoAdjust="0"/>
  </p:normalViewPr>
  <p:slideViewPr>
    <p:cSldViewPr>
      <p:cViewPr varScale="1">
        <p:scale>
          <a:sx n="194" d="100"/>
          <a:sy n="194" d="100"/>
        </p:scale>
        <p:origin x="2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849BA94C-38DB-F443-B3F1-00F321BCED15}"/>
    <pc:docChg chg="delSld modSld">
      <pc:chgData name="Xuesu Xiao" userId="2da2dc19-76a6-42ca-a03e-a5becae5e7dc" providerId="ADAL" clId="{849BA94C-38DB-F443-B3F1-00F321BCED15}" dt="2022-11-09T23:18:53.153" v="9" actId="20577"/>
      <pc:docMkLst>
        <pc:docMk/>
      </pc:docMkLst>
      <pc:sldChg chg="modSp mod">
        <pc:chgData name="Xuesu Xiao" userId="2da2dc19-76a6-42ca-a03e-a5becae5e7dc" providerId="ADAL" clId="{849BA94C-38DB-F443-B3F1-00F321BCED15}" dt="2022-11-09T22:58:50.873" v="7" actId="20577"/>
        <pc:sldMkLst>
          <pc:docMk/>
          <pc:sldMk cId="0" sldId="483"/>
        </pc:sldMkLst>
        <pc:spChg chg="mod">
          <ac:chgData name="Xuesu Xiao" userId="2da2dc19-76a6-42ca-a03e-a5becae5e7dc" providerId="ADAL" clId="{849BA94C-38DB-F443-B3F1-00F321BCED15}" dt="2022-11-09T22:58:50.873" v="7" actId="20577"/>
          <ac:spMkLst>
            <pc:docMk/>
            <pc:sldMk cId="0" sldId="483"/>
            <ac:spMk id="7174" creationId="{00000000-0000-0000-0000-000000000000}"/>
          </ac:spMkLst>
        </pc:spChg>
      </pc:sldChg>
      <pc:sldChg chg="del">
        <pc:chgData name="Xuesu Xiao" userId="2da2dc19-76a6-42ca-a03e-a5becae5e7dc" providerId="ADAL" clId="{849BA94C-38DB-F443-B3F1-00F321BCED15}" dt="2022-11-09T17:24:21.235" v="0" actId="2696"/>
        <pc:sldMkLst>
          <pc:docMk/>
          <pc:sldMk cId="0" sldId="493"/>
        </pc:sldMkLst>
      </pc:sldChg>
      <pc:sldChg chg="modSp modAnim">
        <pc:chgData name="Xuesu Xiao" userId="2da2dc19-76a6-42ca-a03e-a5becae5e7dc" providerId="ADAL" clId="{849BA94C-38DB-F443-B3F1-00F321BCED15}" dt="2022-11-09T23:18:53.153" v="9" actId="20577"/>
        <pc:sldMkLst>
          <pc:docMk/>
          <pc:sldMk cId="0" sldId="537"/>
        </pc:sldMkLst>
        <pc:spChg chg="mod">
          <ac:chgData name="Xuesu Xiao" userId="2da2dc19-76a6-42ca-a03e-a5becae5e7dc" providerId="ADAL" clId="{849BA94C-38DB-F443-B3F1-00F321BCED15}" dt="2022-11-09T23:18:53.153" v="9" actId="20577"/>
          <ac:spMkLst>
            <pc:docMk/>
            <pc:sldMk cId="0" sldId="537"/>
            <ac:spMk id="140697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.xml"/><Relationship Id="rId7" Type="http://schemas.openxmlformats.org/officeDocument/2006/relationships/image" Target="../media/image4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5.xml"/><Relationship Id="rId7" Type="http://schemas.openxmlformats.org/officeDocument/2006/relationships/image" Target="../media/image7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B7F2EDF-66B1-2C2C-A9DE-85B3F8C7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/>
              <a:t>Each example is now a curve in R</a:t>
            </a:r>
            <a:r>
              <a:rPr lang="en-US" sz="2800" baseline="30000" dirty="0"/>
              <a:t>256</a:t>
            </a:r>
          </a:p>
          <a:p>
            <a:pPr marL="447675" indent="-447675" eaLnBrk="1" hangingPunct="1"/>
            <a:r>
              <a:rPr lang="en-US" sz="2800" dirty="0"/>
              <a:t>Rotation invariant similarity:</a:t>
            </a:r>
            <a:r>
              <a:rPr lang="en-US" dirty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/>
              <a:t>      s’=max s( r(         ),  r(         ))</a:t>
            </a:r>
            <a:endParaRPr lang="en-US" sz="3600" dirty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/>
          </a:p>
          <a:p>
            <a:pPr marL="447675" indent="-447675" eaLnBrk="1" hangingPunct="1"/>
            <a:r>
              <a:rPr lang="en-US" sz="2800" dirty="0"/>
              <a:t>E.g. highest similarity between images’ rotation lines</a:t>
            </a:r>
            <a:endParaRPr lang="en-US" dirty="0"/>
          </a:p>
          <a:p>
            <a:pPr marL="447675" indent="-447675" eaLnBrk="1" hangingPunct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3" imgW="2184512" imgH="1631746" progId="PBrush">
                  <p:embed/>
                </p:oleObj>
              </mc:Choice>
              <mc:Fallback>
                <p:oleObj name="位图图像" r:id="rId3" imgW="2184512" imgH="1631746" progId="PBrush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Problems with s’:</a:t>
            </a:r>
          </a:p>
          <a:p>
            <a:pPr lvl="1" eaLnBrk="1" hangingPunct="1"/>
            <a:r>
              <a:rPr lang="en-US" sz="2400" dirty="0"/>
              <a:t>Hard to compute</a:t>
            </a:r>
          </a:p>
          <a:p>
            <a:pPr lvl="1" eaLnBrk="1" hangingPunct="1"/>
            <a:r>
              <a:rPr lang="en-US" sz="2400" dirty="0"/>
              <a:t>Allows large transformations  (e.g. 6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9)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Tangent distance:</a:t>
            </a:r>
          </a:p>
          <a:p>
            <a:pPr lvl="1" eaLnBrk="1" hangingPunct="1"/>
            <a:r>
              <a:rPr lang="en-US" sz="2400" dirty="0"/>
              <a:t>1st order approximation at original points.</a:t>
            </a:r>
          </a:p>
          <a:p>
            <a:pPr lvl="2" eaLnBrk="1" hangingPunct="1"/>
            <a:r>
              <a:rPr lang="en-US" sz="2000" dirty="0"/>
              <a:t>Easy to compute</a:t>
            </a:r>
          </a:p>
          <a:p>
            <a:pPr lvl="2" eaLnBrk="1" hangingPunct="1"/>
            <a:r>
              <a:rPr lang="en-US" sz="2000" dirty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Deformable templates:</a:t>
            </a:r>
          </a:p>
          <a:p>
            <a:pPr lvl="1" eaLnBrk="1" hangingPunct="1"/>
            <a:r>
              <a:rPr lang="en-US" sz="2000" dirty="0"/>
              <a:t>An “ideal” version of each category</a:t>
            </a:r>
          </a:p>
          <a:p>
            <a:pPr lvl="1" eaLnBrk="1" hangingPunct="1"/>
            <a:r>
              <a:rPr lang="en-US" sz="2000" dirty="0"/>
              <a:t>Best-fit to image using min variance</a:t>
            </a:r>
          </a:p>
          <a:p>
            <a:pPr lvl="1" eaLnBrk="1" hangingPunct="1"/>
            <a:r>
              <a:rPr lang="en-US" sz="2000" dirty="0"/>
              <a:t>Cost for high distortion of template</a:t>
            </a:r>
          </a:p>
          <a:p>
            <a:pPr lvl="1" eaLnBrk="1" hangingPunct="1"/>
            <a:r>
              <a:rPr lang="en-US" sz="2000" dirty="0"/>
              <a:t>Cost for image points being far from distorted template</a:t>
            </a:r>
          </a:p>
          <a:p>
            <a:pPr eaLnBrk="1" hangingPunct="1"/>
            <a:r>
              <a:rPr lang="en-US" sz="2400" dirty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/>
              <a:t>Nearest neighbor-like approaches</a:t>
            </a:r>
          </a:p>
          <a:p>
            <a:pPr lvl="1" eaLnBrk="1" hangingPunct="1"/>
            <a:r>
              <a:rPr lang="en-US" dirty="0"/>
              <a:t>Can use fancy similarity functions</a:t>
            </a:r>
          </a:p>
          <a:p>
            <a:pPr lvl="1" eaLnBrk="1" hangingPunct="1"/>
            <a:r>
              <a:rPr lang="en-US" dirty="0"/>
              <a:t>Don’t actually get to do explicit learning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Perceptron-like approaches</a:t>
            </a:r>
          </a:p>
          <a:p>
            <a:pPr lvl="1" eaLnBrk="1" hangingPunct="1"/>
            <a:r>
              <a:rPr lang="en-US" dirty="0"/>
              <a:t>Explicit training to reduce empirical error</a:t>
            </a:r>
          </a:p>
          <a:p>
            <a:pPr lvl="1" eaLnBrk="1" hangingPunct="1"/>
            <a:r>
              <a:rPr lang="en-US" dirty="0"/>
              <a:t>Can’t use fancy similarity, only linear</a:t>
            </a:r>
          </a:p>
          <a:p>
            <a:pPr lvl="1" eaLnBrk="1" hangingPunct="1"/>
            <a:r>
              <a:rPr lang="en-US" dirty="0"/>
              <a:t>Or can they?  Let’s find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What is the final value of a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y</a:t>
            </a:r>
            <a:r>
              <a:rPr lang="en-US" sz="2400" dirty="0"/>
              <a:t> of a perceptron?</a:t>
            </a:r>
          </a:p>
          <a:p>
            <a:pPr lvl="1" eaLnBrk="1" hangingPunct="1"/>
            <a:r>
              <a:rPr lang="en-US" sz="2000" dirty="0"/>
              <a:t>Can it be any real vector?</a:t>
            </a:r>
          </a:p>
          <a:p>
            <a:pPr lvl="1" eaLnBrk="1" hangingPunct="1"/>
            <a:r>
              <a:rPr lang="en-US" sz="2000" dirty="0"/>
              <a:t>No!  It’s built by adding up inputs.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1600" dirty="0"/>
          </a:p>
          <a:p>
            <a:pPr eaLnBrk="1" hangingPunct="1"/>
            <a:r>
              <a:rPr lang="en-US" sz="2400" dirty="0"/>
              <a:t>Can reconstruct weight vectors (the </a:t>
            </a:r>
            <a:r>
              <a:rPr lang="en-US" sz="2400" dirty="0">
                <a:solidFill>
                  <a:srgbClr val="CC0000"/>
                </a:solidFill>
              </a:rPr>
              <a:t>primal representation</a:t>
            </a:r>
            <a:r>
              <a:rPr lang="en-US" sz="2400" dirty="0"/>
              <a:t>) from update counts (the </a:t>
            </a:r>
            <a:r>
              <a:rPr lang="en-US" sz="2400" dirty="0">
                <a:solidFill>
                  <a:srgbClr val="CC0000"/>
                </a:solidFill>
              </a:rPr>
              <a:t>dual representation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Try to classify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If we had a black box (</a:t>
            </a:r>
            <a:r>
              <a:rPr lang="en-US" sz="2400" dirty="0">
                <a:solidFill>
                  <a:srgbClr val="CC0000"/>
                </a:solidFill>
              </a:rPr>
              <a:t>kernel</a:t>
            </a:r>
            <a:r>
              <a:rPr lang="en-US" sz="2400" dirty="0"/>
              <a:t>) K that told us the dot product of two examples x and x’:</a:t>
            </a:r>
          </a:p>
          <a:p>
            <a:pPr lvl="1" eaLnBrk="1" hangingPunct="1"/>
            <a:r>
              <a:rPr lang="en-US" sz="2000" dirty="0"/>
              <a:t>Could work entirely with the dual representation</a:t>
            </a:r>
          </a:p>
          <a:p>
            <a:pPr lvl="1" eaLnBrk="1" hangingPunct="1"/>
            <a:r>
              <a:rPr lang="en-US" sz="2000" dirty="0"/>
              <a:t>No need to ever take dot products (“kernel trick”)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Like nearest neighbor – work with black-box similarities</a:t>
            </a:r>
          </a:p>
          <a:p>
            <a:pPr eaLnBrk="1" hangingPunct="1"/>
            <a:r>
              <a:rPr lang="en-US" sz="2400" dirty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“Kernel trick”: we can substitute any</a:t>
            </a:r>
            <a:r>
              <a:rPr lang="en-US" sz="2800" dirty="0">
                <a:solidFill>
                  <a:srgbClr val="CC0000"/>
                </a:solidFill>
              </a:rPr>
              <a:t>*</a:t>
            </a:r>
            <a:r>
              <a:rPr lang="en-US" sz="2800" dirty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Learning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Data that is linearly separable works out great for linear decision rules: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But what are we going to do if the dataset is just too hard?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Kernels </a:t>
            </a:r>
            <a:r>
              <a:rPr lang="en-US" sz="2400" dirty="0">
                <a:solidFill>
                  <a:srgbClr val="CC0000"/>
                </a:solidFill>
              </a:rPr>
              <a:t>implicitly</a:t>
            </a:r>
            <a:r>
              <a:rPr lang="en-US" sz="2400" dirty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RBF: infinite dimensional representation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CC0000"/>
                </a:solidFill>
              </a:rPr>
              <a:t>prediction </a:t>
            </a:r>
            <a:r>
              <a:rPr lang="en-US" dirty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when you have </a:t>
            </a:r>
            <a:r>
              <a:rPr lang="en-US" dirty="0">
                <a:solidFill>
                  <a:srgbClr val="CC0000"/>
                </a:solidFill>
              </a:rPr>
              <a:t>labeled data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Detect patterns</a:t>
            </a:r>
            <a:r>
              <a:rPr lang="en-US" dirty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15533" imgH="3723810" progId="MSPhotoEd.3">
                  <p:embed/>
                </p:oleObj>
              </mc:Choice>
              <mc:Fallback>
                <p:oleObj name="Photo Editor Photo" r:id="rId2" imgW="4715533" imgH="3723810" progId="MSPhotoEd.3">
                  <p:embed/>
                  <p:pic>
                    <p:nvPicPr>
                      <p:cNvPr id="1384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For each point, re-assign to closest mean:</a:t>
            </a:r>
          </a:p>
          <a:p>
            <a:endParaRPr lang="en-US" sz="28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r>
              <a:rPr lang="en-US" sz="2800" dirty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can only decrease </a:t>
            </a:r>
            <a:r>
              <a:rPr lang="en-US" sz="2400"/>
              <a:t>total distance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/>
              <a:t>K-means is non-deterministic</a:t>
            </a:r>
          </a:p>
          <a:p>
            <a:pPr lvl="1"/>
            <a:r>
              <a:rPr lang="en-US" sz="2400" dirty="0"/>
              <a:t>Requires initial means</a:t>
            </a:r>
          </a:p>
          <a:p>
            <a:pPr lvl="1"/>
            <a:r>
              <a:rPr lang="en-US" sz="2400" dirty="0"/>
              <a:t>It does matter what you pick!</a:t>
            </a:r>
          </a:p>
          <a:p>
            <a:pPr lvl="1"/>
            <a:r>
              <a:rPr lang="en-US" sz="2400" dirty="0"/>
              <a:t>What can go wrong?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Various schemes for preventing this kind of thing: variance-based split / merge, initialization heuristics</a:t>
            </a:r>
          </a:p>
          <a:p>
            <a:pPr lvl="1"/>
            <a:endParaRPr lang="en-US" sz="2400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patterns are very </a:t>
            </a:r>
            <a:r>
              <a:rPr lang="en-US" sz="2000" dirty="0" err="1"/>
              <a:t>very</a:t>
            </a:r>
            <a:r>
              <a:rPr lang="en-US" sz="2000" dirty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Pick the two </a:t>
            </a:r>
            <a:r>
              <a:rPr lang="en-US" sz="1600" dirty="0">
                <a:solidFill>
                  <a:srgbClr val="CC0000"/>
                </a:solidFill>
              </a:rPr>
              <a:t>closest </a:t>
            </a:r>
            <a:r>
              <a:rPr lang="en-US" sz="1600" dirty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Produces not one clustering, but a family of </a:t>
            </a:r>
            <a:r>
              <a:rPr lang="en-US" sz="2000" dirty="0" err="1"/>
              <a:t>clusterings</a:t>
            </a:r>
            <a:r>
              <a:rPr lang="en-US" sz="2000" dirty="0"/>
              <a:t> represented by a </a:t>
            </a:r>
            <a:r>
              <a:rPr lang="en-US" sz="2000" dirty="0" err="1">
                <a:solidFill>
                  <a:srgbClr val="CC0000"/>
                </a:solidFill>
              </a:rPr>
              <a:t>dendrogram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17782" imgH="3032381" progId="MSPhotoEd.3">
                  <p:embed/>
                </p:oleObj>
              </mc:Choice>
              <mc:Fallback>
                <p:oleObj name="Photo Editor Photo" r:id="rId2" imgW="3017782" imgH="3032381" progId="MSPhotoEd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Closest pair</a:t>
            </a:r>
            <a:r>
              <a:rPr lang="en-US" sz="2000" dirty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</a:rPr>
              <a:t>Farthest pair</a:t>
            </a:r>
            <a:r>
              <a:rPr lang="en-US" sz="2000" dirty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Parametric models:</a:t>
            </a:r>
          </a:p>
          <a:p>
            <a:pPr lvl="1" eaLnBrk="1" hangingPunct="1"/>
            <a:r>
              <a:rPr lang="en-US" sz="2000" dirty="0"/>
              <a:t>Fixed set of parameters</a:t>
            </a:r>
          </a:p>
          <a:p>
            <a:pPr lvl="1" eaLnBrk="1" hangingPunct="1"/>
            <a:r>
              <a:rPr lang="en-US" sz="2000" dirty="0"/>
              <a:t>More data means better settings</a:t>
            </a:r>
          </a:p>
          <a:p>
            <a:pPr eaLnBrk="1" hangingPunct="1"/>
            <a:r>
              <a:rPr lang="en-US" sz="2400" dirty="0"/>
              <a:t>Non-parametric models:</a:t>
            </a:r>
          </a:p>
          <a:p>
            <a:pPr lvl="1" eaLnBrk="1" hangingPunct="1"/>
            <a:r>
              <a:rPr lang="en-US" sz="2000" dirty="0"/>
              <a:t>Complexity of the classifier increases with data</a:t>
            </a:r>
          </a:p>
          <a:p>
            <a:pPr lvl="1" eaLnBrk="1" hangingPunct="1"/>
            <a:r>
              <a:rPr lang="en-US" sz="2000" dirty="0"/>
              <a:t>Better in the limit, often worse in the non-limit</a:t>
            </a:r>
          </a:p>
          <a:p>
            <a:pPr eaLnBrk="1" hangingPunct="1"/>
            <a:r>
              <a:rPr lang="en-US" sz="2400" dirty="0"/>
              <a:t>(K)NN is </a:t>
            </a:r>
            <a:r>
              <a:rPr lang="en-US" sz="2400" dirty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24762" imgH="3032381" progId="MSPhotoEd.3">
                  <p:embed/>
                </p:oleObj>
              </mc:Choice>
              <mc:Fallback>
                <p:oleObj name="Photo Editor Photo" r:id="rId2" imgW="3024762" imgH="3032381" progId="MSPhotoEd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032381" imgH="3024762" progId="MSPhotoEd.3">
                  <p:embed/>
                </p:oleObj>
              </mc:Choice>
              <mc:Fallback>
                <p:oleObj name="Photo Editor Photo" r:id="rId4" imgW="3032381" imgH="3024762" progId="MSPhotoEd.3">
                  <p:embed/>
                  <p:pic>
                    <p:nvPicPr>
                      <p:cNvPr id="136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024762" imgH="3017782" progId="MSPhotoEd.3">
                  <p:embed/>
                </p:oleObj>
              </mc:Choice>
              <mc:Fallback>
                <p:oleObj name="Photo Editor Photo" r:id="rId6" imgW="3024762" imgH="3017782" progId="MSPhotoEd.3">
                  <p:embed/>
                  <p:pic>
                    <p:nvPicPr>
                      <p:cNvPr id="136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040644" imgH="3040644" progId="MSPhotoEd.3">
                  <p:embed/>
                </p:oleObj>
              </mc:Choice>
              <mc:Fallback>
                <p:oleObj name="Photo Editor Photo" r:id="rId8" imgW="3040644" imgH="3040644" progId="MSPhotoEd.3">
                  <p:embed/>
                  <p:pic>
                    <p:nvPicPr>
                      <p:cNvPr id="136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57240" imgH="517986" progId="MSPhotoEd.3">
                  <p:embed/>
                </p:oleObj>
              </mc:Choice>
              <mc:Fallback>
                <p:oleObj name="Photo Editor Photo" r:id="rId10" imgW="457240" imgH="517986" progId="MSPhotoEd.3">
                  <p:embed/>
                  <p:pic>
                    <p:nvPicPr>
                      <p:cNvPr id="6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Many similarities based on </a:t>
            </a:r>
            <a:r>
              <a:rPr lang="en-US" sz="2800">
                <a:solidFill>
                  <a:srgbClr val="CC0000"/>
                </a:solidFill>
              </a:rPr>
              <a:t>feature dot products</a:t>
            </a:r>
            <a:r>
              <a:rPr lang="en-US" sz="2800"/>
              <a:t>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features are just the pixels: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Better similarity functions use knowledge about vision</a:t>
            </a:r>
          </a:p>
          <a:p>
            <a:pPr eaLnBrk="1" hangingPunct="1"/>
            <a:r>
              <a:rPr lang="en-US" sz="2800" dirty="0"/>
              <a:t>Example: invariant metrics:</a:t>
            </a:r>
          </a:p>
          <a:p>
            <a:pPr lvl="1" eaLnBrk="1" hangingPunct="1"/>
            <a:r>
              <a:rPr lang="en-US" sz="2400" dirty="0"/>
              <a:t>Similarities are invariant under certain transformations</a:t>
            </a:r>
          </a:p>
          <a:p>
            <a:pPr lvl="1" eaLnBrk="1" hangingPunct="1"/>
            <a:r>
              <a:rPr lang="en-US" sz="2400" dirty="0"/>
              <a:t>Rotation, scaling, translation, stroke-thickness…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/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16 x 16 = 256 pixels; a point in 256-dim space</a:t>
            </a:r>
          </a:p>
          <a:p>
            <a:pPr lvl="2" eaLnBrk="1" hangingPunct="1"/>
            <a:r>
              <a:rPr lang="en-US" dirty="0"/>
              <a:t>These points have small similarity in R</a:t>
            </a:r>
            <a:r>
              <a:rPr lang="en-US" baseline="30000" dirty="0"/>
              <a:t>256</a:t>
            </a:r>
            <a:endParaRPr lang="en-US" dirty="0"/>
          </a:p>
          <a:p>
            <a:pPr lvl="1" eaLnBrk="1" hangingPunct="1"/>
            <a:r>
              <a:rPr lang="en-US" sz="2400" dirty="0"/>
              <a:t>How can we incorporate such </a:t>
            </a:r>
            <a:r>
              <a:rPr lang="en-US" sz="2400" dirty="0" err="1"/>
              <a:t>invariances</a:t>
            </a:r>
            <a:r>
              <a:rPr lang="en-US" sz="2400" dirty="0"/>
              <a:t> into our similarities?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38095" imgH="838095" progId="MSPhotoEd.3">
                  <p:embed/>
                </p:oleObj>
              </mc:Choice>
              <mc:Fallback>
                <p:oleObj name="Photo Editor Photo" r:id="rId2" imgW="838095" imgH="838095" progId="MSPhotoEd.3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838095" imgH="847843" progId="MSPhotoEd.3">
                  <p:embed/>
                </p:oleObj>
              </mc:Choice>
              <mc:Fallback>
                <p:oleObj name="Photo Editor Photo" r:id="rId4" imgW="838095" imgH="847843" progId="MSPhotoEd.3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51608</TotalTime>
  <Words>1555</Words>
  <Application>Microsoft Macintosh PowerPoint</Application>
  <PresentationFormat>Widescreen</PresentationFormat>
  <Paragraphs>326</Paragraphs>
  <Slides>40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Wingdings</vt:lpstr>
      <vt:lpstr>dan-berkeley-nlp-v1</vt:lpstr>
      <vt:lpstr>Photo Editor Photo</vt:lpstr>
      <vt:lpstr>位图图像</vt:lpstr>
      <vt:lpstr>CS 580: Introduction to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2927</cp:revision>
  <cp:lastPrinted>2014-04-17T18:03:19Z</cp:lastPrinted>
  <dcterms:created xsi:type="dcterms:W3CDTF">2004-08-27T04:16:05Z</dcterms:created>
  <dcterms:modified xsi:type="dcterms:W3CDTF">2024-04-09T21:23:25Z</dcterms:modified>
</cp:coreProperties>
</file>