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7" r:id="rId28"/>
    <p:sldId id="288" r:id="rId29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hZgYTMnTwPUfaIkEaVccAOC3oq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69757-8490-3143-BFC6-79CE6EE75CAA}" v="1" dt="2022-10-11T02:40:52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7"/>
    <p:restoredTop sz="94750"/>
  </p:normalViewPr>
  <p:slideViewPr>
    <p:cSldViewPr snapToGrid="0">
      <p:cViewPr varScale="1">
        <p:scale>
          <a:sx n="196" d="100"/>
          <a:sy n="196" d="100"/>
        </p:scale>
        <p:origin x="208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customschemas.google.com/relationships/presentationmetadata" Target="metadata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15469757-8490-3143-BFC6-79CE6EE75CAA}"/>
    <pc:docChg chg="undo custSel addSld delSld modSld">
      <pc:chgData name="Xuesu Xiao" userId="2da2dc19-76a6-42ca-a03e-a5becae5e7dc" providerId="ADAL" clId="{15469757-8490-3143-BFC6-79CE6EE75CAA}" dt="2022-10-11T02:42:35.514" v="78" actId="20577"/>
      <pc:docMkLst>
        <pc:docMk/>
      </pc:docMkLst>
      <pc:sldChg chg="modSp mod">
        <pc:chgData name="Xuesu Xiao" userId="2da2dc19-76a6-42ca-a03e-a5becae5e7dc" providerId="ADAL" clId="{15469757-8490-3143-BFC6-79CE6EE75CAA}" dt="2022-10-11T02:27:27.239" v="4" actId="20577"/>
        <pc:sldMkLst>
          <pc:docMk/>
          <pc:sldMk cId="0" sldId="256"/>
        </pc:sldMkLst>
        <pc:spChg chg="mod">
          <ac:chgData name="Xuesu Xiao" userId="2da2dc19-76a6-42ca-a03e-a5becae5e7dc" providerId="ADAL" clId="{15469757-8490-3143-BFC6-79CE6EE75CAA}" dt="2022-10-11T02:27:27.239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del">
        <pc:chgData name="Xuesu Xiao" userId="2da2dc19-76a6-42ca-a03e-a5becae5e7dc" providerId="ADAL" clId="{15469757-8490-3143-BFC6-79CE6EE75CAA}" dt="2022-10-11T02:31:51.557" v="5" actId="2696"/>
        <pc:sldMkLst>
          <pc:docMk/>
          <pc:sldMk cId="0" sldId="283"/>
        </pc:sldMkLst>
      </pc:sldChg>
      <pc:sldChg chg="add">
        <pc:chgData name="Xuesu Xiao" userId="2da2dc19-76a6-42ca-a03e-a5becae5e7dc" providerId="ADAL" clId="{15469757-8490-3143-BFC6-79CE6EE75CAA}" dt="2022-10-11T02:40:52.779" v="27"/>
        <pc:sldMkLst>
          <pc:docMk/>
          <pc:sldMk cId="544512136" sldId="284"/>
        </pc:sldMkLst>
      </pc:sldChg>
      <pc:sldChg chg="add">
        <pc:chgData name="Xuesu Xiao" userId="2da2dc19-76a6-42ca-a03e-a5becae5e7dc" providerId="ADAL" clId="{15469757-8490-3143-BFC6-79CE6EE75CAA}" dt="2022-10-11T02:40:52.779" v="27"/>
        <pc:sldMkLst>
          <pc:docMk/>
          <pc:sldMk cId="3794577817" sldId="285"/>
        </pc:sldMkLst>
      </pc:sldChg>
      <pc:sldChg chg="add del">
        <pc:chgData name="Xuesu Xiao" userId="2da2dc19-76a6-42ca-a03e-a5becae5e7dc" providerId="ADAL" clId="{15469757-8490-3143-BFC6-79CE6EE75CAA}" dt="2022-10-11T02:40:52.779" v="27"/>
        <pc:sldMkLst>
          <pc:docMk/>
          <pc:sldMk cId="0" sldId="287"/>
        </pc:sldMkLst>
      </pc:sldChg>
      <pc:sldChg chg="del">
        <pc:chgData name="Xuesu Xiao" userId="2da2dc19-76a6-42ca-a03e-a5becae5e7dc" providerId="ADAL" clId="{15469757-8490-3143-BFC6-79CE6EE75CAA}" dt="2022-10-11T02:31:54.247" v="7" actId="2696"/>
        <pc:sldMkLst>
          <pc:docMk/>
          <pc:sldMk cId="0" sldId="288"/>
        </pc:sldMkLst>
      </pc:sldChg>
      <pc:sldChg chg="modSp new mod">
        <pc:chgData name="Xuesu Xiao" userId="2da2dc19-76a6-42ca-a03e-a5becae5e7dc" providerId="ADAL" clId="{15469757-8490-3143-BFC6-79CE6EE75CAA}" dt="2022-10-11T02:42:35.514" v="78" actId="20577"/>
        <pc:sldMkLst>
          <pc:docMk/>
          <pc:sldMk cId="1641932224" sldId="288"/>
        </pc:sldMkLst>
        <pc:spChg chg="mod">
          <ac:chgData name="Xuesu Xiao" userId="2da2dc19-76a6-42ca-a03e-a5becae5e7dc" providerId="ADAL" clId="{15469757-8490-3143-BFC6-79CE6EE75CAA}" dt="2022-10-11T02:42:35.514" v="78" actId="20577"/>
          <ac:spMkLst>
            <pc:docMk/>
            <pc:sldMk cId="1641932224" sldId="288"/>
            <ac:spMk id="2" creationId="{0EB660FB-5BA0-72EE-BC66-30B52F7C5A88}"/>
          </ac:spMkLst>
        </pc:spChg>
      </pc:sldChg>
      <pc:sldChg chg="del">
        <pc:chgData name="Xuesu Xiao" userId="2da2dc19-76a6-42ca-a03e-a5becae5e7dc" providerId="ADAL" clId="{15469757-8490-3143-BFC6-79CE6EE75CAA}" dt="2022-10-11T02:31:54.887" v="8" actId="2696"/>
        <pc:sldMkLst>
          <pc:docMk/>
          <pc:sldMk cId="0" sldId="289"/>
        </pc:sldMkLst>
      </pc:sldChg>
      <pc:sldChg chg="del">
        <pc:chgData name="Xuesu Xiao" userId="2da2dc19-76a6-42ca-a03e-a5becae5e7dc" providerId="ADAL" clId="{15469757-8490-3143-BFC6-79CE6EE75CAA}" dt="2022-10-11T02:31:55.707" v="9" actId="2696"/>
        <pc:sldMkLst>
          <pc:docMk/>
          <pc:sldMk cId="0" sldId="291"/>
        </pc:sldMkLst>
      </pc:sldChg>
      <pc:sldChg chg="del">
        <pc:chgData name="Xuesu Xiao" userId="2da2dc19-76a6-42ca-a03e-a5becae5e7dc" providerId="ADAL" clId="{15469757-8490-3143-BFC6-79CE6EE75CAA}" dt="2022-10-11T02:31:56.096" v="10" actId="2696"/>
        <pc:sldMkLst>
          <pc:docMk/>
          <pc:sldMk cId="0" sldId="292"/>
        </pc:sldMkLst>
      </pc:sldChg>
      <pc:sldChg chg="del">
        <pc:chgData name="Xuesu Xiao" userId="2da2dc19-76a6-42ca-a03e-a5becae5e7dc" providerId="ADAL" clId="{15469757-8490-3143-BFC6-79CE6EE75CAA}" dt="2022-10-11T02:31:56.416" v="11" actId="2696"/>
        <pc:sldMkLst>
          <pc:docMk/>
          <pc:sldMk cId="0" sldId="293"/>
        </pc:sldMkLst>
      </pc:sldChg>
      <pc:sldChg chg="del">
        <pc:chgData name="Xuesu Xiao" userId="2da2dc19-76a6-42ca-a03e-a5becae5e7dc" providerId="ADAL" clId="{15469757-8490-3143-BFC6-79CE6EE75CAA}" dt="2022-10-11T02:31:56.631" v="12" actId="2696"/>
        <pc:sldMkLst>
          <pc:docMk/>
          <pc:sldMk cId="0" sldId="294"/>
        </pc:sldMkLst>
      </pc:sldChg>
      <pc:sldChg chg="del">
        <pc:chgData name="Xuesu Xiao" userId="2da2dc19-76a6-42ca-a03e-a5becae5e7dc" providerId="ADAL" clId="{15469757-8490-3143-BFC6-79CE6EE75CAA}" dt="2022-10-11T02:31:56.809" v="13" actId="2696"/>
        <pc:sldMkLst>
          <pc:docMk/>
          <pc:sldMk cId="0" sldId="295"/>
        </pc:sldMkLst>
      </pc:sldChg>
      <pc:sldChg chg="del">
        <pc:chgData name="Xuesu Xiao" userId="2da2dc19-76a6-42ca-a03e-a5becae5e7dc" providerId="ADAL" clId="{15469757-8490-3143-BFC6-79CE6EE75CAA}" dt="2022-10-11T02:31:56.992" v="14" actId="2696"/>
        <pc:sldMkLst>
          <pc:docMk/>
          <pc:sldMk cId="0" sldId="296"/>
        </pc:sldMkLst>
      </pc:sldChg>
      <pc:sldChg chg="del">
        <pc:chgData name="Xuesu Xiao" userId="2da2dc19-76a6-42ca-a03e-a5becae5e7dc" providerId="ADAL" clId="{15469757-8490-3143-BFC6-79CE6EE75CAA}" dt="2022-10-11T02:31:57.178" v="15" actId="2696"/>
        <pc:sldMkLst>
          <pc:docMk/>
          <pc:sldMk cId="0" sldId="297"/>
        </pc:sldMkLst>
      </pc:sldChg>
      <pc:sldChg chg="del">
        <pc:chgData name="Xuesu Xiao" userId="2da2dc19-76a6-42ca-a03e-a5becae5e7dc" providerId="ADAL" clId="{15469757-8490-3143-BFC6-79CE6EE75CAA}" dt="2022-10-11T02:31:57.372" v="16" actId="2696"/>
        <pc:sldMkLst>
          <pc:docMk/>
          <pc:sldMk cId="0" sldId="298"/>
        </pc:sldMkLst>
      </pc:sldChg>
      <pc:sldChg chg="del">
        <pc:chgData name="Xuesu Xiao" userId="2da2dc19-76a6-42ca-a03e-a5becae5e7dc" providerId="ADAL" clId="{15469757-8490-3143-BFC6-79CE6EE75CAA}" dt="2022-10-11T02:31:57.559" v="17" actId="2696"/>
        <pc:sldMkLst>
          <pc:docMk/>
          <pc:sldMk cId="0" sldId="299"/>
        </pc:sldMkLst>
      </pc:sldChg>
      <pc:sldChg chg="del">
        <pc:chgData name="Xuesu Xiao" userId="2da2dc19-76a6-42ca-a03e-a5becae5e7dc" providerId="ADAL" clId="{15469757-8490-3143-BFC6-79CE6EE75CAA}" dt="2022-10-11T02:31:57.764" v="18" actId="2696"/>
        <pc:sldMkLst>
          <pc:docMk/>
          <pc:sldMk cId="0" sldId="300"/>
        </pc:sldMkLst>
      </pc:sldChg>
      <pc:sldChg chg="del">
        <pc:chgData name="Xuesu Xiao" userId="2da2dc19-76a6-42ca-a03e-a5becae5e7dc" providerId="ADAL" clId="{15469757-8490-3143-BFC6-79CE6EE75CAA}" dt="2022-10-11T02:31:57.936" v="19" actId="2696"/>
        <pc:sldMkLst>
          <pc:docMk/>
          <pc:sldMk cId="0" sldId="301"/>
        </pc:sldMkLst>
      </pc:sldChg>
      <pc:sldChg chg="del">
        <pc:chgData name="Xuesu Xiao" userId="2da2dc19-76a6-42ca-a03e-a5becae5e7dc" providerId="ADAL" clId="{15469757-8490-3143-BFC6-79CE6EE75CAA}" dt="2022-10-11T02:31:58.137" v="20" actId="2696"/>
        <pc:sldMkLst>
          <pc:docMk/>
          <pc:sldMk cId="0" sldId="302"/>
        </pc:sldMkLst>
      </pc:sldChg>
      <pc:sldChg chg="del">
        <pc:chgData name="Xuesu Xiao" userId="2da2dc19-76a6-42ca-a03e-a5becae5e7dc" providerId="ADAL" clId="{15469757-8490-3143-BFC6-79CE6EE75CAA}" dt="2022-10-11T02:31:58.316" v="21" actId="2696"/>
        <pc:sldMkLst>
          <pc:docMk/>
          <pc:sldMk cId="0" sldId="303"/>
        </pc:sldMkLst>
      </pc:sldChg>
      <pc:sldChg chg="del">
        <pc:chgData name="Xuesu Xiao" userId="2da2dc19-76a6-42ca-a03e-a5becae5e7dc" providerId="ADAL" clId="{15469757-8490-3143-BFC6-79CE6EE75CAA}" dt="2022-10-11T02:31:58.514" v="22" actId="2696"/>
        <pc:sldMkLst>
          <pc:docMk/>
          <pc:sldMk cId="0" sldId="304"/>
        </pc:sldMkLst>
      </pc:sldChg>
      <pc:sldChg chg="del">
        <pc:chgData name="Xuesu Xiao" userId="2da2dc19-76a6-42ca-a03e-a5becae5e7dc" providerId="ADAL" clId="{15469757-8490-3143-BFC6-79CE6EE75CAA}" dt="2022-10-11T02:31:59.188" v="23" actId="2696"/>
        <pc:sldMkLst>
          <pc:docMk/>
          <pc:sldMk cId="0" sldId="305"/>
        </pc:sldMkLst>
      </pc:sldChg>
      <pc:sldChg chg="add del">
        <pc:chgData name="Xuesu Xiao" userId="2da2dc19-76a6-42ca-a03e-a5becae5e7dc" providerId="ADAL" clId="{15469757-8490-3143-BFC6-79CE6EE75CAA}" dt="2022-10-11T02:32:02.421" v="26" actId="2696"/>
        <pc:sldMkLst>
          <pc:docMk/>
          <pc:sldMk cId="0" sldId="306"/>
        </pc:sldMkLst>
      </pc:sldChg>
      <pc:sldMasterChg chg="delSldLayout">
        <pc:chgData name="Xuesu Xiao" userId="2da2dc19-76a6-42ca-a03e-a5becae5e7dc" providerId="ADAL" clId="{15469757-8490-3143-BFC6-79CE6EE75CAA}" dt="2022-10-11T02:31:59.188" v="23" actId="2696"/>
        <pc:sldMasterMkLst>
          <pc:docMk/>
          <pc:sldMasterMk cId="0" sldId="2147483648"/>
        </pc:sldMasterMkLst>
        <pc:sldLayoutChg chg="del">
          <pc:chgData name="Xuesu Xiao" userId="2da2dc19-76a6-42ca-a03e-a5becae5e7dc" providerId="ADAL" clId="{15469757-8490-3143-BFC6-79CE6EE75CAA}" dt="2022-10-11T02:31:57.178" v="15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Xuesu Xiao" userId="2da2dc19-76a6-42ca-a03e-a5becae5e7dc" providerId="ADAL" clId="{15469757-8490-3143-BFC6-79CE6EE75CAA}" dt="2022-10-11T02:31:59.188" v="23" actId="2696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Please retain proper attribution, including the reference to ai.berkeley.edu.  Thanks!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360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410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7"/>
          <p:cNvSpPr txBox="1">
            <a:spLocks noGrp="1"/>
          </p:cNvSpPr>
          <p:nvPr>
            <p:ph type="ctrTitle"/>
          </p:nvPr>
        </p:nvSpPr>
        <p:spPr>
          <a:xfrm>
            <a:off x="0" y="1044578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8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4pPr>
            <a:lvl5pPr marL="2286000" lvl="4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5pPr>
            <a:lvl6pPr marL="2743200" lvl="5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6pPr>
            <a:lvl7pPr marL="3200400" lvl="6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7pPr>
            <a:lvl8pPr marL="3657600" lvl="7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8pPr>
            <a:lvl9pPr marL="4114800" lvl="8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3"/>
          <p:cNvSpPr txBox="1"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body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9250" algn="l">
              <a:spcBef>
                <a:spcPts val="380"/>
              </a:spcBef>
              <a:spcAft>
                <a:spcPts val="0"/>
              </a:spcAft>
              <a:buSzPts val="1900"/>
              <a:buChar char="▪"/>
              <a:defRPr sz="19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5"/>
          <p:cNvSpPr txBox="1">
            <a:spLocks noGrp="1"/>
          </p:cNvSpPr>
          <p:nvPr>
            <p:ph type="body" idx="1"/>
          </p:nvPr>
        </p:nvSpPr>
        <p:spPr>
          <a:xfrm>
            <a:off x="3575051" y="273053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65" name="Google Shape;65;p65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6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body" idx="1"/>
          </p:nvPr>
        </p:nvSpPr>
        <p:spPr>
          <a:xfrm rot="5400000">
            <a:off x="3731418" y="-1928017"/>
            <a:ext cx="4729164" cy="1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56"/>
          <p:cNvSpPr/>
          <p:nvPr/>
        </p:nvSpPr>
        <p:spPr>
          <a:xfrm>
            <a:off x="0" y="1031242"/>
            <a:ext cx="12192000" cy="60959"/>
          </a:xfrm>
          <a:prstGeom prst="rect">
            <a:avLst/>
          </a:prstGeom>
          <a:gradFill>
            <a:gsLst>
              <a:gs pos="0">
                <a:srgbClr val="0000CC"/>
              </a:gs>
              <a:gs pos="100000">
                <a:schemeClr val="dk1"/>
              </a:gs>
            </a:gsLst>
            <a:lin ang="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0" y="279403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CS 580: Introduction to Artificial Intelligence</a:t>
            </a:r>
            <a:br>
              <a:rPr lang="en-US" dirty="0"/>
            </a:br>
            <a:endParaRPr sz="3600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300"/>
              <a:t>Neural Nets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524000" y="6248403"/>
            <a:ext cx="5867400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702" y="2133600"/>
            <a:ext cx="4908174" cy="3569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C2F76C4-CD6E-4C4E-80C3-9051CA9EF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2-D Optimization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0046157" y="6519448"/>
            <a:ext cx="2178285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offconvex.org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l="36275" t="9200" r="33660"/>
          <a:stretch/>
        </p:blipFill>
        <p:spPr>
          <a:xfrm>
            <a:off x="3124200" y="1369767"/>
            <a:ext cx="6209675" cy="510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236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Perform update in uphill direction for each coordinate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The steeper the slope (i.e. the higher the derivative) the bigger the step for that coordinate</a:t>
            </a:r>
            <a:endParaRPr dirty="0"/>
          </a:p>
          <a:p>
            <a:pPr marL="2057298" lvl="4" indent="-190489" algn="l" rtl="0">
              <a:spcBef>
                <a:spcPts val="120"/>
              </a:spcBef>
              <a:spcAft>
                <a:spcPts val="0"/>
              </a:spcAft>
              <a:buSzPts val="600"/>
              <a:buNone/>
            </a:pPr>
            <a:endParaRPr sz="600"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/>
              <a:t>E.g., consider: </a:t>
            </a:r>
            <a:endParaRPr dirty="0"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  Updates:</a:t>
            </a:r>
            <a:endParaRPr dirty="0"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0653"/>
            <a:ext cx="1500909" cy="38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323123"/>
            <a:ext cx="4150639" cy="7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560" y="4301683"/>
            <a:ext cx="4150639" cy="772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6408345" y="3840278"/>
            <a:ext cx="5029200" cy="246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13" marR="0" lvl="1" indent="-285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in vector notation:</a:t>
            </a:r>
            <a:endParaRPr dirty="0"/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76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632052"/>
            <a:ext cx="2888532" cy="3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5456736"/>
            <a:ext cx="2294022" cy="7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gradient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1117601" y="1092201"/>
            <a:ext cx="10058400" cy="493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Idea: 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Start somewhere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Repeat:  Take a step in the gradient direction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pic>
        <p:nvPicPr>
          <p:cNvPr id="235" name="Google Shape;235;p12" descr="grad_descent.jpg"/>
          <p:cNvPicPr preferRelativeResize="0"/>
          <p:nvPr/>
        </p:nvPicPr>
        <p:blipFill rotWithShape="1">
          <a:blip r:embed="rId3">
            <a:alphaModFix/>
          </a:blip>
          <a:srcRect t="5169"/>
          <a:stretch/>
        </p:blipFill>
        <p:spPr>
          <a:xfrm>
            <a:off x="2769405" y="2743200"/>
            <a:ext cx="6069795" cy="39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9843616" y="6539965"/>
            <a:ext cx="2397557" cy="3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source: Mathworks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in n dimensions</a:t>
            </a:r>
            <a:endParaRPr/>
          </a:p>
        </p:txBody>
      </p:sp>
      <p:pic>
        <p:nvPicPr>
          <p:cNvPr id="257" name="Google Shape;257;p14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072111"/>
            <a:ext cx="24892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Procedure: Gradient Ascent</a:t>
            </a: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3073400" y="1625601"/>
            <a:ext cx="59944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init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iter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= 1, 2, …</a:t>
            </a:r>
            <a:endParaRPr dirty="0"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264" name="Google Shape;264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991" y="1784958"/>
            <a:ext cx="368474" cy="2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066800" y="4419600"/>
            <a:ext cx="10744200" cy="22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: learning rate --- tweaking parameter that needs to be chosen carefully</a:t>
            </a:r>
            <a:endParaRPr/>
          </a:p>
          <a:p>
            <a:pPr marL="342882" marR="0" lvl="0" indent="-342882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How? Try multiple choices</a:t>
            </a:r>
            <a:endParaRPr/>
          </a:p>
          <a:p>
            <a:pPr marL="742913" marR="0" lvl="1" indent="-2857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Crude rule of thumb: update changes       about 0.1 – 1 %</a:t>
            </a:r>
            <a:endParaRPr/>
          </a:p>
          <a:p>
            <a:pPr marL="742913" marR="0" lvl="1" indent="-1079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5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359" y="4629024"/>
            <a:ext cx="2794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26" y="6229611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3850" y="2971800"/>
            <a:ext cx="39243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Batch Gradient Ascent on the Log Likelihood Objective</a:t>
            </a:r>
            <a:endParaRPr/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 rot="-5400000">
            <a:off x="7901160" y="549535"/>
            <a:ext cx="342900" cy="3953219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2920908"/>
            <a:ext cx="8890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2819400" y="3962400"/>
            <a:ext cx="63246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78" name="Google Shape;278;p16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4114800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7574" y="5275547"/>
            <a:ext cx="5429226" cy="74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Stochastic Gradient Ascent on the Log Likelihood Objective</a:t>
            </a:r>
            <a:endParaRPr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66294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01" name="Google Shape;301;p18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9877"/>
            <a:ext cx="5436859" cy="4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1600200" y="2514600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gradient on one training example has been computed, might as well incorporate before computing next 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Mini-Batch Gradient Ascent on the Log Likelihood Objective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87630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init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iter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= 1, 2, …</a:t>
            </a:r>
            <a:endParaRPr dirty="0"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>
                <a:latin typeface="Courier"/>
                <a:ea typeface="Courier"/>
                <a:cs typeface="Courier"/>
                <a:sym typeface="Courier"/>
              </a:rPr>
              <a:t>pick random subset of training examples J</a:t>
            </a:r>
            <a:endParaRPr dirty="0"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311" name="Google Shape;311;p1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1600200" y="2514600"/>
            <a:ext cx="929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 over small set of training examples (=mini-batch) can be computed in parallel, might as well do that instead of a single one</a:t>
            </a:r>
            <a:endParaRPr/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24" y="5257800"/>
            <a:ext cx="5486476" cy="791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Networks</a:t>
            </a:r>
            <a:endParaRPr/>
          </a:p>
        </p:txBody>
      </p:sp>
      <p:pic>
        <p:nvPicPr>
          <p:cNvPr id="325" name="Google Shape;325;p21" descr="NeuralNets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447800"/>
            <a:ext cx="6532779" cy="475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Multi-class Logistic Regression</a:t>
            </a:r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= special case of neural network</a:t>
            </a:r>
            <a:endParaRPr/>
          </a:p>
        </p:txBody>
      </p:sp>
      <p:sp>
        <p:nvSpPr>
          <p:cNvPr id="332" name="Google Shape;332;p22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33" name="Google Shape;333;p22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34" name="Google Shape;334;p22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38" name="Google Shape;338;p22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39" name="Google Shape;339;p22"/>
          <p:cNvCxnSpPr>
            <a:stCxn id="335" idx="6"/>
            <a:endCxn id="332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0" name="Google Shape;340;p22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22"/>
          <p:cNvCxnSpPr>
            <a:stCxn id="335" idx="6"/>
            <a:endCxn id="334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2" name="Google Shape;342;p22"/>
          <p:cNvCxnSpPr>
            <a:stCxn id="336" idx="6"/>
            <a:endCxn id="334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3" name="Google Shape;343;p22"/>
          <p:cNvCxnSpPr>
            <a:stCxn id="337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4" name="Google Shape;344;p22"/>
          <p:cNvCxnSpPr>
            <a:stCxn id="338" idx="6"/>
            <a:endCxn id="334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5" name="Google Shape;345;p22"/>
          <p:cNvCxnSpPr>
            <a:stCxn id="335" idx="6"/>
            <a:endCxn id="333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6" name="Google Shape;346;p22"/>
          <p:cNvCxnSpPr>
            <a:stCxn id="337" idx="6"/>
            <a:endCxn id="333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7" name="Google Shape;347;p22"/>
          <p:cNvCxnSpPr>
            <a:stCxn id="337" idx="6"/>
            <a:endCxn id="332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8" name="Google Shape;348;p22"/>
          <p:cNvCxnSpPr>
            <a:stCxn id="336" idx="6"/>
            <a:endCxn id="332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9" name="Google Shape;349;p22"/>
          <p:cNvCxnSpPr>
            <a:stCxn id="336" idx="6"/>
            <a:endCxn id="333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0" name="Google Shape;350;p22"/>
          <p:cNvCxnSpPr>
            <a:stCxn id="338" idx="6"/>
            <a:endCxn id="333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1" name="Google Shape;351;p22"/>
          <p:cNvCxnSpPr>
            <a:stCxn id="338" idx="6"/>
            <a:endCxn id="332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2" name="Google Shape;352;p22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3" name="Google Shape;353;p22"/>
          <p:cNvCxnSpPr>
            <a:stCxn id="332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4" name="Google Shape;354;p22"/>
          <p:cNvCxnSpPr>
            <a:stCxn id="333" idx="6"/>
            <a:endCxn id="352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5" name="Google Shape;355;p22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6" name="Google Shape;356;p22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7" name="Google Shape;357;p22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8" name="Google Shape;358;p22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9" name="Google Shape;359;p22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2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Reminder: Linear Classifiers</a:t>
            </a:r>
            <a:endParaRPr dirty="0"/>
          </a:p>
        </p:txBody>
      </p:sp>
      <p:sp>
        <p:nvSpPr>
          <p:cNvPr id="103" name="Google Shape;103;p2"/>
          <p:cNvSpPr txBox="1"/>
          <p:nvPr/>
        </p:nvSpPr>
        <p:spPr>
          <a:xfrm>
            <a:off x="1447800" y="1600200"/>
            <a:ext cx="853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Inputs are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feature values</a:t>
            </a:r>
            <a:endParaRPr dirty="0"/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Each feature has a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weight</a:t>
            </a:r>
            <a:endParaRPr dirty="0"/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Sum is the </a:t>
            </a:r>
            <a:r>
              <a:rPr lang="en-US" sz="2800" b="0" i="0" u="none" strike="noStrike" cap="none" dirty="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activation</a:t>
            </a:r>
            <a:endParaRPr dirty="0"/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82" marR="0" lvl="0" indent="-3428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If the activation is:</a:t>
            </a:r>
            <a:endParaRPr dirty="0"/>
          </a:p>
          <a:p>
            <a:pPr marL="742913" marR="0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Positive, output +1</a:t>
            </a:r>
            <a:endParaRPr dirty="0"/>
          </a:p>
          <a:p>
            <a:pPr marL="742913" marR="0" lvl="1" indent="-28573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Negative, output -1</a:t>
            </a:r>
            <a:endParaRPr dirty="0"/>
          </a:p>
        </p:txBody>
      </p:sp>
      <p:sp>
        <p:nvSpPr>
          <p:cNvPr id="104" name="Google Shape;104;p2"/>
          <p:cNvSpPr/>
          <p:nvPr/>
        </p:nvSpPr>
        <p:spPr>
          <a:xfrm>
            <a:off x="73914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</a:t>
            </a:r>
            <a:endParaRPr/>
          </a:p>
        </p:txBody>
      </p:sp>
      <p:cxnSp>
        <p:nvCxnSpPr>
          <p:cNvPr id="105" name="Google Shape;105;p2"/>
          <p:cNvCxnSpPr/>
          <p:nvPr/>
        </p:nvCxnSpPr>
        <p:spPr>
          <a:xfrm>
            <a:off x="6553200" y="5257800"/>
            <a:ext cx="8382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2"/>
          <p:cNvCxnSpPr/>
          <p:nvPr/>
        </p:nvCxnSpPr>
        <p:spPr>
          <a:xfrm>
            <a:off x="6553200" y="5638800"/>
            <a:ext cx="838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2"/>
          <p:cNvCxnSpPr/>
          <p:nvPr/>
        </p:nvCxnSpPr>
        <p:spPr>
          <a:xfrm>
            <a:off x="6553200" y="6019800"/>
            <a:ext cx="838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2"/>
          <p:cNvSpPr/>
          <p:nvPr/>
        </p:nvSpPr>
        <p:spPr>
          <a:xfrm>
            <a:off x="6172200" y="5105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172200" y="5486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172200" y="5867400"/>
            <a:ext cx="381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6705600" y="4876800"/>
            <a:ext cx="53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705600" y="5272088"/>
            <a:ext cx="533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6705600" y="5638800"/>
            <a:ext cx="5334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8458200" y="5334000"/>
            <a:ext cx="6858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&gt;0?</a:t>
            </a:r>
            <a:endParaRPr/>
          </a:p>
        </p:txBody>
      </p:sp>
      <p:cxnSp>
        <p:nvCxnSpPr>
          <p:cNvPr id="115" name="Google Shape;115;p2"/>
          <p:cNvCxnSpPr>
            <a:stCxn id="104" idx="3"/>
            <a:endCxn id="114" idx="1"/>
          </p:cNvCxnSpPr>
          <p:nvPr/>
        </p:nvCxnSpPr>
        <p:spPr>
          <a:xfrm>
            <a:off x="8077200" y="5638800"/>
            <a:ext cx="381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2"/>
          <p:cNvCxnSpPr/>
          <p:nvPr/>
        </p:nvCxnSpPr>
        <p:spPr>
          <a:xfrm>
            <a:off x="9144000" y="5638800"/>
            <a:ext cx="381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7" name="Google Shape;117;p2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8838" y="3689350"/>
            <a:ext cx="7624762" cy="79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 descr="Neur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0"/>
            <a:ext cx="4419600" cy="16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369" name="Google Shape;369;p23"/>
          <p:cNvSpPr/>
          <p:nvPr/>
        </p:nvSpPr>
        <p:spPr>
          <a:xfrm>
            <a:off x="4702432" y="271780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4702432" y="36091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702432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2645032" y="22860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>
            <a:off x="2645032" y="30225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4" name="Google Shape;374;p23"/>
          <p:cNvSpPr/>
          <p:nvPr/>
        </p:nvSpPr>
        <p:spPr>
          <a:xfrm>
            <a:off x="2645032" y="37591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375" name="Google Shape;375;p23"/>
          <p:cNvSpPr/>
          <p:nvPr/>
        </p:nvSpPr>
        <p:spPr>
          <a:xfrm>
            <a:off x="2645032" y="5107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376" name="Google Shape;376;p23"/>
          <p:cNvCxnSpPr>
            <a:stCxn id="372" idx="6"/>
            <a:endCxn id="369" idx="2"/>
          </p:cNvCxnSpPr>
          <p:nvPr/>
        </p:nvCxnSpPr>
        <p:spPr>
          <a:xfrm>
            <a:off x="3254632" y="2590800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7" name="Google Shape;377;p23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8" name="Google Shape;378;p23"/>
          <p:cNvCxnSpPr>
            <a:stCxn id="372" idx="6"/>
            <a:endCxn id="371" idx="2"/>
          </p:cNvCxnSpPr>
          <p:nvPr/>
        </p:nvCxnSpPr>
        <p:spPr>
          <a:xfrm>
            <a:off x="3254632" y="2590800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9" name="Google Shape;379;p23"/>
          <p:cNvCxnSpPr>
            <a:stCxn id="373" idx="6"/>
            <a:endCxn id="371" idx="2"/>
          </p:cNvCxnSpPr>
          <p:nvPr/>
        </p:nvCxnSpPr>
        <p:spPr>
          <a:xfrm>
            <a:off x="3254632" y="3327399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0" name="Google Shape;380;p23"/>
          <p:cNvCxnSpPr>
            <a:stCxn id="374" idx="6"/>
          </p:cNvCxnSpPr>
          <p:nvPr/>
        </p:nvCxnSpPr>
        <p:spPr>
          <a:xfrm>
            <a:off x="3254632" y="4063998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1" name="Google Shape;381;p23"/>
          <p:cNvCxnSpPr>
            <a:stCxn id="375" idx="6"/>
            <a:endCxn id="371" idx="2"/>
          </p:cNvCxnSpPr>
          <p:nvPr/>
        </p:nvCxnSpPr>
        <p:spPr>
          <a:xfrm rot="10800000" flipH="1">
            <a:off x="3254632" y="4802984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2" name="Google Shape;382;p23"/>
          <p:cNvCxnSpPr>
            <a:stCxn id="372" idx="6"/>
            <a:endCxn id="370" idx="2"/>
          </p:cNvCxnSpPr>
          <p:nvPr/>
        </p:nvCxnSpPr>
        <p:spPr>
          <a:xfrm>
            <a:off x="3254632" y="2590800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23"/>
          <p:cNvCxnSpPr>
            <a:stCxn id="374" idx="6"/>
            <a:endCxn id="370" idx="2"/>
          </p:cNvCxnSpPr>
          <p:nvPr/>
        </p:nvCxnSpPr>
        <p:spPr>
          <a:xfrm rot="10800000" flipH="1">
            <a:off x="3254632" y="3913998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23"/>
          <p:cNvCxnSpPr>
            <a:stCxn id="374" idx="6"/>
            <a:endCxn id="369" idx="2"/>
          </p:cNvCxnSpPr>
          <p:nvPr/>
        </p:nvCxnSpPr>
        <p:spPr>
          <a:xfrm rot="10800000" flipH="1">
            <a:off x="3254632" y="3022698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5" name="Google Shape;385;p23"/>
          <p:cNvCxnSpPr>
            <a:stCxn id="373" idx="6"/>
            <a:endCxn id="369" idx="2"/>
          </p:cNvCxnSpPr>
          <p:nvPr/>
        </p:nvCxnSpPr>
        <p:spPr>
          <a:xfrm rot="10800000" flipH="1">
            <a:off x="3254632" y="3022599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6" name="Google Shape;386;p23"/>
          <p:cNvCxnSpPr>
            <a:stCxn id="373" idx="6"/>
            <a:endCxn id="370" idx="2"/>
          </p:cNvCxnSpPr>
          <p:nvPr/>
        </p:nvCxnSpPr>
        <p:spPr>
          <a:xfrm>
            <a:off x="3254632" y="3327399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7" name="Google Shape;387;p23"/>
          <p:cNvCxnSpPr>
            <a:stCxn id="375" idx="6"/>
            <a:endCxn id="370" idx="2"/>
          </p:cNvCxnSpPr>
          <p:nvPr/>
        </p:nvCxnSpPr>
        <p:spPr>
          <a:xfrm rot="10800000" flipH="1">
            <a:off x="3254632" y="3914084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8" name="Google Shape;388;p23"/>
          <p:cNvCxnSpPr>
            <a:stCxn id="375" idx="6"/>
            <a:endCxn id="369" idx="2"/>
          </p:cNvCxnSpPr>
          <p:nvPr/>
        </p:nvCxnSpPr>
        <p:spPr>
          <a:xfrm rot="10800000" flipH="1">
            <a:off x="3254632" y="3022484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9" name="Google Shape;389;p23"/>
          <p:cNvSpPr/>
          <p:nvPr/>
        </p:nvSpPr>
        <p:spPr>
          <a:xfrm>
            <a:off x="5751177" y="2464991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3"/>
          <p:cNvCxnSpPr>
            <a:stCxn id="369" idx="6"/>
          </p:cNvCxnSpPr>
          <p:nvPr/>
        </p:nvCxnSpPr>
        <p:spPr>
          <a:xfrm>
            <a:off x="5312032" y="302260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1" name="Google Shape;391;p23"/>
          <p:cNvCxnSpPr>
            <a:stCxn id="370" idx="6"/>
            <a:endCxn id="389" idx="1"/>
          </p:cNvCxnSpPr>
          <p:nvPr/>
        </p:nvCxnSpPr>
        <p:spPr>
          <a:xfrm>
            <a:off x="5312032" y="3913983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23"/>
          <p:cNvCxnSpPr/>
          <p:nvPr/>
        </p:nvCxnSpPr>
        <p:spPr>
          <a:xfrm>
            <a:off x="5312032" y="4773915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Google Shape;393;p23"/>
          <p:cNvCxnSpPr/>
          <p:nvPr/>
        </p:nvCxnSpPr>
        <p:spPr>
          <a:xfrm>
            <a:off x="6150232" y="304426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23"/>
          <p:cNvCxnSpPr/>
          <p:nvPr/>
        </p:nvCxnSpPr>
        <p:spPr>
          <a:xfrm>
            <a:off x="6150232" y="3935647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5" name="Google Shape;395;p23"/>
          <p:cNvCxnSpPr/>
          <p:nvPr/>
        </p:nvCxnSpPr>
        <p:spPr>
          <a:xfrm>
            <a:off x="6150232" y="479557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6" name="Google Shape;396;p23"/>
          <p:cNvSpPr txBox="1"/>
          <p:nvPr/>
        </p:nvSpPr>
        <p:spPr>
          <a:xfrm>
            <a:off x="5801670" y="2820472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97" name="Google Shape;3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88" y="2794701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32" y="370007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6032" y="4545816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3"/>
          <p:cNvSpPr txBox="1"/>
          <p:nvPr/>
        </p:nvSpPr>
        <p:spPr>
          <a:xfrm>
            <a:off x="2743200" y="4572000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0" name="Google Shape;410;p24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1" name="Google Shape;411;p24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sp>
        <p:nvSpPr>
          <p:cNvPr id="412" name="Google Shape;412;p24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(x)</a:t>
            </a:r>
            <a:endParaRPr/>
          </a:p>
        </p:txBody>
      </p:sp>
      <p:cxnSp>
        <p:nvCxnSpPr>
          <p:cNvPr id="413" name="Google Shape;413;p24"/>
          <p:cNvCxnSpPr>
            <a:stCxn id="409" idx="6"/>
            <a:endCxn id="406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4" name="Google Shape;414;p24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24"/>
          <p:cNvCxnSpPr>
            <a:stCxn id="409" idx="6"/>
            <a:endCxn id="408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6" name="Google Shape;416;p24"/>
          <p:cNvCxnSpPr>
            <a:stCxn id="410" idx="6"/>
            <a:endCxn id="408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11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2" idx="6"/>
            <a:endCxn id="408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19" name="Google Shape;419;p24"/>
          <p:cNvCxnSpPr>
            <a:stCxn id="409" idx="6"/>
            <a:endCxn id="407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0" name="Google Shape;420;p24"/>
          <p:cNvCxnSpPr>
            <a:stCxn id="411" idx="6"/>
            <a:endCxn id="407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1" name="Google Shape;421;p24"/>
          <p:cNvCxnSpPr>
            <a:stCxn id="411" idx="6"/>
            <a:endCxn id="406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2" name="Google Shape;422;p24"/>
          <p:cNvCxnSpPr>
            <a:stCxn id="410" idx="6"/>
            <a:endCxn id="406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3" name="Google Shape;423;p24"/>
          <p:cNvCxnSpPr>
            <a:stCxn id="410" idx="6"/>
            <a:endCxn id="407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4" name="Google Shape;424;p24"/>
          <p:cNvCxnSpPr>
            <a:stCxn id="412" idx="6"/>
            <a:endCxn id="407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5" name="Google Shape;425;p24"/>
          <p:cNvCxnSpPr>
            <a:stCxn id="412" idx="6"/>
            <a:endCxn id="406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6" name="Google Shape;426;p24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24"/>
          <p:cNvCxnSpPr>
            <a:stCxn id="406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8" name="Google Shape;428;p24"/>
          <p:cNvCxnSpPr>
            <a:stCxn id="407" idx="6"/>
            <a:endCxn id="426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29" name="Google Shape;429;p24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p24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1" name="Google Shape;431;p24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2" name="Google Shape;432;p24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3" name="Google Shape;433;p24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434" name="Google Shape;4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4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4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458" name="Google Shape;45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36286" y="7168346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024127" y="7113842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72967" y="7086600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48400" y="7121010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24"/>
          <p:cNvCxnSpPr>
            <a:stCxn id="438" idx="6"/>
            <a:endCxn id="443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8" name="Google Shape;478;p24"/>
          <p:cNvCxnSpPr>
            <a:stCxn id="438" idx="6"/>
            <a:endCxn id="444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9" name="Google Shape;479;p24"/>
          <p:cNvCxnSpPr>
            <a:stCxn id="438" idx="6"/>
            <a:endCxn id="445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0" name="Google Shape;480;p24"/>
          <p:cNvCxnSpPr>
            <a:stCxn id="438" idx="6"/>
            <a:endCxn id="446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1" name="Google Shape;481;p24"/>
          <p:cNvCxnSpPr>
            <a:stCxn id="439" idx="6"/>
            <a:endCxn id="443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2" name="Google Shape;482;p24"/>
          <p:cNvCxnSpPr>
            <a:stCxn id="439" idx="6"/>
            <a:endCxn id="446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3" name="Google Shape;483;p24"/>
          <p:cNvCxnSpPr>
            <a:stCxn id="440" idx="6"/>
            <a:endCxn id="445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4" name="Google Shape;484;p24"/>
          <p:cNvCxnSpPr>
            <a:stCxn id="439" idx="6"/>
            <a:endCxn id="444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5" name="Google Shape;485;p24"/>
          <p:cNvCxnSpPr>
            <a:stCxn id="439" idx="6"/>
            <a:endCxn id="445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6" name="Google Shape;486;p24"/>
          <p:cNvCxnSpPr>
            <a:stCxn id="440" idx="6"/>
            <a:endCxn id="446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7" name="Google Shape;487;p24"/>
          <p:cNvCxnSpPr>
            <a:stCxn id="440" idx="6"/>
            <a:endCxn id="444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8" name="Google Shape;488;p24"/>
          <p:cNvCxnSpPr>
            <a:stCxn id="440" idx="6"/>
            <a:endCxn id="443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89" name="Google Shape;489;p24"/>
          <p:cNvCxnSpPr>
            <a:stCxn id="441" idx="6"/>
            <a:endCxn id="443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0" name="Google Shape;490;p24"/>
          <p:cNvCxnSpPr>
            <a:stCxn id="441" idx="6"/>
            <a:endCxn id="444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1" name="Google Shape;491;p24"/>
          <p:cNvCxnSpPr>
            <a:stCxn id="441" idx="6"/>
            <a:endCxn id="445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2" name="Google Shape;492;p24"/>
          <p:cNvCxnSpPr>
            <a:stCxn id="441" idx="6"/>
            <a:endCxn id="446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3" name="Google Shape;493;p24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4" name="Google Shape;494;p24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5" name="Google Shape;495;p24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6" name="Google Shape;496;p24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7" name="Google Shape;497;p24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8" name="Google Shape;498;p24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24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0" name="Google Shape;500;p24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1" name="Google Shape;501;p24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p24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3" name="Google Shape;503;p24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4" name="Google Shape;504;p24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5" name="Google Shape;505;p24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6" name="Google Shape;506;p24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7" name="Google Shape;507;p24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8" name="Google Shape;508;p24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9" name="Google Shape;509;p24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0" name="Google Shape;510;p24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1" name="Google Shape;511;p24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2" name="Google Shape;512;p24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3" name="Google Shape;513;p24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4" name="Google Shape;514;p24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5" name="Google Shape;515;p24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6" name="Google Shape;516;p24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7" name="Google Shape;517;p24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8" name="Google Shape;518;p24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19" name="Google Shape;519;p24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0" name="Google Shape;520;p24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1" name="Google Shape;521;p24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2" name="Google Shape;522;p24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3" name="Google Shape;523;p24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24" name="Google Shape;524;p24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5" name="Google Shape;525;p24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26" name="Google Shape;526;p24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4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 = Also learn the features!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9122032" y="211058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9122032" y="3001967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9122032" y="38909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7064632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5"/>
          <p:cNvSpPr/>
          <p:nvPr/>
        </p:nvSpPr>
        <p:spPr>
          <a:xfrm>
            <a:off x="7064632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5"/>
          <p:cNvSpPr/>
          <p:nvPr/>
        </p:nvSpPr>
        <p:spPr>
          <a:xfrm>
            <a:off x="7064632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5"/>
          <p:cNvSpPr/>
          <p:nvPr/>
        </p:nvSpPr>
        <p:spPr>
          <a:xfrm>
            <a:off x="7064632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0" name="Google Shape;540;p25"/>
          <p:cNvCxnSpPr>
            <a:stCxn id="536" idx="6"/>
            <a:endCxn id="533" idx="2"/>
          </p:cNvCxnSpPr>
          <p:nvPr/>
        </p:nvCxnSpPr>
        <p:spPr>
          <a:xfrm>
            <a:off x="7674232" y="1983584"/>
            <a:ext cx="1447800" cy="43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1" name="Google Shape;541;p25"/>
          <p:cNvSpPr txBox="1"/>
          <p:nvPr/>
        </p:nvSpPr>
        <p:spPr>
          <a:xfrm>
            <a:off x="15522766" y="2996588"/>
            <a:ext cx="184731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25"/>
          <p:cNvCxnSpPr>
            <a:stCxn id="536" idx="6"/>
            <a:endCxn id="535" idx="2"/>
          </p:cNvCxnSpPr>
          <p:nvPr/>
        </p:nvCxnSpPr>
        <p:spPr>
          <a:xfrm>
            <a:off x="7674232" y="1983584"/>
            <a:ext cx="1447800" cy="2212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3" name="Google Shape;543;p25"/>
          <p:cNvCxnSpPr>
            <a:stCxn id="537" idx="6"/>
            <a:endCxn id="535" idx="2"/>
          </p:cNvCxnSpPr>
          <p:nvPr/>
        </p:nvCxnSpPr>
        <p:spPr>
          <a:xfrm>
            <a:off x="7674232" y="2720183"/>
            <a:ext cx="1447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4" name="Google Shape;544;p25"/>
          <p:cNvCxnSpPr>
            <a:stCxn id="538" idx="6"/>
          </p:cNvCxnSpPr>
          <p:nvPr/>
        </p:nvCxnSpPr>
        <p:spPr>
          <a:xfrm>
            <a:off x="7674232" y="3456782"/>
            <a:ext cx="1447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5" name="Google Shape;545;p25"/>
          <p:cNvCxnSpPr>
            <a:stCxn id="539" idx="6"/>
            <a:endCxn id="535" idx="2"/>
          </p:cNvCxnSpPr>
          <p:nvPr/>
        </p:nvCxnSpPr>
        <p:spPr>
          <a:xfrm rot="10800000" flipH="1">
            <a:off x="7674232" y="4195768"/>
            <a:ext cx="1447800" cy="60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6" name="Google Shape;546;p25"/>
          <p:cNvCxnSpPr>
            <a:stCxn id="536" idx="6"/>
            <a:endCxn id="534" idx="2"/>
          </p:cNvCxnSpPr>
          <p:nvPr/>
        </p:nvCxnSpPr>
        <p:spPr>
          <a:xfrm>
            <a:off x="7674232" y="1983584"/>
            <a:ext cx="1447800" cy="1323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7" name="Google Shape;547;p25"/>
          <p:cNvCxnSpPr>
            <a:stCxn id="538" idx="6"/>
            <a:endCxn id="534" idx="2"/>
          </p:cNvCxnSpPr>
          <p:nvPr/>
        </p:nvCxnSpPr>
        <p:spPr>
          <a:xfrm rot="10800000" flipH="1">
            <a:off x="7674232" y="3306782"/>
            <a:ext cx="1447800" cy="15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8" name="Google Shape;548;p25"/>
          <p:cNvCxnSpPr>
            <a:stCxn id="538" idx="6"/>
            <a:endCxn id="533" idx="2"/>
          </p:cNvCxnSpPr>
          <p:nvPr/>
        </p:nvCxnSpPr>
        <p:spPr>
          <a:xfrm rot="10800000" flipH="1">
            <a:off x="7674232" y="2415482"/>
            <a:ext cx="1447800" cy="1041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49" name="Google Shape;549;p25"/>
          <p:cNvCxnSpPr>
            <a:stCxn id="537" idx="6"/>
            <a:endCxn id="533" idx="2"/>
          </p:cNvCxnSpPr>
          <p:nvPr/>
        </p:nvCxnSpPr>
        <p:spPr>
          <a:xfrm rot="10800000" flipH="1">
            <a:off x="7674232" y="2415383"/>
            <a:ext cx="14478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0" name="Google Shape;550;p25"/>
          <p:cNvCxnSpPr>
            <a:stCxn id="537" idx="6"/>
            <a:endCxn id="534" idx="2"/>
          </p:cNvCxnSpPr>
          <p:nvPr/>
        </p:nvCxnSpPr>
        <p:spPr>
          <a:xfrm>
            <a:off x="7674232" y="2720183"/>
            <a:ext cx="1447800" cy="58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1" name="Google Shape;551;p25"/>
          <p:cNvCxnSpPr>
            <a:stCxn id="539" idx="6"/>
            <a:endCxn id="534" idx="2"/>
          </p:cNvCxnSpPr>
          <p:nvPr/>
        </p:nvCxnSpPr>
        <p:spPr>
          <a:xfrm rot="10800000" flipH="1">
            <a:off x="7674232" y="3306868"/>
            <a:ext cx="1447800" cy="1498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2" name="Google Shape;552;p25"/>
          <p:cNvCxnSpPr>
            <a:stCxn id="539" idx="6"/>
            <a:endCxn id="533" idx="2"/>
          </p:cNvCxnSpPr>
          <p:nvPr/>
        </p:nvCxnSpPr>
        <p:spPr>
          <a:xfrm rot="10800000" flipH="1">
            <a:off x="7674232" y="2415268"/>
            <a:ext cx="1447800" cy="2390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3" name="Google Shape;553;p25"/>
          <p:cNvSpPr/>
          <p:nvPr/>
        </p:nvSpPr>
        <p:spPr>
          <a:xfrm>
            <a:off x="10170777" y="1857775"/>
            <a:ext cx="399055" cy="2897984"/>
          </a:xfrm>
          <a:prstGeom prst="rect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25"/>
          <p:cNvCxnSpPr>
            <a:stCxn id="533" idx="6"/>
          </p:cNvCxnSpPr>
          <p:nvPr/>
        </p:nvCxnSpPr>
        <p:spPr>
          <a:xfrm>
            <a:off x="9731632" y="241538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5" name="Google Shape;555;p25"/>
          <p:cNvCxnSpPr>
            <a:stCxn id="534" idx="6"/>
            <a:endCxn id="553" idx="1"/>
          </p:cNvCxnSpPr>
          <p:nvPr/>
        </p:nvCxnSpPr>
        <p:spPr>
          <a:xfrm>
            <a:off x="9731632" y="3306767"/>
            <a:ext cx="43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6" name="Google Shape;556;p25"/>
          <p:cNvCxnSpPr/>
          <p:nvPr/>
        </p:nvCxnSpPr>
        <p:spPr>
          <a:xfrm>
            <a:off x="9731632" y="4166699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p25"/>
          <p:cNvCxnSpPr/>
          <p:nvPr/>
        </p:nvCxnSpPr>
        <p:spPr>
          <a:xfrm>
            <a:off x="10569832" y="243705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8" name="Google Shape;558;p25"/>
          <p:cNvCxnSpPr/>
          <p:nvPr/>
        </p:nvCxnSpPr>
        <p:spPr>
          <a:xfrm>
            <a:off x="10569832" y="3328431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9" name="Google Shape;559;p25"/>
          <p:cNvCxnSpPr/>
          <p:nvPr/>
        </p:nvCxnSpPr>
        <p:spPr>
          <a:xfrm>
            <a:off x="10569832" y="4188363"/>
            <a:ext cx="43914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60" name="Google Shape;560;p25"/>
          <p:cNvSpPr txBox="1"/>
          <p:nvPr/>
        </p:nvSpPr>
        <p:spPr>
          <a:xfrm>
            <a:off x="10221270" y="2213256"/>
            <a:ext cx="25277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softmax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561" name="Google Shape;56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42588" y="2187485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632" y="3092859"/>
            <a:ext cx="2375244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5632" y="3938600"/>
            <a:ext cx="2612768" cy="45619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5"/>
          <p:cNvSpPr txBox="1"/>
          <p:nvPr/>
        </p:nvSpPr>
        <p:spPr>
          <a:xfrm>
            <a:off x="7162800" y="3964784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65" name="Google Shape;565;p25"/>
          <p:cNvSpPr/>
          <p:nvPr/>
        </p:nvSpPr>
        <p:spPr>
          <a:xfrm>
            <a:off x="1524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25"/>
          <p:cNvSpPr/>
          <p:nvPr/>
        </p:nvSpPr>
        <p:spPr>
          <a:xfrm>
            <a:off x="1524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5"/>
          <p:cNvSpPr/>
          <p:nvPr/>
        </p:nvSpPr>
        <p:spPr>
          <a:xfrm>
            <a:off x="1524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25"/>
          <p:cNvSpPr/>
          <p:nvPr/>
        </p:nvSpPr>
        <p:spPr>
          <a:xfrm>
            <a:off x="1524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2286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1828800" y="1676400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1828800" y="2412999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1828800" y="314959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5"/>
          <p:cNvSpPr/>
          <p:nvPr/>
        </p:nvSpPr>
        <p:spPr>
          <a:xfrm>
            <a:off x="1828800" y="44981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5"/>
          <p:cNvSpPr txBox="1"/>
          <p:nvPr/>
        </p:nvSpPr>
        <p:spPr>
          <a:xfrm>
            <a:off x="1905000" y="3897868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3505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5"/>
          <p:cNvSpPr/>
          <p:nvPr/>
        </p:nvSpPr>
        <p:spPr>
          <a:xfrm>
            <a:off x="3505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5"/>
          <p:cNvSpPr/>
          <p:nvPr/>
        </p:nvSpPr>
        <p:spPr>
          <a:xfrm>
            <a:off x="3505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5"/>
          <p:cNvSpPr/>
          <p:nvPr/>
        </p:nvSpPr>
        <p:spPr>
          <a:xfrm>
            <a:off x="3505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5"/>
          <p:cNvSpPr txBox="1"/>
          <p:nvPr/>
        </p:nvSpPr>
        <p:spPr>
          <a:xfrm>
            <a:off x="3581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80" name="Google Shape;580;p25"/>
          <p:cNvSpPr/>
          <p:nvPr/>
        </p:nvSpPr>
        <p:spPr>
          <a:xfrm>
            <a:off x="5410200" y="1678784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5"/>
          <p:cNvSpPr/>
          <p:nvPr/>
        </p:nvSpPr>
        <p:spPr>
          <a:xfrm>
            <a:off x="5410200" y="2415383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5"/>
          <p:cNvSpPr/>
          <p:nvPr/>
        </p:nvSpPr>
        <p:spPr>
          <a:xfrm>
            <a:off x="5410200" y="3151982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5"/>
          <p:cNvSpPr/>
          <p:nvPr/>
        </p:nvSpPr>
        <p:spPr>
          <a:xfrm>
            <a:off x="5410200" y="4500568"/>
            <a:ext cx="609600" cy="609600"/>
          </a:xfrm>
          <a:prstGeom prst="ellipse">
            <a:avLst/>
          </a:prstGeom>
          <a:noFill/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 txBox="1"/>
          <p:nvPr/>
        </p:nvSpPr>
        <p:spPr>
          <a:xfrm>
            <a:off x="5486400" y="3900252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9422" y="1791880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211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69179" y="3300221"/>
            <a:ext cx="372778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4641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61933" y="4613010"/>
            <a:ext cx="537661" cy="3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75885" y="4630281"/>
            <a:ext cx="462715" cy="345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44565" y="1817269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19467" y="2530866"/>
            <a:ext cx="372778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47260" y="3291039"/>
            <a:ext cx="338889" cy="31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04502" y="3259105"/>
            <a:ext cx="394285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182785" y="2504765"/>
            <a:ext cx="433714" cy="3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194257" y="1803124"/>
            <a:ext cx="394285" cy="344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00742" y="2286104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193513" y="3199165"/>
            <a:ext cx="554762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198838" y="4073494"/>
            <a:ext cx="554762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86400" y="3319869"/>
            <a:ext cx="490130" cy="26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86400" y="2639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510905" y="1877453"/>
            <a:ext cx="490130" cy="258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477153" y="4739771"/>
            <a:ext cx="471835" cy="2359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25"/>
          <p:cNvCxnSpPr>
            <a:stCxn id="565" idx="6"/>
            <a:endCxn id="570" idx="2"/>
          </p:cNvCxnSpPr>
          <p:nvPr/>
        </p:nvCxnSpPr>
        <p:spPr>
          <a:xfrm rot="10800000" flipH="1">
            <a:off x="762000" y="1981184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5" name="Google Shape;605;p25"/>
          <p:cNvCxnSpPr>
            <a:stCxn id="565" idx="6"/>
            <a:endCxn id="571" idx="2"/>
          </p:cNvCxnSpPr>
          <p:nvPr/>
        </p:nvCxnSpPr>
        <p:spPr>
          <a:xfrm>
            <a:off x="762000" y="1983584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6" name="Google Shape;606;p25"/>
          <p:cNvCxnSpPr>
            <a:stCxn id="565" idx="6"/>
            <a:endCxn id="572" idx="2"/>
          </p:cNvCxnSpPr>
          <p:nvPr/>
        </p:nvCxnSpPr>
        <p:spPr>
          <a:xfrm>
            <a:off x="762000" y="1983584"/>
            <a:ext cx="1066800" cy="147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7" name="Google Shape;607;p25"/>
          <p:cNvCxnSpPr>
            <a:stCxn id="565" idx="6"/>
            <a:endCxn id="573" idx="2"/>
          </p:cNvCxnSpPr>
          <p:nvPr/>
        </p:nvCxnSpPr>
        <p:spPr>
          <a:xfrm>
            <a:off x="762000" y="1983584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8" name="Google Shape;608;p25"/>
          <p:cNvCxnSpPr>
            <a:stCxn id="566" idx="6"/>
            <a:endCxn id="570" idx="2"/>
          </p:cNvCxnSpPr>
          <p:nvPr/>
        </p:nvCxnSpPr>
        <p:spPr>
          <a:xfrm rot="10800000" flipH="1">
            <a:off x="762000" y="1981283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9" name="Google Shape;609;p25"/>
          <p:cNvCxnSpPr>
            <a:stCxn id="566" idx="6"/>
            <a:endCxn id="573" idx="2"/>
          </p:cNvCxnSpPr>
          <p:nvPr/>
        </p:nvCxnSpPr>
        <p:spPr>
          <a:xfrm>
            <a:off x="762000" y="2720183"/>
            <a:ext cx="1066800" cy="2082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0" name="Google Shape;610;p25"/>
          <p:cNvCxnSpPr>
            <a:stCxn id="567" idx="6"/>
            <a:endCxn id="572" idx="2"/>
          </p:cNvCxnSpPr>
          <p:nvPr/>
        </p:nvCxnSpPr>
        <p:spPr>
          <a:xfrm rot="10800000" flipH="1">
            <a:off x="762000" y="3454382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1" name="Google Shape;611;p25"/>
          <p:cNvCxnSpPr>
            <a:stCxn id="566" idx="6"/>
            <a:endCxn id="571" idx="2"/>
          </p:cNvCxnSpPr>
          <p:nvPr/>
        </p:nvCxnSpPr>
        <p:spPr>
          <a:xfrm rot="10800000" flipH="1">
            <a:off x="762000" y="2717783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2" name="Google Shape;612;p25"/>
          <p:cNvCxnSpPr>
            <a:stCxn id="566" idx="6"/>
            <a:endCxn id="572" idx="2"/>
          </p:cNvCxnSpPr>
          <p:nvPr/>
        </p:nvCxnSpPr>
        <p:spPr>
          <a:xfrm>
            <a:off x="762000" y="2720183"/>
            <a:ext cx="1066800" cy="734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3" name="Google Shape;613;p25"/>
          <p:cNvCxnSpPr>
            <a:stCxn id="567" idx="6"/>
            <a:endCxn id="573" idx="2"/>
          </p:cNvCxnSpPr>
          <p:nvPr/>
        </p:nvCxnSpPr>
        <p:spPr>
          <a:xfrm>
            <a:off x="762000" y="3456782"/>
            <a:ext cx="1066800" cy="134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4" name="Google Shape;614;p25"/>
          <p:cNvCxnSpPr>
            <a:stCxn id="567" idx="6"/>
            <a:endCxn id="571" idx="2"/>
          </p:cNvCxnSpPr>
          <p:nvPr/>
        </p:nvCxnSpPr>
        <p:spPr>
          <a:xfrm rot="10800000" flipH="1">
            <a:off x="762000" y="2717882"/>
            <a:ext cx="1066800" cy="73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5" name="Google Shape;615;p25"/>
          <p:cNvCxnSpPr>
            <a:stCxn id="567" idx="6"/>
            <a:endCxn id="570" idx="2"/>
          </p:cNvCxnSpPr>
          <p:nvPr/>
        </p:nvCxnSpPr>
        <p:spPr>
          <a:xfrm rot="10800000" flipH="1">
            <a:off x="762000" y="1981082"/>
            <a:ext cx="1066800" cy="147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6" name="Google Shape;616;p25"/>
          <p:cNvCxnSpPr>
            <a:stCxn id="568" idx="6"/>
            <a:endCxn id="570" idx="2"/>
          </p:cNvCxnSpPr>
          <p:nvPr/>
        </p:nvCxnSpPr>
        <p:spPr>
          <a:xfrm rot="10800000" flipH="1">
            <a:off x="762000" y="1981168"/>
            <a:ext cx="1066800" cy="2824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7" name="Google Shape;617;p25"/>
          <p:cNvCxnSpPr>
            <a:stCxn id="568" idx="6"/>
            <a:endCxn id="571" idx="2"/>
          </p:cNvCxnSpPr>
          <p:nvPr/>
        </p:nvCxnSpPr>
        <p:spPr>
          <a:xfrm rot="10800000" flipH="1">
            <a:off x="762000" y="2717668"/>
            <a:ext cx="1066800" cy="20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8" name="Google Shape;618;p25"/>
          <p:cNvCxnSpPr>
            <a:stCxn id="568" idx="6"/>
            <a:endCxn id="572" idx="2"/>
          </p:cNvCxnSpPr>
          <p:nvPr/>
        </p:nvCxnSpPr>
        <p:spPr>
          <a:xfrm rot="10800000" flipH="1">
            <a:off x="762000" y="3454468"/>
            <a:ext cx="1066800" cy="135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19" name="Google Shape;619;p25"/>
          <p:cNvCxnSpPr>
            <a:stCxn id="568" idx="6"/>
            <a:endCxn id="573" idx="2"/>
          </p:cNvCxnSpPr>
          <p:nvPr/>
        </p:nvCxnSpPr>
        <p:spPr>
          <a:xfrm rot="10800000" flipH="1">
            <a:off x="762000" y="4802968"/>
            <a:ext cx="1066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0" name="Google Shape;620;p25"/>
          <p:cNvCxnSpPr/>
          <p:nvPr/>
        </p:nvCxnSpPr>
        <p:spPr>
          <a:xfrm rot="10800000" flipH="1">
            <a:off x="24384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1" name="Google Shape;621;p25"/>
          <p:cNvCxnSpPr/>
          <p:nvPr/>
        </p:nvCxnSpPr>
        <p:spPr>
          <a:xfrm>
            <a:off x="24384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2" name="Google Shape;622;p25"/>
          <p:cNvCxnSpPr/>
          <p:nvPr/>
        </p:nvCxnSpPr>
        <p:spPr>
          <a:xfrm>
            <a:off x="24384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3" name="Google Shape;623;p25"/>
          <p:cNvCxnSpPr/>
          <p:nvPr/>
        </p:nvCxnSpPr>
        <p:spPr>
          <a:xfrm>
            <a:off x="24384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4" name="Google Shape;624;p25"/>
          <p:cNvCxnSpPr/>
          <p:nvPr/>
        </p:nvCxnSpPr>
        <p:spPr>
          <a:xfrm rot="10800000" flipH="1">
            <a:off x="24384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5" name="Google Shape;625;p25"/>
          <p:cNvCxnSpPr/>
          <p:nvPr/>
        </p:nvCxnSpPr>
        <p:spPr>
          <a:xfrm>
            <a:off x="24384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6" name="Google Shape;626;p25"/>
          <p:cNvCxnSpPr/>
          <p:nvPr/>
        </p:nvCxnSpPr>
        <p:spPr>
          <a:xfrm rot="10800000" flipH="1">
            <a:off x="24384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7" name="Google Shape;627;p25"/>
          <p:cNvCxnSpPr/>
          <p:nvPr/>
        </p:nvCxnSpPr>
        <p:spPr>
          <a:xfrm rot="10800000" flipH="1">
            <a:off x="24384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8" name="Google Shape;628;p25"/>
          <p:cNvCxnSpPr/>
          <p:nvPr/>
        </p:nvCxnSpPr>
        <p:spPr>
          <a:xfrm>
            <a:off x="24384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29" name="Google Shape;629;p25"/>
          <p:cNvCxnSpPr/>
          <p:nvPr/>
        </p:nvCxnSpPr>
        <p:spPr>
          <a:xfrm>
            <a:off x="24384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0" name="Google Shape;630;p25"/>
          <p:cNvCxnSpPr/>
          <p:nvPr/>
        </p:nvCxnSpPr>
        <p:spPr>
          <a:xfrm rot="10800000" flipH="1">
            <a:off x="24384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1" name="Google Shape;631;p25"/>
          <p:cNvCxnSpPr/>
          <p:nvPr/>
        </p:nvCxnSpPr>
        <p:spPr>
          <a:xfrm rot="10800000" flipH="1">
            <a:off x="24384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2" name="Google Shape;632;p25"/>
          <p:cNvCxnSpPr/>
          <p:nvPr/>
        </p:nvCxnSpPr>
        <p:spPr>
          <a:xfrm rot="10800000" flipH="1">
            <a:off x="24384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3" name="Google Shape;633;p25"/>
          <p:cNvCxnSpPr/>
          <p:nvPr/>
        </p:nvCxnSpPr>
        <p:spPr>
          <a:xfrm rot="10800000" flipH="1">
            <a:off x="24384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4" name="Google Shape;634;p25"/>
          <p:cNvCxnSpPr/>
          <p:nvPr/>
        </p:nvCxnSpPr>
        <p:spPr>
          <a:xfrm rot="10800000" flipH="1">
            <a:off x="24384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5" name="Google Shape;635;p25"/>
          <p:cNvCxnSpPr/>
          <p:nvPr/>
        </p:nvCxnSpPr>
        <p:spPr>
          <a:xfrm rot="10800000" flipH="1">
            <a:off x="24384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6" name="Google Shape;636;p25"/>
          <p:cNvCxnSpPr/>
          <p:nvPr/>
        </p:nvCxnSpPr>
        <p:spPr>
          <a:xfrm rot="10800000" flipH="1">
            <a:off x="6019800" y="1983584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7" name="Google Shape;637;p25"/>
          <p:cNvCxnSpPr/>
          <p:nvPr/>
        </p:nvCxnSpPr>
        <p:spPr>
          <a:xfrm>
            <a:off x="6019800" y="1985968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8" name="Google Shape;638;p25"/>
          <p:cNvCxnSpPr/>
          <p:nvPr/>
        </p:nvCxnSpPr>
        <p:spPr>
          <a:xfrm>
            <a:off x="6019800" y="1985968"/>
            <a:ext cx="1066800" cy="14708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39" name="Google Shape;639;p25"/>
          <p:cNvCxnSpPr/>
          <p:nvPr/>
        </p:nvCxnSpPr>
        <p:spPr>
          <a:xfrm>
            <a:off x="6019800" y="1985968"/>
            <a:ext cx="1066800" cy="2819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0" name="Google Shape;640;p25"/>
          <p:cNvCxnSpPr/>
          <p:nvPr/>
        </p:nvCxnSpPr>
        <p:spPr>
          <a:xfrm rot="10800000" flipH="1">
            <a:off x="6019800" y="1983584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1" name="Google Shape;641;p25"/>
          <p:cNvCxnSpPr/>
          <p:nvPr/>
        </p:nvCxnSpPr>
        <p:spPr>
          <a:xfrm>
            <a:off x="6019800" y="2722567"/>
            <a:ext cx="1066800" cy="208280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2" name="Google Shape;642;p25"/>
          <p:cNvCxnSpPr/>
          <p:nvPr/>
        </p:nvCxnSpPr>
        <p:spPr>
          <a:xfrm rot="10800000" flipH="1">
            <a:off x="6019800" y="3456782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3" name="Google Shape;643;p25"/>
          <p:cNvCxnSpPr/>
          <p:nvPr/>
        </p:nvCxnSpPr>
        <p:spPr>
          <a:xfrm rot="10800000" flipH="1">
            <a:off x="6019800" y="2720183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4" name="Google Shape;644;p25"/>
          <p:cNvCxnSpPr/>
          <p:nvPr/>
        </p:nvCxnSpPr>
        <p:spPr>
          <a:xfrm>
            <a:off x="6019800" y="2722567"/>
            <a:ext cx="1066800" cy="73421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5" name="Google Shape;645;p25"/>
          <p:cNvCxnSpPr/>
          <p:nvPr/>
        </p:nvCxnSpPr>
        <p:spPr>
          <a:xfrm>
            <a:off x="6019800" y="3459166"/>
            <a:ext cx="1066800" cy="134620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6" name="Google Shape;646;p25"/>
          <p:cNvCxnSpPr/>
          <p:nvPr/>
        </p:nvCxnSpPr>
        <p:spPr>
          <a:xfrm rot="10800000" flipH="1">
            <a:off x="6019800" y="2720183"/>
            <a:ext cx="1066800" cy="73898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7" name="Google Shape;647;p25"/>
          <p:cNvCxnSpPr/>
          <p:nvPr/>
        </p:nvCxnSpPr>
        <p:spPr>
          <a:xfrm rot="10800000" flipH="1">
            <a:off x="6019800" y="1983584"/>
            <a:ext cx="1066800" cy="147558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8" name="Google Shape;648;p25"/>
          <p:cNvCxnSpPr/>
          <p:nvPr/>
        </p:nvCxnSpPr>
        <p:spPr>
          <a:xfrm rot="10800000" flipH="1">
            <a:off x="6019800" y="1983584"/>
            <a:ext cx="1066800" cy="282416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49" name="Google Shape;649;p25"/>
          <p:cNvCxnSpPr/>
          <p:nvPr/>
        </p:nvCxnSpPr>
        <p:spPr>
          <a:xfrm rot="10800000" flipH="1">
            <a:off x="6019800" y="2720183"/>
            <a:ext cx="1066800" cy="208756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0" name="Google Shape;650;p25"/>
          <p:cNvCxnSpPr/>
          <p:nvPr/>
        </p:nvCxnSpPr>
        <p:spPr>
          <a:xfrm rot="10800000" flipH="1">
            <a:off x="6019800" y="3456782"/>
            <a:ext cx="1066800" cy="13509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51" name="Google Shape;651;p25"/>
          <p:cNvCxnSpPr/>
          <p:nvPr/>
        </p:nvCxnSpPr>
        <p:spPr>
          <a:xfrm rot="10800000" flipH="1">
            <a:off x="6019800" y="4805368"/>
            <a:ext cx="1066800" cy="238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52" name="Google Shape;652;p25"/>
          <p:cNvSpPr txBox="1"/>
          <p:nvPr/>
        </p:nvSpPr>
        <p:spPr>
          <a:xfrm>
            <a:off x="4528279" y="2930889"/>
            <a:ext cx="4154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pic>
        <p:nvPicPr>
          <p:cNvPr id="653" name="Google Shape;653;p2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14015" y="5613402"/>
            <a:ext cx="4628677" cy="90264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25"/>
          <p:cNvSpPr txBox="1"/>
          <p:nvPr/>
        </p:nvSpPr>
        <p:spPr>
          <a:xfrm>
            <a:off x="8398132" y="5675332"/>
            <a:ext cx="32841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 = nonlinear activation function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Activation Functions</a:t>
            </a:r>
            <a:endParaRPr/>
          </a:p>
        </p:txBody>
      </p:sp>
      <p:pic>
        <p:nvPicPr>
          <p:cNvPr id="660" name="Google Shape;6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1145"/>
            <a:ext cx="12192000" cy="4455711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6"/>
          <p:cNvSpPr txBox="1"/>
          <p:nvPr/>
        </p:nvSpPr>
        <p:spPr>
          <a:xfrm>
            <a:off x="-76200" y="6596390"/>
            <a:ext cx="54864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MIT 6.S191 introtodeeplearning.com]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Deep Neural Network: Also Learn the Features!</a:t>
            </a:r>
            <a:endParaRPr/>
          </a:p>
        </p:txBody>
      </p:sp>
      <p:sp>
        <p:nvSpPr>
          <p:cNvPr id="667" name="Google Shape;667;p2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99800" cy="157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Training the deep neural network is just like logistic regression: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1600120" lvl="3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		just w tends to be a much, much larger vector ☺</a:t>
            </a: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lang="en-US" dirty="0"/>
          </a:p>
          <a:p>
            <a:pPr marL="457177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just run gradient ascent </a:t>
            </a:r>
            <a:endParaRPr dirty="0"/>
          </a:p>
          <a:p>
            <a:pPr marL="457176" lvl="1" indent="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 + stop when log likelihood of hold-out data starts to decrease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668" name="Google Shape;66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5650" y="2933700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Function Approximation Theorem*</a:t>
            </a:r>
            <a:endParaRPr sz="4000" dirty="0"/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1"/>
          </p:nvPr>
        </p:nvSpPr>
        <p:spPr>
          <a:xfrm>
            <a:off x="406401" y="4492618"/>
            <a:ext cx="11117913" cy="147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u="sng"/>
              <a:t>In words:</a:t>
            </a:r>
            <a:r>
              <a:rPr lang="en-US"/>
              <a:t> Given any continuous function f(x), if a 2-layer neural network has enough hidden units, then there is a choice of weights that allow it to closely approximate f(x). </a:t>
            </a:r>
            <a:endParaRPr/>
          </a:p>
        </p:txBody>
      </p:sp>
      <p:pic>
        <p:nvPicPr>
          <p:cNvPr id="681" name="Google Shape;68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0865" y="1130363"/>
            <a:ext cx="7570273" cy="336543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2" name="Google Shape;682;p29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51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Function Approximation Theorem*</a:t>
            </a:r>
            <a:endParaRPr sz="4000" dirty="0"/>
          </a:p>
        </p:txBody>
      </p:sp>
      <p:sp>
        <p:nvSpPr>
          <p:cNvPr id="688" name="Google Shape;688;p30"/>
          <p:cNvSpPr txBox="1"/>
          <p:nvPr/>
        </p:nvSpPr>
        <p:spPr>
          <a:xfrm>
            <a:off x="124157" y="6070601"/>
            <a:ext cx="6276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Cybenko (1989) “Approximations by superpositions of sigmoidal functions”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Hornik (1991) “Approximation Capabilities of Multilayer Feedforward Networks”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Leshno and Schocken (1991) ”Multilayer Feedforward Networks with Non-Polynomial Activation Functions Can Approximate Any Function”</a:t>
            </a:r>
            <a:endParaRPr/>
          </a:p>
        </p:txBody>
      </p:sp>
      <p:pic>
        <p:nvPicPr>
          <p:cNvPr id="689" name="Google Shape;68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385" y="1052124"/>
            <a:ext cx="4253748" cy="4888331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0" name="Google Shape;690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1874" y="1052124"/>
            <a:ext cx="3777988" cy="488833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1" name="Google Shape;691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901" y="1052125"/>
            <a:ext cx="3184393" cy="4928140"/>
          </a:xfrm>
          <a:prstGeom prst="rect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9457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 txBox="1">
            <a:spLocks noGrp="1"/>
          </p:cNvSpPr>
          <p:nvPr>
            <p:ph type="body" idx="1"/>
          </p:nvPr>
        </p:nvSpPr>
        <p:spPr>
          <a:xfrm>
            <a:off x="609599" y="1371286"/>
            <a:ext cx="5486401" cy="548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Derivatives tables: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sp>
        <p:nvSpPr>
          <p:cNvPr id="703" name="Google Shape;703;p3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about computing all the derivatives?</a:t>
            </a:r>
            <a:endParaRPr/>
          </a:p>
        </p:txBody>
      </p:sp>
      <p:pic>
        <p:nvPicPr>
          <p:cNvPr id="704" name="Google Shape;7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524000"/>
            <a:ext cx="4582475" cy="498792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2"/>
          <p:cNvSpPr txBox="1"/>
          <p:nvPr/>
        </p:nvSpPr>
        <p:spPr>
          <a:xfrm>
            <a:off x="-76200" y="6604084"/>
            <a:ext cx="420339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[source:  http://hyperphysics.phy-astr.gsu.edu/hbase/Math/derfunc.html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60FB-5BA0-72EE-BC66-30B52F7C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differentiation </a:t>
            </a:r>
            <a:r>
              <a:rPr lang="en-US"/>
              <a:t>for neural nets!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0BBDC-33AB-04F1-E694-D21223CD6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get probabilistic decisions?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Activation: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If 			        very positive -&gt; want probability going to 1</a:t>
            </a: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If  			        very negative -&gt; want probability going to 0</a:t>
            </a:r>
            <a:endParaRPr dirty="0"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Sigmoid function</a:t>
            </a:r>
            <a:endParaRPr dirty="0"/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76223"/>
            <a:ext cx="4499765" cy="299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4835" y="1462064"/>
            <a:ext cx="2124364" cy="42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139824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3327" y="2743200"/>
            <a:ext cx="1755673" cy="35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6235" y="4684096"/>
            <a:ext cx="29972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w? 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2514474" lvl="5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3810000"/>
            <a:ext cx="81534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Logistic Regression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Multiclass Logistic Regression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457199" y="1249150"/>
            <a:ext cx="7663021" cy="4648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Multi-class linear classification</a:t>
            </a:r>
            <a:endParaRPr/>
          </a:p>
          <a:p>
            <a:pPr marL="1600120" lvl="3" indent="-196838" algn="l" rtl="0">
              <a:spcBef>
                <a:spcPts val="100"/>
              </a:spcBef>
              <a:spcAft>
                <a:spcPts val="0"/>
              </a:spcAft>
              <a:buSzPts val="500"/>
              <a:buNone/>
            </a:pPr>
            <a:endParaRPr sz="5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A weight vector for each class:</a:t>
            </a:r>
            <a:endParaRPr/>
          </a:p>
          <a:p>
            <a:pPr marL="742913" lvl="1" indent="-171436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Score (activation) of a class y:</a:t>
            </a:r>
            <a:endParaRPr/>
          </a:p>
          <a:p>
            <a:pPr marL="742913" lvl="1" indent="-196836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742913" lvl="1" indent="-285736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Prediction w/highest score wins:</a:t>
            </a:r>
            <a:endParaRPr/>
          </a:p>
          <a:p>
            <a:pPr marL="742913" lvl="1" indent="-158736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882" lvl="0" indent="-342882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How to make the scores into probabilities? </a:t>
            </a:r>
            <a:endParaRPr/>
          </a:p>
          <a:p>
            <a:pPr marL="342882" lvl="0" indent="-190482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145" name="Google Shape;145;p5" descr="txp_f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5523" y="2514600"/>
            <a:ext cx="1419225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5"/>
          <p:cNvGrpSpPr/>
          <p:nvPr/>
        </p:nvGrpSpPr>
        <p:grpSpPr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147" name="Google Shape;147;p5"/>
            <p:cNvSpPr/>
            <p:nvPr/>
          </p:nvSpPr>
          <p:spPr>
            <a:xfrm>
              <a:off x="3792" y="1104"/>
              <a:ext cx="1104" cy="528"/>
            </a:xfrm>
            <a:custGeom>
              <a:avLst/>
              <a:gdLst/>
              <a:ahLst/>
              <a:cxnLst/>
              <a:rect l="l" t="t" r="r" b="b"/>
              <a:pathLst>
                <a:path w="1104" h="528" extrusionOk="0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512" y="1392"/>
              <a:ext cx="576" cy="1008"/>
            </a:xfrm>
            <a:custGeom>
              <a:avLst/>
              <a:gdLst/>
              <a:ahLst/>
              <a:cxnLst/>
              <a:rect l="l" t="t" r="r" b="b"/>
              <a:pathLst>
                <a:path w="576" h="1008" extrusionOk="0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648" y="1632"/>
              <a:ext cx="864" cy="864"/>
            </a:xfrm>
            <a:custGeom>
              <a:avLst/>
              <a:gdLst/>
              <a:ahLst/>
              <a:cxnLst/>
              <a:rect l="l" t="t" r="r" b="b"/>
              <a:pathLst>
                <a:path w="864" h="864" extrusionOk="0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792" y="1392"/>
              <a:ext cx="1104" cy="384"/>
            </a:xfrm>
            <a:custGeom>
              <a:avLst/>
              <a:gdLst/>
              <a:ahLst/>
              <a:cxnLst/>
              <a:rect l="l" t="t" r="r" b="b"/>
              <a:pathLst>
                <a:path w="1104" h="384" extrusionOk="0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416" y="1392"/>
              <a:ext cx="480" cy="1008"/>
            </a:xfrm>
            <a:custGeom>
              <a:avLst/>
              <a:gdLst/>
              <a:ahLst/>
              <a:cxnLst/>
              <a:rect l="l" t="t" r="r" b="b"/>
              <a:pathLst>
                <a:path w="480" h="1008" extrusionOk="0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92" y="1632"/>
              <a:ext cx="720" cy="768"/>
            </a:xfrm>
            <a:custGeom>
              <a:avLst/>
              <a:gdLst/>
              <a:ahLst/>
              <a:cxnLst/>
              <a:rect l="l" t="t" r="r" b="b"/>
              <a:pathLst>
                <a:path w="720" h="768" extrusionOk="0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3" name="Google Shape;153;p5" descr="txp_fi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124200"/>
            <a:ext cx="3352800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txp_fi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9250" y="1268413"/>
            <a:ext cx="15240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" descr="txp_fi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2050" y="3325813"/>
            <a:ext cx="819150" cy="4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 descr="txp_fi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20450" y="3173413"/>
            <a:ext cx="819150" cy="48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 descr="txp_fi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1887" y="1884363"/>
            <a:ext cx="468313" cy="29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5"/>
          <p:cNvCxnSpPr/>
          <p:nvPr/>
        </p:nvCxnSpPr>
        <p:spPr>
          <a:xfrm rot="10800000">
            <a:off x="10153650" y="1649413"/>
            <a:ext cx="228600" cy="990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5"/>
          <p:cNvCxnSpPr/>
          <p:nvPr/>
        </p:nvCxnSpPr>
        <p:spPr>
          <a:xfrm>
            <a:off x="10382250" y="2640013"/>
            <a:ext cx="1066800" cy="3810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5"/>
          <p:cNvCxnSpPr/>
          <p:nvPr/>
        </p:nvCxnSpPr>
        <p:spPr>
          <a:xfrm flipH="1">
            <a:off x="9696450" y="2640013"/>
            <a:ext cx="685800" cy="60960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1" name="Google Shape;161;p5" descr="txp_fi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06050" y="1676400"/>
            <a:ext cx="338138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 descr="txp_fi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1650" y="2851150"/>
            <a:ext cx="352425" cy="1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 descr="txp_fi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96650" y="2667000"/>
            <a:ext cx="352425" cy="21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0251" y="4869499"/>
            <a:ext cx="11381220" cy="9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activations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softmax activations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 rot="-5400000">
            <a:off x="1032344" y="5229339"/>
            <a:ext cx="297670" cy="1752441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 rot="-5400000">
            <a:off x="7141376" y="1508727"/>
            <a:ext cx="254862" cy="9236475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w? </a:t>
            </a: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Maximum likelihood estimation: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with:</a:t>
            </a:r>
            <a:endParaRPr/>
          </a:p>
          <a:p>
            <a:pPr marL="342882" lvl="0" indent="-139682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700" y="2438400"/>
            <a:ext cx="8140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860801"/>
            <a:ext cx="6172200" cy="144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Multi-Class Logistic Regression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Lecture</a:t>
            </a: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Optimization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i.e., how do we solve: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888426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C:\Users\Dan\Dropbox\Office\CS 188\Ketrina Art\CSPs 2\HillClimb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980" y="1144462"/>
            <a:ext cx="4577219" cy="28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Hill Climbing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1066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Recall from CSPs lecture: simple, general idea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Start wherever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Repeat: move to the best neighboring state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If no neighbors better than current, quit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882" lvl="0" indent="-34288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What’s particularly tricky when hill-climbing for multiclass logistic regression?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/>
              <a:t>Optimization over a continuous space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Infinitely many neighbors!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How to do this efficiently?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1-D Optimization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406400" y="3886201"/>
            <a:ext cx="11379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Could evaluate			and</a:t>
            </a:r>
            <a:endParaRPr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Then step in best direction</a:t>
            </a:r>
            <a:endParaRPr dirty="0"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Or, evaluate derivative:</a:t>
            </a:r>
            <a:endParaRPr dirty="0"/>
          </a:p>
          <a:p>
            <a:pPr marL="742913" lvl="1" indent="-234936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 dirty="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Tells which direction to step into</a:t>
            </a:r>
            <a:endParaRPr dirty="0"/>
          </a:p>
        </p:txBody>
      </p:sp>
      <p:cxnSp>
        <p:nvCxnSpPr>
          <p:cNvPr id="198" name="Google Shape;198;p9"/>
          <p:cNvCxnSpPr/>
          <p:nvPr/>
        </p:nvCxnSpPr>
        <p:spPr>
          <a:xfrm>
            <a:off x="2362200" y="3429000"/>
            <a:ext cx="701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9"/>
          <p:cNvCxnSpPr/>
          <p:nvPr/>
        </p:nvCxnSpPr>
        <p:spPr>
          <a:xfrm rot="10800000">
            <a:off x="3581400" y="1371600"/>
            <a:ext cx="0" cy="2209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9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966" y="3543476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219200"/>
            <a:ext cx="685615" cy="3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356995" cy="21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9"/>
          <p:cNvCxnSpPr/>
          <p:nvPr/>
        </p:nvCxnSpPr>
        <p:spPr>
          <a:xfrm>
            <a:off x="5754531" y="2632731"/>
            <a:ext cx="0" cy="9107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" name="Google Shape;204;p9"/>
          <p:cNvCxnSpPr/>
          <p:nvPr/>
        </p:nvCxnSpPr>
        <p:spPr>
          <a:xfrm rot="10800000">
            <a:off x="3581400" y="2632731"/>
            <a:ext cx="2173132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05" name="Google Shape;205;p9" descr="latex-image-1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00" y="2438400"/>
            <a:ext cx="788042" cy="34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latex-image-1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3619" y="4004290"/>
            <a:ext cx="1762781" cy="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latex-image-1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0" y="3949700"/>
            <a:ext cx="1892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latex-image-1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0" y="5334000"/>
            <a:ext cx="517467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899</Words>
  <Application>Microsoft Macintosh PowerPoint</Application>
  <PresentationFormat>Widescreen</PresentationFormat>
  <Paragraphs>202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</vt:lpstr>
      <vt:lpstr>Noto Sans Symbols</vt:lpstr>
      <vt:lpstr>dan-berkeley-nlp-v1</vt:lpstr>
      <vt:lpstr>CS 580: Introduction to Artificial Intelligence </vt:lpstr>
      <vt:lpstr>Reminder: Linear Classifiers</vt:lpstr>
      <vt:lpstr>How to get probabilistic decisions?</vt:lpstr>
      <vt:lpstr>Best w? </vt:lpstr>
      <vt:lpstr>Multiclass Logistic Regression</vt:lpstr>
      <vt:lpstr>Best w? </vt:lpstr>
      <vt:lpstr>This Lecture</vt:lpstr>
      <vt:lpstr>Hill Climbing</vt:lpstr>
      <vt:lpstr>1-D Optimization</vt:lpstr>
      <vt:lpstr>2-D Optimization</vt:lpstr>
      <vt:lpstr>Gradient Ascent</vt:lpstr>
      <vt:lpstr>Gradient Ascent</vt:lpstr>
      <vt:lpstr>Gradient in n dimensions</vt:lpstr>
      <vt:lpstr>Optimization Procedure: Gradient Ascent</vt:lpstr>
      <vt:lpstr>Batch Gradient Ascent on the Log Likelihood Objective</vt:lpstr>
      <vt:lpstr>Stochastic Gradient Ascent on the Log Likelihood Objective</vt:lpstr>
      <vt:lpstr>Mini-Batch Gradient Ascent on the Log Likelihood Objective</vt:lpstr>
      <vt:lpstr>Neural Networks</vt:lpstr>
      <vt:lpstr>Multi-class Logistic Regression</vt:lpstr>
      <vt:lpstr>Deep Neural Network = Also learn the features!</vt:lpstr>
      <vt:lpstr>Deep Neural Network = Also learn the features!</vt:lpstr>
      <vt:lpstr>Deep Neural Network = Also learn the features!</vt:lpstr>
      <vt:lpstr>Common Activation Functions</vt:lpstr>
      <vt:lpstr>Deep Neural Network: Also Learn the Features!</vt:lpstr>
      <vt:lpstr>Universal Function Approximation Theorem*</vt:lpstr>
      <vt:lpstr>Universal Function Approximation Theorem*</vt:lpstr>
      <vt:lpstr>How about computing all the derivatives?</vt:lpstr>
      <vt:lpstr>Next lecture: differentiation for neural nets!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188: Artificial Intelligence </dc:title>
  <dc:creator>Preferred Customer</dc:creator>
  <cp:lastModifiedBy>Xuesu Xiao</cp:lastModifiedBy>
  <cp:revision>22</cp:revision>
  <dcterms:created xsi:type="dcterms:W3CDTF">2004-08-27T04:16:05Z</dcterms:created>
  <dcterms:modified xsi:type="dcterms:W3CDTF">2022-10-11T02:42:36Z</dcterms:modified>
</cp:coreProperties>
</file>