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70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18"/>
    <p:restoredTop sz="94662"/>
  </p:normalViewPr>
  <p:slideViewPr>
    <p:cSldViewPr snapToGrid="0" snapToObjects="1">
      <p:cViewPr varScale="1">
        <p:scale>
          <a:sx n="123" d="100"/>
          <a:sy n="123" d="100"/>
        </p:scale>
        <p:origin x="2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715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6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7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4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99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6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6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30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6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0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6ECF0BF-7D51-5846-B9C4-0EBBB997A834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A284A3B-6128-0D43-A3C2-D1F0E5D7655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96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google.com/bigtable/docs/reference/librarie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7457-8EED-7049-8BEE-73B69951B8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Bigtable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56F2F-A64C-3740-8DC4-7F9E77488D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Distributed Storage System for Structured Data</a:t>
            </a:r>
          </a:p>
          <a:p>
            <a:r>
              <a:rPr lang="en-US" dirty="0"/>
              <a:t>Presented by Neema Farahmand</a:t>
            </a:r>
          </a:p>
        </p:txBody>
      </p:sp>
    </p:spTree>
    <p:extLst>
      <p:ext uri="{BB962C8B-B14F-4D97-AF65-F5344CB8AC3E}">
        <p14:creationId xmlns:p14="http://schemas.microsoft.com/office/powerpoint/2010/main" val="201330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D1C2-6DFA-BE4A-B9A8-28232239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65094-D360-A345-AED4-CBDFAA90C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Chubby</a:t>
            </a:r>
            <a:r>
              <a:rPr lang="en-US" dirty="0"/>
              <a:t> – highly-available and persistent distributed lock service </a:t>
            </a:r>
          </a:p>
          <a:p>
            <a:pPr lvl="1"/>
            <a:r>
              <a:rPr lang="en-US" dirty="0"/>
              <a:t>5 replicas using </a:t>
            </a:r>
            <a:r>
              <a:rPr lang="en-US" dirty="0" err="1"/>
              <a:t>Paxos</a:t>
            </a:r>
            <a:r>
              <a:rPr lang="en-US" dirty="0"/>
              <a:t> consensus algorithm</a:t>
            </a:r>
          </a:p>
          <a:p>
            <a:pPr lvl="1"/>
            <a:r>
              <a:rPr lang="en-US" dirty="0"/>
              <a:t>Ensure one active master</a:t>
            </a:r>
          </a:p>
          <a:p>
            <a:pPr lvl="1"/>
            <a:r>
              <a:rPr lang="en-US" dirty="0"/>
              <a:t>Store location of </a:t>
            </a:r>
            <a:r>
              <a:rPr lang="en-US" dirty="0" err="1"/>
              <a:t>Bigtable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Discover tablet servers and finalize tablet death</a:t>
            </a:r>
          </a:p>
          <a:p>
            <a:pPr lvl="1"/>
            <a:r>
              <a:rPr lang="en-US" dirty="0"/>
              <a:t>Store </a:t>
            </a:r>
            <a:r>
              <a:rPr lang="en-US" dirty="0" err="1"/>
              <a:t>Bigtable</a:t>
            </a:r>
            <a:r>
              <a:rPr lang="en-US" dirty="0"/>
              <a:t> schema information </a:t>
            </a:r>
          </a:p>
          <a:p>
            <a:pPr lvl="1"/>
            <a:r>
              <a:rPr lang="en-US" dirty="0"/>
              <a:t>Store access control lists </a:t>
            </a:r>
          </a:p>
        </p:txBody>
      </p:sp>
    </p:spTree>
    <p:extLst>
      <p:ext uri="{BB962C8B-B14F-4D97-AF65-F5344CB8AC3E}">
        <p14:creationId xmlns:p14="http://schemas.microsoft.com/office/powerpoint/2010/main" val="2497501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Architecture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43362" y="2883770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Chubby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98881" y="2903670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Master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99425" y="4122244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 Server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42896" y="4122245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 Server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55954" y="4122243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 Server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21534" y="2013537"/>
            <a:ext cx="1689461" cy="3987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Client Library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05660" y="2023487"/>
            <a:ext cx="1689461" cy="3987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Client Library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89786" y="2023487"/>
            <a:ext cx="1689461" cy="3987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Client Library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2407" y="5360718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79618" y="5360717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37369" y="5360716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76765" y="5360718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22230" y="5360718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</a:t>
            </a:r>
          </a:p>
        </p:txBody>
      </p:sp>
      <p:cxnSp>
        <p:nvCxnSpPr>
          <p:cNvPr id="20" name="Straight Arrow Connector 19"/>
          <p:cNvCxnSpPr>
            <a:stCxn id="10" idx="2"/>
            <a:endCxn id="9" idx="0"/>
          </p:cNvCxnSpPr>
          <p:nvPr/>
        </p:nvCxnSpPr>
        <p:spPr>
          <a:xfrm>
            <a:off x="2066265" y="2412266"/>
            <a:ext cx="202710" cy="1709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2"/>
            <a:endCxn id="6" idx="0"/>
          </p:cNvCxnSpPr>
          <p:nvPr/>
        </p:nvCxnSpPr>
        <p:spPr>
          <a:xfrm flipH="1">
            <a:off x="4412446" y="2422216"/>
            <a:ext cx="37945" cy="1700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2"/>
            <a:endCxn id="7" idx="0"/>
          </p:cNvCxnSpPr>
          <p:nvPr/>
        </p:nvCxnSpPr>
        <p:spPr>
          <a:xfrm flipH="1">
            <a:off x="6555917" y="2422216"/>
            <a:ext cx="278600" cy="1700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2"/>
            <a:endCxn id="13" idx="0"/>
          </p:cNvCxnSpPr>
          <p:nvPr/>
        </p:nvCxnSpPr>
        <p:spPr>
          <a:xfrm flipH="1">
            <a:off x="1585428" y="4859362"/>
            <a:ext cx="683547" cy="501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9" idx="2"/>
            <a:endCxn id="14" idx="0"/>
          </p:cNvCxnSpPr>
          <p:nvPr/>
        </p:nvCxnSpPr>
        <p:spPr>
          <a:xfrm>
            <a:off x="2268975" y="4859362"/>
            <a:ext cx="723664" cy="501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" idx="2"/>
            <a:endCxn id="15" idx="0"/>
          </p:cNvCxnSpPr>
          <p:nvPr/>
        </p:nvCxnSpPr>
        <p:spPr>
          <a:xfrm>
            <a:off x="4412446" y="4859363"/>
            <a:ext cx="37944" cy="501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7" idx="2"/>
            <a:endCxn id="17" idx="0"/>
          </p:cNvCxnSpPr>
          <p:nvPr/>
        </p:nvCxnSpPr>
        <p:spPr>
          <a:xfrm>
            <a:off x="6555917" y="4859364"/>
            <a:ext cx="879334" cy="501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7" idx="2"/>
            <a:endCxn id="16" idx="0"/>
          </p:cNvCxnSpPr>
          <p:nvPr/>
        </p:nvCxnSpPr>
        <p:spPr>
          <a:xfrm flipH="1">
            <a:off x="5989786" y="4859364"/>
            <a:ext cx="566131" cy="501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5" idx="2"/>
            <a:endCxn id="7" idx="0"/>
          </p:cNvCxnSpPr>
          <p:nvPr/>
        </p:nvCxnSpPr>
        <p:spPr>
          <a:xfrm>
            <a:off x="5511902" y="3640789"/>
            <a:ext cx="1044015" cy="481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5" idx="2"/>
            <a:endCxn id="6" idx="0"/>
          </p:cNvCxnSpPr>
          <p:nvPr/>
        </p:nvCxnSpPr>
        <p:spPr>
          <a:xfrm flipH="1">
            <a:off x="4412446" y="3640789"/>
            <a:ext cx="1099456" cy="481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5" idx="2"/>
            <a:endCxn id="9" idx="0"/>
          </p:cNvCxnSpPr>
          <p:nvPr/>
        </p:nvCxnSpPr>
        <p:spPr>
          <a:xfrm flipH="1">
            <a:off x="2268975" y="3640789"/>
            <a:ext cx="3242927" cy="481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" idx="1"/>
            <a:endCxn id="4" idx="3"/>
          </p:cNvCxnSpPr>
          <p:nvPr/>
        </p:nvCxnSpPr>
        <p:spPr>
          <a:xfrm flipH="1" flipV="1">
            <a:off x="3869404" y="3252330"/>
            <a:ext cx="1029477" cy="19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383866" y="1915806"/>
            <a:ext cx="34596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Communicate directly with tablet servers for read and writes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Responsible for assigning tablets to tablet servers, detecting the addition and expiration of tablet servers, balancing tablet-server load, and garbage collection of files in GFS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Manages a set of tablets (10 – 1000), handles read/write requests, splits large tablets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data associated with a row range </a:t>
            </a:r>
          </a:p>
        </p:txBody>
      </p:sp>
      <p:sp>
        <p:nvSpPr>
          <p:cNvPr id="59" name="Oval 58"/>
          <p:cNvSpPr/>
          <p:nvPr/>
        </p:nvSpPr>
        <p:spPr>
          <a:xfrm>
            <a:off x="7539135" y="1950600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0" name="Oval 59"/>
          <p:cNvSpPr/>
          <p:nvPr/>
        </p:nvSpPr>
        <p:spPr>
          <a:xfrm>
            <a:off x="5920543" y="2840790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1" name="Oval 60"/>
          <p:cNvSpPr/>
          <p:nvPr/>
        </p:nvSpPr>
        <p:spPr>
          <a:xfrm>
            <a:off x="6986911" y="4039465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2" name="Oval 61"/>
          <p:cNvSpPr/>
          <p:nvPr/>
        </p:nvSpPr>
        <p:spPr>
          <a:xfrm>
            <a:off x="7859952" y="5272330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2486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 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Chubby file contains location of </a:t>
            </a:r>
            <a:r>
              <a:rPr lang="en-US" dirty="0">
                <a:solidFill>
                  <a:srgbClr val="FF0000"/>
                </a:solidFill>
              </a:rPr>
              <a:t>root table </a:t>
            </a:r>
          </a:p>
          <a:p>
            <a:pPr lvl="1"/>
            <a:r>
              <a:rPr lang="en-US" dirty="0"/>
              <a:t>Contains location of all tablets in METADATA table</a:t>
            </a:r>
          </a:p>
          <a:p>
            <a:pPr lvl="1"/>
            <a:r>
              <a:rPr lang="en-US" dirty="0"/>
              <a:t>Root table never split to limit levels of hierarchy</a:t>
            </a:r>
          </a:p>
          <a:p>
            <a:r>
              <a:rPr lang="en-US" dirty="0"/>
              <a:t>Client library pre-fetches and caches tablet locations </a:t>
            </a:r>
          </a:p>
          <a:p>
            <a:pPr lvl="1"/>
            <a:r>
              <a:rPr lang="en-US" dirty="0"/>
              <a:t>If cache is empty, 3 network round-trips, including one read from Chubby</a:t>
            </a:r>
          </a:p>
          <a:p>
            <a:pPr lvl="1"/>
            <a:r>
              <a:rPr lang="en-US" dirty="0"/>
              <a:t>If cache is stale, up to 6 network round-trips due to miss</a:t>
            </a:r>
          </a:p>
          <a:p>
            <a:pPr lvl="1"/>
            <a:r>
              <a:rPr lang="en-US" dirty="0"/>
              <a:t>Reduced by reading data for more than one tablet whenever it reads METADATA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2529239"/>
            <a:ext cx="4937125" cy="26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0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Chubby is used to keep track of tablet servers</a:t>
            </a:r>
          </a:p>
          <a:p>
            <a:r>
              <a:rPr lang="en-US" dirty="0"/>
              <a:t>New tablet server:</a:t>
            </a:r>
          </a:p>
          <a:p>
            <a:pPr lvl="1"/>
            <a:r>
              <a:rPr lang="en-US" dirty="0"/>
              <a:t>Tablet server creates and acquired exclusive lock in Chubby</a:t>
            </a:r>
          </a:p>
          <a:p>
            <a:pPr lvl="1"/>
            <a:r>
              <a:rPr lang="en-US" dirty="0"/>
              <a:t>Master monitors directory for new tablet servers and assigns tablets</a:t>
            </a:r>
          </a:p>
          <a:p>
            <a:r>
              <a:rPr lang="en-US" dirty="0"/>
              <a:t>Removing tablet server:</a:t>
            </a:r>
          </a:p>
          <a:p>
            <a:pPr lvl="1"/>
            <a:r>
              <a:rPr lang="en-US" dirty="0"/>
              <a:t>Tablet server stops serving tablets when it loses the exclusive lock (network partition) </a:t>
            </a:r>
          </a:p>
          <a:p>
            <a:pPr lvl="2"/>
            <a:r>
              <a:rPr lang="en-US" dirty="0"/>
              <a:t>Master periodically asks tablet for status of lock 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83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 Assignment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Tablet server startup – acquire Chubby lock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dirty="0"/>
              <a:t>Uniquely named file in server directory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Master periodically asks tablet server for status of lock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Master unable to reach server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Master attempts to acquire lock on server’s file</a:t>
            </a:r>
          </a:p>
          <a:p>
            <a:pPr marL="749808" lvl="1" indent="-457200"/>
            <a:r>
              <a:rPr lang="en-US" dirty="0"/>
              <a:t>If master acquires lock, Chubby is live and tablet server is dead -&gt; delete server file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Master reassigns tablets to another tablet server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61662" y="2306511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Master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95085" y="2306511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Chubby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69043" y="4282645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 Server</a:t>
            </a:r>
          </a:p>
        </p:txBody>
      </p:sp>
      <p:cxnSp>
        <p:nvCxnSpPr>
          <p:cNvPr id="8" name="Straight Arrow Connector 7"/>
          <p:cNvCxnSpPr>
            <a:stCxn id="6" idx="0"/>
            <a:endCxn id="5" idx="2"/>
          </p:cNvCxnSpPr>
          <p:nvPr/>
        </p:nvCxnSpPr>
        <p:spPr>
          <a:xfrm flipV="1">
            <a:off x="2982064" y="3043630"/>
            <a:ext cx="1226042" cy="1239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455126" y="3564188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B29A2A-6C92-3544-849D-AB2BA39FADF5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1774683" y="3043630"/>
            <a:ext cx="1207381" cy="1239015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E85BBE0-9D92-AA4E-8C21-4F590EA746D9}"/>
              </a:ext>
            </a:extLst>
          </p:cNvPr>
          <p:cNvSpPr/>
          <p:nvPr/>
        </p:nvSpPr>
        <p:spPr>
          <a:xfrm>
            <a:off x="2238414" y="3564188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887EC7-054F-654C-9D87-FB027310D2E9}"/>
              </a:ext>
            </a:extLst>
          </p:cNvPr>
          <p:cNvCxnSpPr/>
          <p:nvPr/>
        </p:nvCxnSpPr>
        <p:spPr>
          <a:xfrm>
            <a:off x="1388791" y="3453352"/>
            <a:ext cx="159327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2F0B9E42-9B2D-8B45-8A74-EDED9375C439}"/>
              </a:ext>
            </a:extLst>
          </p:cNvPr>
          <p:cNvSpPr/>
          <p:nvPr/>
        </p:nvSpPr>
        <p:spPr>
          <a:xfrm>
            <a:off x="1298722" y="3294102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70BC80-EDE9-3143-BE3E-BA4B9680111F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2387704" y="2675071"/>
            <a:ext cx="12073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FBC0614E-7A9C-9845-A2AB-8F8587170DA3}"/>
              </a:ext>
            </a:extLst>
          </p:cNvPr>
          <p:cNvSpPr/>
          <p:nvPr/>
        </p:nvSpPr>
        <p:spPr>
          <a:xfrm>
            <a:off x="2836392" y="2558876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884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1" grpId="0" animBg="1"/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master can’t reach Chubby?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333392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Master can’t reach Chubby, or session expires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Master kills itself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New Master started by cluster management system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Master gets unique master lock in Chubby</a:t>
            </a:r>
          </a:p>
          <a:p>
            <a:pPr marL="749808" lvl="1" indent="-457200"/>
            <a:r>
              <a:rPr lang="en-US" dirty="0"/>
              <a:t>Prevents concurrent master instantiation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Scan server directory for live tablet servers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Communicates with all tablet servers to discover assigned tablets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Scans METADATA table to learn set of tablets</a:t>
            </a:r>
          </a:p>
          <a:p>
            <a:pPr marL="749808" lvl="1" indent="-457200"/>
            <a:r>
              <a:rPr lang="en-US" dirty="0"/>
              <a:t>If a tablet is unassigned, assigns tablets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61662" y="2306511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Master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95085" y="2306511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Chubby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69043" y="3988870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Master</a:t>
            </a:r>
          </a:p>
        </p:txBody>
      </p:sp>
      <p:cxnSp>
        <p:nvCxnSpPr>
          <p:cNvPr id="8" name="Straight Arrow Connector 7"/>
          <p:cNvCxnSpPr>
            <a:stCxn id="6" idx="0"/>
            <a:endCxn id="5" idx="2"/>
          </p:cNvCxnSpPr>
          <p:nvPr/>
        </p:nvCxnSpPr>
        <p:spPr>
          <a:xfrm flipV="1">
            <a:off x="2982064" y="3043630"/>
            <a:ext cx="1226042" cy="945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419365" y="3438227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887EC7-054F-654C-9D87-FB027310D2E9}"/>
              </a:ext>
            </a:extLst>
          </p:cNvPr>
          <p:cNvCxnSpPr>
            <a:cxnSpLocks/>
          </p:cNvCxnSpPr>
          <p:nvPr/>
        </p:nvCxnSpPr>
        <p:spPr>
          <a:xfrm flipV="1">
            <a:off x="2679891" y="2179490"/>
            <a:ext cx="0" cy="99116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2F0B9E42-9B2D-8B45-8A74-EDED9375C439}"/>
              </a:ext>
            </a:extLst>
          </p:cNvPr>
          <p:cNvSpPr/>
          <p:nvPr/>
        </p:nvSpPr>
        <p:spPr>
          <a:xfrm>
            <a:off x="3418071" y="4222386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70BC80-EDE9-3143-BE3E-BA4B9680111F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2387704" y="2675071"/>
            <a:ext cx="12073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FBC0614E-7A9C-9845-A2AB-8F8587170DA3}"/>
              </a:ext>
            </a:extLst>
          </p:cNvPr>
          <p:cNvSpPr/>
          <p:nvPr/>
        </p:nvSpPr>
        <p:spPr>
          <a:xfrm>
            <a:off x="2836392" y="2558876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Summing Junction 9">
            <a:extLst>
              <a:ext uri="{FF2B5EF4-FFF2-40B4-BE49-F238E27FC236}">
                <a16:creationId xmlns:a16="http://schemas.microsoft.com/office/drawing/2014/main" id="{A5D6E2C6-F0E9-8E4C-885D-D699B35D8EE6}"/>
              </a:ext>
            </a:extLst>
          </p:cNvPr>
          <p:cNvSpPr/>
          <p:nvPr/>
        </p:nvSpPr>
        <p:spPr>
          <a:xfrm>
            <a:off x="868143" y="1873445"/>
            <a:ext cx="1853313" cy="1682359"/>
          </a:xfrm>
          <a:prstGeom prst="flowChartSummingJuncti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85BBE0-9D92-AA4E-8C21-4F590EA746D9}"/>
              </a:ext>
            </a:extLst>
          </p:cNvPr>
          <p:cNvSpPr/>
          <p:nvPr/>
        </p:nvSpPr>
        <p:spPr>
          <a:xfrm>
            <a:off x="2229084" y="1869129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7671692-C137-2740-9E48-D9DEE2EF48E1}"/>
              </a:ext>
            </a:extLst>
          </p:cNvPr>
          <p:cNvSpPr/>
          <p:nvPr/>
        </p:nvSpPr>
        <p:spPr>
          <a:xfrm>
            <a:off x="1453849" y="5367767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 Server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0F2B93D-9563-974B-8C8E-025A1DFA0F4D}"/>
              </a:ext>
            </a:extLst>
          </p:cNvPr>
          <p:cNvSpPr/>
          <p:nvPr/>
        </p:nvSpPr>
        <p:spPr>
          <a:xfrm>
            <a:off x="3243646" y="5367768"/>
            <a:ext cx="1226042" cy="7371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Tablet Server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B4B562-312F-3946-AA18-29BCE8EF0F20}"/>
              </a:ext>
            </a:extLst>
          </p:cNvPr>
          <p:cNvCxnSpPr>
            <a:cxnSpLocks/>
            <a:stCxn id="6" idx="2"/>
            <a:endCxn id="18" idx="0"/>
          </p:cNvCxnSpPr>
          <p:nvPr/>
        </p:nvCxnSpPr>
        <p:spPr>
          <a:xfrm flipH="1">
            <a:off x="2066870" y="4725989"/>
            <a:ext cx="915194" cy="641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4634974-C176-DF40-B7C9-0D239EB0387A}"/>
              </a:ext>
            </a:extLst>
          </p:cNvPr>
          <p:cNvCxnSpPr>
            <a:cxnSpLocks/>
            <a:stCxn id="6" idx="2"/>
            <a:endCxn id="19" idx="0"/>
          </p:cNvCxnSpPr>
          <p:nvPr/>
        </p:nvCxnSpPr>
        <p:spPr>
          <a:xfrm>
            <a:off x="2982064" y="4725989"/>
            <a:ext cx="874603" cy="641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6E1937E-9FC9-C54D-B74B-17274F1E6641}"/>
              </a:ext>
            </a:extLst>
          </p:cNvPr>
          <p:cNvSpPr/>
          <p:nvPr/>
        </p:nvSpPr>
        <p:spPr>
          <a:xfrm>
            <a:off x="2369043" y="4938246"/>
            <a:ext cx="279918" cy="27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339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 animBg="1"/>
      <p:bldP spid="10" grpId="0" animBg="1"/>
      <p:bldP spid="11" grpId="0" animBg="1"/>
      <p:bldP spid="18" grpId="0" animBg="1"/>
      <p:bldP spid="19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 Serving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Persistent state is stored in GFS</a:t>
            </a:r>
          </a:p>
          <a:p>
            <a:r>
              <a:rPr lang="en-US" dirty="0"/>
              <a:t>Recent commits are stored in memory in sorted buffer called </a:t>
            </a:r>
            <a:r>
              <a:rPr lang="en-US" dirty="0" err="1"/>
              <a:t>memtable</a:t>
            </a:r>
            <a:r>
              <a:rPr lang="en-US" dirty="0"/>
              <a:t> </a:t>
            </a:r>
          </a:p>
          <a:p>
            <a:r>
              <a:rPr lang="en-US" dirty="0"/>
              <a:t>Write operation:</a:t>
            </a:r>
          </a:p>
          <a:p>
            <a:pPr lvl="1"/>
            <a:r>
              <a:rPr lang="en-US" dirty="0"/>
              <a:t>Authorized by list in Chubby file</a:t>
            </a:r>
          </a:p>
          <a:p>
            <a:pPr lvl="1"/>
            <a:r>
              <a:rPr lang="en-US" dirty="0"/>
              <a:t>Mutation written to commit log </a:t>
            </a:r>
          </a:p>
          <a:p>
            <a:pPr lvl="1"/>
            <a:r>
              <a:rPr lang="en-US" dirty="0"/>
              <a:t>After commit, content inserted into </a:t>
            </a:r>
            <a:r>
              <a:rPr lang="en-US" dirty="0" err="1"/>
              <a:t>memtable</a:t>
            </a:r>
            <a:r>
              <a:rPr lang="en-US" dirty="0"/>
              <a:t> </a:t>
            </a:r>
          </a:p>
          <a:p>
            <a:r>
              <a:rPr lang="en-US" dirty="0"/>
              <a:t>Read operation:</a:t>
            </a:r>
          </a:p>
          <a:p>
            <a:pPr lvl="1"/>
            <a:r>
              <a:rPr lang="en-US" dirty="0"/>
              <a:t>Authorized </a:t>
            </a:r>
          </a:p>
          <a:p>
            <a:pPr lvl="1"/>
            <a:r>
              <a:rPr lang="en-US" dirty="0"/>
              <a:t>Read executed on merged view of </a:t>
            </a:r>
            <a:r>
              <a:rPr lang="en-US" dirty="0" err="1"/>
              <a:t>SSTables</a:t>
            </a:r>
            <a:r>
              <a:rPr lang="en-US" dirty="0"/>
              <a:t> and </a:t>
            </a:r>
            <a:r>
              <a:rPr lang="en-US" dirty="0" err="1"/>
              <a:t>memtable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SSTables</a:t>
            </a:r>
            <a:r>
              <a:rPr lang="en-US" dirty="0"/>
              <a:t> and </a:t>
            </a:r>
            <a:r>
              <a:rPr lang="en-US" dirty="0" err="1"/>
              <a:t>memtables</a:t>
            </a:r>
            <a:r>
              <a:rPr lang="en-US" dirty="0"/>
              <a:t> are lexicographically sorted, merged view is formed efficiently 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0BD1C9-41B1-5B4D-8CB1-A27952559C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2445717"/>
            <a:ext cx="4937125" cy="282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16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790D-336C-AB46-B1CB-AB8CAF4C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DE4C0-DBE0-CF47-B24B-4A84E8704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Minor Compaction</a:t>
            </a:r>
          </a:p>
          <a:p>
            <a:pPr lvl="1"/>
            <a:r>
              <a:rPr lang="en-US" dirty="0" err="1"/>
              <a:t>Memtable</a:t>
            </a:r>
            <a:r>
              <a:rPr lang="en-US" dirty="0"/>
              <a:t> size reaches threshold </a:t>
            </a:r>
          </a:p>
          <a:p>
            <a:pPr lvl="1"/>
            <a:r>
              <a:rPr lang="en-US" dirty="0" err="1"/>
              <a:t>Memtable</a:t>
            </a:r>
            <a:r>
              <a:rPr lang="en-US" dirty="0"/>
              <a:t> frozen</a:t>
            </a:r>
          </a:p>
          <a:p>
            <a:pPr lvl="1"/>
            <a:r>
              <a:rPr lang="en-US" dirty="0"/>
              <a:t>New </a:t>
            </a:r>
            <a:r>
              <a:rPr lang="en-US" dirty="0" err="1"/>
              <a:t>memtable</a:t>
            </a:r>
            <a:r>
              <a:rPr lang="en-US" dirty="0"/>
              <a:t> created</a:t>
            </a:r>
          </a:p>
          <a:p>
            <a:pPr lvl="1"/>
            <a:r>
              <a:rPr lang="en-US" dirty="0"/>
              <a:t>Frozen </a:t>
            </a:r>
            <a:r>
              <a:rPr lang="en-US" dirty="0" err="1"/>
              <a:t>memtable</a:t>
            </a:r>
            <a:r>
              <a:rPr lang="en-US" dirty="0"/>
              <a:t> converted to </a:t>
            </a:r>
            <a:r>
              <a:rPr lang="en-US" dirty="0" err="1"/>
              <a:t>SSTable</a:t>
            </a:r>
            <a:r>
              <a:rPr lang="en-US" dirty="0"/>
              <a:t> and write to GFS</a:t>
            </a:r>
          </a:p>
          <a:p>
            <a:pPr lvl="1"/>
            <a:r>
              <a:rPr lang="en-US" dirty="0"/>
              <a:t>Always creates new </a:t>
            </a:r>
            <a:r>
              <a:rPr lang="en-US" dirty="0" err="1"/>
              <a:t>SSTable</a:t>
            </a:r>
            <a:endParaRPr lang="en-US" dirty="0"/>
          </a:p>
          <a:p>
            <a:r>
              <a:rPr lang="en-US" dirty="0"/>
              <a:t>Merging Compaction </a:t>
            </a:r>
          </a:p>
          <a:p>
            <a:pPr lvl="1"/>
            <a:r>
              <a:rPr lang="en-US" dirty="0"/>
              <a:t>Periodically reads data from few </a:t>
            </a:r>
            <a:r>
              <a:rPr lang="en-US" dirty="0" err="1"/>
              <a:t>SSTables</a:t>
            </a:r>
            <a:r>
              <a:rPr lang="en-US" dirty="0"/>
              <a:t> and </a:t>
            </a:r>
            <a:r>
              <a:rPr lang="en-US" dirty="0" err="1"/>
              <a:t>memtable</a:t>
            </a:r>
            <a:r>
              <a:rPr lang="en-US" dirty="0"/>
              <a:t> to create new </a:t>
            </a:r>
            <a:r>
              <a:rPr lang="en-US" dirty="0" err="1"/>
              <a:t>SSTable</a:t>
            </a:r>
            <a:endParaRPr lang="en-US" dirty="0"/>
          </a:p>
          <a:p>
            <a:pPr lvl="1"/>
            <a:r>
              <a:rPr lang="en-US" dirty="0"/>
              <a:t>Discard old </a:t>
            </a:r>
            <a:r>
              <a:rPr lang="en-US" dirty="0" err="1"/>
              <a:t>SStable</a:t>
            </a:r>
            <a:r>
              <a:rPr lang="en-US" dirty="0"/>
              <a:t> and </a:t>
            </a:r>
            <a:r>
              <a:rPr lang="en-US" dirty="0" err="1"/>
              <a:t>memtable</a:t>
            </a:r>
            <a:r>
              <a:rPr lang="en-US" dirty="0"/>
              <a:t> </a:t>
            </a:r>
          </a:p>
          <a:p>
            <a:r>
              <a:rPr lang="en-US" dirty="0"/>
              <a:t>Major Compaction</a:t>
            </a:r>
          </a:p>
          <a:p>
            <a:pPr lvl="1"/>
            <a:r>
              <a:rPr lang="en-US" dirty="0"/>
              <a:t>Rewrites all </a:t>
            </a:r>
            <a:r>
              <a:rPr lang="en-US" dirty="0" err="1"/>
              <a:t>SSTables</a:t>
            </a:r>
            <a:r>
              <a:rPr lang="en-US" dirty="0"/>
              <a:t> into one </a:t>
            </a:r>
            <a:r>
              <a:rPr lang="en-US" dirty="0" err="1"/>
              <a:t>SStable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Minor and merging compactions contain delete action info, major removes this delete data</a:t>
            </a:r>
          </a:p>
        </p:txBody>
      </p:sp>
    </p:spTree>
    <p:extLst>
      <p:ext uri="{BB962C8B-B14F-4D97-AF65-F5344CB8AC3E}">
        <p14:creationId xmlns:p14="http://schemas.microsoft.com/office/powerpoint/2010/main" val="3355191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793AC-4FF7-AC4F-9D82-0E28ACE36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4B1C3-EE5E-5246-90FB-6A4396765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611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Locality Groups</a:t>
            </a:r>
          </a:p>
          <a:p>
            <a:pPr lvl="1"/>
            <a:r>
              <a:rPr lang="en-US" dirty="0"/>
              <a:t>Clients group multiple column families into locality groups – generates separate </a:t>
            </a:r>
            <a:r>
              <a:rPr lang="en-US" dirty="0" err="1"/>
              <a:t>SSTable</a:t>
            </a:r>
            <a:r>
              <a:rPr lang="en-US" dirty="0"/>
              <a:t> for group</a:t>
            </a:r>
          </a:p>
          <a:p>
            <a:pPr lvl="1"/>
            <a:r>
              <a:rPr lang="en-US" dirty="0"/>
              <a:t>Segregates column families that are not typically accessed together </a:t>
            </a:r>
          </a:p>
          <a:p>
            <a:pPr lvl="1"/>
            <a:r>
              <a:rPr lang="en-US" dirty="0"/>
              <a:t>Example: page metadata in </a:t>
            </a:r>
            <a:r>
              <a:rPr lang="en-US" dirty="0" err="1"/>
              <a:t>Webtable</a:t>
            </a:r>
            <a:r>
              <a:rPr lang="en-US" dirty="0"/>
              <a:t> in different locality group than page content </a:t>
            </a:r>
          </a:p>
          <a:p>
            <a:pPr lvl="2"/>
            <a:r>
              <a:rPr lang="en-US" dirty="0"/>
              <a:t>Application for metadata usually doesn’t want to read content </a:t>
            </a:r>
          </a:p>
          <a:p>
            <a:pPr lvl="1"/>
            <a:r>
              <a:rPr lang="en-US" dirty="0"/>
              <a:t>Can be declared to be in-memory – lazily loaded into tablet server memory </a:t>
            </a:r>
          </a:p>
          <a:p>
            <a:r>
              <a:rPr lang="en-US" dirty="0"/>
              <a:t>Compression </a:t>
            </a:r>
          </a:p>
          <a:p>
            <a:pPr lvl="1"/>
            <a:r>
              <a:rPr lang="en-US" dirty="0"/>
              <a:t>Clients can control whether </a:t>
            </a:r>
            <a:r>
              <a:rPr lang="en-US" dirty="0" err="1"/>
              <a:t>SSTables</a:t>
            </a:r>
            <a:r>
              <a:rPr lang="en-US" dirty="0"/>
              <a:t> for locality group are compressed (and format) </a:t>
            </a:r>
          </a:p>
          <a:p>
            <a:pPr lvl="1"/>
            <a:r>
              <a:rPr lang="en-US" dirty="0"/>
              <a:t>Each block is compressed individually, so whole </a:t>
            </a:r>
            <a:r>
              <a:rPr lang="en-US" dirty="0" err="1"/>
              <a:t>SSTable</a:t>
            </a:r>
            <a:r>
              <a:rPr lang="en-US" dirty="0"/>
              <a:t> does need to be decompressed </a:t>
            </a:r>
          </a:p>
          <a:p>
            <a:r>
              <a:rPr lang="en-US" dirty="0"/>
              <a:t>Bloom Filters</a:t>
            </a:r>
          </a:p>
          <a:p>
            <a:pPr lvl="1"/>
            <a:r>
              <a:rPr lang="en-US" dirty="0"/>
              <a:t>Client can specify use of Bloom Filter for locality group </a:t>
            </a:r>
          </a:p>
          <a:p>
            <a:pPr lvl="1"/>
            <a:r>
              <a:rPr lang="en-US" dirty="0"/>
              <a:t>Stored in tablet server memory </a:t>
            </a:r>
          </a:p>
          <a:p>
            <a:pPr lvl="1"/>
            <a:r>
              <a:rPr lang="en-US" dirty="0"/>
              <a:t>Can check if </a:t>
            </a:r>
            <a:r>
              <a:rPr lang="en-US" dirty="0" err="1"/>
              <a:t>SSTable</a:t>
            </a:r>
            <a:r>
              <a:rPr lang="en-US" dirty="0"/>
              <a:t> has data for row/column pair before going to disk</a:t>
            </a:r>
          </a:p>
          <a:p>
            <a:pPr lvl="1"/>
            <a:r>
              <a:rPr lang="en-US" dirty="0"/>
              <a:t>Small amount of memory tradeoff for less disk seeks </a:t>
            </a:r>
          </a:p>
        </p:txBody>
      </p:sp>
    </p:spTree>
    <p:extLst>
      <p:ext uri="{BB962C8B-B14F-4D97-AF65-F5344CB8AC3E}">
        <p14:creationId xmlns:p14="http://schemas.microsoft.com/office/powerpoint/2010/main" val="107934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4668-0C65-9D48-BA24-4A738C97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436E3-2608-3348-AD77-EF37A3BDF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Immutability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SSTables</a:t>
            </a:r>
            <a:r>
              <a:rPr lang="en-US" dirty="0"/>
              <a:t> are immutable </a:t>
            </a:r>
          </a:p>
          <a:p>
            <a:pPr lvl="1"/>
            <a:r>
              <a:rPr lang="en-US" dirty="0"/>
              <a:t>No synchronization of access needed </a:t>
            </a:r>
          </a:p>
          <a:p>
            <a:pPr lvl="1"/>
            <a:r>
              <a:rPr lang="en-US" dirty="0"/>
              <a:t>For data to be removed, use marked-and-sweep garbage collection </a:t>
            </a:r>
          </a:p>
          <a:p>
            <a:pPr lvl="2"/>
            <a:r>
              <a:rPr lang="en-US" dirty="0"/>
              <a:t>Master coordinates this to remove obsolete </a:t>
            </a:r>
            <a:r>
              <a:rPr lang="en-US" dirty="0" err="1"/>
              <a:t>SSTables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Only mutable data structure accessed by read and write is </a:t>
            </a:r>
            <a:r>
              <a:rPr lang="en-US" dirty="0" err="1"/>
              <a:t>memtable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Reduce contention by making it copy-on-write</a:t>
            </a:r>
          </a:p>
        </p:txBody>
      </p:sp>
    </p:spTree>
    <p:extLst>
      <p:ext uri="{BB962C8B-B14F-4D97-AF65-F5344CB8AC3E}">
        <p14:creationId xmlns:p14="http://schemas.microsoft.com/office/powerpoint/2010/main" val="2492997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A7C8-1244-7744-B1B7-187F6AECC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4429-13B0-1741-B19A-D3AD6A954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collects and stores tons of data </a:t>
            </a:r>
          </a:p>
          <a:p>
            <a:pPr lvl="1"/>
            <a:r>
              <a:rPr lang="en-US" dirty="0"/>
              <a:t>“Google’s metadata is larger than your bigdata” </a:t>
            </a:r>
          </a:p>
          <a:p>
            <a:r>
              <a:rPr lang="en-US" dirty="0"/>
              <a:t>Many incoming requests to handle </a:t>
            </a:r>
          </a:p>
          <a:p>
            <a:r>
              <a:rPr lang="en-US" dirty="0"/>
              <a:t>No commercial system suitable for the task:</a:t>
            </a:r>
          </a:p>
          <a:p>
            <a:pPr lvl="1"/>
            <a:r>
              <a:rPr lang="en-US" dirty="0"/>
              <a:t>Scale is too large</a:t>
            </a:r>
          </a:p>
          <a:p>
            <a:pPr lvl="1"/>
            <a:r>
              <a:rPr lang="en-US" dirty="0"/>
              <a:t>Expensive</a:t>
            </a:r>
          </a:p>
          <a:p>
            <a:pPr lvl="1"/>
            <a:r>
              <a:rPr lang="en-US" dirty="0"/>
              <a:t>Can’t run on commodity hardware </a:t>
            </a:r>
          </a:p>
          <a:p>
            <a:r>
              <a:rPr lang="en-US" dirty="0"/>
              <a:t>Goals:</a:t>
            </a:r>
          </a:p>
          <a:p>
            <a:pPr lvl="1"/>
            <a:r>
              <a:rPr lang="en-US" dirty="0"/>
              <a:t>Fault-tolerant, persistent</a:t>
            </a:r>
          </a:p>
          <a:p>
            <a:pPr lvl="1"/>
            <a:r>
              <a:rPr lang="en-US" dirty="0"/>
              <a:t>Scalable </a:t>
            </a:r>
          </a:p>
          <a:p>
            <a:pPr lvl="1"/>
            <a:r>
              <a:rPr lang="en-US" dirty="0"/>
              <a:t>Simple </a:t>
            </a:r>
          </a:p>
        </p:txBody>
      </p:sp>
    </p:spTree>
    <p:extLst>
      <p:ext uri="{BB962C8B-B14F-4D97-AF65-F5344CB8AC3E}">
        <p14:creationId xmlns:p14="http://schemas.microsoft.com/office/powerpoint/2010/main" val="1045238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00513-8CE3-6340-AEF6-E1CD23322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44753-473B-7146-81F3-57F70F252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 tablet servers</a:t>
            </a:r>
          </a:p>
          <a:p>
            <a:pPr lvl="1"/>
            <a:r>
              <a:rPr lang="en-US" dirty="0"/>
              <a:t>1 GB memory </a:t>
            </a:r>
          </a:p>
          <a:p>
            <a:r>
              <a:rPr lang="en-US" dirty="0"/>
              <a:t>GFS cell of 1786 machines</a:t>
            </a:r>
          </a:p>
          <a:p>
            <a:pPr lvl="1"/>
            <a:r>
              <a:rPr lang="en-US" dirty="0"/>
              <a:t>Two 400 GB hard drives each</a:t>
            </a:r>
          </a:p>
          <a:p>
            <a:r>
              <a:rPr lang="en-US" dirty="0"/>
              <a:t>N client machines </a:t>
            </a:r>
          </a:p>
          <a:p>
            <a:pPr lvl="1"/>
            <a:r>
              <a:rPr lang="en-US" dirty="0"/>
              <a:t>Same number as tablet servers to ensure clients didn’t bottleneck </a:t>
            </a:r>
          </a:p>
          <a:p>
            <a:r>
              <a:rPr lang="en-US" dirty="0"/>
              <a:t>All machines hosted in same facility </a:t>
            </a:r>
          </a:p>
          <a:p>
            <a:pPr lvl="1"/>
            <a:r>
              <a:rPr lang="en-US" dirty="0"/>
              <a:t>Round trip &lt; 1 millisecond </a:t>
            </a:r>
          </a:p>
          <a:p>
            <a:r>
              <a:rPr lang="en-US" dirty="0"/>
              <a:t>R number of Bigtable row keys </a:t>
            </a:r>
          </a:p>
          <a:p>
            <a:pPr lvl="1"/>
            <a:r>
              <a:rPr lang="en-US" dirty="0"/>
              <a:t>Chosen so benchmark read or wrote ~ 1 GB of data per tablet server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66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FE69B-0E66-3F43-90CA-940568A7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480DA-9E8E-B34B-81DA-F2405CCA8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502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Sequential Write </a:t>
            </a:r>
          </a:p>
          <a:p>
            <a:pPr lvl="1"/>
            <a:r>
              <a:rPr lang="en-US" dirty="0"/>
              <a:t>Wrote single randomly generated string per row key </a:t>
            </a:r>
          </a:p>
          <a:p>
            <a:pPr lvl="1"/>
            <a:r>
              <a:rPr lang="en-US" dirty="0"/>
              <a:t>Strings under different row key were distinct </a:t>
            </a:r>
          </a:p>
          <a:p>
            <a:r>
              <a:rPr lang="en-US" dirty="0"/>
              <a:t>Random Write</a:t>
            </a:r>
          </a:p>
          <a:p>
            <a:pPr lvl="1"/>
            <a:r>
              <a:rPr lang="en-US" dirty="0"/>
              <a:t>Row key hashed modulo R before write </a:t>
            </a:r>
          </a:p>
          <a:p>
            <a:pPr lvl="1"/>
            <a:r>
              <a:rPr lang="en-US" dirty="0"/>
              <a:t>Spreads writes uniformly </a:t>
            </a:r>
          </a:p>
          <a:p>
            <a:r>
              <a:rPr lang="en-US" dirty="0"/>
              <a:t>Sequential and Random Read </a:t>
            </a:r>
          </a:p>
          <a:p>
            <a:pPr lvl="1"/>
            <a:r>
              <a:rPr lang="en-US" dirty="0"/>
              <a:t>Shadows operation of writes </a:t>
            </a:r>
          </a:p>
          <a:p>
            <a:r>
              <a:rPr lang="en-US" dirty="0"/>
              <a:t>Scan </a:t>
            </a:r>
          </a:p>
          <a:p>
            <a:pPr lvl="1"/>
            <a:r>
              <a:rPr lang="en-US" dirty="0"/>
              <a:t>Scans over all values using Bigtable API</a:t>
            </a:r>
          </a:p>
          <a:p>
            <a:r>
              <a:rPr lang="en-US" dirty="0"/>
              <a:t>Random Read (mem)</a:t>
            </a:r>
          </a:p>
          <a:p>
            <a:pPr lvl="1"/>
            <a:r>
              <a:rPr lang="en-US" dirty="0"/>
              <a:t>Similar to random read, but locality group for data is marked as in-memory</a:t>
            </a:r>
          </a:p>
          <a:p>
            <a:pPr lvl="1"/>
            <a:r>
              <a:rPr lang="en-US" dirty="0"/>
              <a:t>Doesn’t need to go to GFS</a:t>
            </a:r>
          </a:p>
        </p:txBody>
      </p:sp>
    </p:spTree>
    <p:extLst>
      <p:ext uri="{BB962C8B-B14F-4D97-AF65-F5344CB8AC3E}">
        <p14:creationId xmlns:p14="http://schemas.microsoft.com/office/powerpoint/2010/main" val="2328031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53F7D-612C-D24E-81CA-8C071438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AD3300-AB39-374C-8FFC-E576DA313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963" y="2163151"/>
            <a:ext cx="10058400" cy="338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20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3570C-0453-9149-9636-8D7BC439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2554-6940-1B47-9E5B-03CDFCA9A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1671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Random Reads</a:t>
            </a:r>
          </a:p>
          <a:p>
            <a:pPr lvl="1"/>
            <a:r>
              <a:rPr lang="en-US" dirty="0"/>
              <a:t>Slowest of all benchmarks</a:t>
            </a:r>
          </a:p>
          <a:p>
            <a:pPr lvl="1"/>
            <a:r>
              <a:rPr lang="en-US" dirty="0"/>
              <a:t>Each read involves transfer of 64 KB </a:t>
            </a:r>
            <a:r>
              <a:rPr lang="en-US" dirty="0" err="1"/>
              <a:t>SSTable</a:t>
            </a:r>
            <a:r>
              <a:rPr lang="en-US" dirty="0"/>
              <a:t> block over network from GFS to tablet server </a:t>
            </a:r>
          </a:p>
          <a:p>
            <a:pPr lvl="1"/>
            <a:r>
              <a:rPr lang="en-US" dirty="0"/>
              <a:t>Recommend smaller block size – 8 KB</a:t>
            </a:r>
          </a:p>
          <a:p>
            <a:r>
              <a:rPr lang="en-US" dirty="0"/>
              <a:t>Sequential Read </a:t>
            </a:r>
          </a:p>
          <a:p>
            <a:pPr lvl="1"/>
            <a:r>
              <a:rPr lang="en-US" dirty="0"/>
              <a:t>Better than random reads</a:t>
            </a:r>
          </a:p>
          <a:p>
            <a:pPr lvl="1"/>
            <a:r>
              <a:rPr lang="en-US" dirty="0"/>
              <a:t>64 KB block from GFS is cached on tablet server for future read requests </a:t>
            </a:r>
          </a:p>
          <a:p>
            <a:r>
              <a:rPr lang="en-US" dirty="0"/>
              <a:t>Random/Sequential Writes</a:t>
            </a:r>
          </a:p>
          <a:p>
            <a:pPr lvl="1"/>
            <a:r>
              <a:rPr lang="en-US" dirty="0"/>
              <a:t>Consistent, high performance</a:t>
            </a:r>
          </a:p>
          <a:p>
            <a:pPr lvl="1"/>
            <a:r>
              <a:rPr lang="en-US" dirty="0"/>
              <a:t>Tablet server appends writes to commit log and performs group commits </a:t>
            </a:r>
          </a:p>
          <a:p>
            <a:r>
              <a:rPr lang="en-US" dirty="0"/>
              <a:t>Scan </a:t>
            </a:r>
          </a:p>
          <a:p>
            <a:pPr lvl="1"/>
            <a:r>
              <a:rPr lang="en-US" dirty="0"/>
              <a:t>Fastest since one RPC can return large number of values </a:t>
            </a:r>
          </a:p>
          <a:p>
            <a:pPr lvl="1"/>
            <a:r>
              <a:rPr lang="en-US" dirty="0"/>
              <a:t>API call knows to get all data 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4B4AE76-25FB-4C4A-A9A0-85FB6C660C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3025900"/>
            <a:ext cx="4937125" cy="16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58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AAFF-CC51-0D44-B5B8-14D7E1E2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 Results - Scaling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7C56D-A8EF-CF4D-A156-6B52F5C0CA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Per-server throughput drops from 1 to 50 tablet servers</a:t>
            </a:r>
          </a:p>
          <a:p>
            <a:pPr lvl="1"/>
            <a:r>
              <a:rPr lang="en-US" dirty="0"/>
              <a:t>Caused by imbalance in load, often due to other processes contenting for CPU and network</a:t>
            </a:r>
          </a:p>
          <a:p>
            <a:r>
              <a:rPr lang="en-US" dirty="0"/>
              <a:t>Random Read </a:t>
            </a:r>
          </a:p>
          <a:p>
            <a:pPr lvl="1"/>
            <a:r>
              <a:rPr lang="en-US" dirty="0"/>
              <a:t>Worst scaling</a:t>
            </a:r>
          </a:p>
          <a:p>
            <a:pPr lvl="1"/>
            <a:r>
              <a:rPr lang="en-US" dirty="0"/>
              <a:t>64 KB block transfer for every read </a:t>
            </a:r>
          </a:p>
          <a:p>
            <a:pPr lvl="1"/>
            <a:r>
              <a:rPr lang="en-US" dirty="0"/>
              <a:t>Saturates shared network links 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84F6DD0-82F4-6F43-9129-BD06A138E5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3025900"/>
            <a:ext cx="4937125" cy="16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98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71A8-05C3-DA43-8EB4-05E57EAC2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14E9B-B320-4B43-A012-7F8AE37F0D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 of 2006 – 388 non-test Bigtable clusters at google</a:t>
            </a:r>
          </a:p>
          <a:p>
            <a:r>
              <a:rPr lang="en-US" dirty="0"/>
              <a:t>Over 60 project at Google </a:t>
            </a:r>
          </a:p>
          <a:p>
            <a:r>
              <a:rPr lang="en-US" dirty="0"/>
              <a:t>Total of about 24,500 tablet servers</a:t>
            </a:r>
          </a:p>
          <a:p>
            <a:r>
              <a:rPr lang="en-US" dirty="0"/>
              <a:t>One busy group:</a:t>
            </a:r>
          </a:p>
          <a:p>
            <a:pPr lvl="1"/>
            <a:r>
              <a:rPr lang="en-US" dirty="0"/>
              <a:t>14 clusters</a:t>
            </a:r>
          </a:p>
          <a:p>
            <a:pPr lvl="1"/>
            <a:r>
              <a:rPr lang="en-US" dirty="0"/>
              <a:t>8069 total tablet servers</a:t>
            </a:r>
          </a:p>
          <a:p>
            <a:pPr lvl="1"/>
            <a:r>
              <a:rPr lang="en-US" dirty="0"/>
              <a:t>1.2 million requests/second</a:t>
            </a:r>
          </a:p>
          <a:p>
            <a:r>
              <a:rPr lang="en-US" dirty="0"/>
              <a:t>Used by Google Earth, Google Analytics, Personalized Search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92969C-1D10-1942-8672-8346A39CB6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8238" y="2464299"/>
            <a:ext cx="4937125" cy="27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59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E7E32-E8C0-B448-8AD2-D66B55978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Personalized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8BDDE-5E65-1842-A03C-02935686FC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Opt-in service to record user queries, stored in Bigtable</a:t>
            </a:r>
          </a:p>
          <a:p>
            <a:pPr lvl="1"/>
            <a:r>
              <a:rPr lang="en-US" dirty="0"/>
              <a:t>Each user gets a unique user ID</a:t>
            </a:r>
          </a:p>
          <a:p>
            <a:pPr lvl="1"/>
            <a:r>
              <a:rPr lang="en-US" dirty="0"/>
              <a:t>User ID used for row name</a:t>
            </a:r>
          </a:p>
          <a:p>
            <a:pPr lvl="1"/>
            <a:r>
              <a:rPr lang="en-US" dirty="0"/>
              <a:t>Separate column family for type of action </a:t>
            </a:r>
          </a:p>
          <a:p>
            <a:pPr lvl="2"/>
            <a:r>
              <a:rPr lang="en-US" dirty="0"/>
              <a:t>i.e. Web queries</a:t>
            </a:r>
          </a:p>
          <a:p>
            <a:pPr lvl="1"/>
            <a:r>
              <a:rPr lang="en-US" dirty="0"/>
              <a:t>Time at which action occurred used as timestamp </a:t>
            </a:r>
          </a:p>
          <a:p>
            <a:pPr lvl="1"/>
            <a:r>
              <a:rPr lang="en-US" dirty="0"/>
              <a:t>Replicated across several Bigtable clusters </a:t>
            </a:r>
          </a:p>
          <a:p>
            <a:pPr lvl="1"/>
            <a:r>
              <a:rPr lang="en-US" dirty="0"/>
              <a:t>User profiles generated by MapReduce over Bigtable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029031-94E0-1A4A-A86A-28E157EFEF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58050" y="2816225"/>
            <a:ext cx="28575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72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2D668-E3B8-EF47-AE87-39B638858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E6D71-DD04-914F-895E-8370C11CF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611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Large distributes systems a vulnerable to many types of failures </a:t>
            </a:r>
          </a:p>
          <a:p>
            <a:pPr lvl="1"/>
            <a:r>
              <a:rPr lang="en-US" dirty="0"/>
              <a:t>Memory and network corruption</a:t>
            </a:r>
          </a:p>
          <a:p>
            <a:pPr lvl="1"/>
            <a:r>
              <a:rPr lang="en-US" dirty="0"/>
              <a:t>Large clock skew</a:t>
            </a:r>
          </a:p>
          <a:p>
            <a:pPr lvl="1"/>
            <a:r>
              <a:rPr lang="en-US" dirty="0"/>
              <a:t>Hung machines</a:t>
            </a:r>
          </a:p>
          <a:p>
            <a:pPr lvl="1"/>
            <a:r>
              <a:rPr lang="en-US" dirty="0"/>
              <a:t>Extended and asymmetric network partitions</a:t>
            </a:r>
          </a:p>
          <a:p>
            <a:pPr lvl="1"/>
            <a:r>
              <a:rPr lang="en-US" dirty="0"/>
              <a:t>Bugs in other systems (Chubby)</a:t>
            </a:r>
          </a:p>
          <a:p>
            <a:pPr lvl="1"/>
            <a:r>
              <a:rPr lang="en-US" dirty="0"/>
              <a:t>Overflow of GFS quotas </a:t>
            </a:r>
          </a:p>
          <a:p>
            <a:pPr lvl="1"/>
            <a:r>
              <a:rPr lang="en-US" dirty="0"/>
              <a:t>Planned and unplanned hardware maintenance </a:t>
            </a:r>
          </a:p>
          <a:p>
            <a:r>
              <a:rPr lang="en-US" dirty="0"/>
              <a:t>Removed assumptions about other parts of systems</a:t>
            </a:r>
          </a:p>
          <a:p>
            <a:pPr lvl="1"/>
            <a:r>
              <a:rPr lang="en-US" dirty="0"/>
              <a:t>i.e. stopped assuming a given Chubby operation could return only a fixed set of errors </a:t>
            </a:r>
          </a:p>
          <a:p>
            <a:r>
              <a:rPr lang="en-US" dirty="0"/>
              <a:t>Importance of proper system level monitoring</a:t>
            </a:r>
          </a:p>
          <a:p>
            <a:pPr lvl="1"/>
            <a:r>
              <a:rPr lang="en-US" dirty="0"/>
              <a:t>Hard to determine what is going on in the system or why there are problems </a:t>
            </a:r>
          </a:p>
          <a:p>
            <a:r>
              <a:rPr lang="en-US" dirty="0"/>
              <a:t>Large code base – keep the design simple </a:t>
            </a:r>
          </a:p>
        </p:txBody>
      </p:sp>
    </p:spTree>
    <p:extLst>
      <p:ext uri="{BB962C8B-B14F-4D97-AF65-F5344CB8AC3E}">
        <p14:creationId xmlns:p14="http://schemas.microsoft.com/office/powerpoint/2010/main" val="2219330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7049-D712-7943-A0E9-93C932A1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Bigtable Today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62354-3D6E-3440-81B2-F92C2F3C6E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Bigtable is now a cloud service </a:t>
            </a:r>
          </a:p>
          <a:p>
            <a:r>
              <a:rPr lang="en-US" dirty="0"/>
              <a:t>Current architecture remains mostly the same, some name changes </a:t>
            </a:r>
          </a:p>
          <a:p>
            <a:pPr lvl="1"/>
            <a:r>
              <a:rPr lang="en-US" dirty="0"/>
              <a:t>Nodes-&gt; tablet servers </a:t>
            </a:r>
          </a:p>
          <a:p>
            <a:pPr lvl="1"/>
            <a:r>
              <a:rPr lang="en-US" dirty="0"/>
              <a:t>Colossus -&gt; Google File System </a:t>
            </a:r>
          </a:p>
          <a:p>
            <a:endParaRPr lang="en-US" dirty="0"/>
          </a:p>
          <a:p>
            <a:r>
              <a:rPr lang="en-US" dirty="0"/>
              <a:t>Apache HBase modeled after Bigtable to provide similar capabilities on top of Hadoop and HDFS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E518512-5030-EE4E-A13E-22B78C5979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4000" y="2117725"/>
            <a:ext cx="4165600" cy="347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E097B2-C6AA-9F4E-8886-B67A0B280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065" y="518160"/>
            <a:ext cx="1219200" cy="121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627119-C3E1-334E-A91F-360A17E36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532" y="5107093"/>
            <a:ext cx="29845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21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D9136-8A24-654D-B30B-F76201E82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2963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20ED2-FB99-6A49-9ADE-74DD173B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Bigtable?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50F6A-B547-1045-B25B-693BD88C0D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distributed storage system for managing structured data, developed and used by Google</a:t>
            </a:r>
          </a:p>
          <a:p>
            <a:r>
              <a:rPr lang="en-US" dirty="0"/>
              <a:t>Large scale – petabytes of data across thousands of commodity servers </a:t>
            </a:r>
          </a:p>
          <a:p>
            <a:r>
              <a:rPr lang="en-US" dirty="0"/>
              <a:t>Resembles a database, does not support  full relational data model </a:t>
            </a:r>
          </a:p>
          <a:p>
            <a:r>
              <a:rPr lang="en-US" dirty="0"/>
              <a:t>NoSQL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CFC20C-9408-5C44-8F1D-DE1C7BE117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2695" y="2317174"/>
            <a:ext cx="4077175" cy="2808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2A195-D3CD-BC4D-A4A1-5F03CCCCE0B5}"/>
              </a:ext>
            </a:extLst>
          </p:cNvPr>
          <p:cNvSpPr txBox="1"/>
          <p:nvPr/>
        </p:nvSpPr>
        <p:spPr>
          <a:xfrm>
            <a:off x="7017326" y="6406331"/>
            <a:ext cx="5174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https://</a:t>
            </a:r>
            <a:r>
              <a:rPr lang="en-US" sz="1100" dirty="0" err="1"/>
              <a:t>www.researchgate.net</a:t>
            </a:r>
            <a:r>
              <a:rPr lang="en-US" sz="1100" dirty="0"/>
              <a:t>/figure/Google-BigTable-Architecture-BigTable-has-three-different-types-of-servers-namely-Master_fig2_265062016</a:t>
            </a:r>
          </a:p>
        </p:txBody>
      </p:sp>
    </p:spTree>
    <p:extLst>
      <p:ext uri="{BB962C8B-B14F-4D97-AF65-F5344CB8AC3E}">
        <p14:creationId xmlns:p14="http://schemas.microsoft.com/office/powerpoint/2010/main" val="199418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4F2FC-E4BF-2543-B25A-F96FDAD71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F8F5F-9FE5-1C41-A0F6-A132643A4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Sparse, distributed, persistent multi-dimensional sorted map </a:t>
            </a:r>
          </a:p>
          <a:p>
            <a:r>
              <a:rPr lang="en-US" dirty="0"/>
              <a:t>Made up of rows, columns, and timestamps </a:t>
            </a:r>
          </a:p>
          <a:p>
            <a:r>
              <a:rPr lang="en-US" dirty="0"/>
              <a:t>Map index:</a:t>
            </a:r>
          </a:p>
          <a:p>
            <a:pPr lvl="1"/>
            <a:r>
              <a:rPr lang="en-US" sz="2000" dirty="0"/>
              <a:t>(</a:t>
            </a:r>
            <a:r>
              <a:rPr lang="en-US" sz="2000" dirty="0" err="1">
                <a:solidFill>
                  <a:srgbClr val="FF0000"/>
                </a:solidFill>
              </a:rPr>
              <a:t>row</a:t>
            </a:r>
            <a:r>
              <a:rPr lang="en-US" sz="2000" dirty="0" err="1"/>
              <a:t>:string</a:t>
            </a:r>
            <a:r>
              <a:rPr lang="en-US" sz="2000" dirty="0"/>
              <a:t>, </a:t>
            </a:r>
            <a:r>
              <a:rPr lang="en-US" sz="2000" dirty="0" err="1">
                <a:solidFill>
                  <a:srgbClr val="FF0000"/>
                </a:solidFill>
              </a:rPr>
              <a:t>column</a:t>
            </a:r>
            <a:r>
              <a:rPr lang="en-US" sz="2000" dirty="0" err="1"/>
              <a:t>:string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time</a:t>
            </a:r>
            <a:r>
              <a:rPr lang="en-US" sz="2000" dirty="0"/>
              <a:t>:int64)</a:t>
            </a:r>
            <a:r>
              <a:rPr lang="en-US" sz="2000" dirty="0">
                <a:sym typeface="Wingdings" pitchFamily="2" charset="2"/>
              </a:rPr>
              <a:t> string</a:t>
            </a:r>
          </a:p>
          <a:p>
            <a:r>
              <a:rPr lang="en-US" dirty="0" err="1">
                <a:sym typeface="Wingdings" pitchFamily="2" charset="2"/>
              </a:rPr>
              <a:t>Webtable</a:t>
            </a:r>
            <a:r>
              <a:rPr lang="en-US" dirty="0">
                <a:sym typeface="Wingdings" pitchFamily="2" charset="2"/>
              </a:rPr>
              <a:t> example – storing large collection of web pages and related info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0C8AC2-1848-E84E-9197-6E979138B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417" y="4265231"/>
            <a:ext cx="8088831" cy="19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7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B0A2-97A9-994C-8170-85229926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9EC99-C2F4-8342-996C-8CBE2F698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row key is made up of arbitrary strings </a:t>
            </a:r>
          </a:p>
          <a:p>
            <a:r>
              <a:rPr lang="en-US" dirty="0"/>
              <a:t>Data maintained in lexicographic order by row key </a:t>
            </a:r>
          </a:p>
          <a:p>
            <a:r>
              <a:rPr lang="en-US" dirty="0"/>
              <a:t>Each row range is called a </a:t>
            </a:r>
            <a:r>
              <a:rPr lang="en-US" dirty="0">
                <a:solidFill>
                  <a:srgbClr val="FF0000"/>
                </a:solidFill>
              </a:rPr>
              <a:t>tablet</a:t>
            </a:r>
            <a:r>
              <a:rPr lang="en-US" dirty="0"/>
              <a:t>, unit of distribution and load balancing </a:t>
            </a:r>
          </a:p>
          <a:p>
            <a:pPr lvl="1"/>
            <a:r>
              <a:rPr lang="en-US" dirty="0"/>
              <a:t>Short row range -&gt; small number of machines </a:t>
            </a:r>
          </a:p>
          <a:p>
            <a:r>
              <a:rPr lang="en-US" dirty="0"/>
              <a:t>Row naming recommendations:</a:t>
            </a:r>
          </a:p>
          <a:p>
            <a:pPr lvl="1"/>
            <a:r>
              <a:rPr lang="en-US" dirty="0"/>
              <a:t>No predictable order – distributes writes evenly (i.e. username)</a:t>
            </a:r>
          </a:p>
          <a:p>
            <a:pPr lvl="1"/>
            <a:r>
              <a:rPr lang="en-US" dirty="0"/>
              <a:t>Keep related rows close together for efficient group reads – examples: </a:t>
            </a:r>
          </a:p>
          <a:p>
            <a:pPr lvl="2"/>
            <a:r>
              <a:rPr lang="en-US" dirty="0" err="1"/>
              <a:t>Webtable</a:t>
            </a:r>
            <a:r>
              <a:rPr lang="en-US" dirty="0"/>
              <a:t> example -&gt; </a:t>
            </a:r>
            <a:r>
              <a:rPr lang="en-US" dirty="0" err="1"/>
              <a:t>com.google.maps</a:t>
            </a:r>
            <a:r>
              <a:rPr lang="en-US" dirty="0"/>
              <a:t>/index.html </a:t>
            </a:r>
          </a:p>
          <a:p>
            <a:pPr lvl="2"/>
            <a:r>
              <a:rPr lang="en-US" dirty="0"/>
              <a:t>Weather data (location followed by timestamp) -&gt; WashingtonDC#201803061617</a:t>
            </a:r>
          </a:p>
        </p:txBody>
      </p:sp>
    </p:spTree>
    <p:extLst>
      <p:ext uri="{BB962C8B-B14F-4D97-AF65-F5344CB8AC3E}">
        <p14:creationId xmlns:p14="http://schemas.microsoft.com/office/powerpoint/2010/main" val="231700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BEA6-FE5A-7A4F-BBC1-6A155600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CA015-8037-2042-A2F0-8158E5DDB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Column keys are grouped into sets called </a:t>
            </a:r>
            <a:r>
              <a:rPr lang="en-US" sz="2400" dirty="0">
                <a:solidFill>
                  <a:srgbClr val="FF0000"/>
                </a:solidFill>
              </a:rPr>
              <a:t>column families </a:t>
            </a:r>
          </a:p>
          <a:p>
            <a:pPr lvl="1"/>
            <a:r>
              <a:rPr lang="en-US" sz="2000" dirty="0"/>
              <a:t>Data in column family usually of the same type </a:t>
            </a:r>
          </a:p>
          <a:p>
            <a:pPr lvl="1"/>
            <a:r>
              <a:rPr lang="en-US" sz="2000" dirty="0"/>
              <a:t>Can be compressed together </a:t>
            </a:r>
          </a:p>
          <a:p>
            <a:pPr lvl="1"/>
            <a:r>
              <a:rPr lang="en-US" sz="2000" dirty="0"/>
              <a:t>Small number of column families per table (hundreds at most) </a:t>
            </a:r>
          </a:p>
          <a:p>
            <a:pPr lvl="1"/>
            <a:r>
              <a:rPr lang="en-US" sz="2000" dirty="0"/>
              <a:t>Column number unbounded </a:t>
            </a:r>
          </a:p>
          <a:p>
            <a:r>
              <a:rPr lang="en-US" sz="2400" dirty="0"/>
              <a:t>Column key syntax -&gt; </a:t>
            </a:r>
            <a:r>
              <a:rPr lang="en-US" sz="2400" dirty="0" err="1"/>
              <a:t>family:quialifier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0DE72-64E2-8C41-8949-78B89516E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786" y="4176243"/>
            <a:ext cx="6455004" cy="2184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786D94-0420-5248-B303-25AA9346E3B7}"/>
              </a:ext>
            </a:extLst>
          </p:cNvPr>
          <p:cNvSpPr txBox="1"/>
          <p:nvPr/>
        </p:nvSpPr>
        <p:spPr>
          <a:xfrm>
            <a:off x="6930473" y="6478105"/>
            <a:ext cx="5145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www.cs.rutgers.edu</a:t>
            </a:r>
            <a:r>
              <a:rPr lang="en-US" sz="1400" dirty="0"/>
              <a:t>/~</a:t>
            </a:r>
            <a:r>
              <a:rPr lang="en-US" sz="1400" dirty="0" err="1"/>
              <a:t>pxk</a:t>
            </a:r>
            <a:r>
              <a:rPr lang="en-US" sz="1400" dirty="0"/>
              <a:t>/417/notes/content/</a:t>
            </a:r>
            <a:r>
              <a:rPr lang="en-US" sz="1400" dirty="0" err="1"/>
              <a:t>bigtable.html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188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BD0F8-6B41-6B41-A117-E9817BC29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Timestamps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407C0-0077-DB42-903E-065E44A99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Each cell can contain multiple versions of the same data – indexed by timestamp</a:t>
            </a:r>
          </a:p>
          <a:p>
            <a:r>
              <a:rPr lang="en-US" sz="2400" dirty="0"/>
              <a:t>Assigned 2 ways:</a:t>
            </a:r>
          </a:p>
          <a:p>
            <a:pPr lvl="1"/>
            <a:r>
              <a:rPr lang="en-US" sz="2000" dirty="0"/>
              <a:t>Assigned by Bigtable; represents real time in milliseconds </a:t>
            </a:r>
          </a:p>
          <a:p>
            <a:pPr lvl="1"/>
            <a:r>
              <a:rPr lang="en-US" sz="2000" dirty="0"/>
              <a:t>Explicitly assigned by client </a:t>
            </a:r>
          </a:p>
          <a:p>
            <a:r>
              <a:rPr lang="en-US" sz="2400" dirty="0"/>
              <a:t>Two per-column-family settings for garbage collection:</a:t>
            </a:r>
          </a:p>
          <a:p>
            <a:pPr lvl="1"/>
            <a:r>
              <a:rPr lang="en-US" sz="2000" dirty="0"/>
              <a:t>Keep last n versions of a cell</a:t>
            </a:r>
          </a:p>
          <a:p>
            <a:pPr lvl="1"/>
            <a:r>
              <a:rPr lang="en-US" sz="2000" dirty="0"/>
              <a:t>Keep new-enough version (i.e. last 7 days) </a:t>
            </a:r>
          </a:p>
        </p:txBody>
      </p:sp>
    </p:spTree>
    <p:extLst>
      <p:ext uri="{BB962C8B-B14F-4D97-AF65-F5344CB8AC3E}">
        <p14:creationId xmlns:p14="http://schemas.microsoft.com/office/powerpoint/2010/main" val="563412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A5E90-71A0-4642-800C-9E0A56E53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29673-3345-6A42-8873-D474E3A78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Mentioned in article:</a:t>
            </a:r>
          </a:p>
          <a:p>
            <a:pPr lvl="1"/>
            <a:r>
              <a:rPr lang="en-US" sz="2000" dirty="0"/>
              <a:t>Create, delete tables and column families</a:t>
            </a:r>
          </a:p>
          <a:p>
            <a:pPr lvl="1"/>
            <a:r>
              <a:rPr lang="en-US" sz="2000" dirty="0"/>
              <a:t>Changing cluster, table, column family metadata</a:t>
            </a:r>
          </a:p>
          <a:p>
            <a:r>
              <a:rPr lang="en-US" sz="2400" dirty="0"/>
              <a:t>Cloud Bigtable – </a:t>
            </a:r>
            <a:r>
              <a:rPr lang="en-US" sz="2400" dirty="0">
                <a:hlinkClick r:id="rId2"/>
              </a:rPr>
              <a:t>client libraries</a:t>
            </a:r>
            <a:endParaRPr lang="en-US" sz="2400" dirty="0"/>
          </a:p>
          <a:p>
            <a:pPr lvl="1"/>
            <a:r>
              <a:rPr lang="en-US" sz="2000" dirty="0"/>
              <a:t>C++</a:t>
            </a:r>
          </a:p>
          <a:p>
            <a:pPr lvl="1"/>
            <a:r>
              <a:rPr lang="en-US" sz="2000" dirty="0"/>
              <a:t>C#</a:t>
            </a:r>
          </a:p>
          <a:p>
            <a:pPr lvl="1"/>
            <a:r>
              <a:rPr lang="en-US" sz="2000" dirty="0"/>
              <a:t>Go</a:t>
            </a:r>
          </a:p>
          <a:p>
            <a:pPr lvl="1"/>
            <a:r>
              <a:rPr lang="en-US" sz="2000" dirty="0"/>
              <a:t>Java</a:t>
            </a:r>
          </a:p>
          <a:p>
            <a:pPr lvl="1"/>
            <a:r>
              <a:rPr lang="en-US" sz="2000" dirty="0"/>
              <a:t>Python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7177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518C-AFFB-7749-B631-C059F5F08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0888F-273B-5B42-89C5-D133DD9C7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Bigtable sits on top of distributed Google File System (GFS) to store log and data files</a:t>
            </a:r>
          </a:p>
          <a:p>
            <a:r>
              <a:rPr lang="en-US" dirty="0"/>
              <a:t>Google </a:t>
            </a:r>
            <a:r>
              <a:rPr lang="en-US" dirty="0" err="1">
                <a:solidFill>
                  <a:srgbClr val="FF0000"/>
                </a:solidFill>
              </a:rPr>
              <a:t>SSTable</a:t>
            </a:r>
            <a:r>
              <a:rPr lang="en-US" dirty="0"/>
              <a:t> format is used internally to store </a:t>
            </a:r>
            <a:r>
              <a:rPr lang="en-US" dirty="0" err="1"/>
              <a:t>Bigtable</a:t>
            </a:r>
            <a:r>
              <a:rPr lang="en-US" dirty="0"/>
              <a:t> data </a:t>
            </a:r>
          </a:p>
          <a:p>
            <a:pPr lvl="1"/>
            <a:r>
              <a:rPr lang="en-US" dirty="0"/>
              <a:t>Persistent, ordered immutable map from keys to values</a:t>
            </a:r>
          </a:p>
          <a:p>
            <a:pPr lvl="1"/>
            <a:r>
              <a:rPr lang="en-US" dirty="0"/>
              <a:t>Key/value: arbitrary byte string</a:t>
            </a:r>
          </a:p>
          <a:p>
            <a:pPr lvl="1"/>
            <a:r>
              <a:rPr lang="en-US" dirty="0"/>
              <a:t>Sequence of blocks (64KB - </a:t>
            </a:r>
            <a:r>
              <a:rPr lang="en-US" dirty="0" err="1"/>
              <a:t>congurable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Block index at end of </a:t>
            </a:r>
            <a:r>
              <a:rPr lang="en-US" dirty="0" err="1"/>
              <a:t>SSTable</a:t>
            </a:r>
            <a:r>
              <a:rPr lang="en-US" dirty="0"/>
              <a:t> for locating blocks </a:t>
            </a:r>
          </a:p>
          <a:p>
            <a:pPr lvl="1"/>
            <a:r>
              <a:rPr lang="en-US" dirty="0"/>
              <a:t>Index loaded into memory when </a:t>
            </a:r>
            <a:r>
              <a:rPr lang="en-US" dirty="0" err="1"/>
              <a:t>SSTable</a:t>
            </a:r>
            <a:r>
              <a:rPr lang="en-US" dirty="0"/>
              <a:t> opened </a:t>
            </a:r>
          </a:p>
          <a:p>
            <a:pPr lvl="1"/>
            <a:r>
              <a:rPr lang="en-US" dirty="0"/>
              <a:t>Lookup performed in one seek </a:t>
            </a:r>
          </a:p>
          <a:p>
            <a:pPr marL="726948" lvl="2" indent="-342900">
              <a:buFont typeface="+mj-lt"/>
              <a:buAutoNum type="arabicPeriod"/>
            </a:pPr>
            <a:r>
              <a:rPr lang="en-US" dirty="0"/>
              <a:t>Find appropriate block from in-memory index</a:t>
            </a:r>
          </a:p>
          <a:p>
            <a:pPr marL="726948" lvl="2" indent="-342900">
              <a:buFont typeface="+mj-lt"/>
              <a:buAutoNum type="arabicPeriod"/>
            </a:pPr>
            <a:r>
              <a:rPr lang="en-US" dirty="0"/>
              <a:t>Read appropriate block from disk </a:t>
            </a:r>
          </a:p>
          <a:p>
            <a:pPr lvl="1"/>
            <a:r>
              <a:rPr lang="en-US" dirty="0"/>
              <a:t>Option to completely map </a:t>
            </a:r>
            <a:r>
              <a:rPr lang="en-US" dirty="0" err="1"/>
              <a:t>SSTable</a:t>
            </a:r>
            <a:r>
              <a:rPr lang="en-US" dirty="0"/>
              <a:t> to memory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7479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490</TotalTime>
  <Words>1746</Words>
  <Application>Microsoft Macintosh PowerPoint</Application>
  <PresentationFormat>Widescreen</PresentationFormat>
  <Paragraphs>291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Retrospect</vt:lpstr>
      <vt:lpstr>Bigtable</vt:lpstr>
      <vt:lpstr>Motivation</vt:lpstr>
      <vt:lpstr>What is Bigtable?</vt:lpstr>
      <vt:lpstr>Data Model</vt:lpstr>
      <vt:lpstr>Rows</vt:lpstr>
      <vt:lpstr>Columns</vt:lpstr>
      <vt:lpstr>Timestamps</vt:lpstr>
      <vt:lpstr>API</vt:lpstr>
      <vt:lpstr>Building Blocks</vt:lpstr>
      <vt:lpstr>Building Blocks</vt:lpstr>
      <vt:lpstr>Implementation - Architecture</vt:lpstr>
      <vt:lpstr>Tablet Location</vt:lpstr>
      <vt:lpstr>Tablet Assignment</vt:lpstr>
      <vt:lpstr>Tablet Assignment </vt:lpstr>
      <vt:lpstr>What if master can’t reach Chubby?</vt:lpstr>
      <vt:lpstr>Tablet Serving</vt:lpstr>
      <vt:lpstr>Compaction</vt:lpstr>
      <vt:lpstr>Refinements </vt:lpstr>
      <vt:lpstr>Refinements </vt:lpstr>
      <vt:lpstr>Performance Evaluation Setup</vt:lpstr>
      <vt:lpstr>Performance Evaluation Benchmarks</vt:lpstr>
      <vt:lpstr>Performance Evaluation Results</vt:lpstr>
      <vt:lpstr>Performance Evaluation Results</vt:lpstr>
      <vt:lpstr>Performance Evaluation Results - Scaling</vt:lpstr>
      <vt:lpstr>Real World Applications</vt:lpstr>
      <vt:lpstr>Personalized Search</vt:lpstr>
      <vt:lpstr>Lessons </vt:lpstr>
      <vt:lpstr>Bigtable Today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Bigtable</dc:title>
  <dc:creator>nfarahma</dc:creator>
  <cp:lastModifiedBy>nfarahma</cp:lastModifiedBy>
  <cp:revision>44</cp:revision>
  <dcterms:created xsi:type="dcterms:W3CDTF">2018-10-03T03:46:45Z</dcterms:created>
  <dcterms:modified xsi:type="dcterms:W3CDTF">2018-10-03T21:42:01Z</dcterms:modified>
</cp:coreProperties>
</file>