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19"/>
  </p:notesMasterIdLst>
  <p:sldIdLst>
    <p:sldId id="256" r:id="rId2"/>
    <p:sldId id="258" r:id="rId3"/>
    <p:sldId id="259" r:id="rId4"/>
    <p:sldId id="260" r:id="rId5"/>
    <p:sldId id="274" r:id="rId6"/>
    <p:sldId id="261" r:id="rId7"/>
    <p:sldId id="262" r:id="rId8"/>
    <p:sldId id="270" r:id="rId9"/>
    <p:sldId id="264" r:id="rId10"/>
    <p:sldId id="265" r:id="rId11"/>
    <p:sldId id="266" r:id="rId12"/>
    <p:sldId id="269" r:id="rId13"/>
    <p:sldId id="267" r:id="rId14"/>
    <p:sldId id="271" r:id="rId15"/>
    <p:sldId id="272" r:id="rId16"/>
    <p:sldId id="273" r:id="rId17"/>
    <p:sldId id="268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F2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/>
    <p:restoredTop sz="86426"/>
  </p:normalViewPr>
  <p:slideViewPr>
    <p:cSldViewPr snapToGrid="0" snapToObjects="1">
      <p:cViewPr varScale="1">
        <p:scale>
          <a:sx n="107" d="100"/>
          <a:sy n="107" d="100"/>
        </p:scale>
        <p:origin x="200" y="896"/>
      </p:cViewPr>
      <p:guideLst/>
    </p:cSldViewPr>
  </p:slideViewPr>
  <p:outlineViewPr>
    <p:cViewPr>
      <p:scale>
        <a:sx n="33" d="100"/>
        <a:sy n="33" d="100"/>
      </p:scale>
      <p:origin x="0" y="-600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E18C66-6BEC-4D54-B178-6480A39D95AC}" type="doc">
      <dgm:prSet loTypeId="urn:microsoft.com/office/officeart/2005/8/layout/hierarchy2" loCatId="hierarchy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C7B8252-DC59-4E26-A230-936E9FE343EF}">
      <dgm:prSet/>
      <dgm:spPr/>
      <dgm:t>
        <a:bodyPr/>
        <a:lstStyle/>
        <a:p>
          <a:r>
            <a:rPr lang="en-US" dirty="0"/>
            <a:t>Consider Term U, Term T,  U &gt; T</a:t>
          </a:r>
        </a:p>
      </dgm:t>
    </dgm:pt>
    <dgm:pt modelId="{79EB69DC-A847-45BB-9119-DB82048DC1CB}" type="parTrans" cxnId="{2B72627E-24DB-4B04-A002-0BA2DF78407E}">
      <dgm:prSet/>
      <dgm:spPr/>
      <dgm:t>
        <a:bodyPr/>
        <a:lstStyle/>
        <a:p>
          <a:endParaRPr lang="en-US"/>
        </a:p>
      </dgm:t>
    </dgm:pt>
    <dgm:pt modelId="{E03D2E34-A25C-4868-8C55-85A604974653}" type="sibTrans" cxnId="{2B72627E-24DB-4B04-A002-0BA2DF78407E}">
      <dgm:prSet/>
      <dgm:spPr/>
      <dgm:t>
        <a:bodyPr/>
        <a:lstStyle/>
        <a:p>
          <a:endParaRPr lang="en-US"/>
        </a:p>
      </dgm:t>
    </dgm:pt>
    <dgm:pt modelId="{3E28C46B-2187-44EA-9CDF-C5932287EF33}">
      <dgm:prSet/>
      <dgm:spPr/>
      <dgm:t>
        <a:bodyPr/>
        <a:lstStyle/>
        <a:p>
          <a:r>
            <a:rPr lang="en-US" dirty="0"/>
            <a:t># of total servers: 2s + 1</a:t>
          </a:r>
        </a:p>
      </dgm:t>
    </dgm:pt>
    <dgm:pt modelId="{DE56FE7B-B631-4B09-854A-EB7A66BC4B7B}" type="parTrans" cxnId="{49D6CEDE-7855-4EF5-ADE7-CC706E3D3E20}">
      <dgm:prSet/>
      <dgm:spPr/>
      <dgm:t>
        <a:bodyPr/>
        <a:lstStyle/>
        <a:p>
          <a:endParaRPr lang="en-US"/>
        </a:p>
      </dgm:t>
    </dgm:pt>
    <dgm:pt modelId="{33401912-4E83-4729-BFFA-AABF5D4EF2C7}" type="sibTrans" cxnId="{49D6CEDE-7855-4EF5-ADE7-CC706E3D3E20}">
      <dgm:prSet/>
      <dgm:spPr/>
      <dgm:t>
        <a:bodyPr/>
        <a:lstStyle/>
        <a:p>
          <a:endParaRPr lang="en-US"/>
        </a:p>
      </dgm:t>
    </dgm:pt>
    <dgm:pt modelId="{BF16E2E6-3556-4131-A2BC-971694D0718F}">
      <dgm:prSet/>
      <dgm:spPr/>
      <dgm:t>
        <a:bodyPr/>
        <a:lstStyle/>
        <a:p>
          <a:r>
            <a:rPr lang="en-US" dirty="0"/>
            <a:t>T had s + 1 voters, </a:t>
          </a:r>
        </a:p>
        <a:p>
          <a:r>
            <a:rPr lang="en-US" dirty="0"/>
            <a:t>U had s + 1 voters, </a:t>
          </a:r>
        </a:p>
      </dgm:t>
    </dgm:pt>
    <dgm:pt modelId="{CEC3569F-C895-4FBB-8200-E4E0AE5F14AA}" type="parTrans" cxnId="{7CB3E1B6-6415-4CFA-BCE8-A137278228F5}">
      <dgm:prSet/>
      <dgm:spPr/>
      <dgm:t>
        <a:bodyPr/>
        <a:lstStyle/>
        <a:p>
          <a:endParaRPr lang="en-US"/>
        </a:p>
      </dgm:t>
    </dgm:pt>
    <dgm:pt modelId="{DB57B01F-EFDA-4126-8509-291167A066B0}" type="sibTrans" cxnId="{7CB3E1B6-6415-4CFA-BCE8-A137278228F5}">
      <dgm:prSet/>
      <dgm:spPr/>
      <dgm:t>
        <a:bodyPr/>
        <a:lstStyle/>
        <a:p>
          <a:endParaRPr lang="en-US"/>
        </a:p>
      </dgm:t>
    </dgm:pt>
    <dgm:pt modelId="{EC7ECA87-E019-439D-8F27-D52AAC65B76D}">
      <dgm:prSet/>
      <dgm:spPr/>
      <dgm:t>
        <a:bodyPr/>
        <a:lstStyle/>
        <a:p>
          <a:r>
            <a:rPr lang="en-US"/>
            <a:t>1 common voter S existed.</a:t>
          </a:r>
        </a:p>
      </dgm:t>
    </dgm:pt>
    <dgm:pt modelId="{DF454BA1-F276-4B25-910B-18C7179B83B5}" type="parTrans" cxnId="{CEB4C945-95DD-4C32-88BA-D3572D493D90}">
      <dgm:prSet/>
      <dgm:spPr/>
      <dgm:t>
        <a:bodyPr/>
        <a:lstStyle/>
        <a:p>
          <a:endParaRPr lang="en-US"/>
        </a:p>
      </dgm:t>
    </dgm:pt>
    <dgm:pt modelId="{A5CE2312-45AB-4B87-A5F0-075B3CD57208}" type="sibTrans" cxnId="{CEB4C945-95DD-4C32-88BA-D3572D493D90}">
      <dgm:prSet/>
      <dgm:spPr/>
      <dgm:t>
        <a:bodyPr/>
        <a:lstStyle/>
        <a:p>
          <a:endParaRPr lang="en-US"/>
        </a:p>
      </dgm:t>
    </dgm:pt>
    <dgm:pt modelId="{C644BA66-637A-4331-BF38-09608D84964A}">
      <dgm:prSet/>
      <dgm:spPr/>
      <dgm:t>
        <a:bodyPr/>
        <a:lstStyle/>
        <a:p>
          <a:r>
            <a:rPr lang="en-US" dirty="0"/>
            <a:t>Any log L in T,  </a:t>
          </a:r>
        </a:p>
        <a:p>
          <a:r>
            <a:rPr lang="en-US" dirty="0"/>
            <a:t>L in S</a:t>
          </a:r>
        </a:p>
      </dgm:t>
    </dgm:pt>
    <dgm:pt modelId="{1FD27927-CE8F-4279-B666-B9C25E868327}" type="parTrans" cxnId="{EC789A10-C430-40EC-9A2D-C40460749960}">
      <dgm:prSet/>
      <dgm:spPr/>
      <dgm:t>
        <a:bodyPr/>
        <a:lstStyle/>
        <a:p>
          <a:endParaRPr lang="en-US"/>
        </a:p>
      </dgm:t>
    </dgm:pt>
    <dgm:pt modelId="{7A03762D-47F7-4D71-9583-C90447C61AE1}" type="sibTrans" cxnId="{EC789A10-C430-40EC-9A2D-C40460749960}">
      <dgm:prSet/>
      <dgm:spPr/>
      <dgm:t>
        <a:bodyPr/>
        <a:lstStyle/>
        <a:p>
          <a:endParaRPr lang="en-US"/>
        </a:p>
      </dgm:t>
    </dgm:pt>
    <dgm:pt modelId="{09C5EC30-DB2C-4BE3-8F24-6D4AFFE21C2C}">
      <dgm:prSet/>
      <dgm:spPr/>
      <dgm:t>
        <a:bodyPr/>
        <a:lstStyle/>
        <a:p>
          <a:r>
            <a:rPr lang="en-US" dirty="0"/>
            <a:t>L must in U</a:t>
          </a:r>
        </a:p>
      </dgm:t>
    </dgm:pt>
    <dgm:pt modelId="{BDFB6F99-CFE6-4C1C-A3D3-DB2B9B04AEC6}" type="parTrans" cxnId="{128ED54D-D7F2-46D7-B6CA-7EDC9C82BA3D}">
      <dgm:prSet/>
      <dgm:spPr/>
      <dgm:t>
        <a:bodyPr/>
        <a:lstStyle/>
        <a:p>
          <a:endParaRPr lang="en-US"/>
        </a:p>
      </dgm:t>
    </dgm:pt>
    <dgm:pt modelId="{6B7D105D-3FAA-4CFC-BF07-7690A9D33855}" type="sibTrans" cxnId="{128ED54D-D7F2-46D7-B6CA-7EDC9C82BA3D}">
      <dgm:prSet/>
      <dgm:spPr/>
      <dgm:t>
        <a:bodyPr/>
        <a:lstStyle/>
        <a:p>
          <a:endParaRPr lang="en-US"/>
        </a:p>
      </dgm:t>
    </dgm:pt>
    <dgm:pt modelId="{9171BE00-0D62-F849-A662-3C6B652B116D}" type="pres">
      <dgm:prSet presAssocID="{99E18C66-6BEC-4D54-B178-6480A39D95A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EAEA7D0-CB5D-BE4E-B818-51E05CEE3834}" type="pres">
      <dgm:prSet presAssocID="{8C7B8252-DC59-4E26-A230-936E9FE343EF}" presName="root1" presStyleCnt="0"/>
      <dgm:spPr/>
    </dgm:pt>
    <dgm:pt modelId="{32CA1195-2D14-E846-AEF2-0541DC60627D}" type="pres">
      <dgm:prSet presAssocID="{8C7B8252-DC59-4E26-A230-936E9FE343EF}" presName="LevelOneTextNode" presStyleLbl="node0" presStyleIdx="0" presStyleCnt="4" custScaleX="238034">
        <dgm:presLayoutVars>
          <dgm:chPref val="3"/>
        </dgm:presLayoutVars>
      </dgm:prSet>
      <dgm:spPr/>
    </dgm:pt>
    <dgm:pt modelId="{C1802A0F-9BB2-6344-8340-505E352A6488}" type="pres">
      <dgm:prSet presAssocID="{8C7B8252-DC59-4E26-A230-936E9FE343EF}" presName="level2hierChild" presStyleCnt="0"/>
      <dgm:spPr/>
    </dgm:pt>
    <dgm:pt modelId="{604F2EEF-40B5-614B-83D0-CAEDE318BFDE}" type="pres">
      <dgm:prSet presAssocID="{3E28C46B-2187-44EA-9CDF-C5932287EF33}" presName="root1" presStyleCnt="0"/>
      <dgm:spPr/>
    </dgm:pt>
    <dgm:pt modelId="{0E57E575-36F8-6248-9377-4D70327AF587}" type="pres">
      <dgm:prSet presAssocID="{3E28C46B-2187-44EA-9CDF-C5932287EF33}" presName="LevelOneTextNode" presStyleLbl="node0" presStyleIdx="1" presStyleCnt="4" custScaleX="237154">
        <dgm:presLayoutVars>
          <dgm:chPref val="3"/>
        </dgm:presLayoutVars>
      </dgm:prSet>
      <dgm:spPr/>
    </dgm:pt>
    <dgm:pt modelId="{3655D232-2078-7846-A5E3-1008E8D5793C}" type="pres">
      <dgm:prSet presAssocID="{3E28C46B-2187-44EA-9CDF-C5932287EF33}" presName="level2hierChild" presStyleCnt="0"/>
      <dgm:spPr/>
    </dgm:pt>
    <dgm:pt modelId="{9D220F96-B6FD-8147-B158-7F694D4C96C9}" type="pres">
      <dgm:prSet presAssocID="{BF16E2E6-3556-4131-A2BC-971694D0718F}" presName="root1" presStyleCnt="0"/>
      <dgm:spPr/>
    </dgm:pt>
    <dgm:pt modelId="{1FD771A6-DDA7-8647-8897-0BDC5D5DB2FF}" type="pres">
      <dgm:prSet presAssocID="{BF16E2E6-3556-4131-A2BC-971694D0718F}" presName="LevelOneTextNode" presStyleLbl="node0" presStyleIdx="2" presStyleCnt="4">
        <dgm:presLayoutVars>
          <dgm:chPref val="3"/>
        </dgm:presLayoutVars>
      </dgm:prSet>
      <dgm:spPr/>
    </dgm:pt>
    <dgm:pt modelId="{CC6287C3-D9E0-934B-A219-792149CA2A09}" type="pres">
      <dgm:prSet presAssocID="{BF16E2E6-3556-4131-A2BC-971694D0718F}" presName="level2hierChild" presStyleCnt="0"/>
      <dgm:spPr/>
    </dgm:pt>
    <dgm:pt modelId="{CA8DA570-C9AB-3645-9AE0-7239C60BE301}" type="pres">
      <dgm:prSet presAssocID="{DF454BA1-F276-4B25-910B-18C7179B83B5}" presName="conn2-1" presStyleLbl="parChTrans1D2" presStyleIdx="0" presStyleCnt="2"/>
      <dgm:spPr/>
    </dgm:pt>
    <dgm:pt modelId="{794F301A-6179-F444-8C98-8DC6400B09D1}" type="pres">
      <dgm:prSet presAssocID="{DF454BA1-F276-4B25-910B-18C7179B83B5}" presName="connTx" presStyleLbl="parChTrans1D2" presStyleIdx="0" presStyleCnt="2"/>
      <dgm:spPr/>
    </dgm:pt>
    <dgm:pt modelId="{95F655D2-50CA-B644-B377-B36F899A3290}" type="pres">
      <dgm:prSet presAssocID="{EC7ECA87-E019-439D-8F27-D52AAC65B76D}" presName="root2" presStyleCnt="0"/>
      <dgm:spPr/>
    </dgm:pt>
    <dgm:pt modelId="{C86FE968-25AD-A04A-B2D8-9BA4E211068A}" type="pres">
      <dgm:prSet presAssocID="{EC7ECA87-E019-439D-8F27-D52AAC65B76D}" presName="LevelTwoTextNode" presStyleLbl="node2" presStyleIdx="0" presStyleCnt="2">
        <dgm:presLayoutVars>
          <dgm:chPref val="3"/>
        </dgm:presLayoutVars>
      </dgm:prSet>
      <dgm:spPr/>
    </dgm:pt>
    <dgm:pt modelId="{D34FCD3C-C65F-DA4A-A040-65EAC554DA30}" type="pres">
      <dgm:prSet presAssocID="{EC7ECA87-E019-439D-8F27-D52AAC65B76D}" presName="level3hierChild" presStyleCnt="0"/>
      <dgm:spPr/>
    </dgm:pt>
    <dgm:pt modelId="{C603F74D-325D-7E4D-A03F-F3F925EA980D}" type="pres">
      <dgm:prSet presAssocID="{C644BA66-637A-4331-BF38-09608D84964A}" presName="root1" presStyleCnt="0"/>
      <dgm:spPr/>
    </dgm:pt>
    <dgm:pt modelId="{DDDF3226-53B4-DA44-BB1C-267E775C054E}" type="pres">
      <dgm:prSet presAssocID="{C644BA66-637A-4331-BF38-09608D84964A}" presName="LevelOneTextNode" presStyleLbl="node0" presStyleIdx="3" presStyleCnt="4">
        <dgm:presLayoutVars>
          <dgm:chPref val="3"/>
        </dgm:presLayoutVars>
      </dgm:prSet>
      <dgm:spPr/>
    </dgm:pt>
    <dgm:pt modelId="{95CA8B2D-7826-8949-91B4-7113A98F4540}" type="pres">
      <dgm:prSet presAssocID="{C644BA66-637A-4331-BF38-09608D84964A}" presName="level2hierChild" presStyleCnt="0"/>
      <dgm:spPr/>
    </dgm:pt>
    <dgm:pt modelId="{188683B6-CB1D-AE48-B202-8726E6533E34}" type="pres">
      <dgm:prSet presAssocID="{BDFB6F99-CFE6-4C1C-A3D3-DB2B9B04AEC6}" presName="conn2-1" presStyleLbl="parChTrans1D2" presStyleIdx="1" presStyleCnt="2"/>
      <dgm:spPr/>
    </dgm:pt>
    <dgm:pt modelId="{6B419F58-801D-CD4F-93F2-D445B16CE494}" type="pres">
      <dgm:prSet presAssocID="{BDFB6F99-CFE6-4C1C-A3D3-DB2B9B04AEC6}" presName="connTx" presStyleLbl="parChTrans1D2" presStyleIdx="1" presStyleCnt="2"/>
      <dgm:spPr/>
    </dgm:pt>
    <dgm:pt modelId="{CDC3DC6D-70A5-7349-85BB-3CAC28D9E71D}" type="pres">
      <dgm:prSet presAssocID="{09C5EC30-DB2C-4BE3-8F24-6D4AFFE21C2C}" presName="root2" presStyleCnt="0"/>
      <dgm:spPr/>
    </dgm:pt>
    <dgm:pt modelId="{BF214FB4-029F-F24F-AF40-01E088FC8D04}" type="pres">
      <dgm:prSet presAssocID="{09C5EC30-DB2C-4BE3-8F24-6D4AFFE21C2C}" presName="LevelTwoTextNode" presStyleLbl="node2" presStyleIdx="1" presStyleCnt="2">
        <dgm:presLayoutVars>
          <dgm:chPref val="3"/>
        </dgm:presLayoutVars>
      </dgm:prSet>
      <dgm:spPr/>
    </dgm:pt>
    <dgm:pt modelId="{C363E10D-B833-E649-AA58-2700FDB2ED2A}" type="pres">
      <dgm:prSet presAssocID="{09C5EC30-DB2C-4BE3-8F24-6D4AFFE21C2C}" presName="level3hierChild" presStyleCnt="0"/>
      <dgm:spPr/>
    </dgm:pt>
  </dgm:ptLst>
  <dgm:cxnLst>
    <dgm:cxn modelId="{FA496703-3BCE-E84E-84E4-D2919E758A5C}" type="presOf" srcId="{09C5EC30-DB2C-4BE3-8F24-6D4AFFE21C2C}" destId="{BF214FB4-029F-F24F-AF40-01E088FC8D04}" srcOrd="0" destOrd="0" presId="urn:microsoft.com/office/officeart/2005/8/layout/hierarchy2"/>
    <dgm:cxn modelId="{9B029A06-C6A3-364D-AEB7-88EE76B6DABB}" type="presOf" srcId="{8C7B8252-DC59-4E26-A230-936E9FE343EF}" destId="{32CA1195-2D14-E846-AEF2-0541DC60627D}" srcOrd="0" destOrd="0" presId="urn:microsoft.com/office/officeart/2005/8/layout/hierarchy2"/>
    <dgm:cxn modelId="{EC789A10-C430-40EC-9A2D-C40460749960}" srcId="{99E18C66-6BEC-4D54-B178-6480A39D95AC}" destId="{C644BA66-637A-4331-BF38-09608D84964A}" srcOrd="3" destOrd="0" parTransId="{1FD27927-CE8F-4279-B666-B9C25E868327}" sibTransId="{7A03762D-47F7-4D71-9583-C90447C61AE1}"/>
    <dgm:cxn modelId="{FE906B1D-5EDB-5541-B747-8A1379526FE0}" type="presOf" srcId="{BF16E2E6-3556-4131-A2BC-971694D0718F}" destId="{1FD771A6-DDA7-8647-8897-0BDC5D5DB2FF}" srcOrd="0" destOrd="0" presId="urn:microsoft.com/office/officeart/2005/8/layout/hierarchy2"/>
    <dgm:cxn modelId="{485CEB43-8D73-0E4B-A5AF-364332D87639}" type="presOf" srcId="{DF454BA1-F276-4B25-910B-18C7179B83B5}" destId="{794F301A-6179-F444-8C98-8DC6400B09D1}" srcOrd="1" destOrd="0" presId="urn:microsoft.com/office/officeart/2005/8/layout/hierarchy2"/>
    <dgm:cxn modelId="{CEB4C945-95DD-4C32-88BA-D3572D493D90}" srcId="{BF16E2E6-3556-4131-A2BC-971694D0718F}" destId="{EC7ECA87-E019-439D-8F27-D52AAC65B76D}" srcOrd="0" destOrd="0" parTransId="{DF454BA1-F276-4B25-910B-18C7179B83B5}" sibTransId="{A5CE2312-45AB-4B87-A5F0-075B3CD57208}"/>
    <dgm:cxn modelId="{2FB01047-52ED-1E49-AEBE-B800AFC0383B}" type="presOf" srcId="{EC7ECA87-E019-439D-8F27-D52AAC65B76D}" destId="{C86FE968-25AD-A04A-B2D8-9BA4E211068A}" srcOrd="0" destOrd="0" presId="urn:microsoft.com/office/officeart/2005/8/layout/hierarchy2"/>
    <dgm:cxn modelId="{128ED54D-D7F2-46D7-B6CA-7EDC9C82BA3D}" srcId="{C644BA66-637A-4331-BF38-09608D84964A}" destId="{09C5EC30-DB2C-4BE3-8F24-6D4AFFE21C2C}" srcOrd="0" destOrd="0" parTransId="{BDFB6F99-CFE6-4C1C-A3D3-DB2B9B04AEC6}" sibTransId="{6B7D105D-3FAA-4CFC-BF07-7690A9D33855}"/>
    <dgm:cxn modelId="{F91D745A-7455-104A-A883-905FBD78B4E7}" type="presOf" srcId="{3E28C46B-2187-44EA-9CDF-C5932287EF33}" destId="{0E57E575-36F8-6248-9377-4D70327AF587}" srcOrd="0" destOrd="0" presId="urn:microsoft.com/office/officeart/2005/8/layout/hierarchy2"/>
    <dgm:cxn modelId="{8FBC1F5F-EDE8-5541-8366-8E19C123F359}" type="presOf" srcId="{C644BA66-637A-4331-BF38-09608D84964A}" destId="{DDDF3226-53B4-DA44-BB1C-267E775C054E}" srcOrd="0" destOrd="0" presId="urn:microsoft.com/office/officeart/2005/8/layout/hierarchy2"/>
    <dgm:cxn modelId="{2B72627E-24DB-4B04-A002-0BA2DF78407E}" srcId="{99E18C66-6BEC-4D54-B178-6480A39D95AC}" destId="{8C7B8252-DC59-4E26-A230-936E9FE343EF}" srcOrd="0" destOrd="0" parTransId="{79EB69DC-A847-45BB-9119-DB82048DC1CB}" sibTransId="{E03D2E34-A25C-4868-8C55-85A604974653}"/>
    <dgm:cxn modelId="{54EFBD91-8FE3-FC43-9A20-B2FFB03B050C}" type="presOf" srcId="{BDFB6F99-CFE6-4C1C-A3D3-DB2B9B04AEC6}" destId="{6B419F58-801D-CD4F-93F2-D445B16CE494}" srcOrd="1" destOrd="0" presId="urn:microsoft.com/office/officeart/2005/8/layout/hierarchy2"/>
    <dgm:cxn modelId="{A740E2AE-1C8B-2742-ADF8-4C52DA0B0D91}" type="presOf" srcId="{BDFB6F99-CFE6-4C1C-A3D3-DB2B9B04AEC6}" destId="{188683B6-CB1D-AE48-B202-8726E6533E34}" srcOrd="0" destOrd="0" presId="urn:microsoft.com/office/officeart/2005/8/layout/hierarchy2"/>
    <dgm:cxn modelId="{7CB3E1B6-6415-4CFA-BCE8-A137278228F5}" srcId="{99E18C66-6BEC-4D54-B178-6480A39D95AC}" destId="{BF16E2E6-3556-4131-A2BC-971694D0718F}" srcOrd="2" destOrd="0" parTransId="{CEC3569F-C895-4FBB-8200-E4E0AE5F14AA}" sibTransId="{DB57B01F-EFDA-4126-8509-291167A066B0}"/>
    <dgm:cxn modelId="{E35CA5C4-FDF0-6B49-AFBD-8274CBF9C3A0}" type="presOf" srcId="{99E18C66-6BEC-4D54-B178-6480A39D95AC}" destId="{9171BE00-0D62-F849-A662-3C6B652B116D}" srcOrd="0" destOrd="0" presId="urn:microsoft.com/office/officeart/2005/8/layout/hierarchy2"/>
    <dgm:cxn modelId="{49D6CEDE-7855-4EF5-ADE7-CC706E3D3E20}" srcId="{99E18C66-6BEC-4D54-B178-6480A39D95AC}" destId="{3E28C46B-2187-44EA-9CDF-C5932287EF33}" srcOrd="1" destOrd="0" parTransId="{DE56FE7B-B631-4B09-854A-EB7A66BC4B7B}" sibTransId="{33401912-4E83-4729-BFFA-AABF5D4EF2C7}"/>
    <dgm:cxn modelId="{AF5576F6-E5CC-1F4A-9C0A-AC274DF27A7F}" type="presOf" srcId="{DF454BA1-F276-4B25-910B-18C7179B83B5}" destId="{CA8DA570-C9AB-3645-9AE0-7239C60BE301}" srcOrd="0" destOrd="0" presId="urn:microsoft.com/office/officeart/2005/8/layout/hierarchy2"/>
    <dgm:cxn modelId="{CE201962-6BD1-294B-97A1-414A31C3031F}" type="presParOf" srcId="{9171BE00-0D62-F849-A662-3C6B652B116D}" destId="{5EAEA7D0-CB5D-BE4E-B818-51E05CEE3834}" srcOrd="0" destOrd="0" presId="urn:microsoft.com/office/officeart/2005/8/layout/hierarchy2"/>
    <dgm:cxn modelId="{D3A28531-31F0-C644-B101-3E592DDDCDA5}" type="presParOf" srcId="{5EAEA7D0-CB5D-BE4E-B818-51E05CEE3834}" destId="{32CA1195-2D14-E846-AEF2-0541DC60627D}" srcOrd="0" destOrd="0" presId="urn:microsoft.com/office/officeart/2005/8/layout/hierarchy2"/>
    <dgm:cxn modelId="{8E8635E5-47F1-F84D-908F-381AEABCA720}" type="presParOf" srcId="{5EAEA7D0-CB5D-BE4E-B818-51E05CEE3834}" destId="{C1802A0F-9BB2-6344-8340-505E352A6488}" srcOrd="1" destOrd="0" presId="urn:microsoft.com/office/officeart/2005/8/layout/hierarchy2"/>
    <dgm:cxn modelId="{A17B59E7-C8BB-1B49-8FE3-35A00EA23F03}" type="presParOf" srcId="{9171BE00-0D62-F849-A662-3C6B652B116D}" destId="{604F2EEF-40B5-614B-83D0-CAEDE318BFDE}" srcOrd="1" destOrd="0" presId="urn:microsoft.com/office/officeart/2005/8/layout/hierarchy2"/>
    <dgm:cxn modelId="{CF50F382-752A-A14C-A6CF-7619F5A60F65}" type="presParOf" srcId="{604F2EEF-40B5-614B-83D0-CAEDE318BFDE}" destId="{0E57E575-36F8-6248-9377-4D70327AF587}" srcOrd="0" destOrd="0" presId="urn:microsoft.com/office/officeart/2005/8/layout/hierarchy2"/>
    <dgm:cxn modelId="{0AEF3E1D-7AC4-E248-BE04-A88E93DB45F0}" type="presParOf" srcId="{604F2EEF-40B5-614B-83D0-CAEDE318BFDE}" destId="{3655D232-2078-7846-A5E3-1008E8D5793C}" srcOrd="1" destOrd="0" presId="urn:microsoft.com/office/officeart/2005/8/layout/hierarchy2"/>
    <dgm:cxn modelId="{06C0963D-0FFD-CD4A-B0DA-BADA48523EF3}" type="presParOf" srcId="{9171BE00-0D62-F849-A662-3C6B652B116D}" destId="{9D220F96-B6FD-8147-B158-7F694D4C96C9}" srcOrd="2" destOrd="0" presId="urn:microsoft.com/office/officeart/2005/8/layout/hierarchy2"/>
    <dgm:cxn modelId="{75715FA3-5724-DC4F-95EC-57D5D16BEEED}" type="presParOf" srcId="{9D220F96-B6FD-8147-B158-7F694D4C96C9}" destId="{1FD771A6-DDA7-8647-8897-0BDC5D5DB2FF}" srcOrd="0" destOrd="0" presId="urn:microsoft.com/office/officeart/2005/8/layout/hierarchy2"/>
    <dgm:cxn modelId="{ED323807-84CD-9547-8559-81FB370DE727}" type="presParOf" srcId="{9D220F96-B6FD-8147-B158-7F694D4C96C9}" destId="{CC6287C3-D9E0-934B-A219-792149CA2A09}" srcOrd="1" destOrd="0" presId="urn:microsoft.com/office/officeart/2005/8/layout/hierarchy2"/>
    <dgm:cxn modelId="{93EAB2A4-F731-C144-A69A-56173437E14D}" type="presParOf" srcId="{CC6287C3-D9E0-934B-A219-792149CA2A09}" destId="{CA8DA570-C9AB-3645-9AE0-7239C60BE301}" srcOrd="0" destOrd="0" presId="urn:microsoft.com/office/officeart/2005/8/layout/hierarchy2"/>
    <dgm:cxn modelId="{B0FCF39B-11CA-474B-A33B-13ED04A4CB50}" type="presParOf" srcId="{CA8DA570-C9AB-3645-9AE0-7239C60BE301}" destId="{794F301A-6179-F444-8C98-8DC6400B09D1}" srcOrd="0" destOrd="0" presId="urn:microsoft.com/office/officeart/2005/8/layout/hierarchy2"/>
    <dgm:cxn modelId="{7600B1C7-58E1-744D-80C4-BB0A3D7AC544}" type="presParOf" srcId="{CC6287C3-D9E0-934B-A219-792149CA2A09}" destId="{95F655D2-50CA-B644-B377-B36F899A3290}" srcOrd="1" destOrd="0" presId="urn:microsoft.com/office/officeart/2005/8/layout/hierarchy2"/>
    <dgm:cxn modelId="{4C2A2697-88E1-5B4D-BA98-8CFBF851FEA7}" type="presParOf" srcId="{95F655D2-50CA-B644-B377-B36F899A3290}" destId="{C86FE968-25AD-A04A-B2D8-9BA4E211068A}" srcOrd="0" destOrd="0" presId="urn:microsoft.com/office/officeart/2005/8/layout/hierarchy2"/>
    <dgm:cxn modelId="{F0565F07-7D83-0F4E-8709-BC7AA0D355D8}" type="presParOf" srcId="{95F655D2-50CA-B644-B377-B36F899A3290}" destId="{D34FCD3C-C65F-DA4A-A040-65EAC554DA30}" srcOrd="1" destOrd="0" presId="urn:microsoft.com/office/officeart/2005/8/layout/hierarchy2"/>
    <dgm:cxn modelId="{94AAA2E9-7AB8-AD45-9546-111BE504DC64}" type="presParOf" srcId="{9171BE00-0D62-F849-A662-3C6B652B116D}" destId="{C603F74D-325D-7E4D-A03F-F3F925EA980D}" srcOrd="3" destOrd="0" presId="urn:microsoft.com/office/officeart/2005/8/layout/hierarchy2"/>
    <dgm:cxn modelId="{E8E3DF71-8968-B442-8765-29B3F0383E1E}" type="presParOf" srcId="{C603F74D-325D-7E4D-A03F-F3F925EA980D}" destId="{DDDF3226-53B4-DA44-BB1C-267E775C054E}" srcOrd="0" destOrd="0" presId="urn:microsoft.com/office/officeart/2005/8/layout/hierarchy2"/>
    <dgm:cxn modelId="{1C1DC2BA-01C8-3E49-ADA5-DEEC270C72AD}" type="presParOf" srcId="{C603F74D-325D-7E4D-A03F-F3F925EA980D}" destId="{95CA8B2D-7826-8949-91B4-7113A98F4540}" srcOrd="1" destOrd="0" presId="urn:microsoft.com/office/officeart/2005/8/layout/hierarchy2"/>
    <dgm:cxn modelId="{1B0E8533-FA2E-6D47-B185-B92A8CE14629}" type="presParOf" srcId="{95CA8B2D-7826-8949-91B4-7113A98F4540}" destId="{188683B6-CB1D-AE48-B202-8726E6533E34}" srcOrd="0" destOrd="0" presId="urn:microsoft.com/office/officeart/2005/8/layout/hierarchy2"/>
    <dgm:cxn modelId="{472A2962-2BFC-3F40-80B8-99D1AB8B3B54}" type="presParOf" srcId="{188683B6-CB1D-AE48-B202-8726E6533E34}" destId="{6B419F58-801D-CD4F-93F2-D445B16CE494}" srcOrd="0" destOrd="0" presId="urn:microsoft.com/office/officeart/2005/8/layout/hierarchy2"/>
    <dgm:cxn modelId="{BDD16E31-2B28-D04D-A1EA-D8081A7D5972}" type="presParOf" srcId="{95CA8B2D-7826-8949-91B4-7113A98F4540}" destId="{CDC3DC6D-70A5-7349-85BB-3CAC28D9E71D}" srcOrd="1" destOrd="0" presId="urn:microsoft.com/office/officeart/2005/8/layout/hierarchy2"/>
    <dgm:cxn modelId="{2BD4688C-597E-6F4A-9AB5-199047B09A6D}" type="presParOf" srcId="{CDC3DC6D-70A5-7349-85BB-3CAC28D9E71D}" destId="{BF214FB4-029F-F24F-AF40-01E088FC8D04}" srcOrd="0" destOrd="0" presId="urn:microsoft.com/office/officeart/2005/8/layout/hierarchy2"/>
    <dgm:cxn modelId="{6D065CDB-FA15-604B-9983-3D1AFAE3FEA9}" type="presParOf" srcId="{CDC3DC6D-70A5-7349-85BB-3CAC28D9E71D}" destId="{C363E10D-B833-E649-AA58-2700FDB2ED2A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CA1195-2D14-E846-AEF2-0541DC60627D}">
      <dsp:nvSpPr>
        <dsp:cNvPr id="0" name=""/>
        <dsp:cNvSpPr/>
      </dsp:nvSpPr>
      <dsp:spPr>
        <a:xfrm>
          <a:off x="231229" y="1288"/>
          <a:ext cx="5642500" cy="11852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Consider Term U, Term T,  U &gt; T</a:t>
          </a:r>
        </a:p>
      </dsp:txBody>
      <dsp:txXfrm>
        <a:off x="265943" y="36002"/>
        <a:ext cx="5573072" cy="1115801"/>
      </dsp:txXfrm>
    </dsp:sp>
    <dsp:sp modelId="{0E57E575-36F8-6248-9377-4D70327AF587}">
      <dsp:nvSpPr>
        <dsp:cNvPr id="0" name=""/>
        <dsp:cNvSpPr/>
      </dsp:nvSpPr>
      <dsp:spPr>
        <a:xfrm>
          <a:off x="231229" y="1364302"/>
          <a:ext cx="5621640" cy="11852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# of total servers: 2s + 1</a:t>
          </a:r>
        </a:p>
      </dsp:txBody>
      <dsp:txXfrm>
        <a:off x="265943" y="1399016"/>
        <a:ext cx="5552212" cy="1115801"/>
      </dsp:txXfrm>
    </dsp:sp>
    <dsp:sp modelId="{1FD771A6-DDA7-8647-8897-0BDC5D5DB2FF}">
      <dsp:nvSpPr>
        <dsp:cNvPr id="0" name=""/>
        <dsp:cNvSpPr/>
      </dsp:nvSpPr>
      <dsp:spPr>
        <a:xfrm>
          <a:off x="231229" y="2727317"/>
          <a:ext cx="2370459" cy="11852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T had s + 1 voters, 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U had s + 1 voters, </a:t>
          </a:r>
        </a:p>
      </dsp:txBody>
      <dsp:txXfrm>
        <a:off x="265943" y="2762031"/>
        <a:ext cx="2301031" cy="1115801"/>
      </dsp:txXfrm>
    </dsp:sp>
    <dsp:sp modelId="{CA8DA570-C9AB-3645-9AE0-7239C60BE301}">
      <dsp:nvSpPr>
        <dsp:cNvPr id="0" name=""/>
        <dsp:cNvSpPr/>
      </dsp:nvSpPr>
      <dsp:spPr>
        <a:xfrm>
          <a:off x="2601689" y="3299717"/>
          <a:ext cx="948183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948183" y="20214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52076" y="3296227"/>
        <a:ext cx="47409" cy="47409"/>
      </dsp:txXfrm>
    </dsp:sp>
    <dsp:sp modelId="{C86FE968-25AD-A04A-B2D8-9BA4E211068A}">
      <dsp:nvSpPr>
        <dsp:cNvPr id="0" name=""/>
        <dsp:cNvSpPr/>
      </dsp:nvSpPr>
      <dsp:spPr>
        <a:xfrm>
          <a:off x="3549873" y="2727317"/>
          <a:ext cx="2370459" cy="11852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1 common voter S existed.</a:t>
          </a:r>
        </a:p>
      </dsp:txBody>
      <dsp:txXfrm>
        <a:off x="3584587" y="2762031"/>
        <a:ext cx="2301031" cy="1115801"/>
      </dsp:txXfrm>
    </dsp:sp>
    <dsp:sp modelId="{DDDF3226-53B4-DA44-BB1C-267E775C054E}">
      <dsp:nvSpPr>
        <dsp:cNvPr id="0" name=""/>
        <dsp:cNvSpPr/>
      </dsp:nvSpPr>
      <dsp:spPr>
        <a:xfrm>
          <a:off x="231229" y="4090331"/>
          <a:ext cx="2370459" cy="11852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Any log L in T,  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L in S</a:t>
          </a:r>
        </a:p>
      </dsp:txBody>
      <dsp:txXfrm>
        <a:off x="265943" y="4125045"/>
        <a:ext cx="2301031" cy="1115801"/>
      </dsp:txXfrm>
    </dsp:sp>
    <dsp:sp modelId="{188683B6-CB1D-AE48-B202-8726E6533E34}">
      <dsp:nvSpPr>
        <dsp:cNvPr id="0" name=""/>
        <dsp:cNvSpPr/>
      </dsp:nvSpPr>
      <dsp:spPr>
        <a:xfrm>
          <a:off x="2601689" y="4662731"/>
          <a:ext cx="948183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948183" y="20214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52076" y="4659242"/>
        <a:ext cx="47409" cy="47409"/>
      </dsp:txXfrm>
    </dsp:sp>
    <dsp:sp modelId="{BF214FB4-029F-F24F-AF40-01E088FC8D04}">
      <dsp:nvSpPr>
        <dsp:cNvPr id="0" name=""/>
        <dsp:cNvSpPr/>
      </dsp:nvSpPr>
      <dsp:spPr>
        <a:xfrm>
          <a:off x="3549873" y="4090331"/>
          <a:ext cx="2370459" cy="11852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L must in U</a:t>
          </a:r>
        </a:p>
      </dsp:txBody>
      <dsp:txXfrm>
        <a:off x="3584587" y="4125045"/>
        <a:ext cx="2301031" cy="11158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9D88D6-AB07-B746-8F71-6281B31B7279}" type="datetimeFigureOut">
              <a:rPr lang="en-US" smtClean="0"/>
              <a:t>9/26/18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CA5237-B8E5-AE48-ACDC-A6265FD3E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467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CA5237-B8E5-AE48-ACDC-A6265FD3E94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360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9/26/18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9/26/18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9/26/18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9/26/18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9/26/18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9/26/18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9/26/18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9/26/18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9/26/18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9/26/18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9/26/18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9/26/18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068E1-5579-854C-A80A-816D2CA1B3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 Search of an Understandable Consensus Algorithm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5A6635-A28B-2A42-8C90-B66C4B12D8F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 presentation By </a:t>
            </a:r>
            <a:r>
              <a:rPr lang="en-US" dirty="0" err="1"/>
              <a:t>Jingyuan</a:t>
            </a:r>
            <a:r>
              <a:rPr lang="en-US" dirty="0"/>
              <a:t> Zhang</a:t>
            </a:r>
          </a:p>
        </p:txBody>
      </p:sp>
    </p:spTree>
    <p:extLst>
      <p:ext uri="{BB962C8B-B14F-4D97-AF65-F5344CB8AC3E}">
        <p14:creationId xmlns:p14="http://schemas.microsoft.com/office/powerpoint/2010/main" val="4179623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E866FF9-A729-45F0-A163-10E89E8716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38255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BB42F0-BAD9-194F-A6CF-102DD2A23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681105"/>
            <a:ext cx="3401568" cy="1495794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>
            <a:normAutofit/>
          </a:bodyPr>
          <a:lstStyle/>
          <a:p>
            <a:r>
              <a:rPr lang="en-US" dirty="0"/>
              <a:t>RAFT - Safety argument</a:t>
            </a: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04366F-2366-4688-98E7-B101C7BC6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3278" y="0"/>
            <a:ext cx="7438722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0F23361-021C-4F73-987A-91C94FCC69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7196399"/>
              </p:ext>
            </p:extLst>
          </p:nvPr>
        </p:nvGraphicFramePr>
        <p:xfrm>
          <a:off x="5397500" y="639763"/>
          <a:ext cx="6151563" cy="5276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3BF5C95D-1306-364E-96C7-FA7A7EE8C524}"/>
              </a:ext>
            </a:extLst>
          </p:cNvPr>
          <p:cNvSpPr/>
          <p:nvPr/>
        </p:nvSpPr>
        <p:spPr>
          <a:xfrm>
            <a:off x="6296728" y="6017974"/>
            <a:ext cx="5252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/>
              <a:t>given L will not be removed from committed logs in S.</a:t>
            </a:r>
          </a:p>
        </p:txBody>
      </p:sp>
    </p:spTree>
    <p:extLst>
      <p:ext uri="{BB962C8B-B14F-4D97-AF65-F5344CB8AC3E}">
        <p14:creationId xmlns:p14="http://schemas.microsoft.com/office/powerpoint/2010/main" val="2506075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19501C6-F015-4273-AF88-E0F6C8538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677DB7-5829-45BD-9754-5EC484CC4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6542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0FF046-2B5C-C842-8128-13FAEBC68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404872"/>
            <a:ext cx="3044950" cy="162779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dirty="0"/>
              <a:t>RAFT – Member </a:t>
            </a:r>
            <a:r>
              <a:rPr lang="en-US" dirty="0" err="1"/>
              <a:t>ChanGe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1B750-3E3E-D347-9435-8AEDAD039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1822" y="4352544"/>
            <a:ext cx="2410650" cy="123989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Not Works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CDACB6-CC32-7D40-B849-1C6EE213F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4376" y="1050219"/>
            <a:ext cx="6257544" cy="444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3557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19501C6-F015-4273-AF88-E0F6C8538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677DB7-5829-45BD-9754-5EC484CC4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6542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0FF046-2B5C-C842-8128-13FAEBC68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404872"/>
            <a:ext cx="3044950" cy="162779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dirty="0"/>
              <a:t>RAFT – Member </a:t>
            </a:r>
            <a:r>
              <a:rPr lang="en-US"/>
              <a:t>ChanGe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1B750-3E3E-D347-9435-8AEDAD039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1822" y="4352544"/>
            <a:ext cx="2410650" cy="123989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Works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91EA73-2A45-DB43-85EC-19A720A9A4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4376" y="1668151"/>
            <a:ext cx="6257544" cy="320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4714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75BB1-3C33-9B49-9130-9A2EED142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64692"/>
            <a:ext cx="4476806" cy="1188720"/>
          </a:xfrm>
        </p:spPr>
        <p:txBody>
          <a:bodyPr>
            <a:normAutofit/>
          </a:bodyPr>
          <a:lstStyle/>
          <a:p>
            <a:r>
              <a:rPr lang="en-US" dirty="0"/>
              <a:t>EVALUATION</a:t>
            </a:r>
            <a:r>
              <a:rPr lang="zh-CN" altLang="en-US" dirty="0"/>
              <a:t> </a:t>
            </a:r>
            <a:r>
              <a:rPr lang="en-US" altLang="zh-CN" dirty="0"/>
              <a:t>-</a:t>
            </a:r>
            <a:r>
              <a:rPr lang="zh-CN" altLang="en-US" dirty="0"/>
              <a:t> </a:t>
            </a:r>
            <a:r>
              <a:rPr lang="en-US" altLang="zh-CN" dirty="0"/>
              <a:t>Understandability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4F19955-0A27-4E5A-BE32-A5CC3B858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244" y="2638044"/>
            <a:ext cx="4492932" cy="326320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Compare students study Raft with study </a:t>
            </a:r>
            <a:r>
              <a:rPr lang="en-US" dirty="0" err="1"/>
              <a:t>Paxos</a:t>
            </a:r>
            <a:endParaRPr lang="en-US" dirty="0"/>
          </a:p>
          <a:p>
            <a:pPr lvl="1"/>
            <a:r>
              <a:rPr lang="en-US" altLang="zh-CN" dirty="0"/>
              <a:t>Statistic facts</a:t>
            </a:r>
          </a:p>
          <a:p>
            <a:pPr lvl="2"/>
            <a:r>
              <a:rPr lang="en-US" altLang="zh-CN" dirty="0"/>
              <a:t>4.9 points higher</a:t>
            </a:r>
          </a:p>
          <a:p>
            <a:pPr lvl="2"/>
            <a:r>
              <a:rPr lang="en-US" altLang="zh-CN" dirty="0"/>
              <a:t>2.5 points higher for true distribution, 95% conﬁdence</a:t>
            </a:r>
          </a:p>
          <a:p>
            <a:pPr lvl="1"/>
            <a:r>
              <a:rPr lang="en-US" altLang="zh-CN" dirty="0"/>
              <a:t>Linear regression model shows</a:t>
            </a:r>
          </a:p>
          <a:p>
            <a:pPr lvl="2"/>
            <a:r>
              <a:rPr lang="en-US" dirty="0"/>
              <a:t>12.5 points higher for the choice of quiz</a:t>
            </a:r>
          </a:p>
          <a:p>
            <a:pPr lvl="2"/>
            <a:r>
              <a:rPr lang="en-US" dirty="0"/>
              <a:t>But, 6.3 points lower for whom has </a:t>
            </a:r>
            <a:r>
              <a:rPr lang="en-US" dirty="0" err="1"/>
              <a:t>Paxos</a:t>
            </a:r>
            <a:r>
              <a:rPr lang="en-US" dirty="0"/>
              <a:t> experience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533F40-045E-4E3D-9243-864CD4E586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43605" y="964692"/>
            <a:ext cx="5440680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402EC6-D845-41B3-BEBE-CB34D9BFE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0699" y="1128683"/>
            <a:ext cx="5106493" cy="4608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62C7DF3B-E3F1-9840-B871-A1E5FC9BA2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5479" y="1293275"/>
            <a:ext cx="4676931" cy="427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440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03EFE-D164-7447-9B71-1F54AD5E8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64692"/>
            <a:ext cx="4476806" cy="1188720"/>
          </a:xfrm>
        </p:spPr>
        <p:txBody>
          <a:bodyPr vert="horz" lIns="182880" tIns="182880" rIns="182880" bIns="182880" rtlCol="0">
            <a:normAutofit/>
          </a:bodyPr>
          <a:lstStyle/>
          <a:p>
            <a:r>
              <a:rPr lang="en-US"/>
              <a:t>EVALUATION</a:t>
            </a:r>
            <a:r>
              <a:rPr lang="en-US" altLang="zh-CN"/>
              <a:t> - Understandability</a:t>
            </a:r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27ED8AE7-FA95-4609-AFFC-D069EDAD2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244" y="2638044"/>
            <a:ext cx="4492932" cy="3263206"/>
          </a:xfrm>
        </p:spPr>
        <p:txBody>
          <a:bodyPr>
            <a:normAutofit/>
          </a:bodyPr>
          <a:lstStyle/>
          <a:p>
            <a:r>
              <a:rPr lang="en-US" dirty="0"/>
              <a:t>Survey for students about implement or explain</a:t>
            </a:r>
          </a:p>
          <a:p>
            <a:pPr lvl="1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6533F40-045E-4E3D-9243-864CD4E586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43605" y="964692"/>
            <a:ext cx="5440680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0402EC6-D845-41B3-BEBE-CB34D9BFE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0699" y="1128683"/>
            <a:ext cx="5106493" cy="4608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50F15A1C-A479-CB49-91F5-49E87EF72A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2789" y="2458575"/>
            <a:ext cx="4782312" cy="194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442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CB733-7636-704A-839F-63A3720DA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- </a:t>
            </a:r>
            <a:r>
              <a:rPr lang="en-US" dirty="0" err="1"/>
              <a:t>CorrectNess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676A-3496-C645-AF9D-49EAC3FC1E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formal speciﬁcation, using TLA+, 400 lines</a:t>
            </a:r>
          </a:p>
          <a:p>
            <a:r>
              <a:rPr lang="en-US" dirty="0"/>
              <a:t>Proof of the Log Completeness Property, using TLA proof system</a:t>
            </a:r>
          </a:p>
          <a:p>
            <a:r>
              <a:rPr lang="en-US" dirty="0"/>
              <a:t>Informal proof of the State Machine Safety property, 3500 words</a:t>
            </a:r>
          </a:p>
        </p:txBody>
      </p:sp>
    </p:spTree>
    <p:extLst>
      <p:ext uri="{BB962C8B-B14F-4D97-AF65-F5344CB8AC3E}">
        <p14:creationId xmlns:p14="http://schemas.microsoft.com/office/powerpoint/2010/main" val="9315641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7A0EB-482A-034B-9CA9-E4C2C7F6B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64692"/>
            <a:ext cx="4476806" cy="1188720"/>
          </a:xfrm>
        </p:spPr>
        <p:txBody>
          <a:bodyPr>
            <a:normAutofit/>
          </a:bodyPr>
          <a:lstStyle/>
          <a:p>
            <a:r>
              <a:rPr lang="en-US" dirty="0"/>
              <a:t>EVALUATION - PERFORMANCE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B3011D1-EC5E-4C95-B6C1-201C66CD3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244" y="2638044"/>
            <a:ext cx="4492932" cy="3263206"/>
          </a:xfrm>
        </p:spPr>
        <p:txBody>
          <a:bodyPr>
            <a:normAutofit/>
          </a:bodyPr>
          <a:lstStyle/>
          <a:p>
            <a:r>
              <a:rPr lang="en-US" dirty="0"/>
              <a:t>The time to detect and replace a crashed leader</a:t>
            </a:r>
          </a:p>
          <a:p>
            <a:pPr lvl="1"/>
            <a:r>
              <a:rPr lang="en-US" dirty="0"/>
              <a:t>Randomness matters</a:t>
            </a:r>
          </a:p>
          <a:p>
            <a:pPr lvl="1"/>
            <a:r>
              <a:rPr lang="en-US" dirty="0"/>
              <a:t>Recommend 150-300ms</a:t>
            </a:r>
          </a:p>
          <a:p>
            <a:pPr lvl="2"/>
            <a:r>
              <a:rPr lang="en-US" dirty="0"/>
              <a:t>Avoid unnecessary leader changes</a:t>
            </a:r>
          </a:p>
          <a:p>
            <a:pPr lvl="2"/>
            <a:r>
              <a:rPr lang="en-US" dirty="0"/>
              <a:t>Acceptable availability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533F40-045E-4E3D-9243-864CD4E586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43605" y="964692"/>
            <a:ext cx="5440680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402EC6-D845-41B3-BEBE-CB34D9BFE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0699" y="1128683"/>
            <a:ext cx="5106493" cy="4608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CBADBC7C-B5AA-F444-8864-CCA8209DD1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5" y="1293275"/>
            <a:ext cx="4754880" cy="427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9177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64891-FDA7-D047-93DD-8CA0C396D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B8076B-3864-AE4F-B3E0-579FA50240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Understandability is just as important as correctness, efﬁciency, and/or conciseness.</a:t>
            </a:r>
          </a:p>
          <a:p>
            <a:r>
              <a:rPr lang="en-US" dirty="0"/>
              <a:t>Raft vs </a:t>
            </a:r>
            <a:r>
              <a:rPr lang="en-US" dirty="0" err="1"/>
              <a:t>Paxos</a:t>
            </a:r>
            <a:endParaRPr lang="en-US" dirty="0"/>
          </a:p>
          <a:p>
            <a:pPr lvl="1"/>
            <a:r>
              <a:rPr lang="en-US" dirty="0"/>
              <a:t>More understandable</a:t>
            </a:r>
          </a:p>
          <a:p>
            <a:pPr lvl="1"/>
            <a:r>
              <a:rPr lang="en-US" dirty="0"/>
              <a:t>Better foundation for system building</a:t>
            </a:r>
          </a:p>
        </p:txBody>
      </p:sp>
    </p:spTree>
    <p:extLst>
      <p:ext uri="{BB962C8B-B14F-4D97-AF65-F5344CB8AC3E}">
        <p14:creationId xmlns:p14="http://schemas.microsoft.com/office/powerpoint/2010/main" val="3444422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B65A1F0-ED3A-3945-A578-42230001BC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Paxos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77168-DAC7-C24A-9B60-C7F1081CD7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349505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Difficult to Understand</a:t>
            </a:r>
          </a:p>
          <a:p>
            <a:pPr lvl="1"/>
            <a:r>
              <a:rPr lang="en-US" dirty="0"/>
              <a:t>Start: Single-decree </a:t>
            </a:r>
            <a:r>
              <a:rPr lang="en-US" dirty="0" err="1"/>
              <a:t>Paxos</a:t>
            </a:r>
            <a:endParaRPr lang="en-US" dirty="0"/>
          </a:p>
          <a:p>
            <a:pPr lvl="2"/>
            <a:r>
              <a:rPr lang="en-US" dirty="0"/>
              <a:t>Two Phases, </a:t>
            </a:r>
          </a:p>
          <a:p>
            <a:pPr lvl="2"/>
            <a:r>
              <a:rPr lang="en-US" dirty="0"/>
              <a:t>Sequence,  </a:t>
            </a:r>
          </a:p>
          <a:p>
            <a:pPr lvl="2"/>
            <a:r>
              <a:rPr lang="en-US" dirty="0"/>
              <a:t>Majority voted,  </a:t>
            </a:r>
          </a:p>
          <a:p>
            <a:pPr lvl="2"/>
            <a:r>
              <a:rPr lang="en-US" dirty="0"/>
              <a:t>Legitimate Proposal</a:t>
            </a:r>
          </a:p>
          <a:p>
            <a:pPr lvl="1"/>
            <a:r>
              <a:rPr lang="en-US" dirty="0"/>
              <a:t>Optimization: Make progress</a:t>
            </a:r>
          </a:p>
          <a:p>
            <a:pPr lvl="2"/>
            <a:r>
              <a:rPr lang="en-US" dirty="0"/>
              <a:t>Dueling Proposer: Leader Election</a:t>
            </a:r>
          </a:p>
          <a:p>
            <a:pPr lvl="1"/>
            <a:r>
              <a:rPr lang="en-US" dirty="0"/>
              <a:t>Sketch: Multi-decree </a:t>
            </a:r>
            <a:r>
              <a:rPr lang="en-US" dirty="0" err="1"/>
              <a:t>Paxos</a:t>
            </a:r>
            <a:endParaRPr lang="en-US" dirty="0"/>
          </a:p>
          <a:p>
            <a:pPr lvl="2"/>
            <a:r>
              <a:rPr lang="en-US" dirty="0"/>
              <a:t>no widely agreed-upon algorithm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B243F9-95F0-2843-9C12-6A3036E026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3143250"/>
            <a:ext cx="4253484" cy="338817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Design Principle: Understandable</a:t>
            </a:r>
          </a:p>
          <a:p>
            <a:pPr lvl="1"/>
            <a:r>
              <a:rPr lang="en-US" dirty="0"/>
              <a:t>Start: a log application</a:t>
            </a:r>
          </a:p>
          <a:p>
            <a:pPr lvl="2"/>
            <a:r>
              <a:rPr lang="en-US" dirty="0"/>
              <a:t>API with algorithm</a:t>
            </a:r>
          </a:p>
          <a:p>
            <a:pPr lvl="1"/>
            <a:r>
              <a:rPr lang="en-US" dirty="0"/>
              <a:t>Deposition:</a:t>
            </a:r>
          </a:p>
          <a:p>
            <a:pPr lvl="2"/>
            <a:r>
              <a:rPr lang="en-US" dirty="0"/>
              <a:t>Leader election, Log replication</a:t>
            </a:r>
          </a:p>
          <a:p>
            <a:pPr lvl="2"/>
            <a:r>
              <a:rPr lang="en-US" dirty="0"/>
              <a:t>Term + index</a:t>
            </a:r>
          </a:p>
          <a:p>
            <a:pPr lvl="2"/>
            <a:r>
              <a:rPr lang="en-US" dirty="0"/>
              <a:t>Majority replicated</a:t>
            </a:r>
          </a:p>
          <a:p>
            <a:pPr lvl="2"/>
            <a:r>
              <a:rPr lang="en-US" dirty="0"/>
              <a:t>Leader produce</a:t>
            </a:r>
          </a:p>
          <a:p>
            <a:pPr lvl="1"/>
            <a:r>
              <a:rPr lang="en-US" dirty="0"/>
              <a:t>Optimization: Simplify the state space</a:t>
            </a:r>
          </a:p>
          <a:p>
            <a:pPr lvl="2"/>
            <a:r>
              <a:rPr lang="en-US" dirty="0"/>
              <a:t>Enforces strong coherency:  No hole in logs</a:t>
            </a:r>
          </a:p>
          <a:p>
            <a:pPr lvl="3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8586DC-0438-8F49-AB9C-41A9967141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Raft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B62A952-0D82-3F4D-AE4C-C32856B9F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- OPAQUE</a:t>
            </a:r>
          </a:p>
        </p:txBody>
      </p:sp>
    </p:spTree>
    <p:extLst>
      <p:ext uri="{BB962C8B-B14F-4D97-AF65-F5344CB8AC3E}">
        <p14:creationId xmlns:p14="http://schemas.microsoft.com/office/powerpoint/2010/main" val="3121871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00DB306-D59F-2E41-94D9-407DC2A688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Paxos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5AD50-9DB9-7F4E-A0A4-75B615EF2B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83436" y="3143249"/>
            <a:ext cx="4270248" cy="3590059"/>
          </a:xfrm>
        </p:spPr>
        <p:txBody>
          <a:bodyPr/>
          <a:lstStyle/>
          <a:p>
            <a:r>
              <a:rPr lang="en-US" dirty="0" err="1"/>
              <a:t>Impratical</a:t>
            </a:r>
            <a:r>
              <a:rPr lang="en-US" dirty="0"/>
              <a:t> to implement.</a:t>
            </a:r>
          </a:p>
          <a:p>
            <a:r>
              <a:rPr lang="en-US" dirty="0"/>
              <a:t>System declared to be based on </a:t>
            </a:r>
            <a:r>
              <a:rPr lang="en-US" dirty="0" err="1"/>
              <a:t>Paxos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Chubby, Spanner: no detail published</a:t>
            </a:r>
          </a:p>
          <a:p>
            <a:pPr lvl="1"/>
            <a:r>
              <a:rPr lang="en-US" dirty="0" err="1"/>
              <a:t>ZooKeeper</a:t>
            </a:r>
            <a:r>
              <a:rPr lang="en-US" dirty="0"/>
              <a:t>: algorithm is quite different from </a:t>
            </a:r>
            <a:r>
              <a:rPr lang="en-US" dirty="0" err="1"/>
              <a:t>Paxos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sz="2800" dirty="0"/>
              <a:t>“</a:t>
            </a:r>
            <a:r>
              <a:rPr lang="en-US" sz="1600" dirty="0"/>
              <a:t>There are signiﬁcant gaps between the description of the </a:t>
            </a:r>
            <a:r>
              <a:rPr lang="en-US" sz="1600" dirty="0" err="1"/>
              <a:t>Paxos</a:t>
            </a:r>
            <a:r>
              <a:rPr lang="en-US" sz="1600" dirty="0"/>
              <a:t> algorithm and the needs of a real-world system. . . . the ﬁnal system will be based on an unproven protocol”</a:t>
            </a:r>
          </a:p>
          <a:p>
            <a:pPr marL="0" indent="0" algn="r">
              <a:buNone/>
            </a:pPr>
            <a:r>
              <a:rPr lang="en-US" sz="1600" dirty="0"/>
              <a:t>--- Chubby Implementers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D0FEDE-56B3-1442-8DE4-07DBF2CC43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3590058"/>
          </a:xfrm>
        </p:spPr>
        <p:txBody>
          <a:bodyPr/>
          <a:lstStyle/>
          <a:p>
            <a:r>
              <a:rPr lang="en-US" dirty="0"/>
              <a:t>Implementation ready: a system around a log: </a:t>
            </a:r>
          </a:p>
          <a:p>
            <a:pPr lvl="1"/>
            <a:r>
              <a:rPr lang="en-US" dirty="0"/>
              <a:t>RPC API: detailed algorithm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CC40BF-2696-2840-8D7E-1DB4B0570D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Raft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F7FC898-376C-BB45-83BA-D91F1239A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BackGround</a:t>
            </a:r>
            <a:r>
              <a:rPr lang="en-US" dirty="0"/>
              <a:t> - </a:t>
            </a:r>
            <a:r>
              <a:rPr lang="en-US" dirty="0" err="1"/>
              <a:t>Impratical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214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95BE9-1760-9B48-9527-18CFB04FA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RAFT – SUB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0C4419-C86E-C84F-B1F1-CA90BE100F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Leader Election</a:t>
            </a:r>
          </a:p>
          <a:p>
            <a:pPr lvl="1"/>
            <a:r>
              <a:rPr lang="en-US" dirty="0"/>
              <a:t>Merged Phase 1 of </a:t>
            </a:r>
            <a:r>
              <a:rPr lang="en-US" dirty="0" err="1"/>
              <a:t>Paxos</a:t>
            </a:r>
            <a:r>
              <a:rPr lang="en-US" dirty="0"/>
              <a:t>, Majority Vote</a:t>
            </a:r>
          </a:p>
          <a:p>
            <a:r>
              <a:rPr lang="en-US" dirty="0"/>
              <a:t>Log Replication</a:t>
            </a:r>
          </a:p>
          <a:p>
            <a:pPr lvl="1"/>
            <a:r>
              <a:rPr lang="en-US" dirty="0"/>
              <a:t>Replication: Successive continuous Phase 2 of </a:t>
            </a:r>
            <a:r>
              <a:rPr lang="en-US" dirty="0" err="1"/>
              <a:t>Paxos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Committed:  Conclude the consensus in the form of state machine.</a:t>
            </a:r>
          </a:p>
          <a:p>
            <a:r>
              <a:rPr lang="en-US" dirty="0"/>
              <a:t>Safety: </a:t>
            </a:r>
          </a:p>
          <a:p>
            <a:pPr lvl="1"/>
            <a:r>
              <a:rPr lang="en-US" dirty="0"/>
              <a:t>5 Guaranteed properties</a:t>
            </a:r>
          </a:p>
          <a:p>
            <a:r>
              <a:rPr lang="en-US" dirty="0"/>
              <a:t>Membership</a:t>
            </a:r>
            <a:r>
              <a:rPr lang="zh-CN" altLang="en-US" dirty="0"/>
              <a:t> </a:t>
            </a:r>
            <a:r>
              <a:rPr lang="en-US" altLang="zh-CN" dirty="0"/>
              <a:t>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075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84B53-DA58-C94D-B5FE-AD28813D3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1DA8A-993D-A147-8E6B-794E3E8580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429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7D116-B931-6A48-AE75-F403A68F4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Raft - GUARANTEED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328BA-8402-D34B-A6C5-54E903FEDF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Election Safety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at most one leader can be elected in a given term.</a:t>
            </a:r>
          </a:p>
          <a:p>
            <a:pPr lvl="1"/>
            <a:r>
              <a:rPr lang="en-US" dirty="0"/>
              <a:t>Simplified the state space: no competitor proposer.</a:t>
            </a:r>
          </a:p>
          <a:p>
            <a:r>
              <a:rPr lang="en-US" dirty="0"/>
              <a:t>Leader Append-Only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 leader never overwrites or deletes entries in its log; it only appends new entries.</a:t>
            </a:r>
          </a:p>
          <a:p>
            <a:pPr lvl="1"/>
            <a:r>
              <a:rPr lang="en-US" dirty="0"/>
              <a:t>Simplified the state space: one-direction data flow</a:t>
            </a:r>
          </a:p>
          <a:p>
            <a:r>
              <a:rPr lang="en-US" dirty="0"/>
              <a:t>Log Matching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if two logs contain an entry with the same index and term, then the logs are identical in all entries up through the given index.</a:t>
            </a:r>
          </a:p>
          <a:p>
            <a:r>
              <a:rPr lang="en-US" dirty="0"/>
              <a:t>Leader Completeness</a:t>
            </a:r>
          </a:p>
          <a:p>
            <a:r>
              <a:rPr lang="en-US" dirty="0"/>
              <a:t>State Machine Safety</a:t>
            </a:r>
          </a:p>
        </p:txBody>
      </p:sp>
    </p:spTree>
    <p:extLst>
      <p:ext uri="{BB962C8B-B14F-4D97-AF65-F5344CB8AC3E}">
        <p14:creationId xmlns:p14="http://schemas.microsoft.com/office/powerpoint/2010/main" val="3809519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35D7F-773E-3847-89F9-70A0AC9AF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64692"/>
            <a:ext cx="3066937" cy="1188720"/>
          </a:xfrm>
        </p:spPr>
        <p:txBody>
          <a:bodyPr>
            <a:normAutofit/>
          </a:bodyPr>
          <a:lstStyle/>
          <a:p>
            <a:r>
              <a:rPr lang="en-US" dirty="0"/>
              <a:t>Raft - BASICS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EC3FE-2C59-074F-A07F-65D864FA9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244" y="2638044"/>
            <a:ext cx="3063765" cy="3263206"/>
          </a:xfrm>
        </p:spPr>
        <p:txBody>
          <a:bodyPr>
            <a:normAutofit/>
          </a:bodyPr>
          <a:lstStyle/>
          <a:p>
            <a:r>
              <a:rPr lang="en-US" dirty="0"/>
              <a:t>Term</a:t>
            </a:r>
          </a:p>
          <a:p>
            <a:r>
              <a:rPr lang="en-US" dirty="0"/>
              <a:t>Index</a:t>
            </a:r>
          </a:p>
          <a:p>
            <a:r>
              <a:rPr lang="en-US" dirty="0"/>
              <a:t>Leader</a:t>
            </a:r>
          </a:p>
          <a:p>
            <a:r>
              <a:rPr lang="en-US" dirty="0"/>
              <a:t>Follower</a:t>
            </a:r>
          </a:p>
          <a:p>
            <a:r>
              <a:rPr lang="en-US" dirty="0"/>
              <a:t>Candidate</a:t>
            </a:r>
          </a:p>
          <a:p>
            <a:r>
              <a:rPr lang="en-US" dirty="0"/>
              <a:t>State Machine</a:t>
            </a:r>
          </a:p>
          <a:p>
            <a:r>
              <a:rPr lang="en-US" dirty="0"/>
              <a:t>Committed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15FC82-3453-4CBE-8895-4CCFF3395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4182" y="964692"/>
            <a:ext cx="6885432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FD847B-65C0-4027-8DFC-70CB42451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802" y="1128683"/>
            <a:ext cx="6558192" cy="4608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4B92AE-1763-804C-A8DE-B48C7925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366" y="2086368"/>
            <a:ext cx="6227064" cy="269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47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EB476-C0F5-E24C-926D-00819130E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640079"/>
            <a:ext cx="3402531" cy="527224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RAFT – API: </a:t>
            </a:r>
            <a:r>
              <a:rPr lang="en-US" dirty="0" err="1">
                <a:solidFill>
                  <a:schemeClr val="tx1"/>
                </a:solidFill>
              </a:rPr>
              <a:t>Reqeust</a:t>
            </a:r>
            <a:r>
              <a:rPr lang="en-US" dirty="0">
                <a:solidFill>
                  <a:schemeClr val="tx1"/>
                </a:solidFill>
              </a:rPr>
              <a:t> Vote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03DBD-6D4A-8D44-96E8-309647113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2103" y="640079"/>
            <a:ext cx="6883072" cy="3813168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Input:     term, </a:t>
            </a:r>
            <a:r>
              <a:rPr lang="en-US" sz="2400" dirty="0" err="1">
                <a:solidFill>
                  <a:schemeClr val="tx1"/>
                </a:solidFill>
              </a:rPr>
              <a:t>candidateId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                </a:t>
            </a:r>
            <a:r>
              <a:rPr lang="en-US" sz="2400" dirty="0" err="1">
                <a:solidFill>
                  <a:schemeClr val="tx1"/>
                </a:solidFill>
              </a:rPr>
              <a:t>lastLogIndex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lastLogTerm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Output:  </a:t>
            </a:r>
            <a:r>
              <a:rPr lang="en-US" sz="2400" dirty="0" err="1">
                <a:solidFill>
                  <a:schemeClr val="tx1"/>
                </a:solidFill>
              </a:rPr>
              <a:t>global.currentTerm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voteGranted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Algorithm: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1.  Term of candidate must be latest.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2.  Check </a:t>
            </a:r>
            <a:r>
              <a:rPr lang="en-US" sz="2400" dirty="0" err="1">
                <a:solidFill>
                  <a:schemeClr val="tx1"/>
                </a:solidFill>
              </a:rPr>
              <a:t>global.votedFor</a:t>
            </a:r>
            <a:r>
              <a:rPr lang="en-US" sz="2400" dirty="0">
                <a:solidFill>
                  <a:schemeClr val="tx1"/>
                </a:solidFill>
              </a:rPr>
              <a:t>, either undecided or same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3.  </a:t>
            </a:r>
            <a:r>
              <a:rPr lang="en-US" sz="2400" dirty="0" err="1">
                <a:solidFill>
                  <a:schemeClr val="tx1"/>
                </a:solidFill>
              </a:rPr>
              <a:t>lastLog</a:t>
            </a:r>
            <a:r>
              <a:rPr lang="en-US" sz="2400" dirty="0">
                <a:solidFill>
                  <a:schemeClr val="tx1"/>
                </a:solidFill>
              </a:rPr>
              <a:t> of candidate must be up-to-date.</a:t>
            </a:r>
          </a:p>
        </p:txBody>
      </p:sp>
    </p:spTree>
    <p:extLst>
      <p:ext uri="{BB962C8B-B14F-4D97-AF65-F5344CB8AC3E}">
        <p14:creationId xmlns:p14="http://schemas.microsoft.com/office/powerpoint/2010/main" val="274560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EB476-C0F5-E24C-926D-00819130E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640079"/>
            <a:ext cx="3402531" cy="5272242"/>
          </a:xfrm>
        </p:spPr>
        <p:txBody>
          <a:bodyPr>
            <a:normAutofit/>
          </a:bodyPr>
          <a:lstStyle/>
          <a:p>
            <a:r>
              <a:rPr lang="en-US"/>
              <a:t>RAFT– API: AppendEntries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03DBD-6D4A-8D44-96E8-309647113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2103" y="640079"/>
            <a:ext cx="6883072" cy="479882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Input:    term, </a:t>
            </a:r>
            <a:r>
              <a:rPr lang="en-US" sz="2400" dirty="0" err="1"/>
              <a:t>leaderId</a:t>
            </a:r>
            <a:r>
              <a:rPr lang="en-US" sz="2400" dirty="0"/>
              <a:t>, </a:t>
            </a:r>
            <a:r>
              <a:rPr lang="en-US" sz="2400" dirty="0" err="1"/>
              <a:t>prevLogIndex</a:t>
            </a:r>
            <a:r>
              <a:rPr lang="en-US" sz="2400" dirty="0"/>
              <a:t>, </a:t>
            </a:r>
            <a:r>
              <a:rPr lang="en-US" sz="2400" dirty="0" err="1"/>
              <a:t>prevLogTerm</a:t>
            </a:r>
            <a:r>
              <a:rPr lang="en-US" sz="2400" dirty="0"/>
              <a:t>,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/>
              <a:t>               entries[], </a:t>
            </a:r>
            <a:r>
              <a:rPr lang="en-US" sz="2400" dirty="0" err="1"/>
              <a:t>leaderCommit</a:t>
            </a: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Output: </a:t>
            </a:r>
            <a:r>
              <a:rPr lang="en-US" sz="2400" dirty="0" err="1">
                <a:solidFill>
                  <a:schemeClr val="tx1"/>
                </a:solidFill>
              </a:rPr>
              <a:t>global.currentTerm</a:t>
            </a:r>
            <a:r>
              <a:rPr lang="en-US" sz="2400" dirty="0"/>
              <a:t>,  success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Algorithm: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1. Term of Leader must be latest.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2. Given </a:t>
            </a:r>
            <a:r>
              <a:rPr lang="en-US" sz="2400" dirty="0" err="1"/>
              <a:t>prevLog</a:t>
            </a:r>
            <a:r>
              <a:rPr lang="en-US" sz="2400" dirty="0"/>
              <a:t> from leader, follower must own that log for log to be continuous.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3. Update logs after </a:t>
            </a:r>
            <a:r>
              <a:rPr lang="en-US" sz="2400" dirty="0" err="1"/>
              <a:t>prevLog</a:t>
            </a:r>
            <a:r>
              <a:rPr lang="en-US" sz="2400" dirty="0"/>
              <a:t> to be consistent with Leaders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4. Commit any unapplied log before </a:t>
            </a:r>
            <a:r>
              <a:rPr lang="en-US" sz="2400" dirty="0" err="1"/>
              <a:t>leaderCommit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93632670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306</TotalTime>
  <Words>664</Words>
  <Application>Microsoft Macintosh PowerPoint</Application>
  <PresentationFormat>Widescreen</PresentationFormat>
  <Paragraphs>118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华文中宋</vt:lpstr>
      <vt:lpstr>Arial</vt:lpstr>
      <vt:lpstr>Calibri</vt:lpstr>
      <vt:lpstr>Gill Sans MT</vt:lpstr>
      <vt:lpstr>Parcel</vt:lpstr>
      <vt:lpstr>In Search of an Understandable Consensus Algorithm</vt:lpstr>
      <vt:lpstr>Background - OPAQUE</vt:lpstr>
      <vt:lpstr>BackGround - Impratical</vt:lpstr>
      <vt:lpstr>RAFT – SUB Problems</vt:lpstr>
      <vt:lpstr>PowerPoint Presentation</vt:lpstr>
      <vt:lpstr>Raft - GUARANTEED Properties</vt:lpstr>
      <vt:lpstr>Raft - BASICS</vt:lpstr>
      <vt:lpstr>RAFT – API: Reqeust Vote</vt:lpstr>
      <vt:lpstr>RAFT– API: AppendEntries</vt:lpstr>
      <vt:lpstr>RAFT - Safety argument</vt:lpstr>
      <vt:lpstr>RAFT – Member ChanGe</vt:lpstr>
      <vt:lpstr>RAFT – Member ChanGe</vt:lpstr>
      <vt:lpstr>EVALUATION - Understandability</vt:lpstr>
      <vt:lpstr>EVALUATION - Understandability</vt:lpstr>
      <vt:lpstr>EVALUATION - CorrectNess</vt:lpstr>
      <vt:lpstr>EVALUATION - PERFORMANCE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Search of an Understandable Consensus Algorithm</dc:title>
  <dc:creator>张 倞源</dc:creator>
  <cp:lastModifiedBy>张 倞源</cp:lastModifiedBy>
  <cp:revision>77</cp:revision>
  <dcterms:created xsi:type="dcterms:W3CDTF">2018-09-18T15:58:34Z</dcterms:created>
  <dcterms:modified xsi:type="dcterms:W3CDTF">2018-09-27T04:01:03Z</dcterms:modified>
</cp:coreProperties>
</file>