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24c64931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24c64931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250f2e832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250f2e832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24c649319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24c649319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24c649319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24c649319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24c649319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24c649319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</a:t>
            </a:r>
            <a:r>
              <a:rPr lang="en"/>
              <a:t>ust upload the function to the </a:t>
            </a:r>
            <a:r>
              <a:rPr lang="en"/>
              <a:t>platform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serverless use  container to hold function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feedback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24c64931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24c64931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250f2e83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250f2e83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24c649319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24c649319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24c649319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24c649319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24c649319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24c649319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250f2e83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250f2e83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250f2e832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250f2e832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SAND: Towards High-Performance</a:t>
            </a:r>
            <a:br>
              <a:rPr lang="en" sz="3600"/>
            </a:br>
            <a:r>
              <a:rPr lang="en" sz="3600"/>
              <a:t>Serverless Computing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Workflow example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4829375" y="1017725"/>
            <a:ext cx="4002900" cy="37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Step 0: send request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Step 1: host agent retrieve the event message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Step 2: HA publish it into LQ1(GW1)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Step 3: GW1 get message from LQ1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Step 4: fork the new process to trigger the function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Step 5a: grain instance publish message to LQ2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Step 5b: publish to LQHA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Step 6a &amp; 6b: HA retrieve and publish a backup to GQ2.1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Step 6c: GW2 get message from LQ2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/>
              <a:t>Step 10a: publish to global message bus</a:t>
            </a:r>
            <a:endParaRPr sz="1100"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517675" cy="376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</a:t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4617650" y="1103200"/>
            <a:ext cx="397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</a:t>
            </a:r>
            <a:r>
              <a:rPr lang="en"/>
              <a:t>unction interaction latency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workflow contains two </a:t>
            </a:r>
            <a:r>
              <a:rPr lang="en"/>
              <a:t>functions</a:t>
            </a:r>
            <a:r>
              <a:rPr lang="en"/>
              <a:t>.</a:t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120" y="2607133"/>
            <a:ext cx="3107050" cy="191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355700" y="1103200"/>
            <a:ext cx="397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Idle</a:t>
            </a:r>
            <a:r>
              <a:rPr lang="en"/>
              <a:t> memory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5 workloads. 2000 function each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Concurrent call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354" y="2050075"/>
            <a:ext cx="3368700" cy="283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SAND does not use any sharing nor cache management schemes.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Grain worker is a dedicated process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Hierarchical</a:t>
            </a:r>
            <a:r>
              <a:rPr lang="en"/>
              <a:t> message queue could improve the </a:t>
            </a:r>
            <a:r>
              <a:rPr lang="en"/>
              <a:t>failure</a:t>
            </a:r>
            <a:r>
              <a:rPr lang="en"/>
              <a:t> tolerance and </a:t>
            </a:r>
            <a:r>
              <a:rPr lang="en"/>
              <a:t>efficiency</a:t>
            </a:r>
            <a:r>
              <a:rPr lang="en"/>
              <a:t> of </a:t>
            </a:r>
            <a:r>
              <a:rPr lang="en"/>
              <a:t>functions</a:t>
            </a:r>
            <a:r>
              <a:rPr lang="en"/>
              <a:t> interaction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</a:t>
            </a:r>
            <a:r>
              <a:rPr lang="en"/>
              <a:t>erverless computing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new cloud computing paradigm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Existing serverless </a:t>
            </a:r>
            <a:r>
              <a:rPr lang="en"/>
              <a:t>platform</a:t>
            </a:r>
            <a:r>
              <a:rPr lang="en"/>
              <a:t> weakness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Startup latency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Cold container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Inefficient resource usage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Warm container standby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Function </a:t>
            </a:r>
            <a:r>
              <a:rPr lang="en"/>
              <a:t>interaction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5450" y="845950"/>
            <a:ext cx="3906000" cy="19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1175" y="2933700"/>
            <a:ext cx="2503881" cy="14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3900" y="2916050"/>
            <a:ext cx="2337980" cy="146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Design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4433400" cy="33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SAND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Sandbox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Strong isolation in application-level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Weaker isolation between function in the same application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Hierarchical </a:t>
            </a:r>
            <a:r>
              <a:rPr lang="en" sz="1400"/>
              <a:t>message</a:t>
            </a:r>
            <a:r>
              <a:rPr lang="en"/>
              <a:t> bus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Global and local message bus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71" name="Google Shape;71;p15"/>
          <p:cNvGrpSpPr/>
          <p:nvPr/>
        </p:nvGrpSpPr>
        <p:grpSpPr>
          <a:xfrm>
            <a:off x="4745100" y="1876162"/>
            <a:ext cx="4194250" cy="1909925"/>
            <a:chOff x="4440300" y="2571750"/>
            <a:chExt cx="4194250" cy="1909925"/>
          </a:xfrm>
        </p:grpSpPr>
        <p:pic>
          <p:nvPicPr>
            <p:cNvPr id="72" name="Google Shape;72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40300" y="2571750"/>
              <a:ext cx="4194250" cy="1909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73;p15"/>
            <p:cNvSpPr/>
            <p:nvPr/>
          </p:nvSpPr>
          <p:spPr>
            <a:xfrm>
              <a:off x="4527100" y="3706475"/>
              <a:ext cx="843900" cy="505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5467725" y="3686250"/>
              <a:ext cx="843900" cy="525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00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458000" y="3686250"/>
              <a:ext cx="798300" cy="525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7383450" y="3686250"/>
              <a:ext cx="843900" cy="525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FF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Design-Isolation(sandbox)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3958500" cy="33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Sandbox</a:t>
            </a:r>
            <a:r>
              <a:rPr lang="en" sz="1400"/>
              <a:t>-</a:t>
            </a:r>
            <a:r>
              <a:rPr lang="en" sz="1400"/>
              <a:t>application</a:t>
            </a:r>
            <a:r>
              <a:rPr lang="en" sz="1400"/>
              <a:t> container</a:t>
            </a:r>
            <a:endParaRPr sz="1400"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Grain-function in the application container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Application runs in its own container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functions belong to the same application run in the same container but in different processes(grain worker)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When the function be called, SAND forks a new process to execute this function</a:t>
            </a:r>
            <a:endParaRPr sz="1400"/>
          </a:p>
        </p:txBody>
      </p:sp>
      <p:grpSp>
        <p:nvGrpSpPr>
          <p:cNvPr id="83" name="Google Shape;83;p16"/>
          <p:cNvGrpSpPr/>
          <p:nvPr/>
        </p:nvGrpSpPr>
        <p:grpSpPr>
          <a:xfrm>
            <a:off x="4270200" y="1529875"/>
            <a:ext cx="4584725" cy="2083746"/>
            <a:chOff x="4067100" y="2505450"/>
            <a:chExt cx="4584725" cy="2083746"/>
          </a:xfrm>
        </p:grpSpPr>
        <p:pic>
          <p:nvPicPr>
            <p:cNvPr id="84" name="Google Shape;84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67100" y="2973446"/>
              <a:ext cx="2402275" cy="161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38625" y="2505450"/>
              <a:ext cx="1513200" cy="20515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6" name="Google Shape;86;p16"/>
            <p:cNvCxnSpPr/>
            <p:nvPr/>
          </p:nvCxnSpPr>
          <p:spPr>
            <a:xfrm flipH="1" rot="10800000">
              <a:off x="6270700" y="3481125"/>
              <a:ext cx="1000200" cy="3198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lgDash"/>
              <a:round/>
              <a:headEnd len="med" w="med" type="none"/>
              <a:tailEnd len="med" w="med" type="stealth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Design-</a:t>
            </a:r>
            <a:r>
              <a:rPr lang="en"/>
              <a:t>I</a:t>
            </a:r>
            <a:r>
              <a:rPr lang="en"/>
              <a:t>solation(sandbox)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52475"/>
            <a:ext cx="3958500" cy="33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Advantages</a:t>
            </a:r>
            <a:endParaRPr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Forking the process is quicker than start the container per function call</a:t>
            </a:r>
            <a:endParaRPr sz="1400"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S</a:t>
            </a:r>
            <a:r>
              <a:rPr lang="en" sz="1400"/>
              <a:t>hared the library</a:t>
            </a:r>
            <a:endParaRPr sz="1400"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Memory footprint become more relax</a:t>
            </a:r>
            <a:endParaRPr sz="1400"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Function intera</a:t>
            </a:r>
            <a:r>
              <a:rPr lang="en" sz="1400"/>
              <a:t>ction</a:t>
            </a:r>
            <a:endParaRPr/>
          </a:p>
        </p:txBody>
      </p:sp>
      <p:grpSp>
        <p:nvGrpSpPr>
          <p:cNvPr id="93" name="Google Shape;93;p17"/>
          <p:cNvGrpSpPr/>
          <p:nvPr/>
        </p:nvGrpSpPr>
        <p:grpSpPr>
          <a:xfrm>
            <a:off x="4270200" y="1529875"/>
            <a:ext cx="4584725" cy="2083746"/>
            <a:chOff x="4067100" y="2505450"/>
            <a:chExt cx="4584725" cy="2083746"/>
          </a:xfrm>
        </p:grpSpPr>
        <p:pic>
          <p:nvPicPr>
            <p:cNvPr id="94" name="Google Shape;94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67100" y="2973446"/>
              <a:ext cx="2402275" cy="161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38625" y="2505450"/>
              <a:ext cx="1513200" cy="20515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6" name="Google Shape;96;p17"/>
            <p:cNvCxnSpPr/>
            <p:nvPr/>
          </p:nvCxnSpPr>
          <p:spPr>
            <a:xfrm flipH="1" rot="10800000">
              <a:off x="6270700" y="3481125"/>
              <a:ext cx="1000200" cy="3198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lgDash"/>
              <a:round/>
              <a:headEnd len="med" w="med" type="none"/>
              <a:tailEnd len="med" w="med" type="stealth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Design-</a:t>
            </a:r>
            <a:r>
              <a:rPr lang="en"/>
              <a:t>Hierarchical message queue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11700" y="1152475"/>
            <a:ext cx="4182000" cy="34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Global vs Local message bus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</a:t>
            </a:r>
            <a:r>
              <a:rPr lang="en"/>
              <a:t>lobal message bus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Deliver event message to different hosts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Backup of local message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Local </a:t>
            </a:r>
            <a:r>
              <a:rPr lang="en" sz="1400"/>
              <a:t>message</a:t>
            </a:r>
            <a:r>
              <a:rPr lang="en"/>
              <a:t> bus</a:t>
            </a:r>
            <a:endParaRPr/>
          </a:p>
          <a:p>
            <a:pPr indent="-3175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Interacting </a:t>
            </a:r>
            <a:r>
              <a:rPr lang="en" sz="1400"/>
              <a:t>functions</a:t>
            </a:r>
            <a:r>
              <a:rPr lang="en"/>
              <a:t> in the same host(shortcut for those functions)</a:t>
            </a:r>
            <a:endParaRPr/>
          </a:p>
          <a:p>
            <a:pPr indent="-3175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Accept,deliver, store event messages</a:t>
            </a:r>
            <a:endParaRPr/>
          </a:p>
        </p:txBody>
      </p:sp>
      <p:grpSp>
        <p:nvGrpSpPr>
          <p:cNvPr id="103" name="Google Shape;103;p18"/>
          <p:cNvGrpSpPr/>
          <p:nvPr/>
        </p:nvGrpSpPr>
        <p:grpSpPr>
          <a:xfrm>
            <a:off x="3894600" y="2120608"/>
            <a:ext cx="5061600" cy="1132831"/>
            <a:chOff x="3894600" y="2120608"/>
            <a:chExt cx="5061600" cy="1132831"/>
          </a:xfrm>
        </p:grpSpPr>
        <p:pic>
          <p:nvPicPr>
            <p:cNvPr id="104" name="Google Shape;104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00675" y="2120608"/>
              <a:ext cx="4310399" cy="11328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8"/>
            <p:cNvSpPr/>
            <p:nvPr/>
          </p:nvSpPr>
          <p:spPr>
            <a:xfrm rot="5400000">
              <a:off x="3826050" y="2567100"/>
              <a:ext cx="512700" cy="375600"/>
            </a:xfrm>
            <a:prstGeom prst="curvedUp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8"/>
            <p:cNvSpPr/>
            <p:nvPr/>
          </p:nvSpPr>
          <p:spPr>
            <a:xfrm rot="-5400000">
              <a:off x="8512050" y="2499213"/>
              <a:ext cx="512700" cy="375600"/>
            </a:xfrm>
            <a:prstGeom prst="curvedUp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Design-Hierarchical message queue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1700" y="1152475"/>
            <a:ext cx="3958500" cy="33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Advantages</a:t>
            </a:r>
            <a:endParaRPr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Low latency in functions interaction</a:t>
            </a:r>
            <a:endParaRPr sz="1400"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Fault tolerance (backup)</a:t>
            </a:r>
            <a:endParaRPr sz="1400"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Parallelism</a:t>
            </a:r>
            <a:endParaRPr sz="1400"/>
          </a:p>
        </p:txBody>
      </p:sp>
      <p:grpSp>
        <p:nvGrpSpPr>
          <p:cNvPr id="113" name="Google Shape;113;p19"/>
          <p:cNvGrpSpPr/>
          <p:nvPr/>
        </p:nvGrpSpPr>
        <p:grpSpPr>
          <a:xfrm>
            <a:off x="3894600" y="2120608"/>
            <a:ext cx="5061600" cy="1132831"/>
            <a:chOff x="3894600" y="2120608"/>
            <a:chExt cx="5061600" cy="1132831"/>
          </a:xfrm>
        </p:grpSpPr>
        <p:pic>
          <p:nvPicPr>
            <p:cNvPr id="114" name="Google Shape;114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00675" y="2120608"/>
              <a:ext cx="4310399" cy="11328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19"/>
            <p:cNvSpPr/>
            <p:nvPr/>
          </p:nvSpPr>
          <p:spPr>
            <a:xfrm rot="5400000">
              <a:off x="3826050" y="2567100"/>
              <a:ext cx="512700" cy="375600"/>
            </a:xfrm>
            <a:prstGeom prst="curvedUp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9"/>
            <p:cNvSpPr/>
            <p:nvPr/>
          </p:nvSpPr>
          <p:spPr>
            <a:xfrm rot="-5400000">
              <a:off x="8512050" y="2499213"/>
              <a:ext cx="512700" cy="375600"/>
            </a:xfrm>
            <a:prstGeom prst="curvedUp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Design-Host agent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11700" y="1152475"/>
            <a:ext cx="8520600" cy="18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Host agent is a program runs in each host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Responsible</a:t>
            </a:r>
            <a:r>
              <a:rPr lang="en"/>
              <a:t> for </a:t>
            </a:r>
            <a:r>
              <a:rPr lang="en"/>
              <a:t>coordination</a:t>
            </a:r>
            <a:r>
              <a:rPr lang="en"/>
              <a:t> between local and </a:t>
            </a:r>
            <a:r>
              <a:rPr lang="en"/>
              <a:t>global</a:t>
            </a:r>
            <a:r>
              <a:rPr lang="en"/>
              <a:t> message bus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</a:t>
            </a:r>
            <a:r>
              <a:rPr lang="en"/>
              <a:t>aunching sandboxes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Spawn grain workers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Track the progress of the grain instances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&amp; Global data layers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Similar</a:t>
            </a:r>
            <a:r>
              <a:rPr lang="en"/>
              <a:t> to the message bus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Key-value store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Apache Cassandra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